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7ED0-946C-4968-8B5B-03D27C6CC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858DF-DF3B-4644-BAE9-D7BE12A0A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5D1D-1B97-42C5-83DA-21F23BE2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2409-EED8-4E5E-A7E8-6120E2E2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22DD-D2A0-4A3A-9BD5-029EC7E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CD1B-2C1C-41CE-9DC1-3C8F256B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76160-EA77-47BD-B4E4-780AD5BC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13B1-01B3-40B5-BFA9-7BD2C58E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997F5-F9F4-4CAF-ACB3-7EC4AD89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8D18-4330-4AD2-A81B-AC2CE394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0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869-28F6-436C-AAA1-00734B8FD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B5D0F-ED55-4024-AF4E-BC6D7556D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4AED-8542-4260-820F-FCA77E90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3BED-D079-4EA7-8DED-B6861C84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63D3-BE38-4683-99C2-AE313159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C4E4-ABD1-4FC1-8494-227F11EF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96F5-FC0B-4141-897D-2D00E575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D649-7172-4B5D-930B-396A8C14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A6CF-1323-433B-B443-F26C0DD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E67B-701C-4C17-9132-EFEBD2B3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8170-AE79-459F-8E91-1DB66856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D70D-F6DC-4E36-84BF-31BC4B8E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149A-F1FC-4BB9-AFA3-7208E74A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7E33-7412-4424-B1E5-7267B332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AA0D-949B-480D-B23F-32A59D1E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A5CC-F77A-4868-9E74-5CC7BA10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D632-4045-4786-AA12-EC38E6234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62711-5F99-4347-9E4A-2729AA39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38999-04A6-405C-B413-A9061B52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92AB5-0657-461A-B7A5-3C37709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E2B54-467E-42D8-81B4-9DE7705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5A6-FBD0-4F18-BD53-BFB19FAC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A4E7-AC01-4BFC-82E1-06119A37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7E77F-3841-4F5C-9042-0CC594CC0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ED76B-2691-4D5B-9E68-A36848FF6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6CC9E-C960-41E8-8C07-E9F843888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D620B-815D-48FB-89D1-A55DC0B5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13B3E-8C74-4D4F-A99E-F8D916AB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2C57F-0F5C-4C77-A77C-3D1C1AA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2536-7353-4953-BAC4-D9EACAFE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A6556-5416-4F50-82F3-8EB441C3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FB86F-E05E-4062-A111-B0E85930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49A1-3A42-460D-9EE0-E86793D2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E80AD-14B6-4EBA-B4F8-7B1B8489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67C79-DB4F-46D4-AD80-0AFA83DA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E37F2-3710-4663-8753-BF4D1C81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DE4D-2D48-467C-AA34-3400E60D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51DB-ACC7-4727-9F61-759AE1ACD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13195-F46A-42A0-A011-1994622A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ADF13-C722-4715-88E6-EBD7D648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F7B4-FCE8-42E8-8875-45906D96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625E-9FB5-4B35-A48D-F5EA76C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3310-48E0-4B2C-9962-ABCAFC1D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0E67-CC91-44E0-99B4-4A1DB0822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951E-E6DB-4AC1-A491-7BC776B22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2FB9-EADF-4155-807E-D895C484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B33B-1B28-4118-A1EC-6E539D0D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58AA-553E-4B6F-96C4-6D297094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14A4E-20A0-4009-8A8D-E69FE3E5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E06B2-9482-4F40-8B86-7982294D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371F-03F4-4115-82ED-33DD3F1A5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B2CD-F43A-460A-B9AE-E70946351B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3A39-7BDA-491D-94F8-34B170003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DB63-280C-41B0-BB95-2DF58E1E4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FB7E-72FB-4C98-98F3-687B0AC2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17CA-F2CA-470A-BEDD-9293B32F0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270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microbiome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taxa. We can define the enrichment of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17CA-F2CA-470A-BEDD-9293B32F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27075"/>
              </a:xfrm>
              <a:blipFill>
                <a:blip r:embed="rId2"/>
                <a:stretch>
                  <a:fillRect l="-1043" t="-208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A422D-9E27-4355-9DC9-EEF92FDC2554}"/>
                  </a:ext>
                </a:extLst>
              </p:cNvPr>
              <p:cNvSpPr txBox="1"/>
              <p:nvPr/>
            </p:nvSpPr>
            <p:spPr>
              <a:xfrm>
                <a:off x="1879600" y="2899741"/>
                <a:ext cx="8001000" cy="1456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A422D-9E27-4355-9DC9-EEF92FDC2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0" y="2899741"/>
                <a:ext cx="8001000" cy="1456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67853D-6213-418C-BE6F-F0FDBB8A9465}"/>
              </a:ext>
            </a:extLst>
          </p:cNvPr>
          <p:cNvSpPr txBox="1"/>
          <p:nvPr/>
        </p:nvSpPr>
        <p:spPr>
          <a:xfrm>
            <a:off x="838200" y="4813300"/>
            <a:ext cx="962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Isometric log-ratio transformation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Competitive Gene Set testing </a:t>
            </a:r>
          </a:p>
        </p:txBody>
      </p:sp>
    </p:spTree>
    <p:extLst>
      <p:ext uri="{BB962C8B-B14F-4D97-AF65-F5344CB8AC3E}">
        <p14:creationId xmlns:p14="http://schemas.microsoft.com/office/powerpoint/2010/main" val="36010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E4B08-A27B-441A-9BE9-971197714EED}"/>
                  </a:ext>
                </a:extLst>
              </p:cNvPr>
              <p:cNvSpPr txBox="1"/>
              <p:nvPr/>
            </p:nvSpPr>
            <p:spPr>
              <a:xfrm>
                <a:off x="209005" y="457199"/>
                <a:ext cx="4767943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Simulate data using the Dirichlet-Multinomial method similar to Xiao et al. (2018) and Ma et al. (2020).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the total read counts for the top 300 taxa in HMP V35 16S data as the shape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parameter of a Dirichlet distribution to generate multinomial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generate multinomial counts with total read counts per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𝑁𝑒𝑔𝐵𝑖𝑛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(5000,25)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 cells (with probability equivalent to 1 – degree of sparsity) will be set to 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Perform sample level inflated counts similar to </a:t>
                </a:r>
                <a:r>
                  <a:rPr lang="en-US" dirty="0" err="1"/>
                  <a:t>McMurdie</a:t>
                </a:r>
                <a:r>
                  <a:rPr lang="en-US" dirty="0"/>
                  <a:t> &amp; Holmes (2013)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Pick 50 taxa randomly for half the samples and elevate the counts by a multiplier (effect size)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Evaluate type I error and power for hypothesis testing at the sample level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E4B08-A27B-441A-9BE9-971197714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" y="457199"/>
                <a:ext cx="4767943" cy="5632311"/>
              </a:xfrm>
              <a:prstGeom prst="rect">
                <a:avLst/>
              </a:prstGeom>
              <a:blipFill>
                <a:blip r:embed="rId2"/>
                <a:stretch>
                  <a:fillRect l="-1023" t="-541" r="-1790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6B8F736-56EA-4238-86B6-EB7D17AA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49" y="91440"/>
            <a:ext cx="7314408" cy="64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84F08D-E2F1-42B9-9D61-09B2E6563994}"/>
                  </a:ext>
                </a:extLst>
              </p:cNvPr>
              <p:cNvSpPr txBox="1"/>
              <p:nvPr/>
            </p:nvSpPr>
            <p:spPr>
              <a:xfrm>
                <a:off x="333423" y="604779"/>
                <a:ext cx="3487783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10 data sets each simulation condition with 200 samples each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Since the null distribution is standard normal, I used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±1.96</m:t>
                    </m:r>
                  </m:oMath>
                </a14:m>
                <a:r>
                  <a:rPr lang="en-US" dirty="0"/>
                  <a:t> as the cutoff for significantly enriched (in one direction or the other) to control for type 1 error at 0.05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AUC calculations, I used absolute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Resampling produced very weird estimates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Perform resampling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Fit a normal distribution to the resampled statistic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New z score = (raw ILR score – mean of the resampled null)/ </a:t>
                </a:r>
                <a:r>
                  <a:rPr lang="en-US" dirty="0" err="1"/>
                  <a:t>sd</a:t>
                </a:r>
                <a:r>
                  <a:rPr lang="en-US" dirty="0"/>
                  <a:t> of the resampled null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84F08D-E2F1-42B9-9D61-09B2E6563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3" y="604779"/>
                <a:ext cx="3487783" cy="5909310"/>
              </a:xfrm>
              <a:prstGeom prst="rect">
                <a:avLst/>
              </a:prstGeom>
              <a:blipFill>
                <a:blip r:embed="rId2"/>
                <a:stretch>
                  <a:fillRect l="-1224" t="-515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2057D86-1981-4944-870D-CC687AEF6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-1"/>
            <a:ext cx="8229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A764-57AC-4636-BE0A-9CEA2D19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E6B8-0A85-48C0-A246-2F19549E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66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Re-do the implementation that is more stable </a:t>
            </a:r>
          </a:p>
          <a:p>
            <a:r>
              <a:rPr lang="en-US" dirty="0"/>
              <a:t>Simulate differential abundance analysis </a:t>
            </a:r>
          </a:p>
          <a:p>
            <a:r>
              <a:rPr lang="en-US" dirty="0"/>
              <a:t>Investigate issues with sparsity </a:t>
            </a:r>
          </a:p>
          <a:p>
            <a:r>
              <a:rPr lang="en-US" dirty="0"/>
              <a:t>Define statistical properties of the statistic and write-up that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2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277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Review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8</cp:revision>
  <dcterms:created xsi:type="dcterms:W3CDTF">2020-09-21T15:30:37Z</dcterms:created>
  <dcterms:modified xsi:type="dcterms:W3CDTF">2020-09-21T21:28:20Z</dcterms:modified>
</cp:coreProperties>
</file>