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59" r:id="rId8"/>
    <p:sldId id="260" r:id="rId9"/>
    <p:sldId id="264" r:id="rId10"/>
    <p:sldId id="271" r:id="rId11"/>
    <p:sldId id="274" r:id="rId12"/>
    <p:sldId id="273" r:id="rId13"/>
    <p:sldId id="272" r:id="rId14"/>
    <p:sldId id="263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7ED0-946C-4968-8B5B-03D27C6CC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58DF-DF3B-4644-BAE9-D7BE12A0A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15D1D-1B97-42C5-83DA-21F23BE2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82409-EED8-4E5E-A7E8-6120E2E2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22DD-D2A0-4A3A-9BD5-029EC7E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CD1B-2C1C-41CE-9DC1-3C8F256B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76160-EA77-47BD-B4E4-780AD5BC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13B1-01B3-40B5-BFA9-7BD2C58E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997F5-F9F4-4CAF-ACB3-7EC4AD89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8D18-4330-4AD2-A81B-AC2CE394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0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BE869-28F6-436C-AAA1-00734B8FD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B5D0F-ED55-4024-AF4E-BC6D7556D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4AED-8542-4260-820F-FCA77E90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3BED-D079-4EA7-8DED-B6861C84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063D3-BE38-4683-99C2-AE313159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C4E4-ABD1-4FC1-8494-227F11EF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96F5-FC0B-4141-897D-2D00E575D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D649-7172-4B5D-930B-396A8C1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A6CF-1323-433B-B443-F26C0DDB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4E67B-701C-4C17-9132-EFEBD2B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8170-AE79-459F-8E91-1DB66856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D70D-F6DC-4E36-84BF-31BC4B8E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149A-F1FC-4BB9-AFA3-7208E74A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7E33-7412-4424-B1E5-7267B332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7AA0D-949B-480D-B23F-32A59D1E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A5CC-F77A-4868-9E74-5CC7BA10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D632-4045-4786-AA12-EC38E6234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62711-5F99-4347-9E4A-2729AA39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38999-04A6-405C-B413-A9061B52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92AB5-0657-461A-B7A5-3C377099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E2B54-467E-42D8-81B4-9DE7705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D5A6-FBD0-4F18-BD53-BFB19FAC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7A4E7-AC01-4BFC-82E1-06119A376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7E77F-3841-4F5C-9042-0CC594CC0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EED76B-2691-4D5B-9E68-A36848FF6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6CC9E-C960-41E8-8C07-E9F843888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D620B-815D-48FB-89D1-A55DC0B5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13B3E-8C74-4D4F-A99E-F8D916AB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42C57F-0F5C-4C77-A77C-3D1C1AA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2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2536-7353-4953-BAC4-D9EACAFE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A6556-5416-4F50-82F3-8EB441C3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FB86F-E05E-4062-A111-B0E85930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49A1-3A42-460D-9EE0-E86793D2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0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E80AD-14B6-4EBA-B4F8-7B1B8489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67C79-DB4F-46D4-AD80-0AFA83DA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37F2-3710-4663-8753-BF4D1C81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DE4D-2D48-467C-AA34-3400E60D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951DB-ACC7-4727-9F61-759AE1ACD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13195-F46A-42A0-A011-1994622A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ADF13-C722-4715-88E6-EBD7D648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F7B4-FCE8-42E8-8875-45906D96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625E-9FB5-4B35-A48D-F5EA76C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3310-48E0-4B2C-9962-ABCAFC1D0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0E67-CC91-44E0-99B4-4A1DB0822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951E-E6DB-4AC1-A491-7BC776B22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02FB9-EADF-4155-807E-D895C484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B33B-1B28-4118-A1EC-6E539D0D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158AA-553E-4B6F-96C4-6D297094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1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14A4E-20A0-4009-8A8D-E69FE3E5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E06B2-9482-4F40-8B86-7982294D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371F-03F4-4115-82ED-33DD3F1A5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5B2CD-F43A-460A-B9AE-E70946351B0A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3A39-7BDA-491D-94F8-34B170003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DB63-280C-41B0-BB95-2DF58E1E4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0A226-1B92-4A1C-84EE-D18F2138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11DD-3504-4215-8077-82AD14259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Taxonomic aggregation using isometric log ratios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35AB6-0E78-4C47-8669-481971065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Quang Nguyen </a:t>
            </a:r>
            <a:br>
              <a:rPr lang="en-US" dirty="0"/>
            </a:br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82182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72409" y="144412"/>
            <a:ext cx="12359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Hypothesis-testing at the single sample level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FBB2C1B-53CF-4E16-B066-F983521F0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698410"/>
            <a:ext cx="6248400" cy="6248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D4E22A-1660-442B-9BC6-0EAC43C11421}"/>
              </a:ext>
            </a:extLst>
          </p:cNvPr>
          <p:cNvSpPr txBox="1"/>
          <p:nvPr/>
        </p:nvSpPr>
        <p:spPr>
          <a:xfrm>
            <a:off x="293615" y="2228671"/>
            <a:ext cx="463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I error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a null data set of varying sparsity and inter-taxa correlation with 10,000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Assign random variables into a set (no differential abundance) of varying sizes</a:t>
            </a:r>
          </a:p>
        </p:txBody>
      </p:sp>
    </p:spTree>
    <p:extLst>
      <p:ext uri="{BB962C8B-B14F-4D97-AF65-F5344CB8AC3E}">
        <p14:creationId xmlns:p14="http://schemas.microsoft.com/office/powerpoint/2010/main" val="37488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72409" y="144412"/>
            <a:ext cx="12359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Hypothesis-testing at the single sample level</a:t>
            </a:r>
          </a:p>
        </p:txBody>
      </p:sp>
      <p:pic>
        <p:nvPicPr>
          <p:cNvPr id="9" name="Picture 8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91AB92C-9B35-48DA-8737-1933C7CC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072" y="609600"/>
            <a:ext cx="6248400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CD9B4-AB58-407C-A86E-130A6BA5BCF3}"/>
              </a:ext>
            </a:extLst>
          </p:cNvPr>
          <p:cNvSpPr txBox="1"/>
          <p:nvPr/>
        </p:nvSpPr>
        <p:spPr>
          <a:xfrm>
            <a:off x="327171" y="2421617"/>
            <a:ext cx="4639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a data set of varying sparsity and inter-taxa correlation with 10,000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a set of 100 variables to be inflated across all samples with different effect sizes. </a:t>
            </a:r>
          </a:p>
        </p:txBody>
      </p:sp>
    </p:spTree>
    <p:extLst>
      <p:ext uri="{BB962C8B-B14F-4D97-AF65-F5344CB8AC3E}">
        <p14:creationId xmlns:p14="http://schemas.microsoft.com/office/powerpoint/2010/main" val="427228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72409" y="144412"/>
            <a:ext cx="5153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Classification performance at the single sample level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6345D8C-91F0-467F-B740-A185D1617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8E60D-EC3F-4E3B-B3D2-564753DCDB01}"/>
              </a:ext>
            </a:extLst>
          </p:cNvPr>
          <p:cNvSpPr txBox="1"/>
          <p:nvPr/>
        </p:nvSpPr>
        <p:spPr>
          <a:xfrm>
            <a:off x="184558" y="2228671"/>
            <a:ext cx="4639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10 data sets per simulation condition, 300 samples per data set, 50 taxa belonging to 1 set that is DE in half the samples.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 values here quantifies the rank-ordering of samples based on enrichment scores in comparison to true labels (where samples have a truly DA set of taxa)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Similar to P(Y = 1|X) in a logistic regression to construct an ROC curve</a:t>
            </a:r>
          </a:p>
        </p:txBody>
      </p:sp>
    </p:spTree>
    <p:extLst>
      <p:ext uri="{BB962C8B-B14F-4D97-AF65-F5344CB8AC3E}">
        <p14:creationId xmlns:p14="http://schemas.microsoft.com/office/powerpoint/2010/main" val="5548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7BD8-80B0-4B5C-A9D6-E0FE8ABA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E26D2-F320-4403-A2AE-21FC58AF7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working with simulations for predictive power and differential abundance analysis</a:t>
            </a:r>
          </a:p>
          <a:p>
            <a:r>
              <a:rPr lang="en-US" dirty="0"/>
              <a:t>Modify the test statistic to improve performance at the sample level</a:t>
            </a:r>
          </a:p>
          <a:p>
            <a:pPr lvl="1"/>
            <a:r>
              <a:rPr lang="en-US" dirty="0"/>
              <a:t>Seeing if different zero-treatments would improve performance.</a:t>
            </a:r>
          </a:p>
          <a:p>
            <a:pPr lvl="1"/>
            <a:r>
              <a:rPr lang="en-US" dirty="0"/>
              <a:t>Account for correlation </a:t>
            </a:r>
          </a:p>
          <a:p>
            <a:pPr lvl="1"/>
            <a:r>
              <a:rPr lang="en-US" dirty="0"/>
              <a:t>Figure out the best approximation of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666297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366024" y="2921168"/>
            <a:ext cx="4767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Comparing 1-sided and 2-sided tests between Wilcoxon rank sum test and test based on the CILR method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6F1EC57-4BFE-488B-8794-2873C111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329079" y="2875002"/>
            <a:ext cx="47679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Comparing Power between 1-sided and 2-sided tests for the </a:t>
            </a:r>
            <a:r>
              <a:rPr lang="en-US" sz="2200" dirty="0" err="1"/>
              <a:t>cILR</a:t>
            </a:r>
            <a:r>
              <a:rPr lang="en-US" sz="2200" dirty="0"/>
              <a:t> and Wilcoxon rank sum test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5DF5653-D0D8-415F-98D3-3644B4D97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1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207310" y="2536448"/>
            <a:ext cx="476794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AUC comparison between </a:t>
            </a:r>
            <a:r>
              <a:rPr lang="en-US" sz="2200" dirty="0" err="1"/>
              <a:t>cILR</a:t>
            </a:r>
            <a:r>
              <a:rPr lang="en-US" sz="2200" dirty="0"/>
              <a:t> and other single sample gene set aggregation methods (</a:t>
            </a:r>
            <a:r>
              <a:rPr lang="en-US" sz="2200" dirty="0" err="1"/>
              <a:t>ssGSEA</a:t>
            </a:r>
            <a:r>
              <a:rPr lang="en-US" sz="2200" dirty="0"/>
              <a:t> produced identical results between count and </a:t>
            </a:r>
            <a:r>
              <a:rPr lang="en-US" sz="2200" dirty="0" err="1"/>
              <a:t>clr</a:t>
            </a:r>
            <a:r>
              <a:rPr lang="en-US" sz="2200" dirty="0"/>
              <a:t> transformed data)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43F87EC-5893-41F6-9CD9-09408735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Microbiome data is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16E2-C1EC-4C42-A340-C3A762B3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8877"/>
            <a:ext cx="3624743" cy="2737139"/>
          </a:xfrm>
        </p:spPr>
        <p:txBody>
          <a:bodyPr/>
          <a:lstStyle/>
          <a:p>
            <a:r>
              <a:rPr lang="en-US" dirty="0"/>
              <a:t>Data is high dimensional, compositional and sparse</a:t>
            </a:r>
          </a:p>
          <a:p>
            <a:r>
              <a:rPr lang="en-US" dirty="0"/>
              <a:t>Dependent on log-ratio analyses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59C2017-7392-46A3-9EFD-95E6A6B3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01" y="1690688"/>
            <a:ext cx="7101607" cy="42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Aggregating variables into sets can help reduce the high dimensionality burden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16E2-C1EC-4C42-A340-C3A762B3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2769"/>
            <a:ext cx="10402455" cy="2737139"/>
          </a:xfrm>
        </p:spPr>
        <p:txBody>
          <a:bodyPr/>
          <a:lstStyle/>
          <a:p>
            <a:r>
              <a:rPr lang="en-US" dirty="0"/>
              <a:t>Specifically for 16S data, since ASVs/OTUs do not have a grounded interpretation and must be aggregated to at least the genus level. </a:t>
            </a:r>
          </a:p>
          <a:p>
            <a:r>
              <a:rPr lang="en-US" dirty="0"/>
              <a:t>However, microbiome analyses rely on the naïve method by summing up compositional parts</a:t>
            </a:r>
          </a:p>
          <a:p>
            <a:pPr lvl="1"/>
            <a:r>
              <a:rPr lang="en-US" dirty="0"/>
              <a:t>Not particularly appropriate if the goal is to test for differential abundance at multiple taxonomic levels </a:t>
            </a:r>
          </a:p>
        </p:txBody>
      </p:sp>
    </p:spTree>
    <p:extLst>
      <p:ext uri="{BB962C8B-B14F-4D97-AF65-F5344CB8AC3E}">
        <p14:creationId xmlns:p14="http://schemas.microsoft.com/office/powerpoint/2010/main" val="392334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Gene set testing literature provides sophisticated methods to aggregate variables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A391BF3-2DA0-4A00-90BB-755C4C2B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291" y="2146012"/>
            <a:ext cx="7721600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832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Gene set testing literature provides sophisticated methods to aggregate variables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EDD5EB-88C8-4335-963F-AA92A55A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520170"/>
            <a:ext cx="4171950" cy="5153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0995B4-6ED4-4DF7-9E17-675E29265EFE}"/>
              </a:ext>
            </a:extLst>
          </p:cNvPr>
          <p:cNvSpPr txBox="1"/>
          <p:nvPr/>
        </p:nvSpPr>
        <p:spPr>
          <a:xfrm>
            <a:off x="10002981" y="6488668"/>
            <a:ext cx="21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Tian et al. 2005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B1941-BD0B-420F-9EA1-C9A70EFA46F4}"/>
              </a:ext>
            </a:extLst>
          </p:cNvPr>
          <p:cNvSpPr/>
          <p:nvPr/>
        </p:nvSpPr>
        <p:spPr>
          <a:xfrm>
            <a:off x="2701255" y="3203108"/>
            <a:ext cx="1862355" cy="6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935B0-A62B-4620-AD2D-8906A5BB1AFD}"/>
              </a:ext>
            </a:extLst>
          </p:cNvPr>
          <p:cNvSpPr/>
          <p:nvPr/>
        </p:nvSpPr>
        <p:spPr>
          <a:xfrm>
            <a:off x="2669096" y="3887240"/>
            <a:ext cx="1862355" cy="6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A289CF-DAAF-4547-B9D6-D3578E3C1DB6}"/>
              </a:ext>
            </a:extLst>
          </p:cNvPr>
          <p:cNvCxnSpPr>
            <a:stCxn id="14" idx="3"/>
          </p:cNvCxnSpPr>
          <p:nvPr/>
        </p:nvCxnSpPr>
        <p:spPr>
          <a:xfrm flipV="1">
            <a:off x="4563610" y="2952925"/>
            <a:ext cx="2189528" cy="57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96FDD6-D66A-4143-BD94-8DFDC4C3BA2F}"/>
              </a:ext>
            </a:extLst>
          </p:cNvPr>
          <p:cNvSpPr txBox="1"/>
          <p:nvPr/>
        </p:nvSpPr>
        <p:spPr>
          <a:xfrm>
            <a:off x="6747341" y="2625012"/>
            <a:ext cx="21895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Competitive gene set testing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1149D8-B6BF-497C-8183-5431B93715C2}"/>
              </a:ext>
            </a:extLst>
          </p:cNvPr>
          <p:cNvSpPr txBox="1"/>
          <p:nvPr/>
        </p:nvSpPr>
        <p:spPr>
          <a:xfrm>
            <a:off x="6746522" y="3872933"/>
            <a:ext cx="21895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Self-contained hypothesis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0684E9-AEAE-4824-B6FC-3E901A119BAD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4531451" y="4196099"/>
            <a:ext cx="2215071" cy="1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51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924BD-DE6D-450F-84C4-ED000F44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832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Taxonomic enrichment using isometric log ratio transform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7D08B-2B62-4DF4-B355-1A481319BF03}"/>
              </a:ext>
            </a:extLst>
          </p:cNvPr>
          <p:cNvSpPr txBox="1"/>
          <p:nvPr/>
        </p:nvSpPr>
        <p:spPr>
          <a:xfrm>
            <a:off x="542636" y="2769572"/>
            <a:ext cx="1101474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Unsupervised competitive taxonomic enrichment method in order to reduce the dimensionality of the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Respects the compositional nature of microbiome relative abundance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Isometric log-ratio is a natural fit  (</a:t>
            </a:r>
            <a:r>
              <a:rPr lang="en-US" sz="2600" dirty="0" err="1"/>
              <a:t>Egozcue</a:t>
            </a:r>
            <a:r>
              <a:rPr lang="en-US" sz="2600" dirty="0"/>
              <a:t> et al. 2005)</a:t>
            </a:r>
          </a:p>
        </p:txBody>
      </p:sp>
    </p:spTree>
    <p:extLst>
      <p:ext uri="{BB962C8B-B14F-4D97-AF65-F5344CB8AC3E}">
        <p14:creationId xmlns:p14="http://schemas.microsoft.com/office/powerpoint/2010/main" val="230307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FB7E-72FB-4C98-98F3-687B0AC2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Isometric log-ratio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17CA-F2CA-470A-BEDD-9293B32F0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530"/>
                <a:ext cx="10515600" cy="7270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microbiome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taxa. We can define the enrichment of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FA17CA-F2CA-470A-BEDD-9293B32F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530"/>
                <a:ext cx="10515600" cy="727075"/>
              </a:xfrm>
              <a:blipFill>
                <a:blip r:embed="rId2"/>
                <a:stretch>
                  <a:fillRect l="-1043" t="-208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A422D-9E27-4355-9DC9-EEF92FDC2554}"/>
                  </a:ext>
                </a:extLst>
              </p:cNvPr>
              <p:cNvSpPr txBox="1"/>
              <p:nvPr/>
            </p:nvSpPr>
            <p:spPr>
              <a:xfrm>
                <a:off x="940034" y="2794829"/>
                <a:ext cx="4672201" cy="1456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rad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A422D-9E27-4355-9DC9-EEF92FDC2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4" y="2794829"/>
                <a:ext cx="4672201" cy="14563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3C7E404-640A-47F2-91F5-536659B0F037}"/>
              </a:ext>
            </a:extLst>
          </p:cNvPr>
          <p:cNvSpPr/>
          <p:nvPr/>
        </p:nvSpPr>
        <p:spPr>
          <a:xfrm>
            <a:off x="3742886" y="2906093"/>
            <a:ext cx="1862355" cy="6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A8AB53-F9C0-4152-BA53-59EB55553E6F}"/>
              </a:ext>
            </a:extLst>
          </p:cNvPr>
          <p:cNvSpPr/>
          <p:nvPr/>
        </p:nvSpPr>
        <p:spPr>
          <a:xfrm>
            <a:off x="3759665" y="3595363"/>
            <a:ext cx="1862355" cy="65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CE96E0-AF12-4AE2-A05E-0F9177F6851F}"/>
              </a:ext>
            </a:extLst>
          </p:cNvPr>
          <p:cNvCxnSpPr>
            <a:stCxn id="6" idx="3"/>
          </p:cNvCxnSpPr>
          <p:nvPr/>
        </p:nvCxnSpPr>
        <p:spPr>
          <a:xfrm flipV="1">
            <a:off x="5605241" y="2655910"/>
            <a:ext cx="2189528" cy="57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F5F516-5035-44B1-9F89-99C217D5AB72}"/>
              </a:ext>
            </a:extLst>
          </p:cNvPr>
          <p:cNvSpPr txBox="1"/>
          <p:nvPr/>
        </p:nvSpPr>
        <p:spPr>
          <a:xfrm>
            <a:off x="7837910" y="2333135"/>
            <a:ext cx="2189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Geometric mean of proportions of taxa within the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5821E-A491-45C8-A906-7D76EB90FE3C}"/>
              </a:ext>
            </a:extLst>
          </p:cNvPr>
          <p:cNvSpPr txBox="1"/>
          <p:nvPr/>
        </p:nvSpPr>
        <p:spPr>
          <a:xfrm>
            <a:off x="7837091" y="4042721"/>
            <a:ext cx="218952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Geometric mean of proportions of taxa outside the 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C27035-6CCB-4376-B87B-3BBCAAEA4C7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622020" y="3923277"/>
            <a:ext cx="2215071" cy="58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5E5914-0569-422C-A277-A9CE76BB2F07}"/>
              </a:ext>
            </a:extLst>
          </p:cNvPr>
          <p:cNvSpPr txBox="1"/>
          <p:nvPr/>
        </p:nvSpPr>
        <p:spPr>
          <a:xfrm>
            <a:off x="1132514" y="5209563"/>
            <a:ext cx="439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ILR transformation is essentially the coordinates of a compositional vector when projected onto an orthonormal basis in the compositional space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F948CF-0D86-41A9-B532-E2E305E73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241" y="5172966"/>
            <a:ext cx="6229350" cy="1552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EBD5F4-3BAC-4C07-B7E0-AC5CAF105C8E}"/>
              </a:ext>
            </a:extLst>
          </p:cNvPr>
          <p:cNvSpPr/>
          <p:nvPr/>
        </p:nvSpPr>
        <p:spPr>
          <a:xfrm>
            <a:off x="940034" y="2665836"/>
            <a:ext cx="2331672" cy="1838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6F0F11-F31A-46E8-A282-52A8CBC6F8F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870" y="4504386"/>
            <a:ext cx="380956" cy="23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ADF260-44AB-4DCB-8F08-2CD2B33834A8}"/>
              </a:ext>
            </a:extLst>
          </p:cNvPr>
          <p:cNvSpPr txBox="1"/>
          <p:nvPr/>
        </p:nvSpPr>
        <p:spPr>
          <a:xfrm>
            <a:off x="2500312" y="4612546"/>
            <a:ext cx="163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factor</a:t>
            </a:r>
          </a:p>
        </p:txBody>
      </p:sp>
    </p:spTree>
    <p:extLst>
      <p:ext uri="{BB962C8B-B14F-4D97-AF65-F5344CB8AC3E}">
        <p14:creationId xmlns:p14="http://schemas.microsoft.com/office/powerpoint/2010/main" val="3601097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2E4B08-A27B-441A-9BE9-971197714EED}"/>
              </a:ext>
            </a:extLst>
          </p:cNvPr>
          <p:cNvSpPr txBox="1"/>
          <p:nvPr/>
        </p:nvSpPr>
        <p:spPr>
          <a:xfrm>
            <a:off x="401952" y="1478453"/>
            <a:ext cx="493204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Generating zero-inflated negative binomial data from normal-copula functions. Parameters of zero-inflated marginals drawn from fitting the distribution to each OTU in the HMP 16S data set. Effect size is calculated as a multiplier to the mean of the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Flexible correlation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Flexible zero-inflation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E4775B-5CEB-4126-B208-804A55720058}"/>
              </a:ext>
            </a:extLst>
          </p:cNvPr>
          <p:cNvSpPr txBox="1">
            <a:spLocks/>
          </p:cNvSpPr>
          <p:nvPr/>
        </p:nvSpPr>
        <p:spPr>
          <a:xfrm>
            <a:off x="401952" y="553673"/>
            <a:ext cx="4317830" cy="7578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Simulation Design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ED34E1B3-2314-433F-8C1B-C01A5A1F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0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B5067B4-3E5A-424B-90FC-370EE3E4B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4" y="228593"/>
            <a:ext cx="1097282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544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Taxonomic aggregation using isometric log ratios</vt:lpstr>
      <vt:lpstr>Microbiome data is complicated</vt:lpstr>
      <vt:lpstr>Aggregating variables into sets can help reduce the high dimensionality burden </vt:lpstr>
      <vt:lpstr>Gene set testing literature provides sophisticated methods to aggregate variables</vt:lpstr>
      <vt:lpstr>Gene set testing literature provides sophisticated methods to aggregate variables</vt:lpstr>
      <vt:lpstr>Taxonomic enrichment using isometric log ratio transform</vt:lpstr>
      <vt:lpstr>Isometric log-ratio transformation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Taxonomic aggregation using isometric log ratios</dc:title>
  <dc:creator>Quang Nguyen</dc:creator>
  <cp:lastModifiedBy>Quang Nguyen</cp:lastModifiedBy>
  <cp:revision>14</cp:revision>
  <dcterms:created xsi:type="dcterms:W3CDTF">2020-09-29T21:44:51Z</dcterms:created>
  <dcterms:modified xsi:type="dcterms:W3CDTF">2020-09-30T19:27:44Z</dcterms:modified>
</cp:coreProperties>
</file>