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2" r:id="rId2"/>
    <p:sldId id="528" r:id="rId3"/>
    <p:sldId id="534" r:id="rId4"/>
    <p:sldId id="471" r:id="rId5"/>
    <p:sldId id="503" r:id="rId6"/>
    <p:sldId id="550" r:id="rId7"/>
    <p:sldId id="552" r:id="rId8"/>
    <p:sldId id="551" r:id="rId9"/>
    <p:sldId id="553" r:id="rId10"/>
  </p:sldIdLst>
  <p:sldSz cx="9906000" cy="6858000" type="A4"/>
  <p:notesSz cx="6807200" cy="993933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68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3600">
          <p15:clr>
            <a:srgbClr val="A4A3A4"/>
          </p15:clr>
        </p15:guide>
        <p15:guide id="4" orient="horz">
          <p15:clr>
            <a:srgbClr val="A4A3A4"/>
          </p15:clr>
        </p15:guide>
        <p15:guide id="5" pos="2352">
          <p15:clr>
            <a:srgbClr val="A4A3A4"/>
          </p15:clr>
        </p15:guide>
        <p15:guide id="6" pos="1824">
          <p15:clr>
            <a:srgbClr val="A4A3A4"/>
          </p15:clr>
        </p15:guide>
        <p15:guide id="7" pos="2880">
          <p15:clr>
            <a:srgbClr val="A4A3A4"/>
          </p15:clr>
        </p15:guide>
        <p15:guide id="8" pos="3552">
          <p15:clr>
            <a:srgbClr val="A4A3A4"/>
          </p15:clr>
        </p15:guide>
        <p15:guide id="9" pos="98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  <p15:guide id="3" orient="horz" pos="3130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1CF9E"/>
    <a:srgbClr val="AAFF71"/>
    <a:srgbClr val="8CFD83"/>
    <a:srgbClr val="FFA285"/>
    <a:srgbClr val="0066CC"/>
    <a:srgbClr val="003399"/>
    <a:srgbClr val="1E07C5"/>
    <a:srgbClr val="0075EA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599" autoAdjust="0"/>
    <p:restoredTop sz="89907" autoAdjust="0"/>
  </p:normalViewPr>
  <p:slideViewPr>
    <p:cSldViewPr>
      <p:cViewPr>
        <p:scale>
          <a:sx n="100" d="100"/>
          <a:sy n="100" d="100"/>
        </p:scale>
        <p:origin x="-1560" y="-342"/>
      </p:cViewPr>
      <p:guideLst>
        <p:guide orient="horz" pos="1968"/>
        <p:guide orient="horz" pos="4080"/>
        <p:guide orient="horz" pos="3600"/>
        <p:guide orient="horz"/>
        <p:guide pos="2352"/>
        <p:guide pos="1824"/>
        <p:guide pos="2880"/>
        <p:guide pos="3552"/>
        <p:guide pos="9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226" y="-108"/>
      </p:cViewPr>
      <p:guideLst>
        <p:guide orient="horz" pos="3150"/>
        <p:guide orient="horz" pos="3130"/>
        <p:guide pos="2166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107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>
            <a:lvl1pPr algn="l" defTabSz="910132">
              <a:defRPr sz="1300"/>
            </a:lvl1pPr>
          </a:lstStyle>
          <a:p>
            <a:endParaRPr lang="zh-CN" alt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094" y="1"/>
            <a:ext cx="2950106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>
            <a:lvl1pPr algn="r" defTabSz="910132">
              <a:defRPr sz="1300"/>
            </a:lvl1pPr>
          </a:lstStyle>
          <a:p>
            <a:endParaRPr lang="de-DE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854"/>
            <a:ext cx="2950107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b" anchorCtr="0" compatLnSpc="1">
            <a:prstTxWarp prst="textNoShape">
              <a:avLst/>
            </a:prstTxWarp>
          </a:bodyPr>
          <a:lstStyle>
            <a:lvl1pPr algn="l" defTabSz="910132">
              <a:defRPr sz="1300"/>
            </a:lvl1pPr>
          </a:lstStyle>
          <a:p>
            <a:r>
              <a:rPr lang="de-DE" altLang="zh-TW"/>
              <a:t>Marketing | Sean Liao | Aug 2007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094" y="9440854"/>
            <a:ext cx="2950106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b" anchorCtr="0" compatLnSpc="1">
            <a:prstTxWarp prst="textNoShape">
              <a:avLst/>
            </a:prstTxWarp>
          </a:bodyPr>
          <a:lstStyle>
            <a:lvl1pPr algn="r" defTabSz="910132">
              <a:defRPr sz="1300"/>
            </a:lvl1pPr>
          </a:lstStyle>
          <a:p>
            <a:fld id="{E03691B6-BDAF-434F-9CD4-C63BD4CEE44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313949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107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>
            <a:lvl1pPr algn="l" defTabSz="910132">
              <a:defRPr sz="1300"/>
            </a:lvl1pPr>
          </a:lstStyle>
          <a:p>
            <a:endParaRPr lang="zh-CN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094" y="1"/>
            <a:ext cx="2950106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>
            <a:lvl1pPr algn="r" defTabSz="910132">
              <a:defRPr sz="1300"/>
            </a:lvl1pPr>
          </a:lstStyle>
          <a:p>
            <a:endParaRPr lang="de-DE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86" y="4721227"/>
            <a:ext cx="4993229" cy="447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854"/>
            <a:ext cx="2950107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b" anchorCtr="0" compatLnSpc="1">
            <a:prstTxWarp prst="textNoShape">
              <a:avLst/>
            </a:prstTxWarp>
          </a:bodyPr>
          <a:lstStyle>
            <a:lvl1pPr algn="l" defTabSz="910132">
              <a:defRPr sz="1300"/>
            </a:lvl1pPr>
          </a:lstStyle>
          <a:p>
            <a:r>
              <a:rPr lang="de-DE" altLang="zh-TW"/>
              <a:t>Marketing | Sean Liao | Aug 2007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094" y="9440854"/>
            <a:ext cx="2950106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b" anchorCtr="0" compatLnSpc="1">
            <a:prstTxWarp prst="textNoShape">
              <a:avLst/>
            </a:prstTxWarp>
          </a:bodyPr>
          <a:lstStyle>
            <a:lvl1pPr algn="r" defTabSz="910132">
              <a:defRPr sz="1300"/>
            </a:lvl1pPr>
          </a:lstStyle>
          <a:p>
            <a:fld id="{9EB24C76-83A4-4D0F-9FB2-F6370601C4E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274552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2629">
              <a:defRPr sz="1200">
                <a:solidFill>
                  <a:schemeClr val="tx1"/>
                </a:solidFill>
                <a:latin typeface="Arial" charset="0"/>
              </a:defRPr>
            </a:lvl1pPr>
            <a:lvl2pPr marL="739808" indent="-284541" defTabSz="902629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38166" indent="-227633" defTabSz="902629"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3433" indent="-227633" defTabSz="902629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48698" indent="-227633" defTabSz="902629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3965" indent="-227633" defTabSz="9026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59232" indent="-227633" defTabSz="9026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14498" indent="-227633" defTabSz="9026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69764" indent="-227633" defTabSz="9026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945FB46-248B-46FC-8C36-500475945B8D}" type="slidenum">
              <a:rPr lang="de-DE" altLang="zh-TW" sz="1300"/>
              <a:pPr/>
              <a:t>1</a:t>
            </a:fld>
            <a:endParaRPr lang="de-DE" altLang="zh-TW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2950"/>
            <a:ext cx="5386387" cy="3729038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293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有案件重複</a:t>
            </a:r>
            <a:r>
              <a:rPr lang="en-US" altLang="zh-TW" dirty="0" smtClean="0"/>
              <a:t>63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另外有</a:t>
            </a:r>
            <a:r>
              <a:rPr lang="en-US" altLang="zh-TW" dirty="0" smtClean="0"/>
              <a:t>14</a:t>
            </a:r>
            <a:r>
              <a:rPr lang="zh-TW" altLang="en-US" dirty="0" smtClean="0"/>
              <a:t>件於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進件但</a:t>
            </a:r>
            <a:r>
              <a:rPr lang="en-US" altLang="zh-TW" dirty="0" smtClean="0"/>
              <a:t>2019Q4</a:t>
            </a:r>
            <a:r>
              <a:rPr lang="zh-TW" altLang="en-US" dirty="0" smtClean="0"/>
              <a:t>才成案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2019Q4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Bar </a:t>
            </a:r>
            <a:r>
              <a:rPr lang="zh-TW" altLang="en-US" dirty="0" smtClean="0"/>
              <a:t>改為進件數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原為成案數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7298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2019Q3</a:t>
            </a:r>
            <a:r>
              <a:rPr lang="zh-TW" altLang="en-US" dirty="0" smtClean="0"/>
              <a:t> </a:t>
            </a:r>
            <a:r>
              <a:rPr lang="en-US" dirty="0" smtClean="0"/>
              <a:t>Report</a:t>
            </a:r>
            <a:r>
              <a:rPr lang="zh-TW" altLang="en-US" dirty="0" smtClean="0"/>
              <a:t>中 的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尚未排除多品牌中古車</a:t>
            </a:r>
            <a:endParaRPr lang="en-US" altLang="zh-TW" dirty="0" smtClean="0"/>
          </a:p>
          <a:p>
            <a:r>
              <a:rPr lang="en-US" dirty="0" smtClean="0"/>
              <a:t>*Favorable campaigns :</a:t>
            </a:r>
            <a:r>
              <a:rPr lang="en-US" baseline="0" dirty="0" smtClean="0"/>
              <a:t> BLI(Bundle Loyalty Insurance) =&gt; BI(+27) and BL(+78)</a:t>
            </a:r>
          </a:p>
          <a:p>
            <a:r>
              <a:rPr lang="en-US" baseline="0" dirty="0" smtClean="0"/>
              <a:t>*confirmed sales reward cars : +23, this number is underestimated because there are more sales reward cars we don’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4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85598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2019Q3</a:t>
            </a:r>
            <a:r>
              <a:rPr lang="zh-TW" altLang="en-US" dirty="0" smtClean="0"/>
              <a:t> </a:t>
            </a:r>
            <a:r>
              <a:rPr lang="en-US" dirty="0" smtClean="0"/>
              <a:t>Report</a:t>
            </a:r>
            <a:r>
              <a:rPr lang="zh-TW" altLang="en-US" dirty="0" smtClean="0"/>
              <a:t>中 的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尚未排除多品牌中古車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6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9139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更正數據，</a:t>
            </a:r>
            <a:r>
              <a:rPr lang="en-US" altLang="zh-TW" dirty="0" smtClean="0"/>
              <a:t>Q3</a:t>
            </a:r>
            <a:r>
              <a:rPr lang="zh-TW" altLang="en-US" dirty="0" smtClean="0"/>
              <a:t>誤植。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8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85836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此為</a:t>
            </a:r>
            <a:r>
              <a:rPr lang="en-US" altLang="zh-TW" dirty="0" smtClean="0"/>
              <a:t>Scorecard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OP</a:t>
            </a:r>
            <a:r>
              <a:rPr lang="zh-TW" altLang="en-US" dirty="0" smtClean="0"/>
              <a:t>最終審核結果之</a:t>
            </a:r>
            <a:r>
              <a:rPr lang="en-US" altLang="zh-TW" dirty="0" smtClean="0"/>
              <a:t>Overruling </a:t>
            </a:r>
            <a:r>
              <a:rPr lang="zh-TW" altLang="en-US" dirty="0" smtClean="0"/>
              <a:t>數據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17492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96875" y="1697038"/>
            <a:ext cx="9097963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3200"/>
            </a:lvl1pPr>
          </a:lstStyle>
          <a:p>
            <a:pPr lvl="0"/>
            <a:r>
              <a:rPr lang="de-DE" altLang="zh-CN" noProof="0"/>
              <a:t>Click to edit Master title style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altLang="zh-CN" noProof="0"/>
              <a:t>Click to edit Master subtitle style</a:t>
            </a:r>
          </a:p>
        </p:txBody>
      </p:sp>
      <p:sp>
        <p:nvSpPr>
          <p:cNvPr id="12323" name="Rectangle 3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  <p:pic>
        <p:nvPicPr>
          <p:cNvPr id="12329" name="Picture 41" descr="C:\Users\dkx4wu1\AppData\Local\Microsoft\Windows\Temporary Internet Files\Content.Outlook\UPL0EWJC\VWFS_CB_Logo_and_Sup_FLM_RGB_T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04" y="685800"/>
            <a:ext cx="3834396" cy="39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E751F-5466-4757-9060-8013EE6E503A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340109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1538" y="898525"/>
            <a:ext cx="2274887" cy="5448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2113" y="898525"/>
            <a:ext cx="6677025" cy="5448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D7B37E-2EBE-472D-95AD-85D3E1E44F23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350643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01FF12-A01D-4F86-ABDD-6C7BA966A147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868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9D4741-8467-4560-8762-E367586127D6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281094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19675" y="1757363"/>
            <a:ext cx="4476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56AB24-3B96-4BF5-85D9-94E2AE589135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133627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6EBD2E-6518-4E56-A7A5-F1794E9810C2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135488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5F1E3-70EE-45D6-932E-EE7C36933D5D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8964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A89010-9ED1-4F28-802E-52621474417F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155080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B80C2E-7025-43F9-91C2-CDF13AD69249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162809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7FEB6-B7E8-4E3E-8961-32A5514F5119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62178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Click to edit Master text styles</a:t>
            </a:r>
          </a:p>
          <a:p>
            <a:pPr lvl="1"/>
            <a:r>
              <a:rPr lang="de-DE" altLang="zh-CN"/>
              <a:t>Second level</a:t>
            </a:r>
          </a:p>
          <a:p>
            <a:pPr lvl="2"/>
            <a:r>
              <a:rPr lang="de-DE" altLang="zh-CN"/>
              <a:t>Third level</a:t>
            </a:r>
          </a:p>
          <a:p>
            <a:pPr lvl="3"/>
            <a:r>
              <a:rPr lang="de-DE" altLang="zh-CN"/>
              <a:t>Fourth level</a:t>
            </a:r>
          </a:p>
          <a:p>
            <a:pPr lvl="4"/>
            <a:r>
              <a:rPr lang="de-DE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defRPr>
                <a:ea typeface="SimSun" pitchFamily="2" charset="-122"/>
              </a:defRPr>
            </a:lvl1pPr>
          </a:lstStyle>
          <a:p>
            <a:fld id="{73A731FB-455C-44F6-A70C-508109216F70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Click to edit Master title style</a:t>
            </a:r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392113" y="762000"/>
            <a:ext cx="910272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0968" y="6705600"/>
            <a:ext cx="815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ea typeface="新細明體" pitchFamily="18" charset="-120"/>
              </a:defRPr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  <p:pic>
        <p:nvPicPr>
          <p:cNvPr id="1070" name="Picture 46" descr="C:\Users\dkx4wu1\AppData\Local\Microsoft\Windows\Temporary Internet Files\Content.Outlook\UPL0EWJC\VWFS_CB_Logo_and_Sup_FLM_RGB_TW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81010"/>
            <a:ext cx="2590800" cy="2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algn="l" defTabSz="958850" rtl="0" fontAlgn="base">
        <a:spcBef>
          <a:spcPct val="0"/>
        </a:spcBef>
        <a:spcAft>
          <a:spcPct val="25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2pPr>
      <a:lvl3pPr marL="3810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3pPr>
      <a:lvl4pPr marL="5715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4pPr>
      <a:lvl5pPr marL="7620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5pPr>
      <a:lvl6pPr marL="12192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406400" y="4271963"/>
            <a:ext cx="9088438" cy="885229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ct val="25000"/>
              </a:spcAft>
            </a:pPr>
            <a:r>
              <a:rPr lang="en-US" altLang="zh-TW" dirty="0" smtClean="0">
                <a:ea typeface="新細明體" pitchFamily="18" charset="-120"/>
              </a:rPr>
              <a:t>Retail Credit Monitoring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sz="1800" b="0" kern="1200" dirty="0">
                <a:solidFill>
                  <a:srgbClr val="000000"/>
                </a:solidFill>
              </a:rPr>
              <a:t/>
            </a:r>
            <a:br>
              <a:rPr lang="en-US" sz="1800" b="0" kern="1200" dirty="0">
                <a:solidFill>
                  <a:srgbClr val="000000"/>
                </a:solidFill>
              </a:rPr>
            </a:br>
            <a:endParaRPr lang="de-DE" altLang="zh-TW" b="0" dirty="0">
              <a:ea typeface="新細明體" pitchFamily="18" charset="-12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2000" dirty="0" smtClean="0">
                <a:ea typeface="新細明體" pitchFamily="18" charset="-120"/>
              </a:rPr>
              <a:t>2019Q4</a:t>
            </a:r>
          </a:p>
          <a:p>
            <a:pPr marL="0" indent="0" eaLnBrk="1" hangingPunct="1"/>
            <a:endParaRPr lang="en-US" altLang="zh-TW" sz="2000" dirty="0">
              <a:ea typeface="新細明體" pitchFamily="18" charset="-120"/>
            </a:endParaRPr>
          </a:p>
          <a:p>
            <a:pPr marL="0" indent="0" eaLnBrk="1" hangingPunct="1"/>
            <a:endParaRPr lang="en-US" altLang="zh-TW" sz="2000" dirty="0">
              <a:ea typeface="新細明體" pitchFamily="18" charset="-120"/>
            </a:endParaRPr>
          </a:p>
        </p:txBody>
      </p:sp>
      <p:pic>
        <p:nvPicPr>
          <p:cNvPr id="4100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743075"/>
            <a:ext cx="909002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1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 of Contents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952589"/>
              </p:ext>
            </p:extLst>
          </p:nvPr>
        </p:nvGraphicFramePr>
        <p:xfrm>
          <a:off x="436617" y="1628800"/>
          <a:ext cx="9052887" cy="378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6064"/>
                <a:gridCol w="3816424"/>
                <a:gridCol w="555943"/>
                <a:gridCol w="4104456"/>
              </a:tblGrid>
              <a:tr h="270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Report 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Report Title</a:t>
                      </a:r>
                    </a:p>
                  </a:txBody>
                  <a:tcPr marL="9525" marR="9525" marT="9525" marB="0" anchor="ctr"/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First Approval Rate &amp; Final Approval Rate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Portfolio Concentration by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Payment Type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Net Volume Change 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Portfolio Concentration by Customer Type – HP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Net Volume Change - Operating Lease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Portfolio Concentration by New/Used Car 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Contract Concentration by Brand 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Delinquency Development M2(31-60 days) by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Down payment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Contract Concentration by Term 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Write-off Development M2(31-60 days) by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Down payment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Contract Concentration by Down Payment 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Overruling Ratios - Excluding MBUC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Contract Concentration by Payment Type 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Write-off Development M2(31-60 days) by Payment –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Contract Concentration by Term – OP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Delinquency Development M2(31-60 days) by Customer 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Contract Concentration by Downpayment - OP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Write-off Development M2(31-60 days) by Customer –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Portfolio Growth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Delinquency Development M2(31-60 days) by Brand –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Portfolio Concentration by Brand 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Write-off Development M2(31-60 days) by Brand –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Portfolio Concentration by Term – HP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Roll Rates - HP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Portfolio Concentration by Down Payment – HP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Appendix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2</a:t>
            </a:fld>
            <a:endParaRPr lang="de-DE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992560" y="2420888"/>
            <a:ext cx="3816424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92560" y="2996952"/>
            <a:ext cx="3816424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20752" y="2780928"/>
            <a:ext cx="2088232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92560" y="4905164"/>
            <a:ext cx="3816424" cy="4680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32720" y="4653136"/>
            <a:ext cx="2376264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85048" y="1952836"/>
            <a:ext cx="3960440" cy="9721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689304" y="3034680"/>
            <a:ext cx="1656184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85048" y="3573016"/>
            <a:ext cx="3960440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3</a:t>
            </a:fld>
            <a:endParaRPr lang="de-DE" altLang="zh-CN"/>
          </a:p>
        </p:txBody>
      </p:sp>
      <p:grpSp>
        <p:nvGrpSpPr>
          <p:cNvPr id="6" name="群組 5"/>
          <p:cNvGrpSpPr/>
          <p:nvPr/>
        </p:nvGrpSpPr>
        <p:grpSpPr>
          <a:xfrm>
            <a:off x="272480" y="1196752"/>
            <a:ext cx="9358312" cy="5112568"/>
            <a:chOff x="272480" y="1196752"/>
            <a:chExt cx="9358312" cy="511256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80" y="1196752"/>
              <a:ext cx="9358312" cy="504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4" y="1745382"/>
              <a:ext cx="1512168" cy="327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ular Callout 9"/>
            <p:cNvSpPr/>
            <p:nvPr/>
          </p:nvSpPr>
          <p:spPr bwMode="auto">
            <a:xfrm>
              <a:off x="6825208" y="1196752"/>
              <a:ext cx="2376264" cy="720080"/>
            </a:xfrm>
            <a:prstGeom prst="wedgeRoundRectCallout">
              <a:avLst>
                <a:gd name="adj1" fmla="val -37427"/>
                <a:gd name="adj2" fmla="val 101916"/>
                <a:gd name="adj3" fmla="val 16667"/>
              </a:avLst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Lower approval rate since 2019Q3 </a:t>
              </a:r>
            </a:p>
            <a:p>
              <a:pPr marL="0" marR="0" indent="0" algn="l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 primarily due to multi-brand used car.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1208584" y="5085184"/>
              <a:ext cx="36004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000672" y="4869160"/>
              <a:ext cx="36004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792760" y="4653136"/>
              <a:ext cx="36004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599706" y="4293096"/>
              <a:ext cx="36004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405511" y="4869160"/>
              <a:ext cx="36004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188074" y="5138117"/>
              <a:ext cx="36004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989687" y="4920952"/>
              <a:ext cx="36004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781775" y="4908326"/>
              <a:ext cx="36004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7583388" y="4149080"/>
              <a:ext cx="360040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134418" y="6021288"/>
              <a:ext cx="6878922" cy="288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208584" y="2833886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010371" y="2627387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2792760" y="2627387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599706" y="2584723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393859" y="2647975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188074" y="2699395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958111" y="2671589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59724" y="2954288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542287" y="3152031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208584" y="2195339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010371" y="2114575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792760" y="2088949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599706" y="2085526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393859" y="2114575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188074" y="2123331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958111" y="2123331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740674" y="2339355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542287" y="2576736"/>
              <a:ext cx="360040" cy="1440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86786" y="1394494"/>
              <a:ext cx="2280778" cy="3508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74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4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80728"/>
            <a:ext cx="93218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9"/>
          <p:cNvSpPr/>
          <p:nvPr/>
        </p:nvSpPr>
        <p:spPr bwMode="auto">
          <a:xfrm flipH="1">
            <a:off x="6681192" y="1700808"/>
            <a:ext cx="2465472" cy="803880"/>
          </a:xfrm>
          <a:prstGeom prst="wedgeRoundRectCallout">
            <a:avLst>
              <a:gd name="adj1" fmla="val -37427"/>
              <a:gd name="adj2" fmla="val 101916"/>
              <a:gd name="adj3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Increasing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of</a:t>
            </a:r>
            <a:r>
              <a:rPr kumimoji="0" lang="en-US" altLang="zh-TW" sz="10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AUDI in 2019Q4 </a:t>
            </a:r>
          </a:p>
          <a:p>
            <a:pPr algn="l" defTabSz="674688"/>
            <a:r>
              <a:rPr kumimoji="0" lang="en-US" altLang="zh-TW" sz="10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mainly due to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favorable </a:t>
            </a:r>
          </a:p>
          <a:p>
            <a:pPr algn="l" defTabSz="674688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campaigns 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more</a:t>
            </a:r>
            <a:r>
              <a:rPr kumimoji="0" lang="en-US" altLang="zh-TW" sz="10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sales reward cars.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4</a:t>
            </a:fld>
            <a:endParaRPr lang="de-DE" altLang="zh-CN"/>
          </a:p>
        </p:txBody>
      </p:sp>
      <p:sp>
        <p:nvSpPr>
          <p:cNvPr id="2" name="矩形 1"/>
          <p:cNvSpPr/>
          <p:nvPr/>
        </p:nvSpPr>
        <p:spPr bwMode="auto">
          <a:xfrm>
            <a:off x="488504" y="4149080"/>
            <a:ext cx="8928992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753200" y="1844824"/>
            <a:ext cx="2304256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5" y="908720"/>
            <a:ext cx="9375775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5</a:t>
            </a:fld>
            <a:endParaRPr lang="de-DE" altLang="zh-CN"/>
          </a:p>
        </p:txBody>
      </p:sp>
      <p:sp>
        <p:nvSpPr>
          <p:cNvPr id="2" name="矩形 1"/>
          <p:cNvSpPr/>
          <p:nvPr/>
        </p:nvSpPr>
        <p:spPr bwMode="auto">
          <a:xfrm>
            <a:off x="8625408" y="1628800"/>
            <a:ext cx="72008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625408" y="2204864"/>
            <a:ext cx="72008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625408" y="3068960"/>
            <a:ext cx="72008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625408" y="4509120"/>
            <a:ext cx="72008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8504" y="5756250"/>
            <a:ext cx="8136904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512" y="1268760"/>
            <a:ext cx="2664296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836712"/>
            <a:ext cx="9364663" cy="271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553602"/>
            <a:ext cx="9407525" cy="2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6</a:t>
            </a:fld>
            <a:endParaRPr lang="de-DE" altLang="zh-CN"/>
          </a:p>
        </p:txBody>
      </p:sp>
      <p:sp>
        <p:nvSpPr>
          <p:cNvPr id="2" name="矩形 1"/>
          <p:cNvSpPr/>
          <p:nvPr/>
        </p:nvSpPr>
        <p:spPr bwMode="auto">
          <a:xfrm>
            <a:off x="848544" y="2060848"/>
            <a:ext cx="1800200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48544" y="2708920"/>
            <a:ext cx="1800200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8544" y="4581128"/>
            <a:ext cx="1800200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8544" y="5589240"/>
            <a:ext cx="1800200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90117" y="1613967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68624" y="1621446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51609" y="1559868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96816" y="1505955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160912" y="1405422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039085" y="1364085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817096" y="1343844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609184" y="1343844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73280" y="1364085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265368" y="1348272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48544" y="2972569"/>
            <a:ext cx="7920880" cy="1080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50454" y="5824314"/>
            <a:ext cx="7920880" cy="1419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22240" y="4130030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748644" y="4150271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614564" y="4140746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440832" y="4130030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261223" y="3944963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085483" y="4022354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42062" y="4072783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753200" y="4084962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617296" y="4166956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409384" y="4094487"/>
            <a:ext cx="5040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904875"/>
            <a:ext cx="9285288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7</a:t>
            </a:fld>
            <a:endParaRPr lang="de-DE" altLang="zh-CN"/>
          </a:p>
        </p:txBody>
      </p:sp>
      <p:sp>
        <p:nvSpPr>
          <p:cNvPr id="2" name="矩形 1"/>
          <p:cNvSpPr/>
          <p:nvPr/>
        </p:nvSpPr>
        <p:spPr bwMode="auto">
          <a:xfrm>
            <a:off x="8625408" y="1916832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625408" y="2348880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625730" y="2996952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625730" y="4293096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36576" y="5589240"/>
            <a:ext cx="7488832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48544" y="1340768"/>
            <a:ext cx="230425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911225"/>
            <a:ext cx="9358312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8</a:t>
            </a:fld>
            <a:endParaRPr lang="de-DE" altLang="zh-CN"/>
          </a:p>
        </p:txBody>
      </p:sp>
      <p:sp>
        <p:nvSpPr>
          <p:cNvPr id="2" name="矩形 1"/>
          <p:cNvSpPr/>
          <p:nvPr/>
        </p:nvSpPr>
        <p:spPr bwMode="auto">
          <a:xfrm>
            <a:off x="8697416" y="2942946"/>
            <a:ext cx="864096" cy="180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697416" y="3663026"/>
            <a:ext cx="864096" cy="180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697416" y="3995446"/>
            <a:ext cx="864096" cy="180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697416" y="4365104"/>
            <a:ext cx="864096" cy="180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98476" y="4679615"/>
            <a:ext cx="7742956" cy="180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16496" y="4891050"/>
            <a:ext cx="576064" cy="9862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8896" y="1340768"/>
            <a:ext cx="1431776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Overruling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Ratios -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Excluding MBUC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Scorecard </a:t>
            </a: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vs. Final </a:t>
            </a:r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426" y="5360365"/>
            <a:ext cx="3464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accent6"/>
                </a:solidFill>
              </a:rPr>
              <a:t>*Observation period:  2019/10/01 - 2019/12/3</a:t>
            </a:r>
            <a:r>
              <a:rPr lang="en-US" sz="1200" b="1" dirty="0">
                <a:solidFill>
                  <a:schemeClr val="accent6"/>
                </a:solidFill>
              </a:rPr>
              <a:t>1</a:t>
            </a:r>
            <a:endParaRPr lang="en-US" sz="1200" b="1" dirty="0" smtClean="0">
              <a:solidFill>
                <a:schemeClr val="accent6"/>
              </a:solidFill>
            </a:endParaRPr>
          </a:p>
          <a:p>
            <a:pPr algn="l"/>
            <a:r>
              <a:rPr lang="zh-TW" altLang="en-US" sz="1200" b="1" dirty="0" smtClean="0">
                <a:solidFill>
                  <a:schemeClr val="accent6"/>
                </a:solidFill>
              </a:rPr>
              <a:t>*</a:t>
            </a:r>
            <a:r>
              <a:rPr lang="en-US" altLang="zh-TW" sz="1200" b="1" dirty="0" smtClean="0">
                <a:solidFill>
                  <a:schemeClr val="accent6"/>
                </a:solidFill>
              </a:rPr>
              <a:t>Only for Retail Individual Customers</a:t>
            </a:r>
          </a:p>
          <a:p>
            <a:pPr algn="l"/>
            <a:endParaRPr lang="en-US" sz="1200" b="1" dirty="0">
              <a:solidFill>
                <a:schemeClr val="accent6"/>
              </a:solidFill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628800"/>
            <a:ext cx="864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9</a:t>
            </a:fld>
            <a:endParaRPr lang="de-DE" altLang="zh-CN"/>
          </a:p>
        </p:txBody>
      </p:sp>
      <p:sp>
        <p:nvSpPr>
          <p:cNvPr id="4" name="矩形 3"/>
          <p:cNvSpPr/>
          <p:nvPr/>
        </p:nvSpPr>
        <p:spPr bwMode="auto">
          <a:xfrm>
            <a:off x="1568624" y="2132856"/>
            <a:ext cx="864096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67075" y="2151906"/>
            <a:ext cx="864096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232920" y="2157239"/>
            <a:ext cx="864096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85048" y="2157239"/>
            <a:ext cx="2088232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049344" y="3140968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49344" y="4691236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11091" y="4941168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376936" y="4941168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01072" y="4941168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753200" y="4941168"/>
            <a:ext cx="57606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kswagen Finance Taiwan">
  <a:themeElements>
    <a:clrScheme name="Volkswagen Finance Taiwan 16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969696"/>
      </a:accent1>
      <a:accent2>
        <a:srgbClr val="003366"/>
      </a:accent2>
      <a:accent3>
        <a:srgbClr val="FFFFFF"/>
      </a:accent3>
      <a:accent4>
        <a:srgbClr val="000000"/>
      </a:accent4>
      <a:accent5>
        <a:srgbClr val="C9C9C9"/>
      </a:accent5>
      <a:accent6>
        <a:srgbClr val="002D5C"/>
      </a:accent6>
      <a:hlink>
        <a:srgbClr val="99CCFF"/>
      </a:hlink>
      <a:folHlink>
        <a:srgbClr val="800000"/>
      </a:folHlink>
    </a:clrScheme>
    <a:fontScheme name="Volkswagen Finance Taiw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74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zh-TW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74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zh-TW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lkswagen Finance Taiw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13">
        <a:dk1>
          <a:srgbClr val="000000"/>
        </a:dk1>
        <a:lt1>
          <a:srgbClr val="FFFFFF"/>
        </a:lt1>
        <a:dk2>
          <a:srgbClr val="003366"/>
        </a:dk2>
        <a:lt2>
          <a:srgbClr val="333333"/>
        </a:lt2>
        <a:accent1>
          <a:srgbClr val="969696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8AB9E7"/>
        </a:accent6>
        <a:hlink>
          <a:srgbClr val="8000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14">
        <a:dk1>
          <a:srgbClr val="000000"/>
        </a:dk1>
        <a:lt1>
          <a:srgbClr val="FFFFFF"/>
        </a:lt1>
        <a:dk2>
          <a:srgbClr val="99CCFF"/>
        </a:dk2>
        <a:lt2>
          <a:srgbClr val="969696"/>
        </a:lt2>
        <a:accent1>
          <a:srgbClr val="80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E78A00"/>
        </a:accent6>
        <a:hlink>
          <a:srgbClr val="00336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15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9999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CACACA"/>
        </a:accent5>
        <a:accent6>
          <a:srgbClr val="8AB9E7"/>
        </a:accent6>
        <a:hlink>
          <a:srgbClr val="FF99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16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969696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002D5C"/>
        </a:accent6>
        <a:hlink>
          <a:srgbClr val="99CCFF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Volkswagen Finance Taiwan</Template>
  <TotalTime>7397</TotalTime>
  <Words>384</Words>
  <Application>Microsoft Office PowerPoint</Application>
  <PresentationFormat>A4 紙張 (210x297 公釐)</PresentationFormat>
  <Paragraphs>71</Paragraphs>
  <Slides>9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Volkswagen Finance Taiwan</vt:lpstr>
      <vt:lpstr>Retail Credit Monitoring  </vt:lpstr>
      <vt:lpstr>Table of Contents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Overruling Ratios - Excluding MBUC Scorecard decision vs. Final decision</vt:lpstr>
    </vt:vector>
  </TitlesOfParts>
  <Company>VWFC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Package For Taikoo Motors Taiwan</dc:title>
  <dc:creator>dkx0sfh</dc:creator>
  <cp:lastModifiedBy>Chung, Lucien (TW)</cp:lastModifiedBy>
  <cp:revision>1637</cp:revision>
  <cp:lastPrinted>2020-02-18T08:16:31Z</cp:lastPrinted>
  <dcterms:created xsi:type="dcterms:W3CDTF">2007-12-05T09:17:00Z</dcterms:created>
  <dcterms:modified xsi:type="dcterms:W3CDTF">2020-07-06T02:40:57Z</dcterms:modified>
</cp:coreProperties>
</file>