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92" r:id="rId2"/>
    <p:sldId id="528" r:id="rId3"/>
    <p:sldId id="534" r:id="rId4"/>
    <p:sldId id="471" r:id="rId5"/>
    <p:sldId id="503" r:id="rId6"/>
    <p:sldId id="550" r:id="rId7"/>
    <p:sldId id="552" r:id="rId8"/>
    <p:sldId id="551" r:id="rId9"/>
    <p:sldId id="553" r:id="rId10"/>
  </p:sldIdLst>
  <p:sldSz cx="9906000" cy="6858000" type="A4"/>
  <p:notesSz cx="6807200" cy="9939338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68">
          <p15:clr>
            <a:srgbClr val="A4A3A4"/>
          </p15:clr>
        </p15:guide>
        <p15:guide id="2" orient="horz" pos="4080">
          <p15:clr>
            <a:srgbClr val="A4A3A4"/>
          </p15:clr>
        </p15:guide>
        <p15:guide id="3" orient="horz" pos="3600">
          <p15:clr>
            <a:srgbClr val="A4A3A4"/>
          </p15:clr>
        </p15:guide>
        <p15:guide id="4" orient="horz">
          <p15:clr>
            <a:srgbClr val="A4A3A4"/>
          </p15:clr>
        </p15:guide>
        <p15:guide id="5" pos="2352">
          <p15:clr>
            <a:srgbClr val="A4A3A4"/>
          </p15:clr>
        </p15:guide>
        <p15:guide id="6" pos="1824">
          <p15:clr>
            <a:srgbClr val="A4A3A4"/>
          </p15:clr>
        </p15:guide>
        <p15:guide id="7" pos="2880">
          <p15:clr>
            <a:srgbClr val="A4A3A4"/>
          </p15:clr>
        </p15:guide>
        <p15:guide id="8" pos="3552">
          <p15:clr>
            <a:srgbClr val="A4A3A4"/>
          </p15:clr>
        </p15:guide>
        <p15:guide id="9" pos="9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50">
          <p15:clr>
            <a:srgbClr val="A4A3A4"/>
          </p15:clr>
        </p15:guide>
        <p15:guide id="2" pos="2166">
          <p15:clr>
            <a:srgbClr val="A4A3A4"/>
          </p15:clr>
        </p15:guide>
        <p15:guide id="3" orient="horz" pos="3130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1CF9E"/>
    <a:srgbClr val="AAFF71"/>
    <a:srgbClr val="8CFD83"/>
    <a:srgbClr val="FFA285"/>
    <a:srgbClr val="0066CC"/>
    <a:srgbClr val="003399"/>
    <a:srgbClr val="1E07C5"/>
    <a:srgbClr val="0075EA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1599" autoAdjust="0"/>
    <p:restoredTop sz="89907" autoAdjust="0"/>
  </p:normalViewPr>
  <p:slideViewPr>
    <p:cSldViewPr>
      <p:cViewPr>
        <p:scale>
          <a:sx n="100" d="100"/>
          <a:sy n="100" d="100"/>
        </p:scale>
        <p:origin x="-1560" y="-342"/>
      </p:cViewPr>
      <p:guideLst>
        <p:guide orient="horz" pos="1968"/>
        <p:guide orient="horz" pos="4080"/>
        <p:guide orient="horz" pos="3600"/>
        <p:guide orient="horz"/>
        <p:guide pos="2352"/>
        <p:guide pos="1824"/>
        <p:guide pos="2880"/>
        <p:guide pos="3552"/>
        <p:guide pos="9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226" y="-108"/>
      </p:cViewPr>
      <p:guideLst>
        <p:guide orient="horz" pos="3150"/>
        <p:guide orient="horz" pos="3130"/>
        <p:guide pos="2166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107" cy="49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9" tIns="45519" rIns="91039" bIns="45519" numCol="1" anchor="t" anchorCtr="0" compatLnSpc="1">
            <a:prstTxWarp prst="textNoShape">
              <a:avLst/>
            </a:prstTxWarp>
          </a:bodyPr>
          <a:lstStyle>
            <a:lvl1pPr algn="l" defTabSz="910132">
              <a:defRPr sz="1300"/>
            </a:lvl1pPr>
          </a:lstStyle>
          <a:p>
            <a:endParaRPr lang="zh-CN" alt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094" y="1"/>
            <a:ext cx="2950106" cy="49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9" tIns="45519" rIns="91039" bIns="45519" numCol="1" anchor="t" anchorCtr="0" compatLnSpc="1">
            <a:prstTxWarp prst="textNoShape">
              <a:avLst/>
            </a:prstTxWarp>
          </a:bodyPr>
          <a:lstStyle>
            <a:lvl1pPr algn="r" defTabSz="910132">
              <a:defRPr sz="1300"/>
            </a:lvl1pPr>
          </a:lstStyle>
          <a:p>
            <a:endParaRPr lang="de-DE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0854"/>
            <a:ext cx="2950107" cy="49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9" tIns="45519" rIns="91039" bIns="45519" numCol="1" anchor="b" anchorCtr="0" compatLnSpc="1">
            <a:prstTxWarp prst="textNoShape">
              <a:avLst/>
            </a:prstTxWarp>
          </a:bodyPr>
          <a:lstStyle>
            <a:lvl1pPr algn="l" defTabSz="910132">
              <a:defRPr sz="1300"/>
            </a:lvl1pPr>
          </a:lstStyle>
          <a:p>
            <a:r>
              <a:rPr lang="de-DE" altLang="zh-TW"/>
              <a:t>Marketing | Sean Liao | Aug 2007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094" y="9440854"/>
            <a:ext cx="2950106" cy="49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9" tIns="45519" rIns="91039" bIns="45519" numCol="1" anchor="b" anchorCtr="0" compatLnSpc="1">
            <a:prstTxWarp prst="textNoShape">
              <a:avLst/>
            </a:prstTxWarp>
          </a:bodyPr>
          <a:lstStyle>
            <a:lvl1pPr algn="r" defTabSz="910132">
              <a:defRPr sz="1300"/>
            </a:lvl1pPr>
          </a:lstStyle>
          <a:p>
            <a:fld id="{E03691B6-BDAF-434F-9CD4-C63BD4CEE442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313949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107" cy="49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9" tIns="45519" rIns="91039" bIns="45519" numCol="1" anchor="t" anchorCtr="0" compatLnSpc="1">
            <a:prstTxWarp prst="textNoShape">
              <a:avLst/>
            </a:prstTxWarp>
          </a:bodyPr>
          <a:lstStyle>
            <a:lvl1pPr algn="l" defTabSz="910132">
              <a:defRPr sz="1300"/>
            </a:lvl1pPr>
          </a:lstStyle>
          <a:p>
            <a:endParaRPr lang="zh-CN" alt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094" y="1"/>
            <a:ext cx="2950106" cy="49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9" tIns="45519" rIns="91039" bIns="45519" numCol="1" anchor="t" anchorCtr="0" compatLnSpc="1">
            <a:prstTxWarp prst="textNoShape">
              <a:avLst/>
            </a:prstTxWarp>
          </a:bodyPr>
          <a:lstStyle>
            <a:lvl1pPr algn="r" defTabSz="910132">
              <a:defRPr sz="1300"/>
            </a:lvl1pPr>
          </a:lstStyle>
          <a:p>
            <a:endParaRPr lang="de-DE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4538"/>
            <a:ext cx="53816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986" y="4721227"/>
            <a:ext cx="4993229" cy="447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9" tIns="45519" rIns="91039" bIns="45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854"/>
            <a:ext cx="2950107" cy="49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9" tIns="45519" rIns="91039" bIns="45519" numCol="1" anchor="b" anchorCtr="0" compatLnSpc="1">
            <a:prstTxWarp prst="textNoShape">
              <a:avLst/>
            </a:prstTxWarp>
          </a:bodyPr>
          <a:lstStyle>
            <a:lvl1pPr algn="l" defTabSz="910132">
              <a:defRPr sz="1300"/>
            </a:lvl1pPr>
          </a:lstStyle>
          <a:p>
            <a:r>
              <a:rPr lang="de-DE" altLang="zh-TW"/>
              <a:t>Marketing | Sean Liao | Aug 2007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094" y="9440854"/>
            <a:ext cx="2950106" cy="49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9" tIns="45519" rIns="91039" bIns="45519" numCol="1" anchor="b" anchorCtr="0" compatLnSpc="1">
            <a:prstTxWarp prst="textNoShape">
              <a:avLst/>
            </a:prstTxWarp>
          </a:bodyPr>
          <a:lstStyle>
            <a:lvl1pPr algn="r" defTabSz="910132">
              <a:defRPr sz="1300"/>
            </a:lvl1pPr>
          </a:lstStyle>
          <a:p>
            <a:fld id="{9EB24C76-83A4-4D0F-9FB2-F6370601C4E2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274552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2629">
              <a:defRPr sz="1200">
                <a:solidFill>
                  <a:schemeClr val="tx1"/>
                </a:solidFill>
                <a:latin typeface="Arial" charset="0"/>
              </a:defRPr>
            </a:lvl1pPr>
            <a:lvl2pPr marL="739808" indent="-284541" defTabSz="902629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38166" indent="-227633" defTabSz="902629">
              <a:defRPr sz="1200">
                <a:solidFill>
                  <a:schemeClr val="tx1"/>
                </a:solidFill>
                <a:latin typeface="Arial" charset="0"/>
              </a:defRPr>
            </a:lvl3pPr>
            <a:lvl4pPr marL="1593433" indent="-227633" defTabSz="902629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48698" indent="-227633" defTabSz="902629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03965" indent="-227633" defTabSz="9026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59232" indent="-227633" defTabSz="9026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14498" indent="-227633" defTabSz="9026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69764" indent="-227633" defTabSz="90262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945FB46-248B-46FC-8C36-500475945B8D}" type="slidenum">
              <a:rPr lang="de-DE" altLang="zh-TW" sz="1300"/>
              <a:pPr/>
              <a:t>1</a:t>
            </a:fld>
            <a:endParaRPr lang="de-DE" altLang="zh-TW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2950"/>
            <a:ext cx="5386387" cy="3729038"/>
          </a:xfrm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293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2019Q3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Report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2019Q3</a:t>
            </a:r>
            <a:r>
              <a:rPr lang="zh-TW" altLang="en-US" dirty="0" smtClean="0"/>
              <a:t>有案件重複</a:t>
            </a:r>
            <a:r>
              <a:rPr lang="en-US" altLang="zh-TW" dirty="0" smtClean="0"/>
              <a:t>63</a:t>
            </a:r>
            <a:r>
              <a:rPr lang="zh-TW" altLang="en-US" dirty="0" smtClean="0"/>
              <a:t>件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 另外有</a:t>
            </a:r>
            <a:r>
              <a:rPr lang="en-US" altLang="zh-TW" dirty="0" smtClean="0"/>
              <a:t>14</a:t>
            </a:r>
            <a:r>
              <a:rPr lang="zh-TW" altLang="en-US" dirty="0" smtClean="0"/>
              <a:t>件於</a:t>
            </a:r>
            <a:r>
              <a:rPr lang="en-US" altLang="zh-TW" dirty="0" smtClean="0"/>
              <a:t>2019Q3</a:t>
            </a:r>
            <a:r>
              <a:rPr lang="zh-TW" altLang="en-US" dirty="0" smtClean="0"/>
              <a:t>進件但</a:t>
            </a:r>
            <a:r>
              <a:rPr lang="en-US" altLang="zh-TW" dirty="0" smtClean="0"/>
              <a:t>2019Q4</a:t>
            </a:r>
            <a:r>
              <a:rPr lang="zh-TW" altLang="en-US" dirty="0" smtClean="0"/>
              <a:t>才成案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smtClean="0"/>
              <a:t>2019Q4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Report</a:t>
            </a:r>
            <a:r>
              <a:rPr lang="zh-TW" altLang="en-US" dirty="0" smtClean="0"/>
              <a:t> 的</a:t>
            </a:r>
            <a:r>
              <a:rPr lang="en-US" altLang="zh-TW" dirty="0" smtClean="0"/>
              <a:t>Bar </a:t>
            </a:r>
            <a:r>
              <a:rPr lang="zh-TW" altLang="en-US" dirty="0" smtClean="0"/>
              <a:t>改為進件數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原為成案數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4C76-83A4-4D0F-9FB2-F6370601C4E2}" type="slidenum">
              <a:rPr lang="de-DE" altLang="zh-CN" smtClean="0"/>
              <a:pPr/>
              <a:t>3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072982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2019Q3</a:t>
            </a:r>
            <a:r>
              <a:rPr lang="zh-TW" altLang="en-US" dirty="0" smtClean="0"/>
              <a:t> </a:t>
            </a:r>
            <a:r>
              <a:rPr lang="en-US" dirty="0" smtClean="0"/>
              <a:t>Report</a:t>
            </a:r>
            <a:r>
              <a:rPr lang="zh-TW" altLang="en-US" dirty="0" smtClean="0"/>
              <a:t>中 的</a:t>
            </a:r>
            <a:r>
              <a:rPr lang="en-US" altLang="zh-TW" dirty="0" smtClean="0"/>
              <a:t>2019Q3</a:t>
            </a:r>
            <a:r>
              <a:rPr lang="zh-TW" altLang="en-US" dirty="0" smtClean="0"/>
              <a:t>尚未排除多品牌中古車</a:t>
            </a:r>
            <a:endParaRPr lang="en-US" altLang="zh-TW" dirty="0" smtClean="0"/>
          </a:p>
          <a:p>
            <a:r>
              <a:rPr lang="en-US" dirty="0" smtClean="0"/>
              <a:t>*Favorable campaigns :</a:t>
            </a:r>
            <a:r>
              <a:rPr lang="en-US" baseline="0" dirty="0" smtClean="0"/>
              <a:t> BLI(Bundle Loyalty Insurance) =&gt; BI(+27) and BL(+78)</a:t>
            </a:r>
          </a:p>
          <a:p>
            <a:r>
              <a:rPr lang="en-US" baseline="0" dirty="0" smtClean="0"/>
              <a:t>*confirmed sales reward cars : +23, this number is underestimated because there are more sales reward cars we don’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4C76-83A4-4D0F-9FB2-F6370601C4E2}" type="slidenum">
              <a:rPr lang="de-DE" altLang="zh-CN" smtClean="0"/>
              <a:pPr/>
              <a:t>4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85598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2019Q3</a:t>
            </a:r>
            <a:r>
              <a:rPr lang="zh-TW" altLang="en-US" dirty="0" smtClean="0"/>
              <a:t> </a:t>
            </a:r>
            <a:r>
              <a:rPr lang="en-US" dirty="0" smtClean="0"/>
              <a:t>Report</a:t>
            </a:r>
            <a:r>
              <a:rPr lang="zh-TW" altLang="en-US" dirty="0" smtClean="0"/>
              <a:t>中 的</a:t>
            </a:r>
            <a:r>
              <a:rPr lang="en-US" altLang="zh-TW" dirty="0" smtClean="0"/>
              <a:t>2019Q3</a:t>
            </a:r>
            <a:r>
              <a:rPr lang="zh-TW" altLang="en-US" dirty="0" smtClean="0"/>
              <a:t>尚未排除多品牌中古車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4C76-83A4-4D0F-9FB2-F6370601C4E2}" type="slidenum">
              <a:rPr lang="de-DE" altLang="zh-CN" smtClean="0"/>
              <a:pPr/>
              <a:t>6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991392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更正數據，</a:t>
            </a:r>
            <a:r>
              <a:rPr lang="en-US" altLang="zh-TW" dirty="0" smtClean="0"/>
              <a:t>Q3</a:t>
            </a:r>
            <a:r>
              <a:rPr lang="zh-TW" altLang="en-US" dirty="0" smtClean="0"/>
              <a:t>誤植。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4C76-83A4-4D0F-9FB2-F6370601C4E2}" type="slidenum">
              <a:rPr lang="de-DE" altLang="zh-CN" smtClean="0"/>
              <a:pPr/>
              <a:t>8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858362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此為</a:t>
            </a:r>
            <a:r>
              <a:rPr lang="en-US" altLang="zh-TW" dirty="0" smtClean="0"/>
              <a:t>Scorecard</a:t>
            </a:r>
            <a:r>
              <a:rPr lang="zh-TW" altLang="en-US" dirty="0" smtClean="0"/>
              <a:t> 與 </a:t>
            </a:r>
            <a:r>
              <a:rPr lang="en-US" altLang="zh-TW" dirty="0" smtClean="0"/>
              <a:t>OP</a:t>
            </a:r>
            <a:r>
              <a:rPr lang="zh-TW" altLang="en-US" dirty="0" smtClean="0"/>
              <a:t>最終審核結果之</a:t>
            </a:r>
            <a:r>
              <a:rPr lang="en-US" altLang="zh-TW" dirty="0" smtClean="0"/>
              <a:t>Overruling </a:t>
            </a:r>
            <a:r>
              <a:rPr lang="zh-TW" altLang="en-US" dirty="0" smtClean="0"/>
              <a:t>數據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24C76-83A4-4D0F-9FB2-F6370601C4E2}" type="slidenum">
              <a:rPr lang="de-DE" altLang="zh-CN" smtClean="0"/>
              <a:pPr/>
              <a:t>9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17492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396875" y="1697038"/>
            <a:ext cx="9097963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4271963"/>
            <a:ext cx="9088438" cy="1082675"/>
          </a:xfrm>
        </p:spPr>
        <p:txBody>
          <a:bodyPr/>
          <a:lstStyle>
            <a:lvl1pPr>
              <a:lnSpc>
                <a:spcPts val="3988"/>
              </a:lnSpc>
              <a:defRPr sz="3200"/>
            </a:lvl1pPr>
          </a:lstStyle>
          <a:p>
            <a:pPr lvl="0"/>
            <a:r>
              <a:rPr lang="de-DE" altLang="zh-CN" noProof="0"/>
              <a:t>Click to edit Master title style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6400" y="5351463"/>
            <a:ext cx="9088438" cy="823912"/>
          </a:xfrm>
        </p:spPr>
        <p:txBody>
          <a:bodyPr/>
          <a:lstStyle>
            <a:lvl1pPr>
              <a:lnSpc>
                <a:spcPts val="3988"/>
              </a:lnSpc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altLang="zh-CN" noProof="0"/>
              <a:t>Click to edit Master subtitle style</a:t>
            </a:r>
          </a:p>
        </p:txBody>
      </p:sp>
      <p:sp>
        <p:nvSpPr>
          <p:cNvPr id="12323" name="Rectangle 3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de-DE" altLang="zh-TW" dirty="0"/>
          </a:p>
        </p:txBody>
      </p:sp>
      <p:pic>
        <p:nvPicPr>
          <p:cNvPr id="12329" name="Picture 41" descr="C:\Users\dkx4wu1\AppData\Local\Microsoft\Windows\Temporary Internet Files\Content.Outlook\UPL0EWJC\VWFS_CB_Logo_and_Sup_FLM_RGB_T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604" y="685800"/>
            <a:ext cx="3834396" cy="39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0E751F-5466-4757-9060-8013EE6E503A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de-DE" altLang="zh-TW" dirty="0"/>
          </a:p>
        </p:txBody>
      </p:sp>
    </p:spTree>
    <p:extLst>
      <p:ext uri="{BB962C8B-B14F-4D97-AF65-F5344CB8AC3E}">
        <p14:creationId xmlns:p14="http://schemas.microsoft.com/office/powerpoint/2010/main" val="340109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21538" y="898525"/>
            <a:ext cx="2274887" cy="54483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2113" y="898525"/>
            <a:ext cx="6677025" cy="54483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D7B37E-2EBE-472D-95AD-85D3E1E44F23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de-DE" altLang="zh-TW" dirty="0"/>
          </a:p>
        </p:txBody>
      </p:sp>
    </p:spTree>
    <p:extLst>
      <p:ext uri="{BB962C8B-B14F-4D97-AF65-F5344CB8AC3E}">
        <p14:creationId xmlns:p14="http://schemas.microsoft.com/office/powerpoint/2010/main" val="350643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01FF12-A01D-4F86-ABDD-6C7BA966A147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868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9D4741-8467-4560-8762-E367586127D6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de-DE" altLang="zh-TW" dirty="0"/>
          </a:p>
        </p:txBody>
      </p:sp>
    </p:spTree>
    <p:extLst>
      <p:ext uri="{BB962C8B-B14F-4D97-AF65-F5344CB8AC3E}">
        <p14:creationId xmlns:p14="http://schemas.microsoft.com/office/powerpoint/2010/main" val="281094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2113" y="1757363"/>
            <a:ext cx="4475162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19675" y="1757363"/>
            <a:ext cx="4476750" cy="4589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56AB24-3B96-4BF5-85D9-94E2AE589135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de-DE" altLang="zh-TW" dirty="0"/>
          </a:p>
        </p:txBody>
      </p:sp>
    </p:spTree>
    <p:extLst>
      <p:ext uri="{BB962C8B-B14F-4D97-AF65-F5344CB8AC3E}">
        <p14:creationId xmlns:p14="http://schemas.microsoft.com/office/powerpoint/2010/main" val="133627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6EBD2E-6518-4E56-A7A5-F1794E9810C2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de-DE" altLang="zh-TW" dirty="0"/>
          </a:p>
        </p:txBody>
      </p:sp>
    </p:spTree>
    <p:extLst>
      <p:ext uri="{BB962C8B-B14F-4D97-AF65-F5344CB8AC3E}">
        <p14:creationId xmlns:p14="http://schemas.microsoft.com/office/powerpoint/2010/main" val="135488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D5F1E3-70EE-45D6-932E-EE7C36933D5D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de-DE" altLang="zh-TW" dirty="0"/>
          </a:p>
        </p:txBody>
      </p:sp>
    </p:spTree>
    <p:extLst>
      <p:ext uri="{BB962C8B-B14F-4D97-AF65-F5344CB8AC3E}">
        <p14:creationId xmlns:p14="http://schemas.microsoft.com/office/powerpoint/2010/main" val="89646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A89010-9ED1-4F28-802E-52621474417F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de-DE" altLang="zh-TW" dirty="0"/>
          </a:p>
        </p:txBody>
      </p:sp>
    </p:spTree>
    <p:extLst>
      <p:ext uri="{BB962C8B-B14F-4D97-AF65-F5344CB8AC3E}">
        <p14:creationId xmlns:p14="http://schemas.microsoft.com/office/powerpoint/2010/main" val="155080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B80C2E-7025-43F9-91C2-CDF13AD69249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de-DE" altLang="zh-TW" dirty="0"/>
          </a:p>
        </p:txBody>
      </p:sp>
    </p:spTree>
    <p:extLst>
      <p:ext uri="{BB962C8B-B14F-4D97-AF65-F5344CB8AC3E}">
        <p14:creationId xmlns:p14="http://schemas.microsoft.com/office/powerpoint/2010/main" val="162809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57FEB6-B7E8-4E3E-8961-32A5514F5119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de-DE" altLang="zh-TW" dirty="0"/>
          </a:p>
        </p:txBody>
      </p:sp>
    </p:spTree>
    <p:extLst>
      <p:ext uri="{BB962C8B-B14F-4D97-AF65-F5344CB8AC3E}">
        <p14:creationId xmlns:p14="http://schemas.microsoft.com/office/powerpoint/2010/main" val="62178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757363"/>
            <a:ext cx="9104312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Click to edit Master text styles</a:t>
            </a:r>
          </a:p>
          <a:p>
            <a:pPr lvl="1"/>
            <a:r>
              <a:rPr lang="de-DE" altLang="zh-CN"/>
              <a:t>Second level</a:t>
            </a:r>
          </a:p>
          <a:p>
            <a:pPr lvl="2"/>
            <a:r>
              <a:rPr lang="de-DE" altLang="zh-CN"/>
              <a:t>Third level</a:t>
            </a:r>
          </a:p>
          <a:p>
            <a:pPr lvl="3"/>
            <a:r>
              <a:rPr lang="de-DE" altLang="zh-CN"/>
              <a:t>Fourth level</a:t>
            </a:r>
          </a:p>
          <a:p>
            <a:pPr lvl="4"/>
            <a:r>
              <a:rPr lang="de-DE" altLang="zh-CN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548438"/>
            <a:ext cx="733425" cy="15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58850">
              <a:defRPr>
                <a:ea typeface="SimSun" pitchFamily="2" charset="-122"/>
              </a:defRPr>
            </a:lvl1pPr>
          </a:lstStyle>
          <a:p>
            <a:fld id="{73A731FB-455C-44F6-A70C-508109216F70}" type="slidenum">
              <a:rPr lang="de-DE" altLang="zh-CN"/>
              <a:pPr/>
              <a:t>‹#›</a:t>
            </a:fld>
            <a:endParaRPr lang="de-DE" altLang="zh-CN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898525"/>
            <a:ext cx="9104312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Click to edit Master title style</a:t>
            </a:r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>
            <a:off x="392113" y="762000"/>
            <a:ext cx="9102725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0968" y="6705600"/>
            <a:ext cx="8153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ea typeface="新細明體" pitchFamily="18" charset="-120"/>
              </a:defRPr>
            </a:lvl1pPr>
          </a:lstStyle>
          <a:p>
            <a:r>
              <a:rPr lang="en-US" altLang="zh-TW" smtClean="0"/>
              <a:t>VW FS Taiwan |Feb. 19 2020 | Retail Credit Monitoring</a:t>
            </a:r>
            <a:endParaRPr lang="de-DE" altLang="zh-TW" dirty="0"/>
          </a:p>
        </p:txBody>
      </p:sp>
      <p:pic>
        <p:nvPicPr>
          <p:cNvPr id="1070" name="Picture 46" descr="C:\Users\dkx4wu1\AppData\Local\Microsoft\Windows\Temporary Internet Files\Content.Outlook\UPL0EWJC\VWFS_CB_Logo_and_Sup_FLM_RGB_TW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281010"/>
            <a:ext cx="2590800" cy="26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5885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5885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defTabSz="95885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defTabSz="95885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defTabSz="95885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defTabSz="95885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defTabSz="95885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defTabSz="95885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defTabSz="95885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algn="l" defTabSz="958850" rtl="0" fontAlgn="base">
        <a:spcBef>
          <a:spcPct val="0"/>
        </a:spcBef>
        <a:spcAft>
          <a:spcPct val="25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defTabSz="958850" rtl="0" fontAlgn="base"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2pPr>
      <a:lvl3pPr marL="381000" indent="-188913" algn="l" defTabSz="958850" rtl="0" fontAlgn="base"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3pPr>
      <a:lvl4pPr marL="571500" indent="-188913" algn="l" defTabSz="958850" rtl="0" fontAlgn="base"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4pPr>
      <a:lvl5pPr marL="762000" indent="-188913" algn="l" defTabSz="958850" rtl="0" fontAlgn="base"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5pPr>
      <a:lvl6pPr marL="1219200" indent="-188913" algn="l" defTabSz="958850" rtl="0" fontAlgn="base"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6pPr>
      <a:lvl7pPr marL="1676400" indent="-188913" algn="l" defTabSz="958850" rtl="0" fontAlgn="base"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7pPr>
      <a:lvl8pPr marL="2133600" indent="-188913" algn="l" defTabSz="958850" rtl="0" fontAlgn="base"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8pPr>
      <a:lvl9pPr marL="2590800" indent="-188913" algn="l" defTabSz="958850" rtl="0" fontAlgn="base"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406400" y="4271963"/>
            <a:ext cx="9088438" cy="885229"/>
          </a:xfrm>
        </p:spPr>
        <p:txBody>
          <a:bodyPr/>
          <a:lstStyle/>
          <a:p>
            <a:pPr lvl="0">
              <a:lnSpc>
                <a:spcPct val="100000"/>
              </a:lnSpc>
              <a:spcAft>
                <a:spcPct val="25000"/>
              </a:spcAft>
            </a:pPr>
            <a:r>
              <a:rPr lang="en-US" altLang="zh-TW" dirty="0" smtClean="0">
                <a:ea typeface="新細明體" pitchFamily="18" charset="-120"/>
              </a:rPr>
              <a:t>Retail Credit Monitoring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sz="1800" b="0" kern="1200" dirty="0">
                <a:solidFill>
                  <a:srgbClr val="000000"/>
                </a:solidFill>
              </a:rPr>
              <a:t/>
            </a:r>
            <a:br>
              <a:rPr lang="en-US" sz="1800" b="0" kern="1200" dirty="0">
                <a:solidFill>
                  <a:srgbClr val="000000"/>
                </a:solidFill>
              </a:rPr>
            </a:br>
            <a:endParaRPr lang="de-DE" altLang="zh-TW" b="0" dirty="0">
              <a:ea typeface="新細明體" pitchFamily="18" charset="-12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sz="2000" dirty="0" smtClean="0">
                <a:ea typeface="新細明體" pitchFamily="18" charset="-120"/>
              </a:rPr>
              <a:t>2019Q4</a:t>
            </a:r>
          </a:p>
          <a:p>
            <a:pPr marL="0" indent="0" eaLnBrk="1" hangingPunct="1"/>
            <a:endParaRPr lang="en-US" altLang="zh-TW" sz="2000" dirty="0">
              <a:ea typeface="新細明體" pitchFamily="18" charset="-120"/>
            </a:endParaRPr>
          </a:p>
          <a:p>
            <a:pPr marL="0" indent="0" eaLnBrk="1" hangingPunct="1"/>
            <a:endParaRPr lang="en-US" altLang="zh-TW" sz="2000" dirty="0">
              <a:ea typeface="新細明體" pitchFamily="18" charset="-120"/>
            </a:endParaRPr>
          </a:p>
        </p:txBody>
      </p:sp>
      <p:pic>
        <p:nvPicPr>
          <p:cNvPr id="4100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743075"/>
            <a:ext cx="9090025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1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1FF12-A01D-4F86-ABDD-6C7BA966A147}" type="slidenum">
              <a:rPr lang="de-DE" altLang="zh-CN" smtClean="0"/>
              <a:pPr/>
              <a:t>2</a:t>
            </a:fld>
            <a:endParaRPr lang="de-DE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038225"/>
            <a:ext cx="940117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7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1FF12-A01D-4F86-ABDD-6C7BA966A147}" type="slidenum">
              <a:rPr lang="de-DE" altLang="zh-CN" smtClean="0"/>
              <a:pPr/>
              <a:t>3</a:t>
            </a:fld>
            <a:endParaRPr lang="de-DE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843111"/>
            <a:ext cx="9229725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4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1FF12-A01D-4F86-ABDD-6C7BA966A147}" type="slidenum">
              <a:rPr lang="de-DE" altLang="zh-CN" smtClean="0"/>
              <a:pPr/>
              <a:t>4</a:t>
            </a:fld>
            <a:endParaRPr lang="de-DE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919163"/>
            <a:ext cx="93345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3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1FF12-A01D-4F86-ABDD-6C7BA966A147}" type="slidenum">
              <a:rPr lang="de-DE" altLang="zh-CN" smtClean="0"/>
              <a:pPr/>
              <a:t>5</a:t>
            </a:fld>
            <a:endParaRPr lang="de-DE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821779"/>
            <a:ext cx="9458325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3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1FF12-A01D-4F86-ABDD-6C7BA966A147}" type="slidenum">
              <a:rPr lang="de-DE" altLang="zh-CN" smtClean="0"/>
              <a:pPr/>
              <a:t>6</a:t>
            </a:fld>
            <a:endParaRPr lang="de-DE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29394"/>
            <a:ext cx="929640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1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1FF12-A01D-4F86-ABDD-6C7BA966A147}" type="slidenum">
              <a:rPr lang="de-DE" altLang="zh-CN" smtClean="0"/>
              <a:pPr/>
              <a:t>7</a:t>
            </a:fld>
            <a:endParaRPr lang="de-DE" altLang="zh-C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885825"/>
            <a:ext cx="91630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7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1FF12-A01D-4F86-ABDD-6C7BA966A147}" type="slidenum">
              <a:rPr lang="de-DE" altLang="zh-CN" smtClean="0"/>
              <a:pPr/>
              <a:t>8</a:t>
            </a:fld>
            <a:endParaRPr lang="de-DE" altLang="zh-C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833438"/>
            <a:ext cx="951547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4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1FF12-A01D-4F86-ABDD-6C7BA966A147}" type="slidenum">
              <a:rPr lang="de-DE" altLang="zh-CN" smtClean="0"/>
              <a:pPr/>
              <a:t>9</a:t>
            </a:fld>
            <a:endParaRPr lang="de-DE" altLang="zh-C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938213"/>
            <a:ext cx="896302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9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lkswagen Finance Taiwan">
  <a:themeElements>
    <a:clrScheme name="Volkswagen Finance Taiwan 16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969696"/>
      </a:accent1>
      <a:accent2>
        <a:srgbClr val="003366"/>
      </a:accent2>
      <a:accent3>
        <a:srgbClr val="FFFFFF"/>
      </a:accent3>
      <a:accent4>
        <a:srgbClr val="000000"/>
      </a:accent4>
      <a:accent5>
        <a:srgbClr val="C9C9C9"/>
      </a:accent5>
      <a:accent6>
        <a:srgbClr val="002D5C"/>
      </a:accent6>
      <a:hlink>
        <a:srgbClr val="99CCFF"/>
      </a:hlink>
      <a:folHlink>
        <a:srgbClr val="800000"/>
      </a:folHlink>
    </a:clrScheme>
    <a:fontScheme name="Volkswagen Finance Taiw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74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zh-TW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74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zh-TW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lkswagen Finance Taiwa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lkswagen Finance Taiwa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lkswagen Finance Taiwa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lkswagen Finance Taiwa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lkswagen Finance Taiwa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lkswagen Finance Taiwa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lkswagen Finance Taiwa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lkswagen Finance Taiwa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lkswagen Finance Taiwa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lkswagen Finance Taiwa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lkswagen Finance Taiwa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lkswagen Finance Taiwa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lkswagen Finance Taiwan 13">
        <a:dk1>
          <a:srgbClr val="000000"/>
        </a:dk1>
        <a:lt1>
          <a:srgbClr val="FFFFFF"/>
        </a:lt1>
        <a:dk2>
          <a:srgbClr val="003366"/>
        </a:dk2>
        <a:lt2>
          <a:srgbClr val="333333"/>
        </a:lt2>
        <a:accent1>
          <a:srgbClr val="969696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8AB9E7"/>
        </a:accent6>
        <a:hlink>
          <a:srgbClr val="8000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lkswagen Finance Taiwan 14">
        <a:dk1>
          <a:srgbClr val="000000"/>
        </a:dk1>
        <a:lt1>
          <a:srgbClr val="FFFFFF"/>
        </a:lt1>
        <a:dk2>
          <a:srgbClr val="99CCFF"/>
        </a:dk2>
        <a:lt2>
          <a:srgbClr val="969696"/>
        </a:lt2>
        <a:accent1>
          <a:srgbClr val="800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C0AAAA"/>
        </a:accent5>
        <a:accent6>
          <a:srgbClr val="E78A00"/>
        </a:accent6>
        <a:hlink>
          <a:srgbClr val="003366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lkswagen Finance Taiwan 15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9999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CACACA"/>
        </a:accent5>
        <a:accent6>
          <a:srgbClr val="8AB9E7"/>
        </a:accent6>
        <a:hlink>
          <a:srgbClr val="FF99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lkswagen Finance Taiwan 16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969696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002D5C"/>
        </a:accent6>
        <a:hlink>
          <a:srgbClr val="99CCFF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Volkswagen Finance Taiwan</Template>
  <TotalTime>7400</TotalTime>
  <Words>141</Words>
  <Application>Microsoft Office PowerPoint</Application>
  <PresentationFormat>A4 紙張 (210x297 公釐)</PresentationFormat>
  <Paragraphs>25</Paragraphs>
  <Slides>9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Volkswagen Finance Taiwan</vt:lpstr>
      <vt:lpstr>Retail Credit Monitoring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VWFC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Package For Taikoo Motors Taiwan</dc:title>
  <dc:creator>dkx0sfh</dc:creator>
  <cp:lastModifiedBy>Chung, Lucien (TW)</cp:lastModifiedBy>
  <cp:revision>1638</cp:revision>
  <cp:lastPrinted>2020-02-18T08:16:31Z</cp:lastPrinted>
  <dcterms:created xsi:type="dcterms:W3CDTF">2007-12-05T09:17:00Z</dcterms:created>
  <dcterms:modified xsi:type="dcterms:W3CDTF">2020-07-06T03:50:31Z</dcterms:modified>
</cp:coreProperties>
</file>