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93" r:id="rId16"/>
    <p:sldId id="492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0033CC"/>
    <a:srgbClr val="FF3300"/>
    <a:srgbClr val="CC00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7" autoAdjust="0"/>
    <p:restoredTop sz="85565" autoAdjust="0"/>
  </p:normalViewPr>
  <p:slideViewPr>
    <p:cSldViewPr>
      <p:cViewPr varScale="1">
        <p:scale>
          <a:sx n="60" d="100"/>
          <a:sy n="60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2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3AD8A4-96D0-4440-90B8-21D47B90A03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8F7878-AFD8-4EE9-A04F-6C51BD1A2B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31073-D5F0-4818-A08F-A2E1B3C92312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D17F6A-24FD-47A7-90CD-2AB8A2649FF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9C00CF-FF22-46D3-AA98-2A3D0C1263A3}" type="slidenum">
              <a:rPr lang="zh-CN" altLang="en-US" smtClean="0"/>
              <a:pPr/>
              <a:t>‹#›</a:t>
            </a:fld>
            <a:r>
              <a:rPr lang="en-US" altLang="zh-CN" dirty="0" smtClean="0"/>
              <a:t>/51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7744EA-4F93-4E89-A528-916923B51044}" type="slidenum">
              <a:rPr lang="zh-CN" altLang="en-US" smtClean="0"/>
              <a:pPr/>
              <a:t>‹#›</a:t>
            </a:fld>
            <a:r>
              <a:rPr lang="en-US" altLang="zh-CN" dirty="0" smtClean="0"/>
              <a:t>/51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2D02D-417B-4D30-9288-1419C9EA9F23}" type="slidenum">
              <a:rPr lang="zh-CN" altLang="en-US" smtClean="0"/>
              <a:pPr/>
              <a:t>‹#›</a:t>
            </a:fld>
            <a:r>
              <a:rPr lang="en-US" altLang="zh-CN" dirty="0" smtClean="0"/>
              <a:t>/51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B4B166-1A86-4F3D-860C-2C8F3E81F27B}" type="slidenum">
              <a:rPr lang="zh-CN" altLang="en-US" smtClean="0"/>
              <a:pPr/>
              <a:t>‹#›</a:t>
            </a:fld>
            <a:r>
              <a:rPr lang="en-US" altLang="zh-CN" dirty="0" smtClean="0"/>
              <a:t>/51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B74738-9CF3-4EB1-B048-538146A4C29F}" type="slidenum">
              <a:rPr lang="zh-CN" altLang="en-US" smtClean="0"/>
              <a:pPr/>
              <a:t>‹#›</a:t>
            </a:fld>
            <a:r>
              <a:rPr lang="en-US" altLang="zh-CN" dirty="0" smtClean="0"/>
              <a:t>/51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fld id="{81643D68-EC48-4D7E-A7C9-276D45C0EEDA}" type="slidenum">
              <a:rPr lang="zh-CN" altLang="en-US" smtClean="0"/>
              <a:pPr/>
              <a:t>‹#›</a:t>
            </a:fld>
            <a:r>
              <a:rPr lang="en-US" altLang="zh-CN" dirty="0" smtClean="0"/>
              <a:t>/51</a:t>
            </a:r>
            <a:endParaRPr lang="en-US" altLang="zh-CN" dirty="0"/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7696200" y="5753100"/>
          <a:ext cx="1117600" cy="698500"/>
        </p:xfrm>
        <a:graphic>
          <a:graphicData uri="http://schemas.openxmlformats.org/presentationml/2006/ole">
            <p:oleObj spid="_x0000_s43015" name="Image" r:id="rId9" imgW="4066361" imgH="2541475" progId="">
              <p:embed/>
            </p:oleObj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43600" y="609600"/>
            <a:ext cx="25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  <a:latin typeface="Lucida Sans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Fill in</a:t>
            </a:r>
          </a:p>
        </p:txBody>
      </p:sp>
      <p:sp>
        <p:nvSpPr>
          <p:cNvPr id="4302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43022" name="Picture 1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43000" y="990600"/>
            <a:ext cx="6973888" cy="187325"/>
          </a:xfrm>
          <a:prstGeom prst="rect">
            <a:avLst/>
          </a:prstGeom>
          <a:noFill/>
        </p:spPr>
      </p:pic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33400" y="15240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2800">
              <a:ea typeface="宋体" pitchFamily="2" charset="-122"/>
            </a:endParaRPr>
          </a:p>
        </p:txBody>
      </p:sp>
      <p:pic>
        <p:nvPicPr>
          <p:cNvPr id="43030" name="Picture 22" descr="0080020691001280270414"/>
          <p:cNvPicPr>
            <a:picLocks noChangeAspect="1" noChangeArrowheads="1"/>
          </p:cNvPicPr>
          <p:nvPr userDrawn="1"/>
        </p:nvPicPr>
        <p:blipFill>
          <a:blip r:embed="rId11"/>
          <a:srcRect l="13731" r="69485"/>
          <a:stretch>
            <a:fillRect/>
          </a:stretch>
        </p:blipFill>
        <p:spPr bwMode="auto">
          <a:xfrm>
            <a:off x="76200" y="87313"/>
            <a:ext cx="838200" cy="9032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2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2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2"/>
        </a:buBlip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2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2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2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2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2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b.itoi.sd.c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305800" cy="1470025"/>
          </a:xfrm>
        </p:spPr>
        <p:txBody>
          <a:bodyPr/>
          <a:lstStyle/>
          <a:p>
            <a:r>
              <a:rPr lang="zh-CN" altLang="en-US" sz="4800" dirty="0" smtClean="0">
                <a:ea typeface="宋体" pitchFamily="2" charset="-122"/>
              </a:rPr>
              <a:t>数据库实用技术</a:t>
            </a:r>
            <a:endParaRPr lang="en-US" altLang="zh-CN" sz="4800" dirty="0">
              <a:ea typeface="宋体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553200" cy="2209800"/>
          </a:xfrm>
        </p:spPr>
        <p:txBody>
          <a:bodyPr/>
          <a:lstStyle/>
          <a:p>
            <a:r>
              <a:rPr lang="zh-CN" altLang="en-US" sz="3200" dirty="0" smtClean="0"/>
              <a:t>丁艳辉</a:t>
            </a:r>
            <a:endParaRPr lang="en-US" altLang="zh-CN" sz="3200" dirty="0" smtClean="0"/>
          </a:p>
          <a:p>
            <a:endParaRPr lang="en-US" altLang="zh-CN" dirty="0" smtClean="0"/>
          </a:p>
          <a:p>
            <a:r>
              <a:rPr lang="zh-CN" altLang="en-US" sz="3200" dirty="0" smtClean="0"/>
              <a:t>山东师范大学</a:t>
            </a:r>
            <a:endParaRPr lang="en-US" altLang="zh-CN" sz="3200" dirty="0" smtClean="0"/>
          </a:p>
          <a:p>
            <a:r>
              <a:rPr lang="en-US" altLang="zh-CN" sz="3200" dirty="0" smtClean="0"/>
              <a:t>2020</a:t>
            </a:r>
            <a:r>
              <a:rPr lang="zh-CN" altLang="en-US" sz="3200" dirty="0" smtClean="0"/>
              <a:t>年</a:t>
            </a:r>
            <a:r>
              <a:rPr lang="en-US" altLang="zh-CN" sz="3200" dirty="0" smtClean="0"/>
              <a:t>09</a:t>
            </a:r>
            <a:r>
              <a:rPr lang="zh-CN" altLang="en-US" sz="3200" dirty="0" smtClean="0"/>
              <a:t>月</a:t>
            </a:r>
            <a:endParaRPr lang="en-US" altLang="zh-CN" sz="32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课程大作业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数据（计算机专业）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两组数据，任选其一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）空气质量预测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zh-CN" altLang="en-US" dirty="0" smtClean="0">
                <a:ea typeface="宋体" pitchFamily="2" charset="-122"/>
              </a:rPr>
              <a:t>数据源：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山东省</a:t>
            </a:r>
            <a:r>
              <a:rPr lang="en-US" altLang="zh-CN" dirty="0" smtClean="0">
                <a:ea typeface="宋体" pitchFamily="2" charset="-122"/>
              </a:rPr>
              <a:t>17</a:t>
            </a:r>
            <a:r>
              <a:rPr lang="zh-CN" altLang="en-US" dirty="0" smtClean="0">
                <a:ea typeface="宋体" pitchFamily="2" charset="-122"/>
              </a:rPr>
              <a:t>地市空气质量监测数据（大约</a:t>
            </a:r>
            <a:r>
              <a:rPr lang="en-US" altLang="zh-CN" dirty="0" smtClean="0">
                <a:ea typeface="宋体" pitchFamily="2" charset="-122"/>
              </a:rPr>
              <a:t>20</a:t>
            </a:r>
            <a:r>
              <a:rPr lang="zh-CN" altLang="en-US" dirty="0" smtClean="0">
                <a:ea typeface="宋体" pitchFamily="2" charset="-122"/>
              </a:rPr>
              <a:t>万条记录）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）</a:t>
            </a:r>
            <a:r>
              <a:rPr lang="zh-CN" altLang="en-US" smtClean="0">
                <a:ea typeface="宋体" pitchFamily="2" charset="-122"/>
              </a:rPr>
              <a:t>图书信息管理 （推荐）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     数据源：图书数据（大约</a:t>
            </a:r>
            <a:r>
              <a:rPr lang="en-US" altLang="zh-CN" dirty="0" smtClean="0">
                <a:ea typeface="宋体" pitchFamily="2" charset="-122"/>
              </a:rPr>
              <a:t>2000</a:t>
            </a:r>
            <a:r>
              <a:rPr lang="zh-CN" altLang="en-US" dirty="0" smtClean="0">
                <a:ea typeface="宋体" pitchFamily="2" charset="-122"/>
              </a:rPr>
              <a:t>条记录）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D77CD7-1AD6-4084-9A90-680A558B1F1E}" type="slidenum">
              <a:rPr lang="zh-CN" altLang="en-US" smtClean="0"/>
              <a:pPr/>
              <a:t>10</a:t>
            </a:fld>
            <a:r>
              <a:rPr lang="en-US" altLang="zh-CN" smtClean="0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课程大作业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团队组成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三人一组，每组指定一名组长</a:t>
            </a:r>
            <a:endParaRPr lang="en-US" altLang="zh-CN" smtClean="0">
              <a:ea typeface="宋体" pitchFamily="2" charset="-122"/>
            </a:endParaRP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自由组队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4B46E7-1DD9-4408-8418-ABDA5388F7A3}" type="slidenum">
              <a:rPr lang="zh-CN" altLang="en-US" smtClean="0"/>
              <a:pPr/>
              <a:t>11</a:t>
            </a:fld>
            <a:r>
              <a:rPr lang="en-US" altLang="zh-CN" smtClean="0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课程大作业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答辩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5181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答辩时间（期末考试前一个月左右）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答辩要求 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）系统演示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）现场介绍（</a:t>
            </a:r>
            <a:r>
              <a:rPr lang="en-US" altLang="zh-CN" dirty="0" smtClean="0">
                <a:ea typeface="宋体" pitchFamily="2" charset="-122"/>
              </a:rPr>
              <a:t>PPT</a:t>
            </a:r>
            <a:r>
              <a:rPr lang="zh-CN" altLang="en-US" dirty="0" smtClean="0">
                <a:ea typeface="宋体" pitchFamily="2" charset="-122"/>
              </a:rPr>
              <a:t>）；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）回答提问；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注：</a:t>
            </a:r>
            <a:r>
              <a:rPr lang="en-US" altLang="zh-CN" dirty="0" smtClean="0">
                <a:ea typeface="宋体" pitchFamily="2" charset="-122"/>
              </a:rPr>
              <a:t>1)</a:t>
            </a:r>
            <a:r>
              <a:rPr lang="zh-CN" altLang="en-US" dirty="0" smtClean="0">
                <a:ea typeface="宋体" pitchFamily="2" charset="-122"/>
              </a:rPr>
              <a:t>原则上要求每个组员各承担一个答辩环节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   2) </a:t>
            </a:r>
            <a:r>
              <a:rPr lang="zh-CN" altLang="en-US" dirty="0" smtClean="0">
                <a:ea typeface="宋体" pitchFamily="2" charset="-122"/>
              </a:rPr>
              <a:t>答辩必答的一个问题：我们组的优势是什么？不足是什么？我们自己打分的话，属于 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B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D</a:t>
            </a:r>
            <a:r>
              <a:rPr lang="zh-CN" altLang="en-US" dirty="0" smtClean="0">
                <a:ea typeface="宋体" pitchFamily="2" charset="-122"/>
              </a:rPr>
              <a:t>哪一档？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 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BEAAB4-0709-4C9B-A806-BDC106F361B5}" type="slidenum">
              <a:rPr lang="zh-CN" altLang="en-US" smtClean="0"/>
              <a:pPr/>
              <a:t>12</a:t>
            </a:fld>
            <a:r>
              <a:rPr lang="en-US" altLang="zh-CN" smtClean="0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课程大作业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奖励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609600" y="1447800"/>
            <a:ext cx="8382000" cy="5029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分值：满分</a:t>
            </a:r>
            <a:r>
              <a:rPr lang="en-US" altLang="zh-CN" dirty="0" smtClean="0">
                <a:ea typeface="宋体" pitchFamily="2" charset="-122"/>
              </a:rPr>
              <a:t>100</a:t>
            </a:r>
            <a:r>
              <a:rPr lang="zh-CN" altLang="en-US" dirty="0" smtClean="0">
                <a:ea typeface="宋体" pitchFamily="2" charset="-122"/>
              </a:rPr>
              <a:t>分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小组独立完成，现场演示（</a:t>
            </a:r>
            <a:r>
              <a:rPr lang="en-US" altLang="zh-CN" dirty="0" smtClean="0">
                <a:ea typeface="宋体" pitchFamily="2" charset="-122"/>
              </a:rPr>
              <a:t> &gt;=60</a:t>
            </a:r>
            <a:r>
              <a:rPr lang="zh-CN" altLang="en-US" dirty="0" smtClean="0">
                <a:ea typeface="宋体" pitchFamily="2" charset="-122"/>
              </a:rPr>
              <a:t>）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雷同者，分数</a:t>
            </a:r>
            <a:r>
              <a:rPr lang="en-US" altLang="zh-CN" dirty="0" smtClean="0">
                <a:ea typeface="宋体" pitchFamily="2" charset="-122"/>
              </a:rPr>
              <a:t>=</a:t>
            </a:r>
            <a:r>
              <a:rPr lang="zh-CN" altLang="en-US" dirty="0" smtClean="0">
                <a:ea typeface="宋体" pitchFamily="2" charset="-122"/>
              </a:rPr>
              <a:t>应得分数</a:t>
            </a:r>
            <a:r>
              <a:rPr lang="en-US" altLang="zh-CN" dirty="0" smtClean="0">
                <a:ea typeface="宋体" pitchFamily="2" charset="-122"/>
              </a:rPr>
              <a:t>/</a:t>
            </a:r>
            <a:r>
              <a:rPr lang="zh-CN" altLang="en-US" dirty="0" smtClean="0">
                <a:ea typeface="宋体" pitchFamily="2" charset="-122"/>
              </a:rPr>
              <a:t>雷同团队数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优先申请演示的前三个组，每人奖励图书一本（</a:t>
            </a:r>
            <a:r>
              <a:rPr lang="en-US" altLang="zh-CN" dirty="0" smtClean="0">
                <a:ea typeface="宋体" pitchFamily="2" charset="-122"/>
              </a:rPr>
              <a:t>100</a:t>
            </a:r>
            <a:r>
              <a:rPr lang="zh-CN" altLang="en-US" dirty="0" smtClean="0">
                <a:ea typeface="宋体" pitchFamily="2" charset="-122"/>
              </a:rPr>
              <a:t>元以下， 自选图书）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得分最高的前三个小组，每人奖励图书一本  （</a:t>
            </a:r>
            <a:r>
              <a:rPr lang="en-US" altLang="zh-CN" dirty="0" smtClean="0">
                <a:ea typeface="宋体" pitchFamily="2" charset="-122"/>
              </a:rPr>
              <a:t> 100</a:t>
            </a:r>
            <a:r>
              <a:rPr lang="zh-CN" altLang="en-US" dirty="0" smtClean="0">
                <a:ea typeface="宋体" pitchFamily="2" charset="-122"/>
              </a:rPr>
              <a:t>元以下， 自选图书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评选方式：所有组长作为评委，计分制（去除最高分，最低分，取平均分）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06A076-D109-4E24-9CCB-C50C821F0D6E}" type="slidenum">
              <a:rPr lang="zh-CN" altLang="en-US" smtClean="0"/>
              <a:pPr/>
              <a:t>13</a:t>
            </a:fld>
            <a:r>
              <a:rPr lang="en-US" altLang="zh-CN" smtClean="0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343400"/>
          </a:xfrm>
        </p:spPr>
        <p:txBody>
          <a:bodyPr/>
          <a:lstStyle/>
          <a:p>
            <a:r>
              <a:rPr lang="zh-CN" altLang="en-US" dirty="0" smtClean="0"/>
              <a:t>组长评分需按照以下标准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）每个打分项，分别打分，形成小组的总分（百分制）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）成绩分为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四档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：优秀（</a:t>
            </a:r>
            <a:r>
              <a:rPr lang="en-US" altLang="zh-CN" dirty="0" smtClean="0"/>
              <a:t>&gt;=90, </a:t>
            </a:r>
            <a:r>
              <a:rPr lang="zh-CN" altLang="en-US" b="1" dirty="0" smtClean="0"/>
              <a:t>占比不高于小组总数的</a:t>
            </a:r>
            <a:r>
              <a:rPr lang="en-US" altLang="zh-CN" b="1" dirty="0" smtClean="0"/>
              <a:t>20%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B</a:t>
            </a:r>
            <a:r>
              <a:rPr lang="zh-CN" altLang="en-US" dirty="0" smtClean="0"/>
              <a:t>：良好</a:t>
            </a:r>
            <a:r>
              <a:rPr lang="en-US" altLang="zh-CN" dirty="0" smtClean="0"/>
              <a:t>(80-90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C</a:t>
            </a:r>
            <a:r>
              <a:rPr lang="zh-CN" altLang="en-US" dirty="0" smtClean="0"/>
              <a:t>：一般（</a:t>
            </a:r>
            <a:r>
              <a:rPr lang="en-US" altLang="zh-CN" dirty="0" smtClean="0"/>
              <a:t>70-80</a:t>
            </a:r>
            <a:r>
              <a:rPr lang="zh-CN" altLang="en-US" b="1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D</a:t>
            </a:r>
            <a:r>
              <a:rPr lang="zh-CN" altLang="en-US" dirty="0" smtClean="0"/>
              <a:t>：及格（</a:t>
            </a:r>
            <a:r>
              <a:rPr lang="en-US" altLang="zh-CN" dirty="0" smtClean="0"/>
              <a:t>&lt;70</a:t>
            </a:r>
            <a:r>
              <a:rPr lang="zh-CN" altLang="en-US" dirty="0" smtClean="0"/>
              <a:t>）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14</a:t>
            </a:fld>
            <a:r>
              <a:rPr lang="en-US" altLang="zh-CN" dirty="0" smtClean="0"/>
              <a:t>/39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考核方式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15</a:t>
            </a:fld>
            <a:r>
              <a:rPr lang="en-US" altLang="zh-CN" smtClean="0"/>
              <a:t>/51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2286000"/>
            <a:ext cx="7315200" cy="2209800"/>
          </a:xfrm>
        </p:spPr>
        <p:txBody>
          <a:bodyPr/>
          <a:lstStyle/>
          <a:p>
            <a:pPr algn="ctr">
              <a:buNone/>
            </a:pPr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16</a:t>
            </a:fld>
            <a:r>
              <a:rPr lang="en-US" altLang="zh-CN" dirty="0" smtClean="0"/>
              <a:t>/51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5E75DC-3086-4606-8A41-7EDEFDF30008}" type="slidenum">
              <a:rPr lang="zh-CN" altLang="en-US"/>
              <a:pPr/>
              <a:t>2</a:t>
            </a:fld>
            <a:r>
              <a:rPr lang="en-US" altLang="zh-CN"/>
              <a:t>/39</a:t>
            </a: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课程介绍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这是一门什么样的课程？（</a:t>
            </a:r>
            <a:r>
              <a:rPr lang="en-US" altLang="zh-CN">
                <a:ea typeface="宋体" pitchFamily="2" charset="-122"/>
              </a:rPr>
              <a:t>What</a:t>
            </a:r>
            <a:r>
              <a:rPr lang="zh-CN" altLang="en-US">
                <a:ea typeface="宋体" pitchFamily="2" charset="-122"/>
              </a:rPr>
              <a:t>）</a:t>
            </a:r>
          </a:p>
          <a:p>
            <a:endParaRPr lang="zh-CN" altLang="en-US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为什么要学习这门课程？（</a:t>
            </a:r>
            <a:r>
              <a:rPr lang="en-US" altLang="zh-CN">
                <a:ea typeface="宋体" pitchFamily="2" charset="-122"/>
              </a:rPr>
              <a:t>Why</a:t>
            </a:r>
            <a:r>
              <a:rPr lang="zh-CN" altLang="en-US">
                <a:ea typeface="宋体" pitchFamily="2" charset="-122"/>
              </a:rPr>
              <a:t>）</a:t>
            </a:r>
          </a:p>
          <a:p>
            <a:endParaRPr lang="zh-CN" altLang="en-US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如何学习这门课程？（</a:t>
            </a:r>
            <a:r>
              <a:rPr lang="en-US" altLang="zh-CN">
                <a:ea typeface="宋体" pitchFamily="2" charset="-122"/>
              </a:rPr>
              <a:t>How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B5AD2-1ADF-4244-94B1-CC572B52F722}" type="slidenum">
              <a:rPr lang="zh-CN" altLang="en-US"/>
              <a:pPr/>
              <a:t>3</a:t>
            </a:fld>
            <a:r>
              <a:rPr lang="en-US" altLang="zh-CN"/>
              <a:t>/39</a:t>
            </a: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这是一门什么样的课程？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《</a:t>
            </a:r>
            <a:r>
              <a:rPr lang="zh-CN" altLang="en-US" dirty="0">
                <a:ea typeface="宋体" pitchFamily="2" charset="-122"/>
              </a:rPr>
              <a:t>数据库系统概论</a:t>
            </a:r>
            <a:r>
              <a:rPr lang="en-US" altLang="zh-CN" dirty="0">
                <a:ea typeface="宋体" pitchFamily="2" charset="-122"/>
              </a:rPr>
              <a:t>》</a:t>
            </a:r>
            <a:r>
              <a:rPr lang="zh-CN" altLang="en-US" dirty="0">
                <a:ea typeface="宋体" pitchFamily="2" charset="-122"/>
              </a:rPr>
              <a:t>的后继课程。</a:t>
            </a:r>
          </a:p>
          <a:p>
            <a:endParaRPr lang="zh-CN" altLang="en-US" dirty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学习</a:t>
            </a:r>
            <a:r>
              <a:rPr lang="en-US" altLang="zh-CN" dirty="0" smtClean="0">
                <a:ea typeface="宋体" pitchFamily="2" charset="-122"/>
              </a:rPr>
              <a:t>DBMS</a:t>
            </a:r>
            <a:r>
              <a:rPr lang="zh-CN" altLang="en-US" dirty="0" smtClean="0">
                <a:ea typeface="宋体" pitchFamily="2" charset="-122"/>
              </a:rPr>
              <a:t>实现（</a:t>
            </a:r>
            <a:r>
              <a:rPr lang="en-US" altLang="zh-CN" dirty="0" err="1" smtClean="0">
                <a:ea typeface="宋体" pitchFamily="2" charset="-122"/>
              </a:rPr>
              <a:t>simpleDB</a:t>
            </a:r>
            <a:r>
              <a:rPr lang="zh-CN" altLang="en-US" dirty="0" smtClean="0">
                <a:ea typeface="宋体" pitchFamily="2" charset="-122"/>
              </a:rPr>
              <a:t>）。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编程</a:t>
            </a:r>
            <a:r>
              <a:rPr lang="zh-CN" altLang="en-US" dirty="0">
                <a:ea typeface="宋体" pitchFamily="2" charset="-122"/>
              </a:rPr>
              <a:t>实现一个具体的数据库应用系统。</a:t>
            </a:r>
          </a:p>
          <a:p>
            <a:pPr>
              <a:buFontTx/>
              <a:buNone/>
            </a:pPr>
            <a:r>
              <a:rPr lang="zh-CN" altLang="en-US" dirty="0">
                <a:ea typeface="宋体" pitchFamily="2" charset="-122"/>
              </a:rPr>
              <a:t>    （例如：图书</a:t>
            </a:r>
            <a:r>
              <a:rPr lang="zh-CN" altLang="en-US" dirty="0" smtClean="0">
                <a:ea typeface="宋体" pitchFamily="2" charset="-122"/>
              </a:rPr>
              <a:t>管理系统 ，学生选课系统）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B3A5D8-5891-401E-9AB1-5FFABF30856B}" type="slidenum">
              <a:rPr lang="zh-CN" altLang="en-US"/>
              <a:pPr/>
              <a:t>4</a:t>
            </a:fld>
            <a:r>
              <a:rPr lang="en-US" altLang="zh-CN"/>
              <a:t>/39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应用广泛</a:t>
            </a:r>
          </a:p>
          <a:p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实践性强</a:t>
            </a:r>
          </a:p>
          <a:p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职业相关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838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为什么要学习这门课程？（</a:t>
            </a:r>
            <a:r>
              <a:rPr lang="en-US" altLang="zh-CN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Why</a:t>
            </a:r>
            <a:r>
              <a:rPr lang="zh-CN" alt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15140B-5AC2-4042-A59E-30CFDADF9E46}" type="slidenum">
              <a:rPr lang="zh-CN" altLang="en-US"/>
              <a:pPr/>
              <a:t>5</a:t>
            </a:fld>
            <a:r>
              <a:rPr lang="en-US" altLang="zh-CN"/>
              <a:t>/39</a:t>
            </a: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为什么要学习这门课程？（</a:t>
            </a:r>
            <a:r>
              <a:rPr lang="en-US" altLang="zh-CN">
                <a:ea typeface="宋体" pitchFamily="2" charset="-122"/>
              </a:rPr>
              <a:t>Why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应用广泛</a:t>
            </a:r>
          </a:p>
          <a:p>
            <a:endParaRPr lang="zh-CN" altLang="en-US" b="1" dirty="0">
              <a:ea typeface="宋体" pitchFamily="2" charset="-122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itchFamily="2" charset="-122"/>
              </a:rPr>
              <a:t>   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、数据库是事务处理、信息管理等应用系统的基础。（例如，银行，航空、火车售票系统，</a:t>
            </a:r>
            <a:r>
              <a:rPr lang="en-US" altLang="zh-CN" dirty="0">
                <a:ea typeface="宋体" pitchFamily="2" charset="-122"/>
              </a:rPr>
              <a:t>MIS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pPr>
              <a:buFontTx/>
              <a:buNone/>
            </a:pPr>
            <a:endParaRPr lang="zh-CN" altLang="en-US" dirty="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dirty="0">
                <a:ea typeface="宋体" pitchFamily="2" charset="-122"/>
              </a:rPr>
              <a:t>    2</a:t>
            </a:r>
            <a:r>
              <a:rPr lang="zh-CN" altLang="en-US" dirty="0">
                <a:ea typeface="宋体" pitchFamily="2" charset="-122"/>
              </a:rPr>
              <a:t>、数据库是进行数据分析的基础。（例如，数据仓库，数据挖掘，商务智能等</a:t>
            </a:r>
            <a:r>
              <a:rPr lang="zh-CN" altLang="en-US" dirty="0" smtClean="0">
                <a:ea typeface="宋体" pitchFamily="2" charset="-122"/>
              </a:rPr>
              <a:t>）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Tx/>
              <a:buNone/>
            </a:pPr>
            <a:endParaRPr lang="en-US" altLang="zh-CN" dirty="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3</a:t>
            </a:r>
            <a:r>
              <a:rPr lang="zh-CN" altLang="en-US" dirty="0" smtClean="0">
                <a:ea typeface="宋体" pitchFamily="2" charset="-122"/>
              </a:rPr>
              <a:t>、学习大数据相关存储技术的基础。</a:t>
            </a:r>
            <a:endParaRPr lang="zh-CN" altLang="en-US" dirty="0">
              <a:ea typeface="宋体" pitchFamily="2" charset="-122"/>
            </a:endParaRPr>
          </a:p>
          <a:p>
            <a:pPr>
              <a:buFontTx/>
              <a:buNone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7682C4-4F43-424F-A511-2D75F659A329}" type="slidenum">
              <a:rPr lang="zh-CN" altLang="en-US"/>
              <a:pPr/>
              <a:t>6</a:t>
            </a:fld>
            <a:r>
              <a:rPr lang="en-US" altLang="zh-CN"/>
              <a:t>/39</a:t>
            </a: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为什么要学习这门课程？（</a:t>
            </a:r>
            <a:r>
              <a:rPr lang="en-US" altLang="zh-CN">
                <a:ea typeface="宋体" pitchFamily="2" charset="-122"/>
              </a:rPr>
              <a:t>Why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实践性强</a:t>
            </a:r>
          </a:p>
          <a:p>
            <a:endParaRPr lang="zh-CN" altLang="en-US" dirty="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1</a:t>
            </a:r>
            <a:r>
              <a:rPr lang="zh-CN" altLang="en-US" dirty="0" smtClean="0">
                <a:ea typeface="宋体" pitchFamily="2" charset="-122"/>
              </a:rPr>
              <a:t>）学习编写一个</a:t>
            </a:r>
            <a:r>
              <a:rPr lang="en-US" altLang="zh-CN" dirty="0" err="1" smtClean="0">
                <a:ea typeface="宋体" pitchFamily="2" charset="-122"/>
              </a:rPr>
              <a:t>simpleDB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</a:t>
            </a:r>
          </a:p>
          <a:p>
            <a:pPr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2</a:t>
            </a:r>
            <a:r>
              <a:rPr lang="zh-CN" altLang="en-US" dirty="0" smtClean="0">
                <a:ea typeface="宋体" pitchFamily="2" charset="-122"/>
              </a:rPr>
              <a:t>）编程实现一个信息管理系统</a:t>
            </a:r>
            <a:endParaRPr lang="zh-CN" altLang="en-US" dirty="0">
              <a:ea typeface="宋体" pitchFamily="2" charset="-122"/>
            </a:endParaRPr>
          </a:p>
          <a:p>
            <a:pPr>
              <a:buFontTx/>
              <a:buNone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348DF0-DB4D-41BD-98ED-AD17F86C7610}" type="slidenum">
              <a:rPr lang="zh-CN" altLang="en-US"/>
              <a:pPr/>
              <a:t>7</a:t>
            </a:fld>
            <a:r>
              <a:rPr lang="en-US" altLang="zh-CN"/>
              <a:t>/39</a:t>
            </a: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为什么要学习这门课程？（</a:t>
            </a:r>
            <a:r>
              <a:rPr lang="en-US" altLang="zh-CN">
                <a:ea typeface="宋体" pitchFamily="2" charset="-122"/>
              </a:rPr>
              <a:t>Why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职业相关</a:t>
            </a:r>
          </a:p>
          <a:p>
            <a:pPr>
              <a:buFontTx/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</a:p>
          <a:p>
            <a:pPr>
              <a:buFontTx/>
              <a:buNone/>
            </a:pPr>
            <a:r>
              <a:rPr lang="en-US" altLang="zh-CN" dirty="0">
                <a:ea typeface="宋体" pitchFamily="2" charset="-122"/>
              </a:rPr>
              <a:t>    1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DBA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zh-CN" altLang="en-US" dirty="0" smtClean="0">
                <a:ea typeface="宋体" pitchFamily="2" charset="-122"/>
              </a:rPr>
              <a:t>数据库管理员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Tx/>
              <a:buNone/>
            </a:pPr>
            <a:endParaRPr lang="en-US" altLang="zh-CN" dirty="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2</a:t>
            </a:r>
            <a:r>
              <a:rPr lang="zh-CN" altLang="en-US" dirty="0" smtClean="0">
                <a:ea typeface="宋体" pitchFamily="2" charset="-122"/>
              </a:rPr>
              <a:t>、互联网</a:t>
            </a:r>
            <a:r>
              <a:rPr lang="en-US" altLang="zh-CN" dirty="0" smtClean="0">
                <a:ea typeface="宋体" pitchFamily="2" charset="-122"/>
              </a:rPr>
              <a:t>+</a:t>
            </a:r>
            <a:r>
              <a:rPr lang="zh-CN" altLang="en-US" dirty="0" smtClean="0">
                <a:ea typeface="宋体" pitchFamily="2" charset="-122"/>
              </a:rPr>
              <a:t>大数据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itchFamily="2" charset="-122"/>
              </a:rPr>
              <a:t>    </a:t>
            </a: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、数据分析</a:t>
            </a:r>
            <a:endParaRPr lang="zh-CN" altLang="en-US" dirty="0">
              <a:ea typeface="宋体" pitchFamily="2" charset="-122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itchFamily="2" charset="-122"/>
              </a:rPr>
              <a:t>          </a:t>
            </a:r>
          </a:p>
          <a:p>
            <a:pPr>
              <a:buFontTx/>
              <a:buNone/>
            </a:pPr>
            <a:r>
              <a:rPr lang="zh-CN" altLang="en-US" dirty="0">
                <a:ea typeface="宋体" pitchFamily="2" charset="-122"/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B82181-EB36-446F-8949-DF687A8CA386}" type="slidenum">
              <a:rPr lang="zh-CN" altLang="en-US"/>
              <a:pPr/>
              <a:t>8</a:t>
            </a:fld>
            <a:r>
              <a:rPr lang="en-US" altLang="zh-CN"/>
              <a:t>/39</a:t>
            </a: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如何学习这门课程？（</a:t>
            </a:r>
            <a:r>
              <a:rPr lang="en-US" altLang="zh-CN">
                <a:ea typeface="宋体" pitchFamily="2" charset="-122"/>
              </a:rPr>
              <a:t>How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如何学习？</a:t>
            </a:r>
          </a:p>
          <a:p>
            <a:pPr>
              <a:lnSpc>
                <a:spcPct val="90000"/>
              </a:lnSpc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ea typeface="宋体" pitchFamily="2" charset="-122"/>
              </a:rPr>
              <a:t>        读书</a:t>
            </a:r>
            <a:r>
              <a:rPr lang="en-US" altLang="zh-CN" dirty="0">
                <a:ea typeface="宋体" pitchFamily="2" charset="-122"/>
              </a:rPr>
              <a:t>+</a:t>
            </a:r>
            <a:r>
              <a:rPr lang="zh-CN" altLang="en-US" dirty="0" smtClean="0">
                <a:ea typeface="宋体" pitchFamily="2" charset="-122"/>
              </a:rPr>
              <a:t>思考</a:t>
            </a:r>
            <a:r>
              <a:rPr lang="en-US" altLang="zh-CN" dirty="0" smtClean="0">
                <a:ea typeface="宋体" pitchFamily="2" charset="-122"/>
              </a:rPr>
              <a:t>+</a:t>
            </a:r>
            <a:r>
              <a:rPr lang="zh-CN" altLang="en-US" dirty="0" smtClean="0">
                <a:ea typeface="宋体" pitchFamily="2" charset="-122"/>
              </a:rPr>
              <a:t>编程实践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上课方式：（</a:t>
            </a:r>
            <a:r>
              <a:rPr lang="en-US" altLang="zh-CN" dirty="0">
                <a:ea typeface="宋体" pitchFamily="2" charset="-122"/>
              </a:rPr>
              <a:t>36/36</a:t>
            </a:r>
            <a:r>
              <a:rPr lang="zh-CN" altLang="en-US" dirty="0">
                <a:ea typeface="宋体" pitchFamily="2" charset="-122"/>
              </a:rPr>
              <a:t>学时</a:t>
            </a:r>
            <a:r>
              <a:rPr lang="zh-CN" altLang="en-US" dirty="0" smtClean="0">
                <a:ea typeface="宋体" pitchFamily="2" charset="-122"/>
              </a:rPr>
              <a:t>）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        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ea typeface="宋体" pitchFamily="2" charset="-122"/>
              </a:rPr>
              <a:t>           理论</a:t>
            </a:r>
            <a:r>
              <a:rPr lang="en-US" altLang="zh-CN" dirty="0">
                <a:ea typeface="宋体" pitchFamily="2" charset="-122"/>
              </a:rPr>
              <a:t>+</a:t>
            </a:r>
            <a:r>
              <a:rPr lang="zh-CN" altLang="en-US" dirty="0">
                <a:ea typeface="宋体" pitchFamily="2" charset="-122"/>
              </a:rPr>
              <a:t>上机   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ea typeface="宋体" pitchFamily="2" charset="-122"/>
              </a:rPr>
              <a:t>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ea typeface="宋体" pitchFamily="2" charset="-122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2BEAAB-41B1-486D-9D59-CFCDE5841732}" type="slidenum">
              <a:rPr lang="zh-CN" altLang="en-US"/>
              <a:pPr/>
              <a:t>9</a:t>
            </a:fld>
            <a:r>
              <a:rPr lang="en-US" altLang="zh-CN"/>
              <a:t>/39</a:t>
            </a: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考核方式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343400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出勤</a:t>
            </a:r>
            <a:r>
              <a:rPr lang="en-US" altLang="zh-CN" dirty="0" smtClean="0">
                <a:ea typeface="宋体" pitchFamily="2" charset="-122"/>
              </a:rPr>
              <a:t>+</a:t>
            </a:r>
            <a:r>
              <a:rPr lang="zh-CN" altLang="en-US" dirty="0" smtClean="0">
                <a:ea typeface="宋体" pitchFamily="2" charset="-122"/>
              </a:rPr>
              <a:t>平时表现  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在线数据库练习平台（努力度 </a:t>
            </a:r>
            <a:r>
              <a:rPr lang="en-US" altLang="zh-CN" dirty="0" smtClean="0">
                <a:ea typeface="宋体" pitchFamily="2" charset="-122"/>
              </a:rPr>
              <a:t>20%</a:t>
            </a:r>
            <a:r>
              <a:rPr lang="zh-CN" altLang="en-US" dirty="0" smtClean="0">
                <a:ea typeface="宋体" pitchFamily="2" charset="-122"/>
              </a:rPr>
              <a:t>、准确度</a:t>
            </a:r>
            <a:r>
              <a:rPr lang="en-US" altLang="zh-CN" dirty="0" smtClean="0">
                <a:ea typeface="宋体" pitchFamily="2" charset="-122"/>
              </a:rPr>
              <a:t>20%</a:t>
            </a:r>
            <a:r>
              <a:rPr lang="zh-CN" altLang="en-US" dirty="0" smtClean="0">
                <a:ea typeface="宋体" pitchFamily="2" charset="-122"/>
              </a:rPr>
              <a:t>、覆盖度</a:t>
            </a:r>
            <a:r>
              <a:rPr lang="en-US" altLang="zh-CN" dirty="0" smtClean="0">
                <a:ea typeface="宋体" pitchFamily="2" charset="-122"/>
              </a:rPr>
              <a:t>60%</a:t>
            </a:r>
            <a:r>
              <a:rPr lang="zh-CN" altLang="en-US" dirty="0" smtClean="0">
                <a:ea typeface="宋体" pitchFamily="2" charset="-122"/>
              </a:rPr>
              <a:t>）</a:t>
            </a:r>
            <a:endParaRPr lang="en-US" altLang="zh-CN" dirty="0" smtClean="0">
              <a:ea typeface="宋体" pitchFamily="2" charset="-122"/>
            </a:endParaRPr>
          </a:p>
          <a:p>
            <a:pPr>
              <a:buNone/>
            </a:pPr>
            <a:r>
              <a:rPr lang="en-US" dirty="0" smtClean="0">
                <a:hlinkClick r:id="rId2"/>
              </a:rPr>
              <a:t>     http://db.itoi.sd.cn/</a:t>
            </a:r>
            <a:endParaRPr lang="en-US" dirty="0" smtClean="0"/>
          </a:p>
          <a:p>
            <a:pPr>
              <a:buNone/>
            </a:pPr>
            <a:endParaRPr lang="en-US" altLang="zh-CN" b="1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课程大</a:t>
            </a:r>
            <a:r>
              <a:rPr lang="zh-CN" altLang="en-US" dirty="0">
                <a:ea typeface="宋体" pitchFamily="2" charset="-122"/>
              </a:rPr>
              <a:t>作业 </a:t>
            </a:r>
            <a:r>
              <a:rPr lang="zh-CN" altLang="en-US" dirty="0" smtClean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期末考试  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待定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pPr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ogle adwords">
  <a:themeElements>
    <a:clrScheme name="google adword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ogle adwords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oogle adwor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Google PowerPoint Template</Template>
  <TotalTime>4416</TotalTime>
  <Words>663</Words>
  <Application>Microsoft Office PowerPoint</Application>
  <PresentationFormat>全屏显示(4:3)</PresentationFormat>
  <Paragraphs>127</Paragraphs>
  <Slides>16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google adwords</vt:lpstr>
      <vt:lpstr>Image</vt:lpstr>
      <vt:lpstr>数据库实用技术</vt:lpstr>
      <vt:lpstr>课程介绍</vt:lpstr>
      <vt:lpstr>这是一门什么样的课程？</vt:lpstr>
      <vt:lpstr>幻灯片 4</vt:lpstr>
      <vt:lpstr>为什么要学习这门课程？（Why）</vt:lpstr>
      <vt:lpstr>为什么要学习这门课程？（Why）</vt:lpstr>
      <vt:lpstr>为什么要学习这门课程？（Why）</vt:lpstr>
      <vt:lpstr>如何学习这门课程？（How）</vt:lpstr>
      <vt:lpstr>考核方式</vt:lpstr>
      <vt:lpstr>课程大作业-数据（计算机专业）</vt:lpstr>
      <vt:lpstr>课程大作业-团队组成</vt:lpstr>
      <vt:lpstr>课程大作业-答辩</vt:lpstr>
      <vt:lpstr>课程大作业-奖励</vt:lpstr>
      <vt:lpstr>关于评分</vt:lpstr>
      <vt:lpstr>小结</vt:lpstr>
      <vt:lpstr>幻灯片 16</vt:lpstr>
    </vt:vector>
  </TitlesOfParts>
  <Company>Google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Web-scale Data Integration: You can only afford to Pay As You Go</dc:title>
  <dc:creator>Google Employee</dc:creator>
  <cp:lastModifiedBy>thinkpad</cp:lastModifiedBy>
  <cp:revision>589</cp:revision>
  <dcterms:created xsi:type="dcterms:W3CDTF">2007-01-01T22:59:53Z</dcterms:created>
  <dcterms:modified xsi:type="dcterms:W3CDTF">2020-09-09T07:48:31Z</dcterms:modified>
</cp:coreProperties>
</file>