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5" r:id="rId2"/>
    <p:sldId id="321" r:id="rId3"/>
    <p:sldId id="328" r:id="rId4"/>
    <p:sldId id="329" r:id="rId5"/>
    <p:sldId id="330" r:id="rId6"/>
    <p:sldId id="331" r:id="rId7"/>
    <p:sldId id="332" r:id="rId8"/>
    <p:sldId id="33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579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579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4579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Char char="•"/>
              <a:defRPr/>
            </a:lvl1pPr>
          </a:lstStyle>
          <a:p>
            <a:fld id="{E2CEBAF8-024A-45C9-9A10-3F84B3D03DB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579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579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4579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Char char="•"/>
              <a:defRPr/>
            </a:lvl1pPr>
          </a:lstStyle>
          <a:p>
            <a:fld id="{81876C9B-2C43-4075-99DE-529AC633CA1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393700"/>
            <a:ext cx="1895475" cy="53911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1069" y="393700"/>
            <a:ext cx="5574506" cy="53911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579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579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4579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Char char="•"/>
              <a:defRPr/>
            </a:lvl1pPr>
          </a:lstStyle>
          <a:p>
            <a:fld id="{184157BB-AD6C-4A32-9B1A-81743A9F332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579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579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4579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Char char="•"/>
              <a:defRPr/>
            </a:lvl1pPr>
          </a:lstStyle>
          <a:p>
            <a:fld id="{5388F0E9-DFCD-4CFF-B6FD-FAE7D7E0837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579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579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4579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Char char="•"/>
              <a:defRPr/>
            </a:lvl1pPr>
          </a:lstStyle>
          <a:p>
            <a:fld id="{CF5A7406-90C5-4425-AE70-32585A771E0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069" y="1274763"/>
            <a:ext cx="3734991" cy="451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0360" y="1274763"/>
            <a:ext cx="3734990" cy="451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579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579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4579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Char char="•"/>
              <a:defRPr/>
            </a:lvl1pPr>
          </a:lstStyle>
          <a:p>
            <a:fld id="{F85EC162-3498-45F3-A63D-DD89923B346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397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397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9" y="1535113"/>
            <a:ext cx="40421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9" y="2174875"/>
            <a:ext cx="40421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579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579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4579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Char char="•"/>
              <a:defRPr/>
            </a:lvl1pPr>
          </a:lstStyle>
          <a:p>
            <a:fld id="{92641EB3-662D-448A-9DD1-12DE0C979D3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579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579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4579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Char char="•"/>
              <a:defRPr/>
            </a:lvl1pPr>
          </a:lstStyle>
          <a:p>
            <a:fld id="{5588DF4A-6C11-4D1C-AF4C-305038DD98A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579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579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4579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Char char="•"/>
              <a:defRPr/>
            </a:lvl1pPr>
          </a:lstStyle>
          <a:p>
            <a:fld id="{B7214EBA-1CD9-4595-8CF5-29814B17DA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47" y="273050"/>
            <a:ext cx="511135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7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579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579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4579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Char char="•"/>
              <a:defRPr/>
            </a:lvl1pPr>
          </a:lstStyle>
          <a:p>
            <a:fld id="{21E005FD-8E9A-4AF9-983A-CE37765CC7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579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579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4579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Char char="•"/>
              <a:defRPr/>
            </a:lvl1pPr>
          </a:lstStyle>
          <a:p>
            <a:fld id="{2EC95B9C-C41E-48CE-9FC1-048ACAC92B5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6399213"/>
            <a:ext cx="9144000" cy="458787"/>
          </a:xfrm>
          <a:prstGeom prst="rect">
            <a:avLst/>
          </a:prstGeom>
          <a:gradFill rotWithShape="0">
            <a:gsLst>
              <a:gs pos="0">
                <a:srgbClr val="47B6E7"/>
              </a:gs>
              <a:gs pos="25000">
                <a:srgbClr val="628EE3"/>
              </a:gs>
              <a:gs pos="50000">
                <a:srgbClr val="2BC3B5"/>
              </a:gs>
              <a:gs pos="75000">
                <a:srgbClr val="92D050"/>
              </a:gs>
              <a:gs pos="100000">
                <a:srgbClr val="FFC000"/>
              </a:gs>
            </a:gsLst>
            <a:lin ang="0"/>
          </a:gra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1350" b="1">
                <a:solidFill>
                  <a:srgbClr val="FFFF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工信部国家级计算机人才评定体系</a:t>
            </a:r>
            <a:r>
              <a:rPr lang="en-US" altLang="zh-CN" sz="1350" b="1">
                <a:solidFill>
                  <a:srgbClr val="FFFF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HITE5.0</a:t>
            </a:r>
            <a:endParaRPr lang="zh-CN" altLang="en-US" sz="1350" b="1">
              <a:solidFill>
                <a:srgbClr val="FFFF0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31863" y="393700"/>
            <a:ext cx="758348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31863" y="1274763"/>
            <a:ext cx="7583487" cy="451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1029" name="组合 8"/>
          <p:cNvGrpSpPr>
            <a:grpSpLocks/>
          </p:cNvGrpSpPr>
          <p:nvPr userDrawn="1"/>
        </p:nvGrpSpPr>
        <p:grpSpPr bwMode="auto">
          <a:xfrm>
            <a:off x="412750" y="409575"/>
            <a:ext cx="409575" cy="593725"/>
            <a:chOff x="0" y="0"/>
            <a:chExt cx="328611" cy="357186"/>
          </a:xfrm>
        </p:grpSpPr>
        <p:sp>
          <p:nvSpPr>
            <p:cNvPr id="1031" name="MH_Other_1"/>
            <p:cNvSpPr>
              <a:spLocks noChangeArrowheads="1"/>
            </p:cNvSpPr>
            <p:nvPr/>
          </p:nvSpPr>
          <p:spPr bwMode="auto">
            <a:xfrm>
              <a:off x="31843" y="60168"/>
              <a:ext cx="296768" cy="297018"/>
            </a:xfrm>
            <a:prstGeom prst="ellipse">
              <a:avLst/>
            </a:prstGeom>
            <a:solidFill>
              <a:schemeClr val="accent1">
                <a:alpha val="43137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" name="MH_Other_2"/>
            <p:cNvSpPr>
              <a:spLocks noChangeArrowheads="1"/>
            </p:cNvSpPr>
            <p:nvPr/>
          </p:nvSpPr>
          <p:spPr bwMode="auto">
            <a:xfrm>
              <a:off x="0" y="0"/>
              <a:ext cx="179590" cy="179548"/>
            </a:xfrm>
            <a:prstGeom prst="ellipse">
              <a:avLst/>
            </a:prstGeom>
            <a:solidFill>
              <a:schemeClr val="accent1">
                <a:alpha val="43137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  <a:ea typeface="黑体" panose="02010609060101010101" pitchFamily="2" charset="-122"/>
              </a:endParaRPr>
            </a:p>
          </p:txBody>
        </p:sp>
      </p:grpSp>
      <p:pic>
        <p:nvPicPr>
          <p:cNvPr id="1032" name="Picture 1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66038" y="-22225"/>
            <a:ext cx="846137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449263" indent="-449263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"/>
        <a:defRPr sz="24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  <a:cs typeface="+mn-cs"/>
        </a:defRPr>
      </a:lvl1pPr>
      <a:lvl2pPr marL="812800" indent="-276225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</a:defRPr>
      </a:lvl5pPr>
      <a:lvl6pPr marL="25146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 noChangeArrowheads="1"/>
          </p:cNvSpPr>
          <p:nvPr>
            <p:ph type="ctrTitle"/>
          </p:nvPr>
        </p:nvSpPr>
        <p:spPr>
          <a:xfrm>
            <a:off x="600075" y="1074738"/>
            <a:ext cx="7772400" cy="14700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3d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变换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type="subTitle" idx="1"/>
          </p:nvPr>
        </p:nvSpPr>
        <p:spPr>
          <a:xfrm>
            <a:off x="852488" y="2439988"/>
            <a:ext cx="6729412" cy="3925887"/>
          </a:xfrm>
        </p:spPr>
        <p:txBody>
          <a:bodyPr>
            <a:normAutofit fontScale="25000"/>
          </a:bodyPr>
          <a:lstStyle/>
          <a:p>
            <a:pPr lvl="1" indent="-342900" algn="l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transform-style</a:t>
            </a:r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preserve-3d</a:t>
            </a:r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 建立</a:t>
            </a:r>
            <a:r>
              <a:rPr lang="en-US" altLang="zh-CN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3D</a:t>
            </a:r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空间</a:t>
            </a:r>
            <a:endParaRPr lang="en-US" altLang="zh-CN" sz="80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1" indent="-342900" algn="l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Perspective </a:t>
            </a:r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景深</a:t>
            </a:r>
            <a:endParaRPr lang="en-US" altLang="zh-CN" sz="80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1" indent="-342900" algn="l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Perspective- origin </a:t>
            </a:r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景深基点</a:t>
            </a:r>
            <a:endParaRPr lang="en-US" altLang="zh-CN" sz="80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1" indent="-342900" algn="l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Transform </a:t>
            </a:r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新增函数</a:t>
            </a:r>
            <a:endParaRPr lang="en-US" altLang="zh-CN" sz="80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742950" lvl="2" indent="-342900" algn="l">
              <a:buFont typeface="Arial" pitchFamily="34" charset="0"/>
              <a:buChar char="•"/>
            </a:pPr>
            <a:r>
              <a:rPr lang="en-US" altLang="zh-CN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rotateX()</a:t>
            </a:r>
            <a:endParaRPr lang="zh-CN" altLang="en-US" sz="80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742950" lvl="2" indent="-342900" algn="l">
              <a:buFont typeface="Arial" pitchFamily="34" charset="0"/>
              <a:buChar char="•"/>
            </a:pPr>
            <a:r>
              <a:rPr lang="en-US" altLang="zh-CN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rotateY()</a:t>
            </a:r>
            <a:endParaRPr lang="zh-CN" altLang="en-US" sz="80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742950" lvl="2" indent="-342900" algn="l">
              <a:buFont typeface="Arial" pitchFamily="34" charset="0"/>
              <a:buChar char="•"/>
            </a:pPr>
            <a:r>
              <a:rPr lang="en-US" altLang="zh-CN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rotateZ()</a:t>
            </a:r>
            <a:endParaRPr lang="zh-CN" altLang="en-US" sz="80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742950" lvl="2" indent="-342900" algn="l">
              <a:buFont typeface="Arial" pitchFamily="34" charset="0"/>
              <a:buChar char="•"/>
            </a:pPr>
            <a:r>
              <a:rPr lang="en-US" altLang="zh-CN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translateZ()</a:t>
            </a:r>
            <a:endParaRPr lang="zh-CN" altLang="en-US" sz="80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742950" lvl="2" indent="-342900" algn="l">
              <a:buFont typeface="Arial" pitchFamily="34" charset="0"/>
              <a:buChar char="•"/>
            </a:pPr>
            <a:endParaRPr lang="zh-CN" altLang="en-US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742950" lvl="2" indent="-342900" algn="l"/>
            <a:endParaRPr lang="zh-CN" altLang="en-US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1" indent="-342900" algn="l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8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 noChangeArrowheads="1"/>
          </p:cNvSpPr>
          <p:nvPr>
            <p:ph type="ctrTitle"/>
          </p:nvPr>
        </p:nvSpPr>
        <p:spPr>
          <a:xfrm>
            <a:off x="504825" y="1290638"/>
            <a:ext cx="7772400" cy="14700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3d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变换（</a:t>
            </a:r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indent="-342900" algn="l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8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实例</a:t>
            </a:r>
            <a:r>
              <a:rPr lang="en-US" altLang="zh-CN" sz="28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r>
              <a:rPr lang="en-US" altLang="zh-CN" sz="28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3D</a:t>
            </a:r>
            <a:r>
              <a:rPr lang="zh-CN" altLang="en-US" sz="28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盒子正方体</a:t>
            </a:r>
            <a:endParaRPr lang="en-US" altLang="zh-CN" sz="28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algn="l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8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ctrTitle"/>
          </p:nvPr>
        </p:nvSpPr>
        <p:spPr>
          <a:xfrm>
            <a:off x="615950" y="927100"/>
            <a:ext cx="7772400" cy="14700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</a:t>
            </a:r>
            <a:endParaRPr lang="zh-CN" altLang="en-US" sz="4000" b="1" smtClean="0">
              <a:solidFill>
                <a:srgbClr val="F50A64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type="subTitle" idx="1"/>
          </p:nvPr>
        </p:nvSpPr>
        <p:spPr>
          <a:xfrm>
            <a:off x="817563" y="1825625"/>
            <a:ext cx="6799262" cy="4314825"/>
          </a:xfrm>
        </p:spPr>
        <p:txBody>
          <a:bodyPr>
            <a:normAutofit fontScale="25000"/>
          </a:bodyPr>
          <a:lstStyle/>
          <a:p>
            <a:pPr lvl="1" indent="-342900" algn="l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关键帧</a:t>
            </a:r>
            <a:r>
              <a:rPr lang="en-US" altLang="zh-CN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——keyFrames</a:t>
            </a:r>
            <a:endParaRPr lang="en-US" altLang="zh-CN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742950" lvl="2" indent="-342900" algn="l">
              <a:buFont typeface="Arial" pitchFamily="34" charset="0"/>
              <a:buChar char="•"/>
            </a:pPr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类似于flash</a:t>
            </a: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只需指明两个状态，之间的过程由计算机自动计算</a:t>
            </a:r>
          </a:p>
          <a:p>
            <a:pPr marL="742950" lvl="2" indent="-342900" algn="l">
              <a:buFont typeface="Arial" pitchFamily="34" charset="0"/>
              <a:buChar char="•"/>
            </a:pPr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关键帧的时间单位</a:t>
            </a: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数字：0%、25%、100%等</a:t>
            </a: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字符：from(0%)、to(100%)</a:t>
            </a:r>
          </a:p>
          <a:p>
            <a:pPr marL="742950" lvl="2" indent="-342900" algn="l">
              <a:buFont typeface="Arial" pitchFamily="34" charset="0"/>
              <a:buChar char="•"/>
            </a:pPr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格式</a:t>
            </a:r>
          </a:p>
          <a:p>
            <a:pPr marL="1200150" lvl="3" indent="-342900" algn="l"/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@keyframes 动画名称</a:t>
            </a:r>
          </a:p>
          <a:p>
            <a:pPr marL="1200150" lvl="3" indent="-342900" algn="l"/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{</a:t>
            </a:r>
          </a:p>
          <a:p>
            <a:pPr marL="1200150" lvl="3" indent="-342900" algn="l"/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	动画状态</a:t>
            </a:r>
          </a:p>
          <a:p>
            <a:pPr marL="1200150" lvl="3" indent="-342900" algn="l"/>
            <a:r>
              <a:rPr lang="zh-CN" altLang="en-US" sz="8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ctrTitle"/>
          </p:nvPr>
        </p:nvSpPr>
        <p:spPr>
          <a:xfrm>
            <a:off x="573088" y="1273175"/>
            <a:ext cx="7772400" cy="14700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animate——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关键帧</a:t>
            </a:r>
          </a:p>
        </p:txBody>
      </p:sp>
      <p:sp>
        <p:nvSpPr>
          <p:cNvPr id="16386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2552700"/>
            <a:ext cx="6400800" cy="1752600"/>
          </a:xfrm>
        </p:spPr>
        <p:txBody>
          <a:bodyPr/>
          <a:lstStyle/>
          <a:p>
            <a:pPr lvl="1" indent="-342900" algn="l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19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格式</a:t>
            </a:r>
            <a:r>
              <a:rPr lang="en-US" altLang="zh-CN" sz="19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(2)</a:t>
            </a:r>
            <a:endParaRPr lang="zh-CN" altLang="en-US" sz="19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 algn="l"/>
            <a:r>
              <a:rPr lang="en-US" altLang="zh-CN" sz="19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@keyframes  miaov_test</a:t>
            </a:r>
            <a:endParaRPr lang="zh-CN" altLang="en-US" sz="19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 algn="l"/>
            <a:r>
              <a:rPr lang="en-US" altLang="zh-CN" sz="19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{</a:t>
            </a:r>
            <a:endParaRPr lang="zh-CN" altLang="en-US" sz="19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 algn="l"/>
            <a:r>
              <a:rPr lang="en-US" altLang="zh-CN" sz="19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from { background:red; }</a:t>
            </a:r>
            <a:endParaRPr lang="zh-CN" altLang="en-US" sz="19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 algn="l"/>
            <a:r>
              <a:rPr lang="en-US" altLang="zh-CN" sz="19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to { background:green; }</a:t>
            </a:r>
            <a:endParaRPr lang="zh-CN" altLang="en-US" sz="19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 algn="l"/>
            <a:r>
              <a:rPr lang="en-US" altLang="zh-CN" sz="19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}</a:t>
            </a:r>
            <a:endParaRPr lang="zh-CN" altLang="en-US" sz="19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indent="-342900" algn="l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19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可以只有</a:t>
            </a:r>
            <a:r>
              <a:rPr lang="en-US" altLang="zh-CN" sz="19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ctrTitle"/>
          </p:nvPr>
        </p:nvSpPr>
        <p:spPr>
          <a:xfrm>
            <a:off x="512763" y="1090613"/>
            <a:ext cx="7772400" cy="14700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animate——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调用动画</a:t>
            </a:r>
          </a:p>
        </p:txBody>
      </p:sp>
      <p:sp>
        <p:nvSpPr>
          <p:cNvPr id="17410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652463" y="2284413"/>
            <a:ext cx="6400800" cy="1752600"/>
          </a:xfrm>
        </p:spPr>
        <p:txBody>
          <a:bodyPr/>
          <a:lstStyle/>
          <a:p>
            <a:pPr lvl="1" indent="-342900" algn="l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调用的标签</a:t>
            </a: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(#div1</a:t>
            </a: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xxx:hover</a:t>
            </a: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之类的</a:t>
            </a: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zh-CN" altLang="en-US" sz="17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 algn="l">
              <a:buFont typeface="Arial" pitchFamily="34" charset="0"/>
              <a:buChar char="•"/>
            </a:pP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必要属性</a:t>
            </a:r>
            <a:endParaRPr lang="en-US" altLang="zh-CN" sz="17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animation-name		</a:t>
            </a: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动画名称（关键帧名称）</a:t>
            </a: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animation-duration		</a:t>
            </a: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动画持续时间</a:t>
            </a:r>
            <a:endParaRPr lang="en-US" altLang="zh-CN" sz="17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 algn="l">
              <a:buFont typeface="Arial" pitchFamily="34" charset="0"/>
              <a:buChar char="•"/>
            </a:pP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例如：</a:t>
            </a:r>
            <a:endParaRPr lang="en-US" altLang="zh-CN" sz="17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-webkit-animation-name: ‘miaov';</a:t>
            </a:r>
            <a:endParaRPr lang="zh-CN" altLang="en-US" sz="17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-webkit-animation-duration: 4s;</a:t>
            </a:r>
            <a:endParaRPr lang="zh-CN" altLang="en-US" sz="17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 algn="l">
              <a:buFont typeface="Arial" pitchFamily="34" charset="0"/>
              <a:buChar char="•"/>
            </a:pP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例子：进度条</a:t>
            </a:r>
            <a:endParaRPr lang="en-US" altLang="zh-CN" sz="17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 algn="l">
              <a:buFont typeface="Arial" pitchFamily="34" charset="0"/>
              <a:buChar char="•"/>
            </a:pP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animation-play-state </a:t>
            </a: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播放状态（</a:t>
            </a: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running </a:t>
            </a: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播放 和</a:t>
            </a: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paused </a:t>
            </a: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暂停 ）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ctrTitle"/>
          </p:nvPr>
        </p:nvSpPr>
        <p:spPr>
          <a:xfrm>
            <a:off x="530225" y="1152525"/>
            <a:ext cx="7772400" cy="14700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animate——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可选属性</a:t>
            </a: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912813" y="2276475"/>
            <a:ext cx="6400800" cy="1752600"/>
          </a:xfrm>
        </p:spPr>
        <p:txBody>
          <a:bodyPr/>
          <a:lstStyle/>
          <a:p>
            <a:pPr lvl="1" indent="-342900" algn="l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可选属性</a:t>
            </a:r>
            <a:endParaRPr lang="en-US" altLang="zh-CN" sz="17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 algn="l">
              <a:buFont typeface="Arial" pitchFamily="34" charset="0"/>
              <a:buChar char="•"/>
            </a:pP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animation-timing-function	</a:t>
            </a: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动画运动形式</a:t>
            </a:r>
            <a:endParaRPr lang="en-US" altLang="zh-CN" sz="17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</a:t>
            </a: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匀速。</a:t>
            </a:r>
            <a:endParaRPr lang="en-US" altLang="zh-CN" sz="17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</a:t>
            </a: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缓冲。</a:t>
            </a:r>
            <a:endParaRPr lang="en-US" altLang="zh-CN" sz="17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</a:t>
            </a: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由慢到快。</a:t>
            </a:r>
            <a:endParaRPr lang="en-US" altLang="zh-CN" sz="17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ease-out</a:t>
            </a: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由快到慢。</a:t>
            </a:r>
            <a:endParaRPr lang="en-US" altLang="zh-CN" sz="17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ease-in-out</a:t>
            </a: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由慢到快再到慢。</a:t>
            </a:r>
            <a:endParaRPr lang="en-US" altLang="zh-CN" sz="17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cubic-bezier(number, number, number, number)</a:t>
            </a: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	特定的贝塞尔曲线类型，</a:t>
            </a: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个数值需在</a:t>
            </a:r>
            <a:r>
              <a:rPr lang="en-US" altLang="zh-CN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[0, 1]</a:t>
            </a:r>
            <a:r>
              <a:rPr lang="zh-CN" altLang="en-US" sz="17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区间内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ctrTitle"/>
          </p:nvPr>
        </p:nvSpPr>
        <p:spPr>
          <a:xfrm>
            <a:off x="477838" y="1125538"/>
            <a:ext cx="7772400" cy="14700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animate——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可选属性</a:t>
            </a:r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(2)</a:t>
            </a:r>
            <a:endParaRPr lang="zh-CN" altLang="en-US" sz="4000" b="1" smtClean="0">
              <a:solidFill>
                <a:srgbClr val="F50A64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type="subTitle" idx="1"/>
          </p:nvPr>
        </p:nvSpPr>
        <p:spPr>
          <a:xfrm>
            <a:off x="782638" y="2336800"/>
            <a:ext cx="6400800" cy="1752600"/>
          </a:xfrm>
        </p:spPr>
        <p:txBody>
          <a:bodyPr>
            <a:normAutofit fontScale="25000"/>
          </a:bodyPr>
          <a:lstStyle/>
          <a:p>
            <a:pPr lvl="1" indent="-342900" algn="l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8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1" indent="-342900" algn="l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可选属性</a:t>
            </a:r>
            <a:r>
              <a:rPr lang="en-US" altLang="zh-CN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(2)</a:t>
            </a:r>
            <a:endParaRPr lang="zh-CN" altLang="en-US" sz="60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742950" lvl="2" indent="-342900" algn="l">
              <a:buFont typeface="Arial" pitchFamily="34" charset="0"/>
              <a:buChar char="•"/>
            </a:pPr>
            <a:r>
              <a:rPr lang="en-US" altLang="zh-CN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animation-delay			</a:t>
            </a:r>
            <a:r>
              <a:rPr lang="zh-CN" altLang="en-US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动画延迟</a:t>
            </a:r>
            <a:endParaRPr lang="en-US" altLang="zh-CN" sz="60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zh-CN" altLang="en-US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只是第一次</a:t>
            </a:r>
            <a:endParaRPr lang="en-US" altLang="zh-CN" sz="60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742950" lvl="2" indent="-342900" algn="l">
              <a:buFont typeface="Arial" pitchFamily="34" charset="0"/>
              <a:buChar char="•"/>
            </a:pPr>
            <a:r>
              <a:rPr lang="en-US" altLang="zh-CN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animation-iteration-count		</a:t>
            </a:r>
            <a:r>
              <a:rPr lang="zh-CN" altLang="en-US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重复次数</a:t>
            </a:r>
            <a:endParaRPr lang="en-US" altLang="zh-CN" sz="60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en-US" altLang="zh-CN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infinite</a:t>
            </a:r>
            <a:r>
              <a:rPr lang="zh-CN" altLang="en-US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为无限次</a:t>
            </a:r>
            <a:endParaRPr lang="en-US" altLang="zh-CN" sz="60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742950" lvl="2" indent="-342900" algn="l">
              <a:buFont typeface="Arial" pitchFamily="34" charset="0"/>
              <a:buChar char="•"/>
            </a:pPr>
            <a:r>
              <a:rPr lang="en-US" altLang="zh-CN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animation-direction			</a:t>
            </a:r>
            <a:r>
              <a:rPr lang="zh-CN" altLang="en-US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播放前重置</a:t>
            </a:r>
            <a:endParaRPr lang="en-US" altLang="zh-CN" sz="60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zh-CN" altLang="en-US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动画是否重置后再开始播放</a:t>
            </a:r>
            <a:endParaRPr lang="en-US" altLang="zh-CN" sz="60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en-US" altLang="zh-CN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alternate	</a:t>
            </a:r>
            <a:r>
              <a:rPr lang="zh-CN" altLang="en-US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动画直接从上一次停止的位置开始执行</a:t>
            </a:r>
            <a:endParaRPr lang="en-US" altLang="zh-CN" sz="6000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200150" lvl="3" indent="-342900" algn="l">
              <a:buFont typeface="Arial" pitchFamily="34" charset="0"/>
              <a:buChar char="–"/>
            </a:pPr>
            <a:r>
              <a:rPr lang="en-US" altLang="zh-CN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normal	</a:t>
            </a:r>
            <a:r>
              <a:rPr lang="zh-CN" altLang="en-US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动画第二次直接跳到</a:t>
            </a:r>
            <a:r>
              <a:rPr lang="en-US" altLang="zh-CN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0%</a:t>
            </a:r>
            <a:r>
              <a:rPr lang="zh-CN" altLang="en-US" sz="6000" kern="1200" noProof="1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的状态开始执行</a:t>
            </a:r>
            <a:endParaRPr lang="en-US" altLang="zh-CN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200150" lvl="3" indent="-342900" algn="l">
              <a:buFont typeface="Arial" pitchFamily="34" charset="0"/>
              <a:buChar char="–"/>
            </a:pPr>
            <a:endParaRPr lang="zh-CN" altLang="en-US" kern="1200" noProof="1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ctrTitle"/>
          </p:nvPr>
        </p:nvSpPr>
        <p:spPr>
          <a:xfrm>
            <a:off x="425450" y="1108075"/>
            <a:ext cx="7772400" cy="14700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animate——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结合</a:t>
            </a:r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730250" y="2397125"/>
            <a:ext cx="6400800" cy="1752600"/>
          </a:xfrm>
        </p:spPr>
        <p:txBody>
          <a:bodyPr/>
          <a:lstStyle/>
          <a:p>
            <a:pPr lvl="1" indent="-342900" algn="l">
              <a:lnSpc>
                <a:spcPct val="9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通过</a:t>
            </a:r>
            <a:r>
              <a:rPr lang="en-US" altLang="zh-CN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class</a:t>
            </a:r>
            <a:endParaRPr lang="zh-CN" altLang="en-US" sz="23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 algn="l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</a:t>
            </a:r>
            <a:r>
              <a:rPr lang="en-US" altLang="zh-CN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class</a:t>
            </a:r>
            <a:r>
              <a:rPr lang="zh-CN" altLang="en-US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里加入</a:t>
            </a:r>
            <a:r>
              <a:rPr lang="en-US" altLang="zh-CN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</a:t>
            </a:r>
            <a:r>
              <a:rPr lang="zh-CN" altLang="en-US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的各种属性</a:t>
            </a:r>
            <a:endParaRPr lang="en-US" altLang="zh-CN" sz="23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 algn="l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直接给元素加</a:t>
            </a:r>
            <a:r>
              <a:rPr lang="en-US" altLang="zh-CN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-webkit-animation-xxx</a:t>
            </a:r>
            <a:r>
              <a:rPr lang="zh-CN" altLang="en-US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样式</a:t>
            </a:r>
            <a:endParaRPr lang="en-US" altLang="zh-CN" sz="23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indent="-342900" algn="l">
              <a:lnSpc>
                <a:spcPct val="9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</a:t>
            </a:r>
            <a:r>
              <a:rPr lang="zh-CN" altLang="en-US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的问题</a:t>
            </a:r>
            <a:endParaRPr lang="en-US" altLang="zh-CN" sz="23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 algn="l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写起来麻烦</a:t>
            </a:r>
            <a:endParaRPr lang="en-US" altLang="zh-CN" sz="23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 algn="l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没法动态改变目标点位置</a:t>
            </a:r>
            <a:endParaRPr lang="en-US" altLang="zh-CN" sz="23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indent="-342900" algn="l">
              <a:lnSpc>
                <a:spcPct val="9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obj.addEventListener('webkitAnimationEnd', function (){}, false);</a:t>
            </a:r>
            <a:endParaRPr lang="zh-CN" altLang="en-US" sz="230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indent="-342900" algn="l">
              <a:lnSpc>
                <a:spcPct val="9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</a:t>
            </a:r>
            <a:r>
              <a:rPr lang="en-US" altLang="zh-CN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3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：无缝滚动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Office 主题">
  <a:themeElements>
    <a:clrScheme name="Office 主题 1">
      <a:dk1>
        <a:srgbClr val="5F5F5F"/>
      </a:dk1>
      <a:lt1>
        <a:srgbClr val="FFFFFF"/>
      </a:lt1>
      <a:dk2>
        <a:srgbClr val="4D4D4D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Office 主题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Office 主题 1">
        <a:dk1>
          <a:srgbClr val="5F5F5F"/>
        </a:dk1>
        <a:lt1>
          <a:srgbClr val="FFFFFF"/>
        </a:lt1>
        <a:dk2>
          <a:srgbClr val="4D4D4D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248</Words>
  <Characters>0</Characters>
  <Application>Microsoft Office PowerPoint</Application>
  <DocSecurity>0</DocSecurity>
  <PresentationFormat>全屏显示(4:3)</PresentationFormat>
  <Lines>0</Lines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黑体</vt:lpstr>
      <vt:lpstr>仿宋_GB2312</vt:lpstr>
      <vt:lpstr>仿宋</vt:lpstr>
      <vt:lpstr>1_Office 主题</vt:lpstr>
      <vt:lpstr>3d变换</vt:lpstr>
      <vt:lpstr>3d变换（2）</vt:lpstr>
      <vt:lpstr>animation</vt:lpstr>
      <vt:lpstr>animate——关键帧</vt:lpstr>
      <vt:lpstr>animate——调用动画</vt:lpstr>
      <vt:lpstr>animate——可选属性</vt:lpstr>
      <vt:lpstr>animate——可选属性(2)</vt:lpstr>
      <vt:lpstr>animate——和JS结合</vt:lpstr>
    </vt:vector>
  </TitlesOfParts>
  <Manager/>
  <Company>新润培训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石川</dc:creator>
  <cp:keywords/>
  <dc:description/>
  <cp:lastModifiedBy>Administrator</cp:lastModifiedBy>
  <cp:revision>1308</cp:revision>
  <dcterms:created xsi:type="dcterms:W3CDTF">2010-11-12T06:24:00Z</dcterms:created>
  <dcterms:modified xsi:type="dcterms:W3CDTF">2018-10-18T11:57:57Z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