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2" r:id="rId1"/>
  </p:sldMasterIdLst>
  <p:notesMasterIdLst>
    <p:notesMasterId r:id="rId11"/>
  </p:notesMasterIdLst>
  <p:sldIdLst>
    <p:sldId id="257" r:id="rId2"/>
    <p:sldId id="284" r:id="rId3"/>
    <p:sldId id="286" r:id="rId4"/>
    <p:sldId id="287" r:id="rId5"/>
    <p:sldId id="288" r:id="rId6"/>
    <p:sldId id="289" r:id="rId7"/>
    <p:sldId id="291" r:id="rId8"/>
    <p:sldId id="292" r:id="rId9"/>
    <p:sldId id="29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orient="horz" pos="1176">
          <p15:clr>
            <a:srgbClr val="A4A3A4"/>
          </p15:clr>
        </p15:guide>
        <p15:guide id="4" pos="7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4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72" y="-114"/>
      </p:cViewPr>
      <p:guideLst>
        <p:guide orient="horz"/>
        <p:guide orient="horz" pos="1176"/>
        <p:guide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793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3" name="图片 12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04807" cy="685292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98226" y="435428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669678" y="3423540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33363" y="344488"/>
            <a:ext cx="8510587" cy="596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58216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2756747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055096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345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342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4" r:id="rId13"/>
    <p:sldLayoutId id="2147483651" r:id="rId14"/>
    <p:sldLayoutId id="2147483655" r:id="rId15"/>
    <p:sldLayoutId id="2147483656" r:id="rId16"/>
    <p:sldLayoutId id="2147483661" r:id="rId17"/>
    <p:sldLayoutId id="214748365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4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JQuery</a:t>
            </a:r>
            <a:r>
              <a:rPr lang="en-US" altLang="zh-CN" sz="4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4400" dirty="0" smtClean="0">
                <a:solidFill>
                  <a:schemeClr val="accent5">
                    <a:lumMod val="50000"/>
                  </a:schemeClr>
                </a:solidFill>
              </a:rPr>
              <a:t>基础入门</a:t>
            </a:r>
            <a:endParaRPr lang="zh-CN" alt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6" name="燕尾形箭头 5"/>
          <p:cNvSpPr/>
          <p:nvPr/>
        </p:nvSpPr>
        <p:spPr>
          <a:xfrm>
            <a:off x="1554480" y="1504604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4639" y="1429789"/>
            <a:ext cx="570253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的由来及简介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燕尾形箭头 9"/>
          <p:cNvSpPr/>
          <p:nvPr/>
        </p:nvSpPr>
        <p:spPr>
          <a:xfrm>
            <a:off x="1548938" y="2322022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1265" y="2277687"/>
            <a:ext cx="403998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的优势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1557250" y="3053542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6203" y="3025832"/>
            <a:ext cx="403998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是否兼容低版本的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ie6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1532312" y="3776749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9578" y="3715789"/>
            <a:ext cx="403998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的引入和使用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1" animBg="1"/>
      <p:bldP spid="11" grpId="0"/>
      <p:bldP spid="8" grpId="0" animBg="1"/>
      <p:bldP spid="9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b="1" dirty="0" err="1" smtClean="0"/>
              <a:t>什么是</a:t>
            </a:r>
            <a:r>
              <a:rPr lang="en-US" b="1" dirty="0" smtClean="0"/>
              <a:t> </a:t>
            </a:r>
            <a:r>
              <a:rPr lang="en-US" b="1" dirty="0" err="1" smtClean="0"/>
              <a:t>jQuery</a:t>
            </a:r>
            <a:endParaRPr lang="zh-CN" altLang="en-US" b="1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7305" y="1101162"/>
            <a:ext cx="3403600" cy="33909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639799" y="4580546"/>
            <a:ext cx="323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Jquery</a:t>
            </a:r>
            <a:r>
              <a:rPr lang="zh-CN" altLang="en-US" dirty="0" smtClean="0"/>
              <a:t>之父</a:t>
            </a:r>
            <a:r>
              <a:rPr lang="en-US" dirty="0" smtClean="0"/>
              <a:t>John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0327" y="1629295"/>
            <a:ext cx="77807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jQuery是一个JavaScript库，它通过封装原生的JavaScript函数得到一整套定义好的方法</a:t>
            </a:r>
            <a:r>
              <a:rPr lang="en-US" sz="1600" dirty="0" smtClean="0"/>
              <a:t>。</a:t>
            </a:r>
            <a:r>
              <a:rPr lang="en-US" sz="1600" dirty="0" err="1" smtClean="0"/>
              <a:t>它的作者是John</a:t>
            </a:r>
            <a:r>
              <a:rPr lang="en-US" sz="1600" dirty="0" smtClean="0"/>
              <a:t> Resig，于2006年创建的一个开源项目，随着越来越多开发者的加入，</a:t>
            </a:r>
            <a:endParaRPr lang="zh-CN" altLang="en-US" sz="1600" dirty="0" smtClean="0"/>
          </a:p>
          <a:p>
            <a:r>
              <a:rPr lang="en-US" sz="1600" dirty="0" err="1" smtClean="0"/>
              <a:t>jQuery已经集成了JavaScript、CSS、DOM和Ajax于一体的强大功能</a:t>
            </a:r>
            <a:r>
              <a:rPr lang="en-US" sz="1600" dirty="0" smtClean="0"/>
              <a:t>。</a:t>
            </a:r>
            <a:r>
              <a:rPr lang="en-US" sz="1600" dirty="0" err="1" smtClean="0"/>
              <a:t>它可以用最少的代码</a:t>
            </a:r>
            <a:r>
              <a:rPr lang="en-US" sz="1600" dirty="0" smtClean="0"/>
              <a:t>， </a:t>
            </a:r>
            <a:r>
              <a:rPr lang="en-US" sz="1600" dirty="0" err="1" smtClean="0"/>
              <a:t>完成更多复杂而困难的功能，从而得到了开发者的青睐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endParaRPr lang="zh-CN" altLang="en-US" dirty="0"/>
          </a:p>
        </p:txBody>
      </p:sp>
      <p:pic>
        <p:nvPicPr>
          <p:cNvPr id="10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7729" y="3256962"/>
            <a:ext cx="2210462" cy="8428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18508" y="4281054"/>
            <a:ext cx="427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主旨：以更少的代码、实现更多的功能</a:t>
            </a:r>
            <a:endParaRPr lang="zh-CN" altLang="en-US" dirty="0" smtClean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err="1" smtClean="0"/>
              <a:t>学习jQuery的条件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129" y="1384419"/>
            <a:ext cx="884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jQuery是JavaScript库，所以jQuery在使用上要比原生的JavaScript要简单，但是对于网页编程来说，有些通用的基础知识是必备的：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037" y="2068082"/>
            <a:ext cx="900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</a:t>
            </a:r>
            <a:r>
              <a:rPr lang="en-US" dirty="0" smtClean="0"/>
              <a:t> HTML4.0（含CSS，网页必备的基础技术）；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0037" y="2811566"/>
            <a:ext cx="853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2.</a:t>
            </a:r>
            <a:r>
              <a:rPr lang="en-US" dirty="0" smtClean="0"/>
              <a:t> </a:t>
            </a:r>
            <a:r>
              <a:rPr lang="en-US" dirty="0" err="1" smtClean="0"/>
              <a:t>JavaScript（虽然jQuery使用比JavaScript简单，但各种语法来自JavaScript</a:t>
            </a:r>
            <a:r>
              <a:rPr lang="en-US" dirty="0" smtClean="0"/>
              <a:t>，，并不需要完全精通，只要理解语法和项目中简单的用法即可。）；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8583" y="3674692"/>
            <a:ext cx="91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3.服务器语言如：PHP（jQuery属于前端技术和后端技术是相辅相成、互相呼应的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 descr="C:\Users\Administrator\Desktop\88e9a892dce690d6dac823e9dd1229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290" y="4365567"/>
            <a:ext cx="1302328" cy="1302328"/>
          </a:xfrm>
          <a:prstGeom prst="rect">
            <a:avLst/>
          </a:prstGeom>
          <a:noFill/>
        </p:spPr>
      </p:pic>
      <p:pic>
        <p:nvPicPr>
          <p:cNvPr id="1028" name="Picture 4" descr="C:\Users\Administrator\Desktop\691d043397ebc9095e8e6633c73f0df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9771" y="4315605"/>
            <a:ext cx="1345218" cy="1345218"/>
          </a:xfrm>
          <a:prstGeom prst="rect">
            <a:avLst/>
          </a:prstGeom>
          <a:noFill/>
        </p:spPr>
      </p:pic>
      <p:pic>
        <p:nvPicPr>
          <p:cNvPr id="1029" name="Picture 5" descr="C:\Users\Administrator\Desktop\wKiom1dEBKWB9BwsAACbjwVVuo4259.jpg-wh_651x-s_396961612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0619" y="4330931"/>
            <a:ext cx="2750198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的版本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0407" y="1512916"/>
            <a:ext cx="80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9541" y="1080655"/>
            <a:ext cx="85205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sz="1600" dirty="0" smtClean="0"/>
              <a:t>从 2005 年 8 </a:t>
            </a:r>
            <a:r>
              <a:rPr lang="en-US" sz="1600" dirty="0" err="1" smtClean="0"/>
              <a:t>月开始，进入公共开发阶段，随之而来的新框架于</a:t>
            </a:r>
            <a:r>
              <a:rPr lang="en-US" sz="1600" dirty="0" smtClean="0"/>
              <a:t> 2006 年 1 月 14 </a:t>
            </a:r>
            <a:r>
              <a:rPr lang="en-US" sz="1600" dirty="0" err="1" smtClean="0"/>
              <a:t>日正式以</a:t>
            </a:r>
            <a:r>
              <a:rPr lang="en-US" sz="1600" dirty="0" smtClean="0"/>
              <a:t>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 err="1" smtClean="0"/>
              <a:t>的名称发布</a:t>
            </a:r>
            <a:r>
              <a:rPr lang="en-US" sz="1600" dirty="0" smtClean="0"/>
              <a:t>。</a:t>
            </a:r>
            <a:br>
              <a:rPr lang="en-US" sz="1600" dirty="0" smtClean="0"/>
            </a:br>
            <a:r>
              <a:rPr lang="en-US" sz="1600" dirty="0" smtClean="0"/>
              <a:t>     2006 年 8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jQuery1.0，第一个稳定版本，具有对 CSS </a:t>
            </a:r>
            <a:r>
              <a:rPr lang="en-US" sz="1600" dirty="0" err="1" smtClean="0"/>
              <a:t>选择符、事件处理和Ajax</a:t>
            </a:r>
            <a:r>
              <a:rPr lang="en-US" sz="1600" dirty="0" smtClean="0"/>
              <a:t> </a:t>
            </a:r>
            <a:r>
              <a:rPr lang="en-US" sz="1600" dirty="0" err="1" smtClean="0"/>
              <a:t>交互的支持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r>
              <a:rPr lang="en-US" sz="1600" dirty="0" smtClean="0"/>
              <a:t>     2007 年 1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jQuery1.1，极大的简化 API。</a:t>
            </a:r>
            <a:r>
              <a:rPr lang="en-US" sz="1600" dirty="0" err="1" smtClean="0"/>
              <a:t>合并了许多较少使用的方法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r>
              <a:rPr lang="en-US" sz="1600" dirty="0" smtClean="0"/>
              <a:t>     2007 年 9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jQuery1.2，去掉了 </a:t>
            </a:r>
            <a:r>
              <a:rPr lang="en-US" sz="1600" dirty="0" err="1" smtClean="0"/>
              <a:t>XPath</a:t>
            </a:r>
            <a:r>
              <a:rPr lang="en-US" sz="1600" dirty="0" smtClean="0"/>
              <a:t> </a:t>
            </a:r>
            <a:r>
              <a:rPr lang="en-US" sz="1600" dirty="0" err="1" smtClean="0"/>
              <a:t>选择器，新增了命名空间事件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r>
              <a:rPr lang="en-US" sz="1600" dirty="0" smtClean="0"/>
              <a:t>     2008 年 5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jQuery1.2.6，引入了 Dimensions </a:t>
            </a:r>
            <a:r>
              <a:rPr lang="en-US" sz="1600" dirty="0" err="1" smtClean="0"/>
              <a:t>插件到核心库中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r>
              <a:rPr lang="en-US" sz="1600" dirty="0" smtClean="0"/>
              <a:t>     2010 年 1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jQuery1.4，进行了一次大规模更新，提供了 DOM </a:t>
            </a:r>
            <a:r>
              <a:rPr lang="en-US" sz="1600" dirty="0" err="1" smtClean="0"/>
              <a:t>操作，增加了很多新的方法或是增强了原有的方法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r>
              <a:rPr lang="en-US" sz="1600" dirty="0" smtClean="0"/>
              <a:t>     2011 年 1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jQuery1.5，重写了 AJAX </a:t>
            </a:r>
            <a:r>
              <a:rPr lang="en-US" sz="1600" dirty="0" err="1" smtClean="0"/>
              <a:t>组件，增强了扩展性和性能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r>
              <a:rPr lang="en-US" sz="1600" dirty="0" smtClean="0"/>
              <a:t>     2011 年 11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jQuery1.7，引入了.on()</a:t>
            </a:r>
            <a:r>
              <a:rPr lang="en-US" sz="1600" dirty="0" err="1" smtClean="0"/>
              <a:t>和.off</a:t>
            </a:r>
            <a:r>
              <a:rPr lang="en-US" sz="1600" dirty="0" smtClean="0"/>
              <a:t>()</a:t>
            </a:r>
            <a:r>
              <a:rPr lang="en-US" sz="1600" dirty="0" err="1" smtClean="0"/>
              <a:t>简介的</a:t>
            </a:r>
            <a:r>
              <a:rPr lang="en-US" sz="1600" dirty="0" smtClean="0"/>
              <a:t> API </a:t>
            </a:r>
            <a:r>
              <a:rPr lang="en-US" sz="1600" dirty="0" err="1" smtClean="0"/>
              <a:t>解决事件绑定及委托容易混淆的问题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r>
              <a:rPr lang="en-US" sz="1600" dirty="0" smtClean="0"/>
              <a:t>     2012 年 7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jQuery1.8，8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1.8.1，9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1.8.2，重写了选择符引擎，修复了一些问题。</a:t>
            </a:r>
            <a:endParaRPr lang="zh-CN" altLang="en-US" sz="1600" dirty="0" smtClean="0"/>
          </a:p>
          <a:p>
            <a:r>
              <a:rPr lang="en-US" sz="1600" dirty="0" smtClean="0"/>
              <a:t>     2013 年 1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jQuery1.9，CSS </a:t>
            </a:r>
            <a:r>
              <a:rPr lang="en-US" sz="1600" dirty="0" err="1" smtClean="0"/>
              <a:t>的多属性设置，增强了</a:t>
            </a:r>
            <a:r>
              <a:rPr lang="en-US" sz="1600" dirty="0" smtClean="0"/>
              <a:t> CSS3。</a:t>
            </a:r>
            <a:endParaRPr lang="zh-CN" altLang="en-US" sz="1600" dirty="0" smtClean="0"/>
          </a:p>
          <a:p>
            <a:r>
              <a:rPr lang="en-US" sz="1600" dirty="0" smtClean="0"/>
              <a:t>     2013 年 5 </a:t>
            </a:r>
            <a:r>
              <a:rPr lang="en-US" sz="1600" dirty="0" err="1" smtClean="0"/>
              <a:t>月发布了</a:t>
            </a:r>
            <a:r>
              <a:rPr lang="en-US" sz="1600" dirty="0" smtClean="0"/>
              <a:t> jQuery1.10，增加了一些功能。</a:t>
            </a:r>
            <a:endParaRPr lang="zh-CN" altLang="en-US" sz="1600" dirty="0" smtClean="0"/>
          </a:p>
          <a:p>
            <a:r>
              <a:rPr lang="en-US" sz="1600" dirty="0" smtClean="0"/>
              <a:t>     </a:t>
            </a:r>
            <a:r>
              <a:rPr lang="en-US" sz="1600" dirty="0" smtClean="0">
                <a:solidFill>
                  <a:schemeClr val="accent2"/>
                </a:solidFill>
              </a:rPr>
              <a:t>2013 年 4 </a:t>
            </a:r>
            <a:r>
              <a:rPr lang="en-US" sz="1600" dirty="0" err="1" smtClean="0">
                <a:solidFill>
                  <a:schemeClr val="accent2"/>
                </a:solidFill>
              </a:rPr>
              <a:t>月发布了</a:t>
            </a:r>
            <a:r>
              <a:rPr lang="en-US" sz="1600" dirty="0" smtClean="0">
                <a:solidFill>
                  <a:schemeClr val="accent2"/>
                </a:solidFill>
              </a:rPr>
              <a:t> jQuery2.0，5 </a:t>
            </a:r>
            <a:r>
              <a:rPr lang="en-US" sz="1600" dirty="0" err="1" smtClean="0">
                <a:solidFill>
                  <a:schemeClr val="accent2"/>
                </a:solidFill>
              </a:rPr>
              <a:t>月发布了</a:t>
            </a:r>
            <a:r>
              <a:rPr lang="en-US" sz="1600" dirty="0" smtClean="0">
                <a:solidFill>
                  <a:schemeClr val="accent2"/>
                </a:solidFill>
              </a:rPr>
              <a:t> jQuery2.0.2，一个重大更新版本，不在支持 IE6/7/8，体积更小，速度更快。</a:t>
            </a:r>
          </a:p>
          <a:p>
            <a:r>
              <a:rPr lang="en-US" altLang="zh-CN" sz="1600" dirty="0" smtClean="0">
                <a:solidFill>
                  <a:schemeClr val="accent2"/>
                </a:solidFill>
              </a:rPr>
              <a:t>     PS.</a:t>
            </a:r>
            <a:r>
              <a:rPr lang="zh-CN" altLang="en-US" sz="1600" dirty="0" smtClean="0">
                <a:solidFill>
                  <a:schemeClr val="accent2"/>
                </a:solidFill>
              </a:rPr>
              <a:t>我们这次学习都是采用</a:t>
            </a:r>
            <a:r>
              <a:rPr lang="en-US" altLang="zh-CN" sz="1600" dirty="0" smtClean="0">
                <a:solidFill>
                  <a:schemeClr val="accent2"/>
                </a:solidFill>
              </a:rPr>
              <a:t>jquery1.10.1</a:t>
            </a:r>
            <a:r>
              <a:rPr lang="zh-CN" altLang="en-US" sz="1600" dirty="0" smtClean="0">
                <a:solidFill>
                  <a:schemeClr val="accent2"/>
                </a:solidFill>
              </a:rPr>
              <a:t>版本</a:t>
            </a:r>
            <a:r>
              <a:rPr lang="en-US" altLang="zh-CN" sz="1600" dirty="0" smtClean="0">
                <a:solidFill>
                  <a:schemeClr val="accent2"/>
                </a:solidFill>
              </a:rPr>
              <a:t>.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的功能和优势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0407" y="1512916"/>
            <a:ext cx="80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3905" y="1438102"/>
            <a:ext cx="887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b="1" dirty="0" err="1" smtClean="0"/>
              <a:t>jQuery</a:t>
            </a:r>
            <a:r>
              <a:rPr lang="en-US" b="1" dirty="0" smtClean="0"/>
              <a:t> </a:t>
            </a:r>
            <a:r>
              <a:rPr lang="en-US" b="1" dirty="0" err="1" smtClean="0"/>
              <a:t>作为</a:t>
            </a:r>
            <a:r>
              <a:rPr lang="en-US" b="1" dirty="0" smtClean="0"/>
              <a:t> JavaScript </a:t>
            </a:r>
            <a:r>
              <a:rPr lang="en-US" b="1" dirty="0" err="1" smtClean="0"/>
              <a:t>封装的库，他的目的就是为了简化开发者使用</a:t>
            </a:r>
            <a:r>
              <a:rPr lang="en-US" b="1" dirty="0" smtClean="0"/>
              <a:t> JavaScript。</a:t>
            </a:r>
            <a:r>
              <a:rPr lang="en-US" b="1" dirty="0" err="1" smtClean="0"/>
              <a:t>主要功能有以下几点</a:t>
            </a:r>
            <a:r>
              <a:rPr lang="en-US" b="1" dirty="0" smtClean="0"/>
              <a:t>：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62792" y="2128058"/>
            <a:ext cx="52287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z="1600" dirty="0" smtClean="0"/>
              <a:t>.像 CSS </a:t>
            </a:r>
            <a:r>
              <a:rPr lang="en-US" sz="1600" dirty="0" err="1" smtClean="0"/>
              <a:t>那样访问和操作</a:t>
            </a:r>
            <a:r>
              <a:rPr lang="en-US" sz="1600" dirty="0" smtClean="0"/>
              <a:t> DOM</a:t>
            </a:r>
            <a:endParaRPr lang="zh-CN" altLang="en-US" sz="1600" dirty="0" smtClean="0"/>
          </a:p>
          <a:p>
            <a:r>
              <a:rPr lang="en-US" sz="1600" dirty="0" smtClean="0"/>
              <a:t>2.修改 CSS </a:t>
            </a:r>
            <a:r>
              <a:rPr lang="en-US" sz="1600" dirty="0" err="1" smtClean="0"/>
              <a:t>控制页面外观</a:t>
            </a:r>
            <a:endParaRPr lang="zh-CN" altLang="en-US" sz="1600" dirty="0" smtClean="0"/>
          </a:p>
          <a:p>
            <a:r>
              <a:rPr lang="en-US" sz="1600" dirty="0" smtClean="0"/>
              <a:t>3.简化 JavaScript </a:t>
            </a:r>
            <a:r>
              <a:rPr lang="en-US" sz="1600" dirty="0" err="1" smtClean="0"/>
              <a:t>代码操作</a:t>
            </a:r>
            <a:endParaRPr lang="zh-CN" altLang="en-US" sz="1600" dirty="0" smtClean="0"/>
          </a:p>
          <a:p>
            <a:r>
              <a:rPr lang="en-US" sz="1600" dirty="0" smtClean="0"/>
              <a:t>4.事件处理更加容易</a:t>
            </a:r>
            <a:endParaRPr lang="zh-CN" altLang="en-US" sz="1600" dirty="0" smtClean="0"/>
          </a:p>
          <a:p>
            <a:r>
              <a:rPr lang="en-US" sz="1600" dirty="0" smtClean="0"/>
              <a:t>5.各种动画效果使用方便</a:t>
            </a:r>
            <a:endParaRPr lang="zh-CN" altLang="en-US" sz="1600" dirty="0" smtClean="0"/>
          </a:p>
          <a:p>
            <a:r>
              <a:rPr lang="en-US" sz="1600" dirty="0" smtClean="0"/>
              <a:t>6.让 Ajax </a:t>
            </a:r>
            <a:r>
              <a:rPr lang="en-US" sz="1600" dirty="0" err="1" smtClean="0"/>
              <a:t>技术更加完美</a:t>
            </a:r>
            <a:endParaRPr lang="zh-CN" altLang="en-US" sz="1600" dirty="0" smtClean="0"/>
          </a:p>
          <a:p>
            <a:r>
              <a:rPr lang="en-US" sz="1600" dirty="0" smtClean="0"/>
              <a:t>7.基于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 err="1" smtClean="0"/>
              <a:t>大量插件</a:t>
            </a:r>
            <a:endParaRPr lang="zh-CN" altLang="en-US" sz="1600" dirty="0" smtClean="0"/>
          </a:p>
          <a:p>
            <a:r>
              <a:rPr lang="en-US" sz="1600" dirty="0" smtClean="0"/>
              <a:t>8.自行扩展功能插件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596043" y="4513811"/>
            <a:ext cx="9501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 err="1" smtClean="0"/>
              <a:t>最大的优势，就是特别的方便</a:t>
            </a:r>
            <a:r>
              <a:rPr lang="en-US" sz="1600" dirty="0" smtClean="0"/>
              <a:t>。</a:t>
            </a:r>
            <a:r>
              <a:rPr lang="en-US" sz="1600" dirty="0" err="1" smtClean="0"/>
              <a:t>比如模仿</a:t>
            </a:r>
            <a:r>
              <a:rPr lang="en-US" sz="1600" dirty="0" smtClean="0"/>
              <a:t> CSS </a:t>
            </a:r>
            <a:r>
              <a:rPr lang="en-US" sz="1600" dirty="0" err="1" smtClean="0"/>
              <a:t>获取</a:t>
            </a:r>
            <a:r>
              <a:rPr lang="en-US" sz="1600" dirty="0" smtClean="0"/>
              <a:t> </a:t>
            </a:r>
            <a:r>
              <a:rPr lang="en-US" sz="1600" dirty="0" err="1" smtClean="0"/>
              <a:t>DOM，比原生的</a:t>
            </a:r>
            <a:r>
              <a:rPr lang="en-US" sz="1600" dirty="0" smtClean="0"/>
              <a:t> JavaScript </a:t>
            </a:r>
            <a:r>
              <a:rPr lang="en-US" sz="1600" dirty="0" err="1" smtClean="0"/>
              <a:t>要方便太多</a:t>
            </a:r>
            <a:r>
              <a:rPr lang="en-US" sz="1600" dirty="0" smtClean="0"/>
              <a:t>。</a:t>
            </a:r>
            <a:r>
              <a:rPr lang="en-US" sz="1600" dirty="0" err="1" smtClean="0"/>
              <a:t>并且在多个</a:t>
            </a:r>
            <a:r>
              <a:rPr lang="en-US" sz="1600" dirty="0" smtClean="0"/>
              <a:t> CSS </a:t>
            </a:r>
            <a:r>
              <a:rPr lang="en-US" sz="1600" dirty="0" err="1" smtClean="0"/>
              <a:t>设置上的集中处理非常舒服，而最常用的</a:t>
            </a:r>
            <a:r>
              <a:rPr lang="en-US" sz="1600" dirty="0" smtClean="0"/>
              <a:t> CSS </a:t>
            </a:r>
            <a:r>
              <a:rPr lang="en-US" sz="1600" dirty="0" err="1" smtClean="0"/>
              <a:t>功能又封装到单独的方法，感觉非常有心</a:t>
            </a:r>
            <a:r>
              <a:rPr lang="en-US" sz="1600" dirty="0" smtClean="0"/>
              <a:t>。</a:t>
            </a:r>
            <a:r>
              <a:rPr lang="en-US" sz="1600" dirty="0" err="1" smtClean="0"/>
              <a:t>最重要的是</a:t>
            </a:r>
            <a:r>
              <a:rPr lang="en-US" sz="1600" dirty="0" smtClean="0"/>
              <a:t>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 err="1" smtClean="0"/>
              <a:t>的代码兼容性非常好，你不需要总是头疼着考虑不同浏览器的兼容问题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是否兼容低版本</a:t>
            </a:r>
            <a:r>
              <a:rPr lang="en-US" altLang="zh-CN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ie6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0407" y="1512916"/>
            <a:ext cx="80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3905" y="1438102"/>
            <a:ext cx="887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4771" y="1512916"/>
            <a:ext cx="10590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jQuery</a:t>
            </a:r>
            <a:r>
              <a:rPr lang="zh-CN" altLang="en-US" sz="1600" dirty="0" smtClean="0"/>
              <a:t>自从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发布了大版本 </a:t>
            </a:r>
            <a:r>
              <a:rPr lang="en-US" sz="1600" dirty="0" smtClean="0"/>
              <a:t>2.x.x</a:t>
            </a:r>
            <a:r>
              <a:rPr lang="zh-CN" altLang="en-US" sz="1600" dirty="0" smtClean="0"/>
              <a:t>，完全放弃兼容 </a:t>
            </a:r>
            <a:r>
              <a:rPr lang="en-US" sz="1600" dirty="0" smtClean="0"/>
              <a:t>IE6/7/8</a:t>
            </a:r>
            <a:r>
              <a:rPr lang="zh-CN" altLang="en-US" sz="1600" dirty="0" smtClean="0"/>
              <a:t>。不单单如此，很多国际上的大型站点也开始逐步不再支持 </a:t>
            </a:r>
            <a:r>
              <a:rPr lang="en-US" sz="1600" dirty="0" smtClean="0"/>
              <a:t>IE6/7/8</a:t>
            </a:r>
            <a:r>
              <a:rPr lang="zh-CN" altLang="en-US" sz="1600" dirty="0" smtClean="0"/>
              <a:t>。但对于国内而言，比较大型的网站最多只是抛弃 </a:t>
            </a:r>
            <a:r>
              <a:rPr lang="en-US" sz="1600" dirty="0" smtClean="0"/>
              <a:t>IE6</a:t>
            </a:r>
            <a:r>
              <a:rPr lang="zh-CN" altLang="en-US" sz="1600" dirty="0" smtClean="0"/>
              <a:t>， 或者部分功能不支持 </a:t>
            </a:r>
            <a:r>
              <a:rPr lang="en-US" sz="1600" dirty="0" smtClean="0"/>
              <a:t>IE6 </a:t>
            </a:r>
            <a:r>
              <a:rPr lang="zh-CN" altLang="en-US" sz="1600" dirty="0" smtClean="0"/>
              <a:t>的警示框，还没可能一下子把 </a:t>
            </a:r>
            <a:r>
              <a:rPr lang="en-US" sz="1600" dirty="0" smtClean="0"/>
              <a:t>IE6/7/8 </a:t>
            </a:r>
            <a:r>
              <a:rPr lang="zh-CN" altLang="en-US" sz="1600" dirty="0" smtClean="0"/>
              <a:t>全面抛弃。这里我们就谈一谈你的项目是否有必要兼容 </a:t>
            </a:r>
            <a:r>
              <a:rPr lang="en-US" sz="1600" dirty="0" smtClean="0"/>
              <a:t>IE6/7/8</a:t>
            </a:r>
            <a:r>
              <a:rPr lang="zh-CN" altLang="en-US" sz="1600" dirty="0" smtClean="0"/>
              <a:t>。</a:t>
            </a:r>
          </a:p>
          <a:p>
            <a:endParaRPr lang="zh-CN" altLang="en-US" dirty="0"/>
          </a:p>
        </p:txBody>
      </p:sp>
      <p:pic>
        <p:nvPicPr>
          <p:cNvPr id="1026" name="Picture 2" descr="C:\Users\Administrator\Desktop\68fc119a72cfe702ccb5fc0b42fd57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8945" y="2617883"/>
            <a:ext cx="4466706" cy="2786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拒绝</a:t>
            </a:r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兼容低版本</a:t>
            </a:r>
            <a:r>
              <a:rPr lang="en-US" altLang="zh-CN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ie6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0407" y="1512916"/>
            <a:ext cx="80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3905" y="1438102"/>
            <a:ext cx="887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832" y="1280160"/>
            <a:ext cx="105904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疑问：我们新做的项目应不应该再兼容 </a:t>
            </a:r>
            <a:r>
              <a:rPr lang="en-US" b="1" dirty="0" smtClean="0"/>
              <a:t>IE6 </a:t>
            </a:r>
            <a:r>
              <a:rPr lang="zh-CN" altLang="en-US" b="1" dirty="0" smtClean="0"/>
              <a:t>或 </a:t>
            </a:r>
            <a:r>
              <a:rPr lang="en-US" b="1" dirty="0" smtClean="0"/>
              <a:t>IE6/7/8</a:t>
            </a:r>
            <a:r>
              <a:rPr lang="zh-CN" altLang="en-US" b="1" dirty="0" smtClean="0"/>
              <a:t>？</a:t>
            </a:r>
          </a:p>
          <a:p>
            <a:r>
              <a:rPr lang="zh-CN" altLang="en-US" dirty="0" smtClean="0"/>
              <a:t>     </a:t>
            </a:r>
            <a:r>
              <a:rPr lang="zh-CN" altLang="en-US" sz="1600" dirty="0" smtClean="0"/>
              <a:t>这个问题争论很久，支持兼容的人会拿国情和使用率来证明。不支持兼容的人会用技术落后导致整个落后别国来证明。其实这两种都有商榷的地方。</a:t>
            </a:r>
          </a:p>
          <a:p>
            <a:r>
              <a:rPr lang="zh-CN" altLang="en-US" sz="1600" dirty="0" smtClean="0"/>
              <a:t>首先，传统行业失败率为 </a:t>
            </a:r>
            <a:r>
              <a:rPr lang="en-US" sz="1600" dirty="0" smtClean="0"/>
              <a:t>97%</a:t>
            </a:r>
            <a:r>
              <a:rPr lang="zh-CN" altLang="en-US" sz="1600" dirty="0" smtClean="0"/>
              <a:t>，而新新的 </a:t>
            </a:r>
            <a:r>
              <a:rPr lang="en-US" sz="1600" dirty="0" smtClean="0"/>
              <a:t>IT </a:t>
            </a:r>
            <a:r>
              <a:rPr lang="zh-CN" altLang="en-US" sz="1600" dirty="0" smtClean="0"/>
              <a:t>行业更高达 </a:t>
            </a:r>
            <a:r>
              <a:rPr lang="en-US" sz="1600" dirty="0" smtClean="0"/>
              <a:t>99%</a:t>
            </a:r>
            <a:r>
              <a:rPr lang="zh-CN" altLang="en-US" sz="1600" dirty="0" smtClean="0"/>
              <a:t>以上（数据可能不精确， 但可以说明失败率很高）。那么站在更高的角度去看你的项目，你不管是付出 </a:t>
            </a:r>
            <a:r>
              <a:rPr lang="en-US" sz="1600" dirty="0" smtClean="0"/>
              <a:t>3 </a:t>
            </a:r>
            <a:r>
              <a:rPr lang="zh-CN" altLang="en-US" sz="1600" dirty="0" smtClean="0"/>
              <a:t>倍成本去完成一个用户体验一般，但兼容性很好的项目；还是付出正常成本去完成用户体验很好，但不兼容低版本浏览器；这两种情况不管是哪一种，最终可能都会失败。那么你愿意选择哪种？</a:t>
            </a:r>
          </a:p>
          <a:p>
            <a:r>
              <a:rPr lang="en-US" sz="1600" dirty="0" smtClean="0"/>
              <a:t> </a:t>
            </a:r>
            <a:r>
              <a:rPr lang="zh-CN" altLang="en-US" sz="1600" dirty="0" smtClean="0"/>
              <a:t>    是否兼容 </a:t>
            </a:r>
            <a:r>
              <a:rPr lang="en-US" sz="1600" dirty="0" smtClean="0"/>
              <a:t>IE6 </a:t>
            </a:r>
            <a:r>
              <a:rPr lang="zh-CN" altLang="en-US" sz="1600" dirty="0" smtClean="0"/>
              <a:t>或 </a:t>
            </a:r>
            <a:r>
              <a:rPr lang="en-US" sz="1600" dirty="0" smtClean="0"/>
              <a:t>IE6/7/8 </a:t>
            </a:r>
            <a:r>
              <a:rPr lang="zh-CN" altLang="en-US" sz="1600" dirty="0" smtClean="0"/>
              <a:t>并不单纯是用户基数和国情的问题，而很多项目发起人只一味的用这种理由去判定需求，那么失败也在所难免。</a:t>
            </a:r>
            <a:endParaRPr lang="zh-CN" altLang="en-US" sz="1600" dirty="0"/>
          </a:p>
        </p:txBody>
      </p:sp>
      <p:pic>
        <p:nvPicPr>
          <p:cNvPr id="9" name="image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585" y="3716689"/>
            <a:ext cx="4596698" cy="26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err="1" smtClean="0"/>
              <a:t>下载及运行</a:t>
            </a:r>
            <a:r>
              <a:rPr lang="en-US" dirty="0" smtClean="0"/>
              <a:t> </a:t>
            </a:r>
            <a:r>
              <a:rPr lang="en-US" b="1" dirty="0" err="1" smtClean="0"/>
              <a:t>jQuery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0407" y="1512916"/>
            <a:ext cx="80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869" y="1538243"/>
            <a:ext cx="948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目前</a:t>
            </a:r>
            <a:r>
              <a:rPr lang="zh-CN" altLang="en-US" dirty="0" smtClean="0"/>
              <a:t>我们采用</a:t>
            </a:r>
            <a:r>
              <a:rPr lang="en-US" dirty="0" err="1" smtClean="0"/>
              <a:t>的版本，是</a:t>
            </a:r>
            <a:r>
              <a:rPr lang="en-US" dirty="0" smtClean="0"/>
              <a:t> 1.10.1 ，我们下载开发版，可以顺便读一读源代码。</a:t>
            </a:r>
            <a:r>
              <a:rPr lang="en-US" dirty="0" err="1" smtClean="0"/>
              <a:t>如果你需要引用到你线上的项目，就必须使用压缩版，去掉了注释和空白，是容量最小</a:t>
            </a:r>
            <a:r>
              <a:rPr lang="zh-CN" altLang="en-US" dirty="0" smtClean="0"/>
              <a:t>。</a:t>
            </a:r>
            <a:r>
              <a:rPr lang="en-US" dirty="0" err="1" smtClean="0"/>
              <a:t>本课程使用的软件是Hbulider</a:t>
            </a:r>
            <a:r>
              <a:rPr lang="en-US" dirty="0" smtClean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4975" y="2859578"/>
            <a:ext cx="368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 descr="C:\Users\Administrator\Desktop\微信截图_201803011141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502" y="2735650"/>
            <a:ext cx="6445744" cy="3049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900</TotalTime>
  <Words>508</Words>
  <Application>Microsoft Office PowerPoint</Application>
  <PresentationFormat>自定义</PresentationFormat>
  <Paragraphs>61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2</vt:lpstr>
      <vt:lpstr>章节目标</vt:lpstr>
      <vt:lpstr>什么是 jQuery</vt:lpstr>
      <vt:lpstr>学习jQuery的条件</vt:lpstr>
      <vt:lpstr>jQuery 的版本</vt:lpstr>
      <vt:lpstr>jQuery 的功能和优势</vt:lpstr>
      <vt:lpstr>是否兼容低版本ie6</vt:lpstr>
      <vt:lpstr>拒绝兼容低版本ie6</vt:lpstr>
      <vt:lpstr>下载及运行 jQuery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200</cp:revision>
  <dcterms:created xsi:type="dcterms:W3CDTF">2016-04-22T07:52:00Z</dcterms:created>
  <dcterms:modified xsi:type="dcterms:W3CDTF">2018-03-06T11:30:58Z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