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2" r:id="rId1"/>
  </p:sldMasterIdLst>
  <p:notesMasterIdLst>
    <p:notesMasterId r:id="rId13"/>
  </p:notesMasterIdLst>
  <p:sldIdLst>
    <p:sldId id="257" r:id="rId2"/>
    <p:sldId id="284" r:id="rId3"/>
    <p:sldId id="286" r:id="rId4"/>
    <p:sldId id="287" r:id="rId5"/>
    <p:sldId id="295" r:id="rId6"/>
    <p:sldId id="288" r:id="rId7"/>
    <p:sldId id="289" r:id="rId8"/>
    <p:sldId id="290" r:id="rId9"/>
    <p:sldId id="291" r:id="rId10"/>
    <p:sldId id="297" r:id="rId11"/>
    <p:sldId id="29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orient="horz" pos="1176">
          <p15:clr>
            <a:srgbClr val="A4A3A4"/>
          </p15:clr>
        </p15:guide>
        <p15:guide id="4" pos="7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-102" y="-618"/>
      </p:cViewPr>
      <p:guideLst>
        <p:guide orient="horz"/>
        <p:guide orient="horz" pos="1176"/>
        <p:guide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93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3" name="图片 12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04807" cy="685292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98226" y="435428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669678" y="3423540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33363" y="344488"/>
            <a:ext cx="8510587" cy="596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58216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2756747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055096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45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2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4" r:id="rId13"/>
    <p:sldLayoutId id="2147483651" r:id="rId14"/>
    <p:sldLayoutId id="2147483655" r:id="rId15"/>
    <p:sldLayoutId id="2147483656" r:id="rId16"/>
    <p:sldLayoutId id="2147483661" r:id="rId17"/>
    <p:sldLayoutId id="214748365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4400" dirty="0" smtClean="0"/>
              <a:t>第 </a:t>
            </a:r>
            <a:r>
              <a:rPr lang="en-US" sz="4400" b="1" dirty="0" smtClean="0"/>
              <a:t>3 </a:t>
            </a:r>
            <a:r>
              <a:rPr lang="zh-CN" altLang="en-US" sz="4400" dirty="0" smtClean="0"/>
              <a:t>章</a:t>
            </a:r>
            <a:r>
              <a:rPr lang="en-US" sz="4400" dirty="0" smtClean="0"/>
              <a:t>  </a:t>
            </a:r>
            <a:r>
              <a:rPr lang="zh-CN" altLang="en-US" sz="4400" dirty="0" smtClean="0"/>
              <a:t>常规选择器</a:t>
            </a:r>
            <a:endParaRPr lang="zh-CN" altLang="en-US" sz="44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altLang="zh-CN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$(THIS)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7155" y="4705004"/>
            <a:ext cx="58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585" y="1446415"/>
            <a:ext cx="106901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$(this)</a:t>
            </a:r>
            <a:r>
              <a:rPr lang="zh-CN" altLang="en-US" sz="1600" dirty="0" smtClean="0"/>
              <a:t>与</a:t>
            </a:r>
            <a:r>
              <a:rPr lang="en-US" altLang="zh-CN" sz="1600" dirty="0" err="1" smtClean="0"/>
              <a:t>javascript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this</a:t>
            </a:r>
            <a:r>
              <a:rPr lang="zh-CN" altLang="en-US" sz="1600" dirty="0" smtClean="0"/>
              <a:t>是有着相同的含义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但他们内部形成是不一样的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1600" dirty="0" err="1" smtClean="0"/>
              <a:t>javascript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this</a:t>
            </a:r>
            <a:r>
              <a:rPr lang="zh-CN" altLang="en-US" sz="1600" dirty="0" smtClean="0"/>
              <a:t>指的是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对象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而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中封装了</a:t>
            </a:r>
            <a:r>
              <a:rPr lang="en-US" altLang="zh-CN" sz="1600" dirty="0" smtClean="0"/>
              <a:t>this</a:t>
            </a:r>
            <a:r>
              <a:rPr lang="zh-CN" altLang="en-US" sz="1600" dirty="0" smtClean="0"/>
              <a:t>这个对象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成为了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对象</a:t>
            </a:r>
            <a:r>
              <a:rPr lang="en-US" altLang="zh-CN" sz="1600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1026" name="Picture 2" descr="C:\Users\Administrator\Desktop\QQ截图201803121924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3922" y="2538152"/>
            <a:ext cx="64770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04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属性选择器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7155" y="4705004"/>
            <a:ext cx="58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43828" y="1112465"/>
          <a:ext cx="8248069" cy="541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909"/>
                <a:gridCol w="2130909"/>
                <a:gridCol w="3986251"/>
              </a:tblGrid>
              <a:tr h="315431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</a:tr>
              <a:tr h="315431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a[title]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$('a[title]')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获取具有这个属性的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</a:tr>
              <a:tr h="552389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a[title=num1]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$('a[title=num1]')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获取具有这个属性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这个属性值的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象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</a:tr>
              <a:tr h="552389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a[title^=num]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$('a[title^=num]')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获取具有这个属性且开头属性值匹配的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</a:tr>
              <a:tr h="552389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a[title|=num]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$('a[title|=num]')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获取具有这个属性且等于属性值或开头属</a:t>
                      </a:r>
                    </a:p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性值匹配后面跟一个“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”号的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</a:tr>
              <a:tr h="552389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a[title$=num]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$('a[title$=num]')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获取具有这个属性且结尾属性值匹配的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</a:tr>
              <a:tr h="552389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a[title!=num]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$('a[title!=num]')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获取具有这个属性且不等于属性值的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</a:tr>
              <a:tr h="789348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a[title~=num]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$('a[title~=num]')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获取具有这个属性且等于属性值或以一个空格分割的列表，其中包含属性值的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象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</a:tr>
              <a:tr h="552389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a[title*=num]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$('a[title*=num]')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获取具有这个属性且属性值含有一个指定</a:t>
                      </a:r>
                    </a:p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字串的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</a:tr>
              <a:tr h="552389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][title=num1]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$('a[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][title=num1]')</a:t>
                      </a:r>
                      <a:endParaRPr lang="zh-CN" altLang="en-US" sz="1600" dirty="0"/>
                    </a:p>
                  </a:txBody>
                  <a:tcPr marL="78470" marR="78470" marT="39236" marB="392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获取具有这个属性且属性值匹配的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600" dirty="0"/>
                    </a:p>
                  </a:txBody>
                  <a:tcPr marL="78470" marR="78470" marT="39236" marB="3923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4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6" name="燕尾形箭头 5"/>
          <p:cNvSpPr/>
          <p:nvPr/>
        </p:nvSpPr>
        <p:spPr>
          <a:xfrm>
            <a:off x="1554480" y="1504604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4639" y="1429789"/>
            <a:ext cx="570253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</a:t>
            </a:r>
            <a:r>
              <a:rPr lang="zh-CN" altLang="en-US" sz="2800" dirty="0" smtClean="0"/>
              <a:t>简单选择器</a:t>
            </a:r>
            <a:endParaRPr lang="zh-CN" altLang="en-US" sz="2800" dirty="0"/>
          </a:p>
        </p:txBody>
      </p:sp>
      <p:sp>
        <p:nvSpPr>
          <p:cNvPr id="10" name="燕尾形箭头 9"/>
          <p:cNvSpPr/>
          <p:nvPr/>
        </p:nvSpPr>
        <p:spPr>
          <a:xfrm>
            <a:off x="1548938" y="2322022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7767" y="2302625"/>
            <a:ext cx="403998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</a:t>
            </a:r>
            <a:r>
              <a:rPr lang="zh-CN" altLang="en-US" sz="2800" dirty="0" smtClean="0"/>
              <a:t>进阶选择器</a:t>
            </a:r>
            <a:endParaRPr lang="zh-CN" altLang="en-US" sz="2800" dirty="0"/>
          </a:p>
        </p:txBody>
      </p:sp>
      <p:sp>
        <p:nvSpPr>
          <p:cNvPr id="12" name="燕尾形箭头 11"/>
          <p:cNvSpPr/>
          <p:nvPr/>
        </p:nvSpPr>
        <p:spPr>
          <a:xfrm>
            <a:off x="1526770" y="3264131"/>
            <a:ext cx="1097280" cy="4405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4516" y="3275215"/>
            <a:ext cx="4006735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</a:t>
            </a:r>
            <a:r>
              <a:rPr lang="zh-CN" altLang="en-US" sz="2800" dirty="0" smtClean="0"/>
              <a:t>高级选择器</a:t>
            </a:r>
            <a:endParaRPr lang="zh-CN" altLang="en-US" sz="28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1" animBg="1"/>
      <p:bldP spid="11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dirty="0" smtClean="0"/>
              <a:t>简单选择器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9709" y="1521229"/>
            <a:ext cx="102080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 </a:t>
            </a:r>
            <a:r>
              <a:rPr lang="zh-CN" altLang="en-US" b="1" dirty="0" smtClean="0"/>
              <a:t>   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最核心的组成部分就是：选择器引擎。它继承了 </a:t>
            </a:r>
            <a:r>
              <a:rPr lang="en-US" sz="1600" dirty="0" smtClean="0"/>
              <a:t>CSS </a:t>
            </a:r>
            <a:r>
              <a:rPr lang="zh-CN" altLang="en-US" sz="1600" dirty="0" smtClean="0"/>
              <a:t>的语法，可以对 </a:t>
            </a:r>
            <a:r>
              <a:rPr lang="en-US" sz="1600" dirty="0" smtClean="0"/>
              <a:t>DOM </a:t>
            </a:r>
            <a:r>
              <a:rPr lang="zh-CN" altLang="en-US" sz="1600" dirty="0" smtClean="0"/>
              <a:t>元素的标签名、属性名、状态等进行快速准确的选择，并且不必担心浏览器的兼容性。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选择器实现了 </a:t>
            </a:r>
            <a:r>
              <a:rPr lang="en-US" sz="1600" dirty="0" smtClean="0"/>
              <a:t>CSS1~CSS3 </a:t>
            </a:r>
            <a:r>
              <a:rPr lang="zh-CN" altLang="en-US" sz="1600" dirty="0" smtClean="0"/>
              <a:t>的大部分规则之外，还实现了一些自定义的选择器，用于各种特殊状态的选择。备注：课程必须有</a:t>
            </a:r>
            <a:r>
              <a:rPr lang="en-US" sz="1600" dirty="0" err="1" smtClean="0"/>
              <a:t>html+CSS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基础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80656" y="2701636"/>
            <a:ext cx="31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简单选择器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4276" y="3067397"/>
            <a:ext cx="10083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在使用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选择器时，我们首先必须使用“</a:t>
            </a:r>
            <a:r>
              <a:rPr lang="en-US" sz="1600" dirty="0" smtClean="0"/>
              <a:t>$()</a:t>
            </a:r>
            <a:r>
              <a:rPr lang="zh-CN" altLang="en-US" sz="1600" dirty="0" smtClean="0"/>
              <a:t>”函数来包装我们的 </a:t>
            </a:r>
            <a:r>
              <a:rPr lang="en-US" sz="1600" dirty="0" smtClean="0"/>
              <a:t>CSS </a:t>
            </a:r>
            <a:r>
              <a:rPr lang="zh-CN" altLang="en-US" sz="1600" dirty="0" smtClean="0"/>
              <a:t>规则。而 </a:t>
            </a:r>
            <a:r>
              <a:rPr lang="en-US" sz="1600" dirty="0" smtClean="0"/>
              <a:t>CSS </a:t>
            </a:r>
            <a:r>
              <a:rPr lang="zh-CN" altLang="en-US" sz="1600" dirty="0" smtClean="0"/>
              <a:t>规则作为参数传递到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对象内部后，再返回包含页面中对应元素的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对象。随后，我们就可以对这个获取到的 </a:t>
            </a:r>
            <a:r>
              <a:rPr lang="en-US" sz="1600" dirty="0" smtClean="0"/>
              <a:t>DOM </a:t>
            </a:r>
            <a:r>
              <a:rPr lang="zh-CN" altLang="en-US" sz="1600" dirty="0" smtClean="0"/>
              <a:t>节点进行行为操作了。</a:t>
            </a:r>
          </a:p>
          <a:p>
            <a:endParaRPr lang="zh-CN" altLang="en-US" dirty="0"/>
          </a:p>
        </p:txBody>
      </p:sp>
      <p:pic>
        <p:nvPicPr>
          <p:cNvPr id="1026" name="Picture 2" descr="C:\Users\Administrator\Desktop\微信截图_201803011437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635" y="4004656"/>
            <a:ext cx="6497637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04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dirty="0" smtClean="0"/>
              <a:t>简单选择器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7155" y="4705004"/>
            <a:ext cx="58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9461" y="1654233"/>
            <a:ext cx="1006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那么除了 </a:t>
            </a:r>
            <a:r>
              <a:rPr lang="en-US" sz="1600" dirty="0" smtClean="0"/>
              <a:t>ID </a:t>
            </a:r>
            <a:r>
              <a:rPr lang="zh-CN" altLang="en-US" sz="1600" dirty="0" smtClean="0"/>
              <a:t>选择器之外，还有两种基本的选择器，分别为：</a:t>
            </a:r>
            <a:r>
              <a:rPr lang="zh-CN" altLang="en-US" sz="1600" dirty="0" smtClean="0">
                <a:solidFill>
                  <a:srgbClr val="FF0000"/>
                </a:solidFill>
              </a:rPr>
              <a:t>元素标签名和类</a:t>
            </a:r>
            <a:r>
              <a:rPr lang="en-US" sz="1600" dirty="0" smtClean="0">
                <a:solidFill>
                  <a:srgbClr val="FF0000"/>
                </a:solidFill>
              </a:rPr>
              <a:t>(class).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24924" y="2382212"/>
          <a:ext cx="974713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784"/>
                <a:gridCol w="2436784"/>
                <a:gridCol w="2436784"/>
                <a:gridCol w="24367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 {}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$('div')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获取所有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div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#box {}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$('#box')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获取一个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 为 box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元素的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类(class)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.box{}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$('.box')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获取所有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class 为 box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的所有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DOM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4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dirty="0" smtClean="0"/>
              <a:t>简单选择器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7155" y="4705004"/>
            <a:ext cx="58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959" y="1471353"/>
            <a:ext cx="9750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zh-CN" altLang="en-US" dirty="0" smtClean="0"/>
              <a:t>   </a:t>
            </a:r>
            <a:r>
              <a:rPr lang="en-US" sz="1600" dirty="0" err="1" smtClean="0"/>
              <a:t>为了证明</a:t>
            </a:r>
            <a:r>
              <a:rPr lang="en-US" sz="1600" dirty="0" smtClean="0"/>
              <a:t> ID </a:t>
            </a:r>
            <a:r>
              <a:rPr lang="en-US" sz="1600" dirty="0" err="1" smtClean="0"/>
              <a:t>返回的是单个元素，而元素标签名和类</a:t>
            </a:r>
            <a:r>
              <a:rPr lang="en-US" sz="1600" dirty="0" smtClean="0"/>
              <a:t>(class)</a:t>
            </a:r>
            <a:r>
              <a:rPr lang="en-US" sz="1600" dirty="0" err="1" smtClean="0"/>
              <a:t>返回的是多个，我们可以采用</a:t>
            </a:r>
            <a:r>
              <a:rPr lang="en-US" sz="1600" dirty="0" smtClean="0"/>
              <a:t>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 err="1" smtClean="0"/>
              <a:t>核心自带的一个属性</a:t>
            </a:r>
            <a:r>
              <a:rPr lang="en-US" sz="1600" dirty="0" smtClean="0"/>
              <a:t> length </a:t>
            </a:r>
            <a:r>
              <a:rPr lang="en-US" sz="1600" dirty="0" err="1" smtClean="0"/>
              <a:t>来查看返回的元素个数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2589" y="4397433"/>
            <a:ext cx="9784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警告</a:t>
            </a:r>
            <a:r>
              <a:rPr lang="en-US" sz="1600" dirty="0" err="1" smtClean="0"/>
              <a:t>:有个问题特别要注意，</a:t>
            </a:r>
            <a:r>
              <a:rPr lang="en-US" sz="1600" dirty="0" err="1" smtClean="0">
                <a:solidFill>
                  <a:srgbClr val="FF0000"/>
                </a:solidFill>
              </a:rPr>
              <a:t>ID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在页面只允许出现一次</a:t>
            </a:r>
            <a:r>
              <a:rPr lang="en-US" sz="1600" dirty="0" err="1" smtClean="0"/>
              <a:t>，我们一般都是要求开发者要遵守和保持这个规则</a:t>
            </a:r>
            <a:r>
              <a:rPr lang="en-US" sz="1600" dirty="0" smtClean="0"/>
              <a:t>。</a:t>
            </a:r>
            <a:r>
              <a:rPr lang="zh-CN" altLang="en-US" sz="1600" dirty="0" smtClean="0"/>
              <a:t>但如果你在页面中出现三次，并且在 </a:t>
            </a:r>
            <a:r>
              <a:rPr lang="en-US" sz="1600" dirty="0" smtClean="0"/>
              <a:t>CSS </a:t>
            </a:r>
            <a:r>
              <a:rPr lang="zh-CN" altLang="en-US" sz="1600" dirty="0" smtClean="0"/>
              <a:t>使用样式，那么这三个元素还会执行效果。但如果，你想在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这么去做，那么就会遇到失明的问题。所以，开发者必须养成良好的遵守习惯，在一个页面仅使用一个 </a:t>
            </a:r>
            <a:r>
              <a:rPr lang="en-US" sz="1600" dirty="0" smtClean="0"/>
              <a:t>ID</a:t>
            </a:r>
            <a:r>
              <a:rPr lang="zh-CN" altLang="en-US" sz="1600" dirty="0" smtClean="0"/>
              <a:t>。</a:t>
            </a:r>
          </a:p>
          <a:p>
            <a:endParaRPr lang="zh-CN" altLang="en-US" dirty="0"/>
          </a:p>
        </p:txBody>
      </p:sp>
      <p:pic>
        <p:nvPicPr>
          <p:cNvPr id="4" name="Picture 2" descr="C:\Users\Administrator\Desktop\QQ截图201803111626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8876" y="2372244"/>
            <a:ext cx="4171950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04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dirty="0" smtClean="0"/>
              <a:t>进阶选择器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7155" y="4705004"/>
            <a:ext cx="58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9709" y="1305099"/>
            <a:ext cx="9401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</a:t>
            </a:r>
            <a:r>
              <a:rPr lang="zh-CN" altLang="en-US" sz="1600" dirty="0" smtClean="0"/>
              <a:t>在简单选择器中，我们了解了最基本的三种选择器：</a:t>
            </a:r>
            <a:r>
              <a:rPr lang="zh-CN" altLang="en-US" sz="1600" dirty="0" smtClean="0">
                <a:solidFill>
                  <a:srgbClr val="FF0000"/>
                </a:solidFill>
              </a:rPr>
              <a:t>元素标签名</a:t>
            </a:r>
            <a:r>
              <a:rPr lang="zh-CN" altLang="en-US" sz="1600" dirty="0" smtClean="0"/>
              <a:t>、</a:t>
            </a:r>
            <a:r>
              <a:rPr lang="en-US" sz="1600" dirty="0" smtClean="0">
                <a:solidFill>
                  <a:srgbClr val="FF0000"/>
                </a:solidFill>
              </a:rPr>
              <a:t>ID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和</a:t>
            </a:r>
            <a:r>
              <a:rPr lang="zh-CN" altLang="en-US" sz="1600" dirty="0" smtClean="0">
                <a:solidFill>
                  <a:srgbClr val="FF0000"/>
                </a:solidFill>
              </a:rPr>
              <a:t>类</a:t>
            </a:r>
            <a:r>
              <a:rPr lang="en-US" sz="1600" dirty="0" smtClean="0">
                <a:solidFill>
                  <a:srgbClr val="FF0000"/>
                </a:solidFill>
              </a:rPr>
              <a:t>(class)</a:t>
            </a:r>
            <a:r>
              <a:rPr lang="zh-CN" altLang="en-US" sz="1600" dirty="0" smtClean="0"/>
              <a:t>。那么在基础选择器外，还有一些进阶和高级的选择器方便我们更精准的选择元素。</a:t>
            </a:r>
          </a:p>
          <a:p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333731" y="1916700"/>
          <a:ext cx="953931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829"/>
                <a:gridCol w="2384829"/>
                <a:gridCol w="2384829"/>
                <a:gridCol w="23848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选择器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群组选择器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span,em,.box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span,em,.box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获取多个选择器的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后代选择器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{}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a')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获取追溯到的多个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通配选择器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{}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$('*')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获取所有元素标签的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5716" y="4247804"/>
            <a:ext cx="966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sz="1600" dirty="0" err="1" smtClean="0">
                <a:solidFill>
                  <a:srgbClr val="FF0000"/>
                </a:solidFill>
              </a:rPr>
              <a:t>警告</a:t>
            </a:r>
            <a:r>
              <a:rPr lang="en-US" sz="1600" dirty="0" err="1" smtClean="0"/>
              <a:t>：在实际使用上，通配选择器一般用的并不多，尤其是在大通配上，比如</a:t>
            </a:r>
            <a:r>
              <a:rPr lang="en-US" sz="1600" dirty="0" smtClean="0"/>
              <a:t>：$('*')， </a:t>
            </a:r>
            <a:r>
              <a:rPr lang="en-US" sz="1600" dirty="0" err="1" smtClean="0"/>
              <a:t>这种使用方法效率很低，影响性能，建议竟可能少用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4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dirty="0" smtClean="0"/>
              <a:t>高级选择器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7155" y="4705004"/>
            <a:ext cx="58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3825" y="1521229"/>
            <a:ext cx="1143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</a:t>
            </a:r>
            <a:r>
              <a:rPr lang="zh-CN" altLang="en-US" sz="1600" dirty="0" smtClean="0"/>
              <a:t>在前面我们学习六种最常规的选择器，一般来说通过这</a:t>
            </a:r>
            <a:r>
              <a:rPr lang="zh-CN" altLang="en-US" sz="1600" dirty="0" smtClean="0">
                <a:solidFill>
                  <a:srgbClr val="FF0000"/>
                </a:solidFill>
              </a:rPr>
              <a:t>六种选择器</a:t>
            </a:r>
            <a:r>
              <a:rPr lang="zh-CN" altLang="en-US" sz="1600" dirty="0" smtClean="0"/>
              <a:t>基本上可以解决所有</a:t>
            </a:r>
            <a:r>
              <a:rPr lang="en-US" sz="1600" dirty="0" smtClean="0">
                <a:solidFill>
                  <a:srgbClr val="FF0000"/>
                </a:solidFill>
              </a:rPr>
              <a:t>DOM </a:t>
            </a:r>
            <a:r>
              <a:rPr lang="zh-CN" altLang="en-US" sz="1600" dirty="0" smtClean="0">
                <a:solidFill>
                  <a:srgbClr val="FF0000"/>
                </a:solidFill>
              </a:rPr>
              <a:t>节点</a:t>
            </a:r>
            <a:r>
              <a:rPr lang="zh-CN" altLang="en-US" sz="1600" dirty="0" smtClean="0"/>
              <a:t>对象选择的问题。但在很多特殊的元素上，比如</a:t>
            </a:r>
            <a:r>
              <a:rPr lang="zh-CN" altLang="en-US" sz="1600" dirty="0" smtClean="0">
                <a:solidFill>
                  <a:srgbClr val="FF0000"/>
                </a:solidFill>
              </a:rPr>
              <a:t>父子关系的元素，兄弟关系</a:t>
            </a:r>
            <a:r>
              <a:rPr lang="zh-CN" altLang="en-US" sz="1600" dirty="0" smtClean="0"/>
              <a:t>的元素，特殊属性的元素等等。在早期 </a:t>
            </a:r>
            <a:r>
              <a:rPr lang="en-US" sz="1600" dirty="0" smtClean="0"/>
              <a:t>CSS </a:t>
            </a:r>
            <a:r>
              <a:rPr lang="zh-CN" altLang="en-US" sz="1600" dirty="0" smtClean="0"/>
              <a:t>的使用上，由于 </a:t>
            </a:r>
            <a:r>
              <a:rPr lang="en-US" sz="1600" dirty="0" smtClean="0"/>
              <a:t>IE6 </a:t>
            </a:r>
            <a:r>
              <a:rPr lang="zh-CN" altLang="en-US" sz="1600" dirty="0" smtClean="0"/>
              <a:t>等低版本浏览器不支持，所以这些高级选择器的使用也不具备普遍性，但随着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兼容，这些选择器的使用频率也越来越高。</a:t>
            </a:r>
          </a:p>
          <a:p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00232" y="2548465"/>
          <a:ext cx="988845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113"/>
                <a:gridCol w="2472113"/>
                <a:gridCol w="2472113"/>
                <a:gridCol w="24721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后代选择器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{}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a')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获取追溯到的多个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子选择器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 &gt; p {}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$('div&gt;p')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只获取子类节点的多个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 + p {}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$('div + p')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只获取某节点同级后一个同级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nextAll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 ~ p {}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$('div ~ p')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某节点同级后面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所有同级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4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dirty="0" smtClean="0"/>
              <a:t>高级选择器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7155" y="4705004"/>
            <a:ext cx="58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63782" y="1255222"/>
            <a:ext cx="776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1.find()</a:t>
            </a:r>
          </a:p>
          <a:p>
            <a:r>
              <a:rPr lang="zh-CN" altLang="en-US" sz="1600" dirty="0" smtClean="0"/>
              <a:t>    获得当前元素集合中每个元素的后代，通过选择器、</a:t>
            </a:r>
            <a:r>
              <a:rPr lang="en-US" altLang="zh-CN" sz="1600" dirty="0" err="1" smtClean="0"/>
              <a:t>jQuery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对象或元素来筛选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  <p:pic>
        <p:nvPicPr>
          <p:cNvPr id="4" name="Picture 2" descr="C:\Users\Administrator\Desktop\微信截图_2018030114595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5786" y="1978431"/>
            <a:ext cx="5219700" cy="13716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864523" y="3557847"/>
            <a:ext cx="66252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en-US" dirty="0" smtClean="0"/>
              <a:t> children()</a:t>
            </a:r>
          </a:p>
          <a:p>
            <a:r>
              <a:rPr lang="zh-CN" altLang="en-US" sz="1600" dirty="0" smtClean="0"/>
              <a:t>        返回返回被选元素的所有直接子元素</a:t>
            </a:r>
            <a:endParaRPr lang="zh-CN" altLang="en-US" sz="1600" dirty="0"/>
          </a:p>
        </p:txBody>
      </p:sp>
      <p:pic>
        <p:nvPicPr>
          <p:cNvPr id="5" name="Picture 3" descr="C:\Users\Administrator\Desktop\微信截图_201803011501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17" y="4301403"/>
            <a:ext cx="6716713" cy="1247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04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664" y="9736"/>
            <a:ext cx="6802452" cy="8790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en-US" dirty="0" smtClean="0"/>
              <a:t>高级选择器</a:t>
            </a:r>
            <a:endParaRPr lang="zh-CN" alt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599723" y="5861949"/>
            <a:ext cx="3593983" cy="38708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962AC"/>
              </a:buClr>
              <a:buFont typeface="Arial" pitchFamily="34" charset="0"/>
              <a:buChar char="•"/>
              <a:defRPr lang="zh-CN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962AC"/>
              </a:buClr>
              <a:buFont typeface="Arial" pitchFamily="34" charset="0"/>
              <a:buChar char="•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1962AC"/>
              </a:buClr>
              <a:buFont typeface="Arial" pitchFamily="34" charset="0"/>
              <a:buChar char="•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zh-CN" altLang="en-US" sz="1600" dirty="0"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37" y="1478422"/>
            <a:ext cx="782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7155" y="4705004"/>
            <a:ext cx="58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" y="1463040"/>
            <a:ext cx="8894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3.next()</a:t>
            </a:r>
          </a:p>
          <a:p>
            <a:r>
              <a:rPr lang="zh-CN" altLang="en-US" sz="1600" dirty="0" smtClean="0"/>
              <a:t>获得匹配元素集合中每个元素紧邻的同胞元素。如果提供选择器，则取回匹配该选择器的下一个同胞元素。</a:t>
            </a:r>
            <a:endParaRPr lang="zh-CN" altLang="en-US" sz="1600" dirty="0"/>
          </a:p>
        </p:txBody>
      </p:sp>
      <p:pic>
        <p:nvPicPr>
          <p:cNvPr id="4" name="Picture 2" descr="C:\Users\Administrator\Desktop\微信截图_201803011503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265" y="2390862"/>
            <a:ext cx="6650037" cy="1095375"/>
          </a:xfrm>
          <a:prstGeom prst="rect">
            <a:avLst/>
          </a:prstGeom>
          <a:noFill/>
        </p:spPr>
      </p:pic>
      <p:pic>
        <p:nvPicPr>
          <p:cNvPr id="4099" name="Picture 3" descr="C:\Users\Administrator\Desktop\微信截图_201803011503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6900" y="4220528"/>
            <a:ext cx="6402387" cy="134302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73084" y="3640974"/>
            <a:ext cx="80965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4.nextAll()</a:t>
            </a:r>
          </a:p>
          <a:p>
            <a:r>
              <a:rPr lang="zh-CN" altLang="en-US" sz="1600" dirty="0" smtClean="0"/>
              <a:t>获得匹配元素集合中每个元素的所有跟随的同胞元素，由选择器筛选是可选的</a:t>
            </a:r>
            <a:endParaRPr lang="zh-CN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14648" y="5760720"/>
            <a:ext cx="9676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prevAll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向上匹配元素与</a:t>
            </a:r>
            <a:r>
              <a:rPr lang="en-US" altLang="zh-CN" sz="1600" dirty="0" err="1" smtClean="0"/>
              <a:t>nextAll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相反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其中</a:t>
            </a:r>
            <a:r>
              <a:rPr lang="en-US" altLang="zh-CN" sz="1600" dirty="0" smtClean="0"/>
              <a:t>siblings()</a:t>
            </a:r>
            <a:r>
              <a:rPr lang="zh-CN" altLang="en-US" sz="1600" dirty="0" smtClean="0"/>
              <a:t>是这两个方法的集合体</a:t>
            </a:r>
            <a:r>
              <a:rPr lang="en-US" altLang="zh-CN" sz="1600" dirty="0" smtClean="0"/>
              <a:t>.siblings()</a:t>
            </a:r>
            <a:r>
              <a:rPr lang="zh-CN" altLang="en-US" sz="1600" dirty="0" smtClean="0"/>
              <a:t>代表选择所有的同辈元素</a:t>
            </a:r>
            <a:r>
              <a:rPr lang="en-US" altLang="zh-CN" sz="1600" dirty="0" smtClean="0"/>
              <a:t>. </a:t>
            </a:r>
            <a:r>
              <a:rPr lang="en-US" altLang="zh-CN" sz="1600" dirty="0" smtClean="0">
                <a:solidFill>
                  <a:srgbClr val="FF0000"/>
                </a:solidFill>
              </a:rPr>
              <a:t>siblings()</a:t>
            </a:r>
            <a:r>
              <a:rPr lang="zh-CN" altLang="en-US" sz="1600" dirty="0" smtClean="0">
                <a:solidFill>
                  <a:srgbClr val="FF0000"/>
                </a:solidFill>
              </a:rPr>
              <a:t>用法比较频繁需要重点注意</a:t>
            </a:r>
            <a:r>
              <a:rPr lang="en-US" altLang="zh-CN" sz="1600" dirty="0" smtClean="0">
                <a:solidFill>
                  <a:srgbClr val="FF0000"/>
                </a:solidFill>
              </a:rPr>
              <a:t>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1273</TotalTime>
  <Words>954</Words>
  <Application>Microsoft Office PowerPoint</Application>
  <PresentationFormat>自定义</PresentationFormat>
  <Paragraphs>135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章节目标</vt:lpstr>
      <vt:lpstr>简单选择器</vt:lpstr>
      <vt:lpstr>简单选择器</vt:lpstr>
      <vt:lpstr>简单选择器</vt:lpstr>
      <vt:lpstr>进阶选择器</vt:lpstr>
      <vt:lpstr>高级选择器</vt:lpstr>
      <vt:lpstr>高级选择器</vt:lpstr>
      <vt:lpstr>高级选择器</vt:lpstr>
      <vt:lpstr>$(THIS)</vt:lpstr>
      <vt:lpstr>属性选择器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Bill Gates</cp:lastModifiedBy>
  <cp:revision>229</cp:revision>
  <dcterms:created xsi:type="dcterms:W3CDTF">2016-04-22T07:52:00Z</dcterms:created>
  <dcterms:modified xsi:type="dcterms:W3CDTF">2018-03-21T05:56:48Z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