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15"/>
  </p:notesMasterIdLst>
  <p:sldIdLst>
    <p:sldId id="257" r:id="rId2"/>
    <p:sldId id="284" r:id="rId3"/>
    <p:sldId id="286" r:id="rId4"/>
    <p:sldId id="294" r:id="rId5"/>
    <p:sldId id="296" r:id="rId6"/>
    <p:sldId id="297" r:id="rId7"/>
    <p:sldId id="292" r:id="rId8"/>
    <p:sldId id="287" r:id="rId9"/>
    <p:sldId id="288" r:id="rId10"/>
    <p:sldId id="289" r:id="rId11"/>
    <p:sldId id="291" r:id="rId12"/>
    <p:sldId id="295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522" y="-96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第 </a:t>
            </a:r>
            <a:r>
              <a:rPr lang="en-US" sz="4400" b="1" i="1" dirty="0" smtClean="0"/>
              <a:t>2 </a:t>
            </a:r>
            <a:r>
              <a:rPr lang="en-US" sz="4400" dirty="0" smtClean="0"/>
              <a:t>章  </a:t>
            </a:r>
            <a:r>
              <a:rPr lang="en-US" sz="4400" dirty="0" err="1" smtClean="0"/>
              <a:t>基础核心</a:t>
            </a:r>
            <a:endParaRPr lang="zh-CN" altLang="en-US" sz="4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对象互换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9338" y="1529542"/>
            <a:ext cx="288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7651" y="1596044"/>
            <a:ext cx="89278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对象互换</a:t>
            </a:r>
          </a:p>
          <a:p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对象虽然是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库独有的对象，但它也是通过 </a:t>
            </a:r>
            <a:r>
              <a:rPr lang="en-US" sz="1600" dirty="0" smtClean="0"/>
              <a:t>JavaScript </a:t>
            </a:r>
            <a:r>
              <a:rPr lang="zh-CN" altLang="en-US" sz="1600" dirty="0" smtClean="0"/>
              <a:t>进行封装而来的。我们可以直接输出来得到它的信息。</a:t>
            </a:r>
          </a:p>
        </p:txBody>
      </p:sp>
      <p:pic>
        <p:nvPicPr>
          <p:cNvPr id="4" name="Picture 2" descr="C:\Users\Administrator\Desktop\微信截图_201803011423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1229" y="2754198"/>
            <a:ext cx="5476875" cy="1133475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138845" y="3940234"/>
            <a:ext cx="9725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sz="1600" dirty="0" err="1" smtClean="0"/>
              <a:t>从上面三组代码我们发现：只要使用了包裹后，最终返回的都是</a:t>
            </a:r>
            <a:r>
              <a:rPr 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对象</a:t>
            </a:r>
            <a:r>
              <a:rPr lang="en-US" sz="1600" dirty="0" smtClean="0"/>
              <a:t>。</a:t>
            </a:r>
            <a:r>
              <a:rPr lang="zh-CN" altLang="en-US" sz="1600" dirty="0" smtClean="0"/>
              <a:t>这样的好处显而易见，就是可以连缀处理。但有时，我们也需要返回原生的 </a:t>
            </a:r>
            <a:r>
              <a:rPr lang="en-US" sz="1600" dirty="0" smtClean="0"/>
              <a:t>DOM 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.</a:t>
            </a:r>
            <a:endParaRPr lang="zh-CN" altLang="en-US" sz="1600" dirty="0" smtClean="0"/>
          </a:p>
          <a:p>
            <a:endParaRPr lang="zh-CN" altLang="en-US" dirty="0"/>
          </a:p>
        </p:txBody>
      </p:sp>
      <p:pic>
        <p:nvPicPr>
          <p:cNvPr id="5" name="Picture 3" descr="C:\Users\Administrator\Desktop\微信截图_2018030114255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367" y="4670193"/>
            <a:ext cx="5688013" cy="7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多个库之间的冲突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4771" y="1670858"/>
            <a:ext cx="10357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sz="1600" dirty="0" smtClean="0"/>
              <a:t>当一个项目中引入多个第三方库的时候，由于没有命名空间的约束（命名空间就好比同一个目录下的文件夹一样，名字相同就会产生冲突），库与库之间发生冲突在所难免。</a:t>
            </a:r>
          </a:p>
          <a:p>
            <a:r>
              <a:rPr lang="zh-CN" altLang="en-US" sz="1600" dirty="0" smtClean="0"/>
              <a:t>      那么，既然有冲突的问题，为什么要使用多个库呢？原因是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只不过是 </a:t>
            </a:r>
            <a:r>
              <a:rPr lang="en-US" sz="1600" dirty="0" smtClean="0"/>
              <a:t>DOM </a:t>
            </a:r>
            <a:r>
              <a:rPr lang="zh-CN" altLang="en-US" sz="1600" dirty="0" smtClean="0"/>
              <a:t>操作为主的库，方便我们日常 </a:t>
            </a:r>
            <a:r>
              <a:rPr lang="en-US" sz="1600" dirty="0" smtClean="0"/>
              <a:t>Web </a:t>
            </a:r>
            <a:r>
              <a:rPr lang="zh-CN" altLang="en-US" sz="1600" dirty="0" smtClean="0"/>
              <a:t>开发。但有时，我们的项目有更多特殊的功能需要引入其他的库，比如用户界面 </a:t>
            </a:r>
            <a:r>
              <a:rPr lang="en-US" sz="1600" dirty="0" smtClean="0"/>
              <a:t>UI </a:t>
            </a:r>
            <a:r>
              <a:rPr lang="zh-CN" altLang="en-US" sz="1600" dirty="0" smtClean="0"/>
              <a:t>方面的库，游戏引擎方面的库等等一系列。</a:t>
            </a:r>
          </a:p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7776" y="2967643"/>
            <a:ext cx="10390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对象进行托管</a:t>
            </a:r>
            <a:r>
              <a:rPr lang="en-US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将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库在</a:t>
            </a:r>
            <a:r>
              <a:rPr lang="en-US" sz="1600" dirty="0" smtClean="0"/>
              <a:t> Base </a:t>
            </a:r>
            <a:r>
              <a:rPr lang="en-US" sz="1600" dirty="0" err="1" smtClean="0"/>
              <a:t>库之前引入，那么</a:t>
            </a:r>
            <a:r>
              <a:rPr lang="en-US" sz="1600" dirty="0" smtClean="0"/>
              <a:t>“$”</a:t>
            </a:r>
            <a:r>
              <a:rPr lang="en-US" sz="1600" dirty="0" err="1" smtClean="0"/>
              <a:t>的所有权就归</a:t>
            </a:r>
            <a:r>
              <a:rPr lang="en-US" sz="1600" dirty="0" smtClean="0"/>
              <a:t> Base </a:t>
            </a:r>
            <a:r>
              <a:rPr lang="en-US" sz="1600" dirty="0" err="1" smtClean="0"/>
              <a:t>库所有，而</a:t>
            </a:r>
            <a:r>
              <a:rPr 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可以直接用</a:t>
            </a:r>
            <a:r>
              <a:rPr 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对象调用，或者创建一个</a:t>
            </a:r>
            <a:r>
              <a:rPr lang="en-US" sz="1600" dirty="0" smtClean="0"/>
              <a:t>“$$”</a:t>
            </a:r>
            <a:r>
              <a:rPr lang="en-US" sz="1600" dirty="0" err="1" smtClean="0"/>
              <a:t>符给</a:t>
            </a:r>
            <a:r>
              <a:rPr 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使用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endParaRPr lang="zh-CN" altLang="en-US" dirty="0"/>
          </a:p>
        </p:txBody>
      </p:sp>
      <p:pic>
        <p:nvPicPr>
          <p:cNvPr id="4098" name="Picture 2" descr="C:\Users\Administrator\Desktop\微信截图_201803011431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0875" y="4189269"/>
            <a:ext cx="5562600" cy="1638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多个库之间的冲突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7776" y="2967643"/>
            <a:ext cx="103909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458" y="1521229"/>
            <a:ext cx="1059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jQuery.noConflict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sz="1600" dirty="0" smtClean="0"/>
              <a:t>在其他库和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库都被加载完毕后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可以调用</a:t>
            </a:r>
            <a:r>
              <a:rPr lang="en-US" altLang="zh-CN" sz="1600" dirty="0" err="1" smtClean="0"/>
              <a:t>jQuery.noConflict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将变量的控制权移交权交给</a:t>
            </a:r>
            <a:r>
              <a:rPr lang="en-US" altLang="zh-CN" sz="1600" dirty="0" err="1" smtClean="0"/>
              <a:t>javascript</a:t>
            </a:r>
            <a:r>
              <a:rPr lang="zh-CN" altLang="en-US" sz="1600" dirty="0" smtClean="0"/>
              <a:t>库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C:\Users\Administrator\Desktop\QQ截图201803111443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286" y="2534287"/>
            <a:ext cx="6378634" cy="2753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总结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4771" y="1670858"/>
            <a:ext cx="103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9092" y="1471352"/>
            <a:ext cx="1039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zh-CN" altLang="en-US" sz="1600" dirty="0" smtClean="0"/>
              <a:t>我们在这节课讨论了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的最为基础的核心内容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这为我们学习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高级部份做了铺垫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其中</a:t>
            </a:r>
            <a:r>
              <a:rPr lang="en-US" altLang="zh-CN" sz="1600" dirty="0" smtClean="0"/>
              <a:t>,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中加载模式和链式操作是我们这节课的学习重点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希望同学能好好掌握</a:t>
            </a:r>
            <a:r>
              <a:rPr lang="en-US" altLang="zh-CN" sz="1600" dirty="0" smtClean="0"/>
              <a:t>.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971" y="2319251"/>
            <a:ext cx="34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提问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71353" y="2826327"/>
            <a:ext cx="51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1.window.onload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$(function()){}</a:t>
            </a:r>
            <a:r>
              <a:rPr lang="zh-CN" altLang="en-US" dirty="0" smtClean="0"/>
              <a:t>有什么区别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4604" y="3408218"/>
            <a:ext cx="461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如何避免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与其他库的冲突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6168" y="4123113"/>
            <a:ext cx="461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3.Jquery</a:t>
            </a:r>
            <a:r>
              <a:rPr lang="zh-CN" altLang="en-US" dirty="0" smtClean="0"/>
              <a:t>的代码如何进行注释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6" name="燕尾形箭头 5"/>
          <p:cNvSpPr/>
          <p:nvPr/>
        </p:nvSpPr>
        <p:spPr>
          <a:xfrm>
            <a:off x="1554480" y="1504604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4639" y="1429789"/>
            <a:ext cx="570253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1.代码风格</a:t>
            </a:r>
            <a:endParaRPr lang="zh-CN" altLang="en-US" sz="2800" dirty="0"/>
          </a:p>
        </p:txBody>
      </p:sp>
      <p:sp>
        <p:nvSpPr>
          <p:cNvPr id="10" name="燕尾形箭头 9"/>
          <p:cNvSpPr/>
          <p:nvPr/>
        </p:nvSpPr>
        <p:spPr>
          <a:xfrm>
            <a:off x="1548938" y="2322022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7767" y="2302625"/>
            <a:ext cx="403998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2.加载模式</a:t>
            </a:r>
            <a:endParaRPr lang="zh-CN" altLang="en-US" sz="2800" dirty="0"/>
          </a:p>
        </p:txBody>
      </p:sp>
      <p:sp>
        <p:nvSpPr>
          <p:cNvPr id="12" name="燕尾形箭头 11"/>
          <p:cNvSpPr/>
          <p:nvPr/>
        </p:nvSpPr>
        <p:spPr>
          <a:xfrm>
            <a:off x="1526770" y="3264131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4516" y="3275215"/>
            <a:ext cx="545314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3.对象互换</a:t>
            </a:r>
            <a:endParaRPr lang="zh-CN" altLang="en-US" sz="2800" dirty="0"/>
          </a:p>
        </p:txBody>
      </p:sp>
      <p:sp>
        <p:nvSpPr>
          <p:cNvPr id="14" name="燕尾形箭头 13"/>
          <p:cNvSpPr/>
          <p:nvPr/>
        </p:nvSpPr>
        <p:spPr>
          <a:xfrm>
            <a:off x="1460268" y="4136967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7889" y="4123112"/>
            <a:ext cx="545314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4.多个库之间的冲突</a:t>
            </a:r>
            <a:endParaRPr lang="zh-CN" altLang="en-US" sz="28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1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代码风格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712" y="1330036"/>
            <a:ext cx="10474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本节课我们简单的介绍一下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一些核心的问题，这些问题都粗略的为大家介绍了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的大致使用模式，为后续课程展开提供了帮助。对于 </a:t>
            </a:r>
            <a:r>
              <a:rPr lang="en-US" sz="1600" dirty="0" smtClean="0"/>
              <a:t>JavaScript </a:t>
            </a:r>
            <a:r>
              <a:rPr lang="zh-CN" altLang="en-US" sz="1600" dirty="0" smtClean="0"/>
              <a:t>课程已经学完的同学，这些概念会非常的清晰，而对于 </a:t>
            </a:r>
            <a:r>
              <a:rPr lang="en-US" sz="1600" dirty="0" smtClean="0"/>
              <a:t>JavaScript </a:t>
            </a:r>
            <a:r>
              <a:rPr lang="zh-CN" altLang="en-US" sz="1600" dirty="0" smtClean="0"/>
              <a:t>薄弱的同学可能会有一些模糊，但不必太担心，后续会慢慢展开。而对于完全没有 </a:t>
            </a:r>
            <a:r>
              <a:rPr lang="en-US" sz="1600" dirty="0" smtClean="0"/>
              <a:t>JavaScript </a:t>
            </a:r>
            <a:r>
              <a:rPr lang="zh-CN" altLang="en-US" sz="1600" dirty="0" smtClean="0"/>
              <a:t>基础的同学，就无法学习了。</a:t>
            </a:r>
          </a:p>
          <a:p>
            <a:endParaRPr lang="en-US" dirty="0" smtClean="0"/>
          </a:p>
        </p:txBody>
      </p:sp>
      <p:pic>
        <p:nvPicPr>
          <p:cNvPr id="1026" name="Picture 2" descr="C:\Users\Administrator\Desktop\微信截图_201803011148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042" y="3484590"/>
            <a:ext cx="4533900" cy="10858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54974" y="3665914"/>
            <a:ext cx="100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7" name="Picture 3" descr="C:\Users\Administrator\Desktop\微信截图_20180301140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3235" y="3426898"/>
            <a:ext cx="4526685" cy="120203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232072" y="4613564"/>
            <a:ext cx="23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简写形式</a:t>
            </a:r>
            <a:endParaRPr lang="zh-CN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8842" y="4859649"/>
            <a:ext cx="97425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在执行功能函数的时候，我们发现</a:t>
            </a:r>
            <a:r>
              <a:rPr lang="en-US" sz="1600" dirty="0" smtClean="0"/>
              <a:t>.</a:t>
            </a:r>
            <a:r>
              <a:rPr lang="en-US" sz="1600" dirty="0" err="1" smtClean="0"/>
              <a:t>css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这个功能函数并不是直接被</a:t>
            </a:r>
            <a:r>
              <a:rPr lang="en-US" sz="1600" dirty="0" smtClean="0"/>
              <a:t>“$”</a:t>
            </a:r>
            <a:r>
              <a:rPr lang="zh-CN" altLang="en-US" sz="1600" dirty="0" smtClean="0"/>
              <a:t>或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对象调用执行的，而是先获取元素后，返回某个对象再调用</a:t>
            </a:r>
            <a:r>
              <a:rPr lang="en-US" sz="1600" dirty="0" smtClean="0"/>
              <a:t>.</a:t>
            </a:r>
            <a:r>
              <a:rPr lang="en-US" sz="1600" dirty="0" err="1" smtClean="0"/>
              <a:t>css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这个功能函数。那么也就是说， 这个返回的对象其实也就是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对象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088" y="1321723"/>
            <a:ext cx="81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3906" y="2419004"/>
            <a:ext cx="96926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代码风格</a:t>
            </a:r>
            <a:endParaRPr lang="en-US" altLang="zh-CN" b="1" dirty="0" smtClean="0"/>
          </a:p>
          <a:p>
            <a:r>
              <a:rPr lang="zh-CN" altLang="en-US" sz="1600" dirty="0" smtClean="0"/>
              <a:t> 在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程序中，不管是页面元素的选择、内置的功能函数，都是美元符号“</a:t>
            </a:r>
            <a:r>
              <a:rPr lang="en-US" sz="1600" dirty="0" smtClean="0"/>
              <a:t>$</a:t>
            </a:r>
            <a:r>
              <a:rPr lang="zh-CN" altLang="en-US" sz="1600" dirty="0" smtClean="0"/>
              <a:t>”来起始的。而这个“</a:t>
            </a:r>
            <a:r>
              <a:rPr lang="en-US" sz="1600" dirty="0" smtClean="0"/>
              <a:t>$</a:t>
            </a:r>
            <a:r>
              <a:rPr lang="zh-CN" altLang="en-US" sz="1600" dirty="0" smtClean="0"/>
              <a:t>”就是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当中最重要且独有的对象：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712" y="1330036"/>
            <a:ext cx="104740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我们在上面看到了一个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方法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这是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为我们提供的一个</a:t>
            </a:r>
            <a:r>
              <a:rPr lang="zh-CN" altLang="en-US" sz="1600" dirty="0" smtClean="0">
                <a:solidFill>
                  <a:srgbClr val="FF0000"/>
                </a:solidFill>
              </a:rPr>
              <a:t>动态改变元素样式</a:t>
            </a:r>
            <a:r>
              <a:rPr lang="zh-CN" altLang="en-US" sz="1600" dirty="0" smtClean="0"/>
              <a:t>的一个方法。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4974" y="3665914"/>
            <a:ext cx="100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8842" y="4859649"/>
            <a:ext cx="974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088" y="1321723"/>
            <a:ext cx="81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3906" y="2419004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1837113"/>
            <a:ext cx="85704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css</a:t>
            </a:r>
            <a:r>
              <a:rPr lang="en-US" altLang="zh-CN" b="1" dirty="0" smtClean="0"/>
              <a:t>()</a:t>
            </a:r>
          </a:p>
          <a:p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方法返回或设置匹配的元素的一个或多个样式属性。</a:t>
            </a:r>
            <a:endParaRPr lang="zh-CN" altLang="en-US" sz="16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005839" y="1356713"/>
          <a:ext cx="8877993" cy="471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331"/>
                <a:gridCol w="2959331"/>
                <a:gridCol w="2959331"/>
              </a:tblGrid>
              <a:tr h="164290"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用法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含义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注意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</a:tr>
              <a:tr h="368105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$(selector).</a:t>
                      </a:r>
                      <a:r>
                        <a:rPr lang="en-US" altLang="zh-CN" sz="1700" dirty="0" err="1" smtClean="0"/>
                        <a:t>css</a:t>
                      </a:r>
                      <a:r>
                        <a:rPr lang="en-US" altLang="zh-CN" sz="1700" dirty="0" smtClean="0"/>
                        <a:t>(name)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必需。规定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属性的名称。该参数可包含任何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属性。比如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"color"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5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一个参数返回的是元素的样式属性值</a:t>
                      </a:r>
                      <a:endParaRPr lang="zh-CN" altLang="en-US" sz="1500" dirty="0"/>
                    </a:p>
                  </a:txBody>
                  <a:tcPr marL="84890" marR="84890" marT="42445" marB="42445"/>
                </a:tc>
              </a:tr>
              <a:tr h="411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$(</a:t>
                      </a:r>
                      <a:r>
                        <a:rPr lang="en-US" sz="1700" i="1" dirty="0" smtClean="0"/>
                        <a:t>selector</a:t>
                      </a:r>
                      <a:r>
                        <a:rPr lang="en-US" sz="1700" dirty="0" smtClean="0"/>
                        <a:t>).</a:t>
                      </a:r>
                      <a:r>
                        <a:rPr lang="en-US" sz="1700" dirty="0" err="1" smtClean="0"/>
                        <a:t>css</a:t>
                      </a:r>
                      <a:r>
                        <a:rPr lang="en-US" sz="1700" dirty="0" smtClean="0"/>
                        <a:t>([‘</a:t>
                      </a:r>
                      <a:r>
                        <a:rPr lang="en-US" sz="1700" i="1" dirty="0" smtClean="0"/>
                        <a:t>name</a:t>
                      </a:r>
                      <a:r>
                        <a:rPr lang="en-US" sz="1700" dirty="0" smtClean="0"/>
                        <a:t>’,’</a:t>
                      </a:r>
                      <a:r>
                        <a:rPr lang="en-US" sz="1700" i="1" dirty="0" smtClean="0"/>
                        <a:t> name</a:t>
                      </a:r>
                      <a:r>
                        <a:rPr lang="en-US" sz="1700" dirty="0" smtClean="0"/>
                        <a:t>’,’</a:t>
                      </a:r>
                      <a:r>
                        <a:rPr lang="en-US" sz="1700" i="1" dirty="0" smtClean="0"/>
                        <a:t> name</a:t>
                      </a:r>
                      <a:r>
                        <a:rPr lang="en-US" sz="1700" dirty="0" smtClean="0"/>
                        <a:t>’……])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获取多个属性值</a:t>
                      </a:r>
                      <a:endParaRPr lang="zh-CN" altLang="en-US" sz="1500" b="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获取多个属性值时，可以传入一个数组，该数组为属性名字的集合。</a:t>
                      </a:r>
                      <a:endParaRPr lang="zh-CN" altLang="en-US" sz="1500" dirty="0"/>
                    </a:p>
                  </a:txBody>
                  <a:tcPr marL="84890" marR="84890" marT="42445" marB="42445"/>
                </a:tc>
              </a:tr>
              <a:tr h="596614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$(</a:t>
                      </a:r>
                      <a:r>
                        <a:rPr lang="en-US" sz="1700" i="1" dirty="0" smtClean="0"/>
                        <a:t>selector</a:t>
                      </a:r>
                      <a:r>
                        <a:rPr lang="en-US" sz="1700" dirty="0" smtClean="0"/>
                        <a:t>).</a:t>
                      </a:r>
                      <a:r>
                        <a:rPr lang="en-US" sz="1700" dirty="0" err="1" smtClean="0"/>
                        <a:t>css</a:t>
                      </a:r>
                      <a:r>
                        <a:rPr lang="en-US" sz="1700" dirty="0" smtClean="0"/>
                        <a:t>(</a:t>
                      </a:r>
                      <a:r>
                        <a:rPr lang="en-US" sz="1700" i="1" dirty="0" err="1" smtClean="0"/>
                        <a:t>name</a:t>
                      </a:r>
                      <a:r>
                        <a:rPr lang="en-US" sz="1700" dirty="0" err="1" smtClean="0"/>
                        <a:t>,</a:t>
                      </a:r>
                      <a:r>
                        <a:rPr lang="en-US" sz="1700" i="1" dirty="0" err="1" smtClean="0"/>
                        <a:t>value</a:t>
                      </a:r>
                      <a:r>
                        <a:rPr lang="en-US" sz="1700" dirty="0" smtClean="0"/>
                        <a:t>)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设置所有匹配元素的指定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属性。</a:t>
                      </a:r>
                      <a:endParaRPr lang="zh-CN" altLang="en-US" sz="15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 smtClean="0"/>
                        <a:t>可选</a:t>
                      </a:r>
                      <a:r>
                        <a:rPr lang="zh-CN" altLang="en-US" sz="1500" dirty="0"/>
                        <a:t>。规定 </a:t>
                      </a:r>
                      <a:r>
                        <a:rPr lang="en-US" altLang="zh-CN" sz="1500" dirty="0"/>
                        <a:t>CSS </a:t>
                      </a:r>
                      <a:r>
                        <a:rPr lang="zh-CN" altLang="en-US" sz="1500" dirty="0"/>
                        <a:t>属性的值。该参数可包含任何 </a:t>
                      </a:r>
                      <a:r>
                        <a:rPr lang="en-US" altLang="zh-CN" sz="1500" dirty="0"/>
                        <a:t>CSS </a:t>
                      </a:r>
                      <a:r>
                        <a:rPr lang="zh-CN" altLang="en-US" sz="1500" dirty="0"/>
                        <a:t>属性值，比如 </a:t>
                      </a:r>
                      <a:r>
                        <a:rPr lang="en-US" altLang="zh-CN" sz="1500" dirty="0"/>
                        <a:t>"red"</a:t>
                      </a:r>
                      <a:r>
                        <a:rPr lang="zh-CN" altLang="en-US" sz="1500" dirty="0"/>
                        <a:t>。</a:t>
                      </a:r>
                    </a:p>
                    <a:p>
                      <a:pPr fontAlgn="t"/>
                      <a:r>
                        <a:rPr lang="zh-CN" altLang="en-US" sz="1500" dirty="0"/>
                        <a:t>如果设置了空字符串值，则从元素中删除指定属性。</a:t>
                      </a:r>
                    </a:p>
                  </a:txBody>
                  <a:tcPr marL="53056" marR="132640" marT="53056" marB="53056" anchor="ctr"/>
                </a:tc>
              </a:tr>
              <a:tr h="71022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$(</a:t>
                      </a:r>
                      <a:r>
                        <a:rPr lang="en-US" sz="1700" i="1" dirty="0" smtClean="0"/>
                        <a:t>selector</a:t>
                      </a:r>
                      <a:r>
                        <a:rPr lang="en-US" sz="1700" dirty="0" smtClean="0"/>
                        <a:t>).</a:t>
                      </a:r>
                      <a:r>
                        <a:rPr lang="en-US" sz="1700" dirty="0" err="1" smtClean="0"/>
                        <a:t>css</a:t>
                      </a:r>
                      <a:r>
                        <a:rPr lang="en-US" sz="1700" dirty="0" smtClean="0"/>
                        <a:t>({</a:t>
                      </a:r>
                      <a:r>
                        <a:rPr lang="en-US" sz="1700" i="1" dirty="0" err="1" smtClean="0"/>
                        <a:t>property:value</a:t>
                      </a:r>
                      <a:r>
                        <a:rPr lang="en-US" sz="1700" dirty="0" smtClean="0"/>
                        <a:t>, </a:t>
                      </a:r>
                      <a:r>
                        <a:rPr lang="en-US" sz="1700" i="1" dirty="0" err="1" smtClean="0"/>
                        <a:t>property:value</a:t>
                      </a:r>
                      <a:r>
                        <a:rPr lang="en-US" sz="1700" dirty="0" smtClean="0"/>
                        <a:t>, ...})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把“名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值对”对象设置为所有匹配元素的样式属性。</a:t>
                      </a:r>
                      <a:endParaRPr lang="zh-CN" altLang="en-US" sz="15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必需。规定要设置为样式属性的“名称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值对”对象。</a:t>
                      </a:r>
                    </a:p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该参数可包含若干对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属性名称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值。比如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{"color":"</a:t>
                      </a:r>
                      <a:r>
                        <a:rPr lang="en-US" altLang="zh-CN" sz="15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red","font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-weight":"bold"}</a:t>
                      </a:r>
                    </a:p>
                    <a:p>
                      <a:endParaRPr lang="zh-CN" altLang="en-US" sz="1700" dirty="0"/>
                    </a:p>
                  </a:txBody>
                  <a:tcPr marL="84890" marR="84890" marT="42445" marB="424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dirty="0" smtClean="0"/>
              <a:t>text()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712" y="1330036"/>
            <a:ext cx="104740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4974" y="3665914"/>
            <a:ext cx="100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8842" y="4859649"/>
            <a:ext cx="974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088" y="1321723"/>
            <a:ext cx="81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3906" y="2419004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651" y="1330037"/>
            <a:ext cx="85704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text()</a:t>
            </a:r>
          </a:p>
          <a:p>
            <a:r>
              <a:rPr lang="en-US" altLang="zh-CN" sz="1600" dirty="0" smtClean="0"/>
              <a:t>text() </a:t>
            </a:r>
            <a:r>
              <a:rPr lang="zh-CN" altLang="en-US" sz="1600" dirty="0" smtClean="0"/>
              <a:t>方法方法设置或返回被选元素的</a:t>
            </a:r>
            <a:r>
              <a:rPr lang="zh-CN" altLang="en-US" sz="1600" dirty="0" smtClean="0">
                <a:solidFill>
                  <a:srgbClr val="FF0000"/>
                </a:solidFill>
              </a:rPr>
              <a:t>文本内容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072341" y="2099408"/>
          <a:ext cx="8877993" cy="157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331"/>
                <a:gridCol w="2959331"/>
                <a:gridCol w="2959331"/>
              </a:tblGrid>
              <a:tr h="164290"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用法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含义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注意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</a:tr>
              <a:tr h="368105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$(selector).text()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当该方法用于返回一个值时，它会返回所有匹配元素的组合的文本内容</a:t>
                      </a:r>
                      <a:endParaRPr lang="zh-CN" altLang="en-US" sz="16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会删除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  <a:endParaRPr lang="zh-CN" altLang="en-US" sz="1600" dirty="0"/>
                    </a:p>
                  </a:txBody>
                  <a:tcPr marL="84890" marR="84890" marT="42445" marB="42445"/>
                </a:tc>
              </a:tr>
              <a:tr h="411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$(</a:t>
                      </a:r>
                      <a:r>
                        <a:rPr lang="en-US" sz="1600" i="1" dirty="0" smtClean="0"/>
                        <a:t>selector</a:t>
                      </a:r>
                      <a:r>
                        <a:rPr lang="en-US" sz="1600" dirty="0" smtClean="0"/>
                        <a:t>).text(</a:t>
                      </a:r>
                      <a:r>
                        <a:rPr lang="en-US" sz="1600" i="1" dirty="0" smtClean="0"/>
                        <a:t>content</a:t>
                      </a:r>
                      <a:r>
                        <a:rPr lang="en-US" sz="1600" dirty="0" smtClean="0"/>
                        <a:t>)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当该方法用于设置值时</a:t>
                      </a:r>
                      <a:endParaRPr lang="zh-CN" altLang="en-US" sz="1600" b="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它会覆盖被选元素的所有内容。</a:t>
                      </a:r>
                      <a:endParaRPr lang="zh-CN" altLang="en-US" sz="1600" dirty="0"/>
                    </a:p>
                  </a:txBody>
                  <a:tcPr marL="84890" marR="84890" marT="42445" marB="424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dirty="0" err="1" smtClean="0"/>
              <a:t>eq</a:t>
            </a:r>
            <a:r>
              <a:rPr lang="en-US" altLang="zh-CN" dirty="0" smtClean="0"/>
              <a:t> ()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712" y="1330036"/>
            <a:ext cx="104740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4974" y="3665914"/>
            <a:ext cx="100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8842" y="4859649"/>
            <a:ext cx="974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088" y="1321723"/>
            <a:ext cx="81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3906" y="2419004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651" y="1330037"/>
            <a:ext cx="85704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eq</a:t>
            </a:r>
            <a:r>
              <a:rPr lang="en-US" altLang="zh-CN" b="1" dirty="0" smtClean="0"/>
              <a:t>()</a:t>
            </a:r>
          </a:p>
          <a:p>
            <a:r>
              <a:rPr lang="en-US" altLang="zh-CN" sz="1600" dirty="0" err="1" smtClean="0"/>
              <a:t>eq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方法将匹配元素集缩减值指定 </a:t>
            </a:r>
            <a:r>
              <a:rPr lang="en-US" altLang="zh-CN" sz="1600" dirty="0" smtClean="0"/>
              <a:t>index </a:t>
            </a:r>
            <a:r>
              <a:rPr lang="zh-CN" altLang="en-US" sz="1600" dirty="0" smtClean="0"/>
              <a:t>上的一个。</a:t>
            </a:r>
            <a:endParaRPr lang="zh-CN" altLang="en-US" sz="16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072341" y="2099408"/>
          <a:ext cx="8877993" cy="94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331"/>
                <a:gridCol w="2959331"/>
                <a:gridCol w="2959331"/>
              </a:tblGrid>
              <a:tr h="164290"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用法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含义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注意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</a:tr>
              <a:tr h="368105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$(selector)</a:t>
                      </a:r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eq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i="1" dirty="0" smtClean="0"/>
                        <a:t>index</a:t>
                      </a:r>
                      <a:r>
                        <a:rPr lang="en-US" sz="1600" dirty="0" smtClean="0"/>
                        <a:t>)</a:t>
                      </a:r>
                      <a:endParaRPr lang="zh-CN" altLang="en-US" sz="1700" dirty="0"/>
                    </a:p>
                  </a:txBody>
                  <a:tcPr marL="84890" marR="84890" marT="42445" marB="424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/>
                        <a:t>整数</a:t>
                      </a:r>
                      <a:r>
                        <a:rPr lang="zh-CN" altLang="en-US" sz="1600" dirty="0"/>
                        <a:t>，指示元素的位置（最小为 </a:t>
                      </a:r>
                      <a:r>
                        <a:rPr lang="en-US" altLang="zh-CN" sz="1600" dirty="0" smtClean="0"/>
                        <a:t>0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如果是负数，则从集合中的最后一个元素往回计数。</a:t>
                      </a:r>
                      <a:endParaRPr lang="zh-CN" altLang="en-US" sz="1600" dirty="0"/>
                    </a:p>
                  </a:txBody>
                  <a:tcPr marL="84890" marR="84890" marT="42445" marB="424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b="1" dirty="0" err="1" smtClean="0"/>
              <a:t>Jquery</a:t>
            </a:r>
            <a:r>
              <a:rPr lang="zh-CN" altLang="en-US" b="1" dirty="0" smtClean="0"/>
              <a:t>中的链式操作</a:t>
            </a:r>
            <a:endParaRPr lang="zh-CN" altLang="en-US" b="1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712" y="1330036"/>
            <a:ext cx="104740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4974" y="3665914"/>
            <a:ext cx="100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8842" y="4859649"/>
            <a:ext cx="974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088" y="1321723"/>
            <a:ext cx="81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3906" y="2419004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" name="Picture 4" descr="C:\Users\Administrator\Desktop\微信截图_201803011412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9408" y="2682488"/>
            <a:ext cx="5994512" cy="97763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864524" y="1454727"/>
            <a:ext cx="10565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我们在上面认识到了一个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的一个方法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(),</a:t>
            </a:r>
            <a:r>
              <a:rPr lang="zh-CN" altLang="en-US" sz="1600" dirty="0" smtClean="0"/>
              <a:t>但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的魅力并不仅仅如此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之所以能够这么火爆在于它强大的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链式操作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以上面案例作为例子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执行了</a:t>
            </a:r>
            <a:r>
              <a:rPr lang="en-US" sz="1600" dirty="0" smtClean="0"/>
              <a:t>.</a:t>
            </a:r>
            <a:r>
              <a:rPr lang="en-US" sz="1600" dirty="0" err="1" smtClean="0"/>
              <a:t>css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这个功能函数后，最终返回的还是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对象，那么也就是说</a:t>
            </a:r>
            <a:r>
              <a:rPr lang="en-US" altLang="zh-CN" sz="1600" dirty="0" smtClean="0"/>
              <a:t>,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的代码模式是采用的连缀方式，可以不停的连续调用功能函数。</a:t>
            </a:r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90851" y="3865418"/>
            <a:ext cx="339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r>
              <a:rPr lang="zh-CN" altLang="en-US" dirty="0" smtClean="0"/>
              <a:t>的链式操作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3658" y="4488873"/>
            <a:ext cx="9343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注意</a:t>
            </a:r>
            <a:r>
              <a:rPr lang="en-US" altLang="zh-CN" sz="1600" b="1" dirty="0" smtClean="0"/>
              <a:t>:</a:t>
            </a:r>
            <a:r>
              <a:rPr lang="en-US" sz="1600" b="1" dirty="0" err="1" smtClean="0"/>
              <a:t>jquery中代码注释和JavaScript是保持一致的，有两种最常用的注释：单行使用</a:t>
            </a:r>
            <a:r>
              <a:rPr lang="en-US" sz="1600" b="1" dirty="0" smtClean="0"/>
              <a:t>“//...”，</a:t>
            </a:r>
            <a:r>
              <a:rPr lang="en-US" sz="1600" b="1" dirty="0" err="1" smtClean="0"/>
              <a:t>多行使用</a:t>
            </a:r>
            <a:r>
              <a:rPr lang="en-US" sz="1600" b="1" dirty="0" smtClean="0"/>
              <a:t>“/* ... */”。</a:t>
            </a:r>
            <a:endParaRPr lang="zh-CN" altLang="en-US" sz="16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err="1" smtClean="0"/>
              <a:t>加载模式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024" y="1487978"/>
            <a:ext cx="10523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我们在之前的代码一直在使用</a:t>
            </a:r>
            <a:r>
              <a:rPr lang="en-US" sz="1600" dirty="0" smtClean="0"/>
              <a:t>$(function () {});</a:t>
            </a:r>
            <a:r>
              <a:rPr lang="zh-CN" altLang="en-US" sz="1600" dirty="0" smtClean="0"/>
              <a:t>这段代码进行首尾包裹，那么为什么必须要包裹这段代码呢？原因是我们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库文件是在</a:t>
            </a:r>
            <a:r>
              <a:rPr lang="en-US" sz="1600" dirty="0" smtClean="0"/>
              <a:t>body</a:t>
            </a:r>
            <a:r>
              <a:rPr lang="zh-CN" altLang="en-US" sz="1600" dirty="0" smtClean="0"/>
              <a:t>元素之前加载的，我们必须等待所有的</a:t>
            </a:r>
            <a:r>
              <a:rPr lang="en-US" sz="1600" dirty="0" smtClean="0"/>
              <a:t>DOM</a:t>
            </a:r>
            <a:r>
              <a:rPr lang="zh-CN" altLang="en-US" sz="1600" dirty="0" smtClean="0"/>
              <a:t>元素加载后，延迟支持</a:t>
            </a:r>
            <a:r>
              <a:rPr lang="en-US" sz="1600" dirty="0" smtClean="0"/>
              <a:t>DOM</a:t>
            </a:r>
            <a:r>
              <a:rPr lang="zh-CN" altLang="en-US" sz="1600" dirty="0" smtClean="0"/>
              <a:t>操作，否则就无法获取到。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 descr="C:\Users\Administrator\Desktop\微信截图_201803011417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331" y="2655223"/>
            <a:ext cx="5964237" cy="1447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81796" y="4297680"/>
            <a:ext cx="37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加载方式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加载模式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23194" y="1467813"/>
          <a:ext cx="88327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244"/>
                <a:gridCol w="2944244"/>
                <a:gridCol w="294424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window.onload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$(document).ready()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必须等待网页全部加载完毕（包括图片等），然后再执行包裹代码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只需要等待网页中的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结构加载完毕，就能执行包裹的代码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执行次数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只能执行一次，如果第二次，那么第一次的执行会被覆盖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可以执行多次，第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次都不会被上一次覆盖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简写方案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无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$(function () {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62946" y="4239491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1671</TotalTime>
  <Words>1154</Words>
  <Application>Microsoft Office PowerPoint</Application>
  <PresentationFormat>自定义</PresentationFormat>
  <Paragraphs>117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2</vt:lpstr>
      <vt:lpstr>章节目标</vt:lpstr>
      <vt:lpstr>代码风格</vt:lpstr>
      <vt:lpstr>css()</vt:lpstr>
      <vt:lpstr>text()</vt:lpstr>
      <vt:lpstr>eq ()</vt:lpstr>
      <vt:lpstr>Jquery中的链式操作</vt:lpstr>
      <vt:lpstr>加载模式</vt:lpstr>
      <vt:lpstr>加载模式</vt:lpstr>
      <vt:lpstr>对象互换</vt:lpstr>
      <vt:lpstr>多个库之间的冲突</vt:lpstr>
      <vt:lpstr>多个库之间的冲突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357</cp:revision>
  <dcterms:created xsi:type="dcterms:W3CDTF">2016-04-22T07:52:00Z</dcterms:created>
  <dcterms:modified xsi:type="dcterms:W3CDTF">2018-03-12T05:13:01Z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