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2" r:id="rId1"/>
  </p:sldMasterIdLst>
  <p:notesMasterIdLst>
    <p:notesMasterId r:id="rId13"/>
  </p:notesMasterIdLst>
  <p:sldIdLst>
    <p:sldId id="257" r:id="rId2"/>
    <p:sldId id="288" r:id="rId3"/>
    <p:sldId id="289" r:id="rId4"/>
    <p:sldId id="290" r:id="rId5"/>
    <p:sldId id="294" r:id="rId6"/>
    <p:sldId id="295" r:id="rId7"/>
    <p:sldId id="296" r:id="rId8"/>
    <p:sldId id="291" r:id="rId9"/>
    <p:sldId id="297" r:id="rId10"/>
    <p:sldId id="292" r:id="rId11"/>
    <p:sldId id="29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orient="horz" pos="1176">
          <p15:clr>
            <a:srgbClr val="A4A3A4"/>
          </p15:clr>
        </p15:guide>
        <p15:guide id="4" pos="7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522" y="-96"/>
      </p:cViewPr>
      <p:guideLst>
        <p:guide orient="horz"/>
        <p:guide orient="horz" pos="1176"/>
        <p:guide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793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图片 12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04807" cy="685292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98226" y="435428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669678" y="3423540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33363" y="344488"/>
            <a:ext cx="8510587" cy="596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58216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2756747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055096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345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42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2018/3/19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4" r:id="rId13"/>
    <p:sldLayoutId id="2147483651" r:id="rId14"/>
    <p:sldLayoutId id="2147483655" r:id="rId15"/>
    <p:sldLayoutId id="2147483656" r:id="rId16"/>
    <p:sldLayoutId id="2147483661" r:id="rId17"/>
    <p:sldLayoutId id="214748365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第 5 章 </a:t>
            </a:r>
            <a:r>
              <a:rPr lang="en-US" b="1" dirty="0" err="1" smtClean="0"/>
              <a:t>基础</a:t>
            </a:r>
            <a:r>
              <a:rPr lang="en-US" b="1" dirty="0" smtClean="0"/>
              <a:t> DOM 和 CSS </a:t>
            </a:r>
            <a:r>
              <a:rPr lang="en-US" b="1" dirty="0" err="1" smtClean="0"/>
              <a:t>操作</a:t>
            </a:r>
            <a:endParaRPr lang="zh-CN" altLang="en-US" b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xfrm>
            <a:off x="734289" y="1330038"/>
            <a:ext cx="10263447" cy="889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zh-CN" altLang="en-US" sz="2800" dirty="0" smtClean="0"/>
          </a:p>
          <a:p>
            <a:pPr>
              <a:buClr>
                <a:schemeClr val="accent6"/>
              </a:buClr>
              <a:buSzPct val="77000"/>
              <a:buNone/>
            </a:pP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元素</a:t>
            </a:r>
            <a:r>
              <a:rPr lang="zh-CN" altLang="en-US" dirty="0" smtClean="0">
                <a:solidFill>
                  <a:schemeClr val="bg1"/>
                </a:solidFill>
              </a:rPr>
              <a:t>样式</a:t>
            </a:r>
            <a:r>
              <a:rPr lang="en-US" dirty="0" err="1" smtClean="0">
                <a:solidFill>
                  <a:schemeClr val="bg1"/>
                </a:solidFill>
              </a:rPr>
              <a:t>操作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1429789"/>
            <a:ext cx="100500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07" y="1454728"/>
            <a:ext cx="1036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元素样式操作包括了直接设置</a:t>
            </a:r>
            <a:r>
              <a:rPr lang="en-US" dirty="0" smtClean="0"/>
              <a:t> CSS </a:t>
            </a:r>
            <a:r>
              <a:rPr lang="en-US" dirty="0" err="1" smtClean="0"/>
              <a:t>样式、增加</a:t>
            </a:r>
            <a:r>
              <a:rPr lang="en-US" dirty="0" smtClean="0"/>
              <a:t> CSS </a:t>
            </a:r>
            <a:r>
              <a:rPr lang="en-US" dirty="0" err="1" smtClean="0"/>
              <a:t>类别、类别切换、删除类别这几种操作方法</a:t>
            </a:r>
            <a:r>
              <a:rPr lang="en-US" dirty="0" smtClean="0"/>
              <a:t>。</a:t>
            </a:r>
            <a:r>
              <a:rPr lang="en-US" dirty="0" err="1" smtClean="0"/>
              <a:t>而在整个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使用频率上来看，CSS</a:t>
            </a:r>
            <a:r>
              <a:rPr lang="en-US" dirty="0" smtClean="0"/>
              <a:t> </a:t>
            </a:r>
            <a:r>
              <a:rPr lang="en-US" dirty="0" err="1" smtClean="0"/>
              <a:t>样式的操作也是极高的，所以需要重点掌握</a:t>
            </a:r>
            <a:r>
              <a:rPr lang="en-US" dirty="0" smtClean="0"/>
              <a:t>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5462" y="2261062"/>
            <a:ext cx="501257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css</a:t>
            </a:r>
            <a:r>
              <a:rPr lang="en-US" altLang="zh-CN" dirty="0" smtClean="0"/>
              <a:t>()</a:t>
            </a:r>
            <a:r>
              <a:rPr lang="zh-CN" altLang="en-US" dirty="0" smtClean="0"/>
              <a:t>操作方法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28092" y="2707812"/>
          <a:ext cx="5003800" cy="2113280"/>
        </p:xfrm>
        <a:graphic>
          <a:graphicData uri="http://schemas.openxmlformats.org/drawingml/2006/table">
            <a:tbl>
              <a:tblPr/>
              <a:tblGrid>
                <a:gridCol w="2332355"/>
                <a:gridCol w="2671445"/>
              </a:tblGrid>
              <a:tr h="301625">
                <a:tc>
                  <a:txBody>
                    <a:bodyPr/>
                    <a:lstStyle/>
                    <a:p>
                      <a:pPr marL="88900" marR="7493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css</a:t>
                      </a:r>
                      <a:r>
                        <a:rPr lang="en-US" sz="1050" dirty="0" smtClean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(name)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945" marR="31750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获取某个元素行内的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CSS </a:t>
                      </a: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样式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83820" marR="7493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945" marR="31559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设置某个元素行内的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CSS </a:t>
                      </a: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样式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88900" marR="7493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({name1 : value1, name2 : value2})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945" marR="315595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设置某个元素行内多个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CSS </a:t>
                      </a: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样式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83820" marR="7493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addClass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(class)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945" marR="31559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给某个元素添加一个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CSS 类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90170" marR="7493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addClass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(class1 class2 class3...)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945" marR="315595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给某个元素添加多个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CSS 类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83820" marR="7493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removeClass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(class)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945" marR="31559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删除某个元素的一个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CSS 类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90170" marR="7493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removeClass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(class1 class2 class3...)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21945" marR="31750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删除某个元素的多个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CSS 类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9709" y="5544589"/>
            <a:ext cx="942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([“</a:t>
            </a:r>
            <a:r>
              <a:rPr lang="en-US" altLang="zh-CN" dirty="0" err="1" smtClean="0"/>
              <a:t>color”,”width”,”height</a:t>
            </a:r>
            <a:r>
              <a:rPr lang="en-US" altLang="zh-CN" dirty="0" smtClean="0"/>
              <a:t>”])</a:t>
            </a:r>
            <a:r>
              <a:rPr lang="en-US" dirty="0" smtClean="0"/>
              <a:t> </a:t>
            </a:r>
            <a:r>
              <a:rPr lang="en-US" dirty="0" err="1" smtClean="0"/>
              <a:t>而获取到的是一个对象数组</a:t>
            </a:r>
            <a:r>
              <a:rPr lang="en-US" dirty="0" smtClean="0"/>
              <a:t>.</a:t>
            </a:r>
            <a:r>
              <a:rPr lang="zh-CN" altLang="en-US" dirty="0" smtClean="0"/>
              <a:t>不可以用</a:t>
            </a:r>
            <a:r>
              <a:rPr lang="en-US" altLang="zh-CN" dirty="0" smtClean="0"/>
              <a:t>for()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要用传统方式</a:t>
            </a:r>
            <a:r>
              <a:rPr lang="en-US" altLang="zh-CN" dirty="0" smtClean="0"/>
              <a:t>for-in</a:t>
            </a:r>
            <a:r>
              <a:rPr lang="zh-CN" altLang="en-US" dirty="0" smtClean="0"/>
              <a:t>循坏</a:t>
            </a:r>
            <a:r>
              <a:rPr lang="en-US" altLang="zh-CN" dirty="0" smtClean="0"/>
              <a:t>.</a:t>
            </a:r>
            <a:r>
              <a:rPr lang="zh-CN" altLang="en-US" dirty="0" smtClean="0"/>
              <a:t>或者使用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中的工具函数</a:t>
            </a:r>
            <a:r>
              <a:rPr lang="en-US" altLang="zh-CN" dirty="0" smtClean="0"/>
              <a:t>,$.each(“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”,function(</a:t>
            </a:r>
            <a:r>
              <a:rPr lang="en-US" altLang="zh-CN" dirty="0" err="1" smtClean="0"/>
              <a:t>attr,value</a:t>
            </a:r>
            <a:r>
              <a:rPr lang="en-US" altLang="zh-CN" dirty="0" smtClean="0"/>
              <a:t>){})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xfrm>
            <a:off x="734289" y="1330038"/>
            <a:ext cx="10263447" cy="889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zh-CN" altLang="en-US" sz="2800" dirty="0" smtClean="0"/>
          </a:p>
          <a:p>
            <a:pPr>
              <a:buClr>
                <a:schemeClr val="accent6"/>
              </a:buClr>
              <a:buSzPct val="77000"/>
              <a:buNone/>
            </a:pP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元素</a:t>
            </a:r>
            <a:r>
              <a:rPr lang="zh-CN" altLang="en-US" dirty="0" smtClean="0">
                <a:solidFill>
                  <a:schemeClr val="bg1"/>
                </a:solidFill>
              </a:rPr>
              <a:t>样式</a:t>
            </a:r>
            <a:r>
              <a:rPr lang="en-US" dirty="0" err="1" smtClean="0">
                <a:solidFill>
                  <a:schemeClr val="bg1"/>
                </a:solidFill>
              </a:rPr>
              <a:t>操作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1429789"/>
            <a:ext cx="100500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1397" y="1271848"/>
            <a:ext cx="10365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不但提供了</a:t>
            </a:r>
            <a:r>
              <a:rPr lang="en-US" dirty="0" smtClean="0"/>
              <a:t> CSS </a:t>
            </a:r>
            <a:r>
              <a:rPr lang="en-US" dirty="0" err="1" smtClean="0"/>
              <a:t>的核心操作方法，比如.css</a:t>
            </a:r>
            <a:r>
              <a:rPr lang="en-US" dirty="0" smtClean="0"/>
              <a:t>()、.</a:t>
            </a:r>
            <a:r>
              <a:rPr lang="en-US" dirty="0" err="1" smtClean="0"/>
              <a:t>addClass</a:t>
            </a:r>
            <a:r>
              <a:rPr lang="en-US" dirty="0" smtClean="0"/>
              <a:t>()等。</a:t>
            </a:r>
            <a:r>
              <a:rPr lang="en-US" dirty="0" err="1" smtClean="0"/>
              <a:t>还封装了一些特殊功能的</a:t>
            </a:r>
            <a:r>
              <a:rPr lang="en-US" dirty="0" smtClean="0"/>
              <a:t> CSS </a:t>
            </a:r>
            <a:r>
              <a:rPr lang="en-US" dirty="0" err="1" smtClean="0"/>
              <a:t>操作方法，我们分别来了解一下</a:t>
            </a:r>
            <a:r>
              <a:rPr lang="en-US" dirty="0" smtClean="0"/>
              <a:t>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43727" y="2036127"/>
          <a:ext cx="5003800" cy="4724400"/>
        </p:xfrm>
        <a:graphic>
          <a:graphicData uri="http://schemas.openxmlformats.org/drawingml/2006/table">
            <a:tbl>
              <a:tblPr/>
              <a:tblGrid>
                <a:gridCol w="2139315"/>
                <a:gridCol w="2864485"/>
              </a:tblGrid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width()</a:t>
                      </a:r>
                      <a:endParaRPr lang="zh-CN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获取某个元素的长度</a:t>
                      </a:r>
                      <a:endParaRPr lang="zh-CN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width(value)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设置某个元素的长度</a:t>
                      </a:r>
                      <a:endParaRPr lang="zh-CN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height()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获取某个元素的高度</a:t>
                      </a:r>
                      <a:endParaRPr lang="zh-CN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height(value)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设置某个元素的高度</a:t>
                      </a:r>
                      <a:endParaRPr lang="zh-CN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err="1" smtClean="0">
                          <a:latin typeface="+mj-lt"/>
                          <a:ea typeface="Times New Roman"/>
                          <a:cs typeface="Times New Roman"/>
                        </a:rPr>
                        <a:t>innerWidth</a:t>
                      </a: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()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获取元素宽度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包含内边距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padding</a:t>
                      </a:r>
                      <a:endParaRPr lang="zh-CN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err="1" smtClean="0">
                          <a:latin typeface="+mj-lt"/>
                          <a:ea typeface="Times New Roman"/>
                          <a:cs typeface="Times New Roman"/>
                        </a:rPr>
                        <a:t>innerHeight</a:t>
                      </a: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()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获取元素高度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包含内边距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padding</a:t>
                      </a:r>
                      <a:endParaRPr lang="zh-CN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err="1" smtClean="0">
                          <a:latin typeface="+mj-lt"/>
                          <a:ea typeface="Times New Roman"/>
                          <a:cs typeface="Times New Roman"/>
                        </a:rPr>
                        <a:t>outerWidth</a:t>
                      </a: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()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获取元素宽度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包含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border</a:t>
                      </a: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和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padding</a:t>
                      </a:r>
                      <a:endParaRPr lang="zh-CN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err="1" smtClean="0">
                          <a:latin typeface="+mj-lt"/>
                          <a:ea typeface="Times New Roman"/>
                          <a:cs typeface="Times New Roman"/>
                        </a:rPr>
                        <a:t>outerHeight</a:t>
                      </a: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()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获取元素高度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包含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border</a:t>
                      </a: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和</a:t>
                      </a:r>
                      <a:r>
                        <a:rPr lang="en-US" altLang="zh-CN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padding</a:t>
                      </a:r>
                      <a:endParaRPr lang="zh-CN" sz="11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err="1" smtClean="0">
                          <a:latin typeface="+mj-lt"/>
                          <a:ea typeface="Times New Roman"/>
                          <a:cs typeface="Times New Roman"/>
                        </a:rPr>
                        <a:t>outerWidth</a:t>
                      </a: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(true)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同上，且包含外边距+margin</a:t>
                      </a:r>
                      <a:endParaRPr lang="zh-CN" sz="105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err="1" smtClean="0">
                          <a:latin typeface="+mj-lt"/>
                          <a:ea typeface="Times New Roman"/>
                          <a:cs typeface="Times New Roman"/>
                        </a:rPr>
                        <a:t>outerHeight</a:t>
                      </a: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(true)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indent="0" algn="ctr" defTabSz="914400" rtl="0" eaLnBrk="1" fontAlgn="auto" latinLnBrk="0" hangingPunct="1">
                        <a:lnSpc>
                          <a:spcPts val="2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同上，且包含外边距+margin</a:t>
                      </a:r>
                      <a:endParaRPr lang="zh-CN" altLang="en-US" sz="1100" b="1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offset()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indent="0" algn="ctr" defTabSz="914400" rtl="0" eaLnBrk="1" fontAlgn="auto" latinLnBrk="0" hangingPunct="1">
                        <a:lnSpc>
                          <a:spcPts val="2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获取某个元素相对于视口偏移位置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position()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indent="0" algn="ctr" defTabSz="914400" rtl="0" eaLnBrk="1" fontAlgn="auto" latinLnBrk="0" hangingPunct="1">
                        <a:lnSpc>
                          <a:spcPts val="2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获取某个元素相对于元素的偏移位置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err="1" smtClean="0">
                          <a:latin typeface="+mj-lt"/>
                          <a:ea typeface="Times New Roman"/>
                          <a:cs typeface="Times New Roman"/>
                        </a:rPr>
                        <a:t>scrollTop</a:t>
                      </a:r>
                      <a:r>
                        <a:rPr lang="en-US" altLang="zh-CN" sz="1100" b="1" dirty="0" smtClean="0">
                          <a:latin typeface="+mj-lt"/>
                          <a:ea typeface="Times New Roman"/>
                          <a:cs typeface="Times New Roman"/>
                        </a:rPr>
                        <a:t>()</a:t>
                      </a:r>
                      <a:endParaRPr lang="zh-CN" sz="1100" b="1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indent="0" algn="ctr" defTabSz="914400" rtl="0" eaLnBrk="1" fontAlgn="auto" latinLnBrk="0" hangingPunct="1">
                        <a:lnSpc>
                          <a:spcPts val="2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获取垂直滚动条的值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scrollTop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(value)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indent="0" algn="ctr" defTabSz="914400" rtl="0" eaLnBrk="1" fontAlgn="auto" latinLnBrk="0" hangingPunct="1">
                        <a:lnSpc>
                          <a:spcPts val="2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设置垂直滚动条的值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scrollLeft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indent="0" algn="ctr" defTabSz="914400" rtl="0" eaLnBrk="1" fontAlgn="auto" latinLnBrk="0" hangingPunct="1">
                        <a:lnSpc>
                          <a:spcPts val="2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获取水平滚动条的值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102870" marR="9398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scrollLeft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(value)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indent="0" algn="ctr" defTabSz="914400" rtl="0" eaLnBrk="1" fontAlgn="auto" latinLnBrk="0" hangingPunct="1">
                        <a:lnSpc>
                          <a:spcPts val="2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设置水平滚动条的值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accent6"/>
              </a:buClr>
              <a:buSzPct val="77000"/>
              <a:buFont typeface="Wingdings" pitchFamily="2" charset="2"/>
              <a:buChar char="l"/>
            </a:pPr>
            <a:r>
              <a:rPr lang="en-US" altLang="zh-CN" sz="2800" b="1" dirty="0" smtClean="0">
                <a:ea typeface="+mj-ea"/>
              </a:rPr>
              <a:t>DOM</a:t>
            </a:r>
            <a:r>
              <a:rPr lang="zh-CN" altLang="en-US" sz="2800" b="1" dirty="0" smtClean="0">
                <a:ea typeface="+mj-ea"/>
              </a:rPr>
              <a:t>简介</a:t>
            </a:r>
            <a:endParaRPr lang="en-US" altLang="zh-CN" sz="2800" b="1" dirty="0" smtClean="0">
              <a:ea typeface="+mj-ea"/>
            </a:endParaRPr>
          </a:p>
          <a:p>
            <a:pPr>
              <a:buClr>
                <a:schemeClr val="accent6"/>
              </a:buClr>
              <a:buSzPct val="77000"/>
              <a:buFont typeface="Wingdings" pitchFamily="2" charset="2"/>
              <a:buChar char="l"/>
            </a:pPr>
            <a:r>
              <a:rPr lang="zh-CN" altLang="en-US" sz="2800" b="1" dirty="0" smtClean="0">
                <a:ea typeface="+mj-ea"/>
              </a:rPr>
              <a:t>掌握设置元素及内容</a:t>
            </a:r>
            <a:endParaRPr lang="en-US" altLang="zh-CN" sz="2800" b="1" dirty="0" smtClean="0">
              <a:ea typeface="+mj-ea"/>
            </a:endParaRPr>
          </a:p>
          <a:p>
            <a:pPr>
              <a:buClr>
                <a:schemeClr val="accent6"/>
              </a:buClr>
              <a:buSzPct val="77000"/>
              <a:buFont typeface="Wingdings" pitchFamily="2" charset="2"/>
              <a:buChar char="l"/>
            </a:pPr>
            <a:r>
              <a:rPr lang="zh-CN" altLang="en-US" sz="2800" b="1" dirty="0" smtClean="0">
                <a:ea typeface="+mj-ea"/>
              </a:rPr>
              <a:t>掌握元素属性操作</a:t>
            </a:r>
            <a:endParaRPr lang="en-US" altLang="zh-CN" sz="2800" b="1" dirty="0" smtClean="0">
              <a:ea typeface="+mj-ea"/>
            </a:endParaRPr>
          </a:p>
          <a:p>
            <a:pPr>
              <a:buClr>
                <a:schemeClr val="accent6"/>
              </a:buClr>
              <a:buSzPct val="77000"/>
              <a:buFont typeface="Wingdings" pitchFamily="2" charset="2"/>
              <a:buChar char="l"/>
            </a:pPr>
            <a:r>
              <a:rPr lang="zh-CN" altLang="en-US" sz="2800" b="1" dirty="0" smtClean="0">
                <a:ea typeface="+mj-ea"/>
              </a:rPr>
              <a:t>掌握元素样式操作</a:t>
            </a:r>
            <a:endParaRPr lang="en-US" altLang="zh-CN" sz="2800" b="1" dirty="0" smtClean="0">
              <a:ea typeface="+mj-ea"/>
            </a:endParaRPr>
          </a:p>
          <a:p>
            <a:pPr>
              <a:buClr>
                <a:schemeClr val="accent6"/>
              </a:buClr>
              <a:buSzPct val="77000"/>
              <a:buFont typeface="Wingdings" pitchFamily="2" charset="2"/>
              <a:buChar char="l"/>
            </a:pPr>
            <a:r>
              <a:rPr lang="zh-CN" altLang="en-US" sz="2800" b="1" dirty="0" smtClean="0">
                <a:ea typeface="+mj-ea"/>
              </a:rPr>
              <a:t>掌握</a:t>
            </a:r>
            <a:r>
              <a:rPr lang="en-US" altLang="zh-CN" sz="2800" b="1" dirty="0" smtClean="0">
                <a:ea typeface="+mj-ea"/>
              </a:rPr>
              <a:t>CSS</a:t>
            </a:r>
            <a:r>
              <a:rPr lang="zh-CN" altLang="en-US" sz="2800" b="1" dirty="0" smtClean="0">
                <a:ea typeface="+mj-ea"/>
              </a:rPr>
              <a:t>方法</a:t>
            </a: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 eaLnBrk="1" hangingPunct="1"/>
            <a:r>
              <a:rPr lang="zh-CN" altLang="en-US" b="1" dirty="0" smtClean="0">
                <a:solidFill>
                  <a:schemeClr val="bg1"/>
                </a:solidFill>
              </a:rPr>
              <a:t>本章目标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xfrm>
            <a:off x="734289" y="1330038"/>
            <a:ext cx="10263447" cy="889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zh-CN" altLang="en-US" sz="2800" dirty="0" smtClean="0"/>
          </a:p>
          <a:p>
            <a:pPr>
              <a:buClr>
                <a:schemeClr val="accent6"/>
              </a:buClr>
              <a:buSzPct val="77000"/>
              <a:buNone/>
            </a:pP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 eaLnBrk="1" hangingPunct="1"/>
            <a:r>
              <a:rPr lang="en-US" altLang="zh-CN" b="1" dirty="0" smtClean="0">
                <a:solidFill>
                  <a:schemeClr val="bg1"/>
                </a:solidFill>
              </a:rPr>
              <a:t>DOM</a:t>
            </a:r>
            <a:r>
              <a:rPr lang="zh-CN" altLang="en-US" b="1" dirty="0" smtClean="0">
                <a:solidFill>
                  <a:schemeClr val="bg1"/>
                </a:solidFill>
              </a:rPr>
              <a:t>简介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396" y="1429789"/>
            <a:ext cx="100500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对于</a:t>
            </a:r>
            <a:r>
              <a:rPr lang="en-US" altLang="zh-CN" b="1" dirty="0" smtClean="0"/>
              <a:t>DOM,</a:t>
            </a:r>
            <a:r>
              <a:rPr lang="zh-CN" altLang="en-US" b="1" dirty="0" smtClean="0"/>
              <a:t>我们</a:t>
            </a:r>
            <a:r>
              <a:rPr lang="en-US" b="1" dirty="0" err="1" smtClean="0"/>
              <a:t>需要知道几个基本概念</a:t>
            </a:r>
            <a:r>
              <a:rPr lang="en-US" b="1" dirty="0" smtClean="0"/>
              <a:t>：</a:t>
            </a:r>
            <a:endParaRPr lang="zh-CN" altLang="en-US" b="1" dirty="0" smtClean="0"/>
          </a:p>
          <a:p>
            <a:r>
              <a:rPr lang="en-US" sz="1600" b="1" dirty="0" smtClean="0">
                <a:latin typeface="+mn-ea"/>
              </a:rPr>
              <a:t>1.D </a:t>
            </a:r>
            <a:r>
              <a:rPr lang="en-US" sz="1600" b="1" dirty="0" err="1" smtClean="0">
                <a:latin typeface="+mn-ea"/>
              </a:rPr>
              <a:t>表示的是页面文档</a:t>
            </a:r>
            <a:r>
              <a:rPr lang="en-US" sz="1600" b="1" dirty="0" smtClean="0">
                <a:latin typeface="+mn-ea"/>
              </a:rPr>
              <a:t> </a:t>
            </a:r>
            <a:r>
              <a:rPr lang="en-US" sz="1600" b="1" dirty="0" err="1" smtClean="0">
                <a:latin typeface="+mn-ea"/>
              </a:rPr>
              <a:t>Document、O</a:t>
            </a:r>
            <a:r>
              <a:rPr lang="en-US" sz="1600" b="1" dirty="0" smtClean="0">
                <a:latin typeface="+mn-ea"/>
              </a:rPr>
              <a:t> </a:t>
            </a:r>
            <a:r>
              <a:rPr lang="en-US" sz="1600" b="1" dirty="0" err="1" smtClean="0">
                <a:latin typeface="+mn-ea"/>
              </a:rPr>
              <a:t>表示对象，即一组含有独立特性的数据集合、M表示模型，即页面上的元素节点和文本节点</a:t>
            </a:r>
            <a:r>
              <a:rPr lang="en-US" sz="1600" b="1" dirty="0" smtClean="0">
                <a:latin typeface="+mn-ea"/>
              </a:rPr>
              <a:t>。</a:t>
            </a:r>
            <a:endParaRPr lang="zh-CN" altLang="en-US" sz="1600" b="1" dirty="0" smtClean="0">
              <a:latin typeface="+mn-ea"/>
            </a:endParaRPr>
          </a:p>
          <a:p>
            <a:r>
              <a:rPr lang="en-US" sz="1600" b="1" dirty="0" smtClean="0">
                <a:latin typeface="+mn-ea"/>
              </a:rPr>
              <a:t>2.DOM </a:t>
            </a:r>
            <a:r>
              <a:rPr lang="en-US" sz="1600" b="1" dirty="0" err="1" smtClean="0">
                <a:latin typeface="+mn-ea"/>
              </a:rPr>
              <a:t>有三种形式，标准</a:t>
            </a:r>
            <a:r>
              <a:rPr lang="en-US" sz="1600" b="1" dirty="0" smtClean="0">
                <a:latin typeface="+mn-ea"/>
              </a:rPr>
              <a:t> DOM、HTML DOM、CSS </a:t>
            </a:r>
            <a:r>
              <a:rPr lang="en-US" sz="1600" b="1" dirty="0" err="1" smtClean="0">
                <a:latin typeface="+mn-ea"/>
              </a:rPr>
              <a:t>DOM，大部分都进行了一系列的封装，在</a:t>
            </a:r>
            <a:r>
              <a:rPr lang="en-US" sz="1600" b="1" dirty="0" smtClean="0">
                <a:latin typeface="+mn-ea"/>
              </a:rPr>
              <a:t> </a:t>
            </a:r>
            <a:r>
              <a:rPr lang="en-US" sz="1600" b="1" dirty="0" err="1" smtClean="0">
                <a:latin typeface="+mn-ea"/>
              </a:rPr>
              <a:t>jQuery</a:t>
            </a:r>
            <a:r>
              <a:rPr lang="en-US" sz="1600" b="1" dirty="0" smtClean="0">
                <a:latin typeface="+mn-ea"/>
              </a:rPr>
              <a:t> </a:t>
            </a:r>
            <a:r>
              <a:rPr lang="en-US" sz="1600" b="1" dirty="0" err="1" smtClean="0">
                <a:latin typeface="+mn-ea"/>
              </a:rPr>
              <a:t>中并不需要深刻理解它</a:t>
            </a:r>
            <a:r>
              <a:rPr lang="en-US" sz="1600" b="1" dirty="0" smtClean="0">
                <a:latin typeface="+mn-ea"/>
              </a:rPr>
              <a:t>。</a:t>
            </a:r>
            <a:endParaRPr lang="zh-CN" altLang="en-US" sz="1600" b="1" dirty="0" smtClean="0">
              <a:latin typeface="+mn-ea"/>
            </a:endParaRPr>
          </a:p>
          <a:p>
            <a:r>
              <a:rPr lang="en-US" sz="1600" b="1" dirty="0" smtClean="0">
                <a:latin typeface="+mn-ea"/>
              </a:rPr>
              <a:t>3.树形结构用来表示 </a:t>
            </a:r>
            <a:r>
              <a:rPr lang="en-US" sz="1600" b="1" dirty="0" err="1" smtClean="0">
                <a:latin typeface="+mn-ea"/>
              </a:rPr>
              <a:t>DOM，就非常的贴切，大部分操作都是元素节点操作，还有少部分是文本节点操作</a:t>
            </a:r>
            <a:r>
              <a:rPr lang="en-US" sz="1600" b="1" dirty="0" smtClean="0"/>
              <a:t>。</a:t>
            </a:r>
            <a:endParaRPr lang="zh-CN" altLang="en-US" sz="1600" b="1" dirty="0" smtClean="0"/>
          </a:p>
          <a:p>
            <a:endParaRPr lang="zh-CN" altLang="en-US" dirty="0"/>
          </a:p>
        </p:txBody>
      </p:sp>
      <p:pic>
        <p:nvPicPr>
          <p:cNvPr id="6" name="image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520" y="3274955"/>
            <a:ext cx="4133318" cy="21202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9040" y="5652655"/>
            <a:ext cx="392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DOM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xfrm>
            <a:off x="734289" y="1330038"/>
            <a:ext cx="10263447" cy="889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zh-CN" altLang="en-US" sz="2800" dirty="0" smtClean="0"/>
          </a:p>
          <a:p>
            <a:pPr>
              <a:buClr>
                <a:schemeClr val="accent6"/>
              </a:buClr>
              <a:buSzPct val="77000"/>
              <a:buNone/>
            </a:pP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设置元素及内容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1429789"/>
            <a:ext cx="1005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我们通过前面所学习的各种选择器、过滤器来得到我们想要操作的元素</a:t>
            </a:r>
            <a:r>
              <a:rPr lang="en-US" dirty="0" smtClean="0"/>
              <a:t>。</a:t>
            </a:r>
            <a:r>
              <a:rPr lang="en-US" dirty="0" err="1" smtClean="0"/>
              <a:t>这个时候，我们就可以对这些元素进行</a:t>
            </a:r>
            <a:r>
              <a:rPr lang="en-US" dirty="0" smtClean="0"/>
              <a:t> DOM </a:t>
            </a:r>
            <a:r>
              <a:rPr lang="en-US" dirty="0" err="1" smtClean="0"/>
              <a:t>的操作</a:t>
            </a:r>
            <a:r>
              <a:rPr lang="en-US" dirty="0" smtClean="0"/>
              <a:t>。</a:t>
            </a:r>
            <a:r>
              <a:rPr lang="en-US" dirty="0" err="1" smtClean="0"/>
              <a:t>那么，最常用的操作就是对元素内容的获取和修改</a:t>
            </a:r>
            <a:r>
              <a:rPr lang="en-US" dirty="0" smtClean="0"/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11715" y="2818015"/>
          <a:ext cx="5003800" cy="2240481"/>
        </p:xfrm>
        <a:graphic>
          <a:graphicData uri="http://schemas.openxmlformats.org/drawingml/2006/table">
            <a:tbl>
              <a:tblPr/>
              <a:tblGrid>
                <a:gridCol w="2139315"/>
                <a:gridCol w="2864485"/>
              </a:tblGrid>
              <a:tr h="300493">
                <a:tc>
                  <a:txBody>
                    <a:bodyPr/>
                    <a:lstStyle/>
                    <a:p>
                      <a:pPr marL="98425" marR="9398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方法名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455" marR="7874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描述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493">
                <a:tc>
                  <a:txBody>
                    <a:bodyPr/>
                    <a:lstStyle/>
                    <a:p>
                      <a:pPr marL="100965" marR="93980" algn="ctr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html()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455" marR="7747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获取元素中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HTML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内容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143">
                <a:tc>
                  <a:txBody>
                    <a:bodyPr/>
                    <a:lstStyle/>
                    <a:p>
                      <a:pPr marL="100965" marR="93980" algn="ctr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html(value)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455" marR="7747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设置元素中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HTML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内容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447">
                <a:tc>
                  <a:txBody>
                    <a:bodyPr/>
                    <a:lstStyle/>
                    <a:p>
                      <a:pPr marL="99695" marR="93980" algn="ctr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text()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2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获取元素中文本内容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text(value)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设置原生中文本内容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099">
                <a:tc>
                  <a:txBody>
                    <a:bodyPr/>
                    <a:lstStyle/>
                    <a:p>
                      <a:pPr marL="99695" marR="9398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val()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455" marR="7874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获取表单中的文本内容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val(value)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455" marR="7874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设置表单中的文本内容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596900" y="655638"/>
            <a:ext cx="50133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0647" y="2344189"/>
            <a:ext cx="515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html()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text()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6088" y="5261956"/>
            <a:ext cx="1005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+mj-lt"/>
              </a:rPr>
              <a:t>注意</a:t>
            </a:r>
            <a:r>
              <a:rPr lang="en-US" dirty="0" err="1" smtClean="0">
                <a:latin typeface="+mj-lt"/>
              </a:rPr>
              <a:t>:当我们使用</a:t>
            </a:r>
            <a:r>
              <a:rPr lang="en-US" dirty="0" smtClean="0">
                <a:latin typeface="+mj-lt"/>
              </a:rPr>
              <a:t> html()或 text()</a:t>
            </a:r>
            <a:r>
              <a:rPr lang="en-US" dirty="0" err="1" smtClean="0">
                <a:latin typeface="+mj-lt"/>
              </a:rPr>
              <a:t>设置元素里的内容时，会清空原来的数据</a:t>
            </a:r>
            <a:r>
              <a:rPr lang="en-US" dirty="0" smtClean="0">
                <a:latin typeface="+mj-lt"/>
              </a:rPr>
              <a:t>。</a:t>
            </a:r>
            <a:r>
              <a:rPr lang="en-US" dirty="0" err="1" smtClean="0">
                <a:latin typeface="+mj-lt"/>
              </a:rPr>
              <a:t>而我们期望能够追加数据的话，需要先获取原本的数据</a:t>
            </a:r>
            <a:r>
              <a:rPr lang="en-US" dirty="0" smtClean="0">
                <a:latin typeface="+mj-lt"/>
              </a:rPr>
              <a:t>。</a:t>
            </a:r>
            <a:endParaRPr lang="zh-CN" altLang="en-US" dirty="0" smtClean="0">
              <a:latin typeface="+mj-lt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xfrm>
            <a:off x="734289" y="1330038"/>
            <a:ext cx="10263447" cy="889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zh-CN" altLang="en-US" sz="2800" dirty="0" smtClean="0"/>
          </a:p>
          <a:p>
            <a:pPr>
              <a:buClr>
                <a:schemeClr val="accent6"/>
              </a:buClr>
              <a:buSzPct val="77000"/>
              <a:buNone/>
            </a:pP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/>
            <a:r>
              <a:rPr lang="en-US" altLang="zh-CN" b="1" dirty="0" smtClean="0">
                <a:solidFill>
                  <a:schemeClr val="bg1"/>
                </a:solidFill>
              </a:rPr>
              <a:t>Html()</a:t>
            </a:r>
            <a:r>
              <a:rPr lang="zh-CN" altLang="en-US" b="1" dirty="0" smtClean="0">
                <a:solidFill>
                  <a:schemeClr val="bg1"/>
                </a:solidFill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</a:rPr>
              <a:t>text()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1429789"/>
            <a:ext cx="10050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</a:t>
            </a:r>
            <a:r>
              <a:rPr lang="zh-CN" altLang="en-US" sz="1600" dirty="0" smtClean="0"/>
              <a:t>读取、修改元素的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结构或者元素的文本内容是常见的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操作，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针对这样的处理提供了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个便捷的方法</a:t>
            </a:r>
            <a:r>
              <a:rPr lang="en-US" altLang="zh-CN" sz="1600" dirty="0" smtClean="0"/>
              <a:t>.html()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.text()</a:t>
            </a:r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596900" y="655638"/>
            <a:ext cx="50133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836" y="2244436"/>
            <a:ext cx="99004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1.html()</a:t>
            </a:r>
          </a:p>
          <a:p>
            <a:r>
              <a:rPr lang="zh-CN" altLang="en-US" sz="1600" dirty="0" smtClean="0"/>
              <a:t>获取集合中第一个匹配元素的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内容 或 设置每一个匹配元素的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内容。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2837" y="2784763"/>
            <a:ext cx="9942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注意</a:t>
            </a:r>
            <a:r>
              <a:rPr lang="en-US" altLang="zh-CN" sz="1600" dirty="0" smtClean="0"/>
              <a:t>:.html()</a:t>
            </a:r>
            <a:r>
              <a:rPr lang="zh-CN" altLang="en-US" sz="1600" dirty="0" smtClean="0"/>
              <a:t>方法内部使用的是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innerHTML</a:t>
            </a:r>
            <a:r>
              <a:rPr lang="zh-CN" altLang="en-US" sz="1600" dirty="0" smtClean="0"/>
              <a:t>属性来处理的，所以在设置与获取上需要注意的一个最重要的问题，</a:t>
            </a:r>
            <a:r>
              <a:rPr lang="zh-CN" altLang="en-US" sz="1600" b="1" dirty="0" smtClean="0"/>
              <a:t>这个操作是针对整个</a:t>
            </a:r>
            <a:r>
              <a:rPr lang="en-US" altLang="zh-CN" sz="1600" b="1" dirty="0" smtClean="0"/>
              <a:t>HTML</a:t>
            </a:r>
            <a:r>
              <a:rPr lang="zh-CN" altLang="en-US" sz="1600" b="1" dirty="0" smtClean="0"/>
              <a:t>内容（不仅仅只是文本内容）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06087" y="3399905"/>
            <a:ext cx="94183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2.text()</a:t>
            </a:r>
          </a:p>
          <a:p>
            <a:r>
              <a:rPr lang="zh-CN" altLang="en-US" sz="1600" dirty="0" smtClean="0"/>
              <a:t>得到匹配元素集合中每个元素的文本内容结合，包括他们的后代，或设置匹配元素集合中每个元素的文本内容为指定的文本内容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47650" y="4239490"/>
            <a:ext cx="962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注意</a:t>
            </a:r>
            <a:r>
              <a:rPr lang="en-US" altLang="zh-CN" sz="1600" dirty="0" smtClean="0"/>
              <a:t>:</a:t>
            </a:r>
            <a:r>
              <a:rPr lang="en-US" sz="1600" dirty="0" smtClean="0"/>
              <a:t>.text()</a:t>
            </a:r>
            <a:r>
              <a:rPr lang="zh-CN" altLang="en-US" sz="1600" dirty="0" smtClean="0"/>
              <a:t>结果返回一个字符串，包含所有匹配元素的合并文本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xfrm>
            <a:off x="734289" y="1330038"/>
            <a:ext cx="10263447" cy="889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zh-CN" altLang="en-US" sz="2800" dirty="0" smtClean="0"/>
          </a:p>
          <a:p>
            <a:pPr>
              <a:buClr>
                <a:schemeClr val="accent6"/>
              </a:buClr>
              <a:buSzPct val="77000"/>
              <a:buNone/>
            </a:pP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/>
            <a:r>
              <a:rPr lang="en-US" altLang="zh-CN" b="1" dirty="0" err="1" smtClean="0">
                <a:solidFill>
                  <a:schemeClr val="bg1"/>
                </a:solidFill>
              </a:rPr>
              <a:t>val</a:t>
            </a:r>
            <a:r>
              <a:rPr lang="en-US" altLang="zh-CN" b="1" dirty="0" smtClean="0">
                <a:solidFill>
                  <a:schemeClr val="bg1"/>
                </a:solidFill>
              </a:rPr>
              <a:t>()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1429789"/>
            <a:ext cx="100500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 </a:t>
            </a:r>
            <a:r>
              <a:rPr lang="en-US" sz="1600" dirty="0" err="1" smtClean="0"/>
              <a:t>jQuery</a:t>
            </a:r>
            <a:r>
              <a:rPr lang="zh-CN" altLang="en-US" sz="1600" dirty="0" smtClean="0"/>
              <a:t>中有一个</a:t>
            </a:r>
            <a:r>
              <a:rPr lang="en-US" altLang="zh-CN" sz="1600" dirty="0" smtClean="0"/>
              <a:t>.</a:t>
            </a:r>
            <a:r>
              <a:rPr lang="en-US" sz="1600" dirty="0" err="1" smtClean="0"/>
              <a:t>val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方法主要是用于处理表单元素的值，比如 </a:t>
            </a:r>
            <a:r>
              <a:rPr lang="en-US" sz="1600" dirty="0" smtClean="0"/>
              <a:t>input, select </a:t>
            </a:r>
            <a:r>
              <a:rPr lang="zh-CN" altLang="en-US" sz="1600" dirty="0" smtClean="0"/>
              <a:t>和 </a:t>
            </a:r>
            <a:r>
              <a:rPr lang="en-US" sz="1600" dirty="0" err="1" smtClean="0"/>
              <a:t>textarea</a:t>
            </a:r>
            <a:r>
              <a:rPr lang="en-US" sz="1600" dirty="0" smtClean="0"/>
              <a:t>。</a:t>
            </a:r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596900" y="655638"/>
            <a:ext cx="50133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836" y="2244436"/>
            <a:ext cx="99004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1.val()</a:t>
            </a:r>
          </a:p>
          <a:p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无参数，获取匹配的元素集合中第一个元素的当前值</a:t>
            </a:r>
          </a:p>
          <a:p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( value )</a:t>
            </a:r>
            <a:r>
              <a:rPr lang="zh-CN" altLang="en-US" sz="1600" dirty="0" smtClean="0"/>
              <a:t>，设置匹配的元素集合中每个元素的值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06087" y="3399905"/>
            <a:ext cx="941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注意</a:t>
            </a:r>
            <a:r>
              <a:rPr lang="en-US" altLang="zh-CN" sz="1600" dirty="0" smtClean="0"/>
              <a:t>:</a:t>
            </a:r>
            <a:r>
              <a:rPr lang="zh-CN" altLang="en-US" sz="1600" dirty="0" smtClean="0"/>
              <a:t>通过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处理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元素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当没有选择项被选中，它返回的是第一个元素</a:t>
            </a:r>
            <a:endParaRPr lang="en-US" altLang="zh-CN" sz="1600" dirty="0" smtClean="0"/>
          </a:p>
          <a:p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当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有选中项的时候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就会返回被选中的元素</a:t>
            </a:r>
            <a:r>
              <a:rPr lang="en-US" altLang="zh-CN" sz="1600" dirty="0" smtClean="0"/>
              <a:t>	</a:t>
            </a:r>
            <a:endParaRPr lang="zh-CN" altLang="en-US" sz="1600" dirty="0" smtClean="0"/>
          </a:p>
          <a:p>
            <a:r>
              <a:rPr lang="zh-CN" altLang="en-US" sz="1600" smtClean="0"/>
              <a:t>          如果</a:t>
            </a:r>
            <a:r>
              <a:rPr lang="en-US" altLang="zh-CN" sz="1600" dirty="0" smtClean="0"/>
              <a:t>select</a:t>
            </a:r>
            <a:r>
              <a:rPr lang="zh-CN" altLang="en-US" sz="1600" dirty="0" smtClean="0"/>
              <a:t>元素有</a:t>
            </a:r>
            <a:r>
              <a:rPr lang="en-US" altLang="zh-CN" sz="1600" dirty="0" smtClean="0"/>
              <a:t>multiple</a:t>
            </a:r>
            <a:r>
              <a:rPr lang="zh-CN" altLang="en-US" sz="1600" dirty="0" smtClean="0"/>
              <a:t>（多选）属性，并且至少一个选择项被选中， 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方法返回一个数组，这个数组包含每个选中选择项的值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xfrm>
            <a:off x="734289" y="1330038"/>
            <a:ext cx="10263447" cy="889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zh-CN" altLang="en-US" sz="2800" dirty="0" smtClean="0"/>
          </a:p>
          <a:p>
            <a:pPr>
              <a:buClr>
                <a:schemeClr val="accent6"/>
              </a:buClr>
              <a:buSzPct val="77000"/>
              <a:buNone/>
            </a:pP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/>
            <a:r>
              <a:rPr lang="en-US" altLang="zh-CN" b="1" dirty="0" err="1" smtClean="0">
                <a:solidFill>
                  <a:schemeClr val="bg1"/>
                </a:solidFill>
              </a:rPr>
              <a:t>val</a:t>
            </a:r>
            <a:r>
              <a:rPr lang="en-US" altLang="zh-CN" b="1" dirty="0" smtClean="0">
                <a:solidFill>
                  <a:schemeClr val="bg1"/>
                </a:solidFill>
              </a:rPr>
              <a:t>()</a:t>
            </a:r>
            <a:r>
              <a:rPr lang="zh-CN" altLang="en-US" b="1" dirty="0" smtClean="0">
                <a:solidFill>
                  <a:schemeClr val="bg1"/>
                </a:solidFill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</a:rPr>
              <a:t>html(),text()</a:t>
            </a:r>
            <a:r>
              <a:rPr lang="zh-CN" altLang="en-US" b="1" dirty="0" smtClean="0">
                <a:solidFill>
                  <a:schemeClr val="bg1"/>
                </a:solidFill>
              </a:rPr>
              <a:t>差异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596900" y="655638"/>
            <a:ext cx="501332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8145" y="1371600"/>
            <a:ext cx="94183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.html(),.text(),.</a:t>
            </a:r>
            <a:r>
              <a:rPr lang="en-US" altLang="zh-CN" b="1" dirty="0" err="1" smtClean="0"/>
              <a:t>val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三种方法都是用来读取选定元素的内容。</a:t>
            </a:r>
            <a:endParaRPr lang="en-US" altLang="zh-CN" b="1" dirty="0" smtClean="0"/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.html()</a:t>
            </a:r>
            <a:r>
              <a:rPr lang="zh-CN" altLang="en-US" sz="1600" dirty="0" smtClean="0"/>
              <a:t>是用来读取元素的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内容（包括</a:t>
            </a:r>
            <a:r>
              <a:rPr lang="en-US" altLang="zh-CN" sz="1600" dirty="0" smtClean="0"/>
              <a:t>html</a:t>
            </a:r>
            <a:r>
              <a:rPr lang="zh-CN" altLang="en-US" sz="1600" dirty="0" smtClean="0"/>
              <a:t>标签）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.text()</a:t>
            </a:r>
            <a:r>
              <a:rPr lang="zh-CN" altLang="en-US" sz="1600" dirty="0" smtClean="0"/>
              <a:t>用来读取元素的纯文本内容，包括其后代元素，</a:t>
            </a:r>
            <a:endParaRPr lang="en-US" altLang="zh-CN" sz="1600" dirty="0" smtClean="0"/>
          </a:p>
          <a:p>
            <a:r>
              <a:rPr lang="en-US" altLang="zh-CN" sz="1600" b="1" dirty="0" smtClean="0">
                <a:solidFill>
                  <a:schemeClr val="accent2"/>
                </a:solidFill>
              </a:rPr>
              <a:t>.</a:t>
            </a:r>
            <a:r>
              <a:rPr lang="en-US" altLang="zh-CN" sz="1600" b="1" dirty="0" err="1" smtClean="0">
                <a:solidFill>
                  <a:schemeClr val="accent2"/>
                </a:solidFill>
              </a:rPr>
              <a:t>val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()</a:t>
            </a:r>
            <a:r>
              <a:rPr lang="zh-CN" altLang="en-US" sz="1600" dirty="0" smtClean="0"/>
              <a:t>是用来读取表单元素的</a:t>
            </a:r>
            <a:r>
              <a:rPr lang="en-US" altLang="zh-CN" sz="1600" dirty="0" smtClean="0"/>
              <a:t>"value"</a:t>
            </a:r>
            <a:r>
              <a:rPr lang="zh-CN" altLang="en-US" sz="1600" dirty="0" smtClean="0"/>
              <a:t>值。</a:t>
            </a:r>
            <a:endParaRPr lang="en-US" altLang="zh-CN" sz="1600" dirty="0" smtClean="0"/>
          </a:p>
          <a:p>
            <a:r>
              <a:rPr lang="zh-CN" altLang="en-US" sz="1600" dirty="0" smtClean="0"/>
              <a:t>其中</a:t>
            </a:r>
            <a:r>
              <a:rPr lang="en-US" altLang="zh-CN" sz="1600" dirty="0" smtClean="0"/>
              <a:t>.html()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.text()</a:t>
            </a:r>
            <a:r>
              <a:rPr lang="zh-CN" altLang="en-US" sz="1600" dirty="0" smtClean="0"/>
              <a:t>方法不能使用在</a:t>
            </a:r>
            <a:r>
              <a:rPr lang="zh-CN" altLang="en-US" sz="1600" dirty="0" smtClean="0">
                <a:solidFill>
                  <a:schemeClr val="accent2"/>
                </a:solidFill>
              </a:rPr>
              <a:t>表单元素</a:t>
            </a:r>
            <a:r>
              <a:rPr lang="zh-CN" altLang="en-US" sz="1600" dirty="0" smtClean="0"/>
              <a:t>上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而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只能使用在</a:t>
            </a:r>
            <a:r>
              <a:rPr lang="zh-CN" altLang="en-US" sz="1600" dirty="0" smtClean="0">
                <a:solidFill>
                  <a:schemeClr val="accent2"/>
                </a:solidFill>
              </a:rPr>
              <a:t>表单元素</a:t>
            </a:r>
            <a:r>
              <a:rPr lang="zh-CN" altLang="en-US" sz="1600" dirty="0" smtClean="0"/>
              <a:t>上；</a:t>
            </a:r>
            <a:endParaRPr lang="en-US" altLang="zh-CN" sz="1600" dirty="0" smtClean="0"/>
          </a:p>
          <a:p>
            <a:r>
              <a:rPr lang="zh-CN" altLang="en-US" sz="1600" dirty="0" smtClean="0"/>
              <a:t>另外</a:t>
            </a:r>
            <a:r>
              <a:rPr lang="en-US" altLang="zh-CN" sz="1600" dirty="0" smtClean="0"/>
              <a:t>.html()</a:t>
            </a:r>
            <a:r>
              <a:rPr lang="zh-CN" altLang="en-US" sz="1600" dirty="0" smtClean="0"/>
              <a:t>方法使用在多个元素上时，只读取</a:t>
            </a:r>
            <a:r>
              <a:rPr lang="zh-CN" altLang="en-US" sz="1600" dirty="0" smtClean="0">
                <a:solidFill>
                  <a:schemeClr val="accent2"/>
                </a:solidFill>
              </a:rPr>
              <a:t>第一个</a:t>
            </a:r>
            <a:r>
              <a:rPr lang="zh-CN" altLang="en-US" sz="1600" dirty="0" smtClean="0"/>
              <a:t>元素；</a:t>
            </a:r>
            <a:endParaRPr lang="en-US" altLang="zh-CN" sz="1600" dirty="0" smtClean="0"/>
          </a:p>
          <a:p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方法和</a:t>
            </a:r>
            <a:r>
              <a:rPr lang="en-US" altLang="zh-CN" sz="1600" dirty="0" smtClean="0"/>
              <a:t>.html()</a:t>
            </a:r>
            <a:r>
              <a:rPr lang="zh-CN" altLang="en-US" sz="1600" dirty="0" smtClean="0"/>
              <a:t>相同，如果其应用在多个元素上时，只能读取</a:t>
            </a:r>
            <a:r>
              <a:rPr lang="zh-CN" altLang="en-US" sz="1600" dirty="0" smtClean="0">
                <a:solidFill>
                  <a:schemeClr val="accent2"/>
                </a:solidFill>
              </a:rPr>
              <a:t>第一个</a:t>
            </a:r>
            <a:r>
              <a:rPr lang="zh-CN" altLang="en-US" sz="1600" dirty="0" smtClean="0"/>
              <a:t>表单元素的</a:t>
            </a:r>
            <a:r>
              <a:rPr lang="en-US" altLang="zh-CN" sz="1600" dirty="0" smtClean="0"/>
              <a:t>"value"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.</a:t>
            </a:r>
          </a:p>
          <a:p>
            <a:r>
              <a:rPr lang="zh-CN" altLang="en-US" sz="1600" dirty="0" smtClean="0"/>
              <a:t>但是</a:t>
            </a:r>
            <a:r>
              <a:rPr lang="en-US" altLang="zh-CN" sz="1600" dirty="0" smtClean="0"/>
              <a:t>.text()</a:t>
            </a:r>
            <a:r>
              <a:rPr lang="zh-CN" altLang="en-US" sz="1600" dirty="0" smtClean="0"/>
              <a:t>和他们不一样，如果</a:t>
            </a:r>
            <a:r>
              <a:rPr lang="en-US" altLang="zh-CN" sz="1600" dirty="0" smtClean="0"/>
              <a:t>.text()</a:t>
            </a:r>
            <a:r>
              <a:rPr lang="zh-CN" altLang="en-US" sz="1600" dirty="0" smtClean="0"/>
              <a:t>应用在多个元素上时，将会读取所有</a:t>
            </a:r>
            <a:r>
              <a:rPr lang="zh-CN" altLang="en-US" sz="1600" dirty="0" smtClean="0">
                <a:solidFill>
                  <a:schemeClr val="accent2"/>
                </a:solidFill>
              </a:rPr>
              <a:t>选中元素的文本内容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.html(</a:t>
            </a:r>
            <a:r>
              <a:rPr lang="en-US" altLang="zh-CN" sz="1600" dirty="0" err="1" smtClean="0"/>
              <a:t>htmlString</a:t>
            </a:r>
            <a:r>
              <a:rPr lang="en-US" altLang="zh-CN" sz="1600" dirty="0" smtClean="0"/>
              <a:t>),.text(</a:t>
            </a:r>
            <a:r>
              <a:rPr lang="en-US" altLang="zh-CN" sz="1600" dirty="0" err="1" smtClean="0"/>
              <a:t>textString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val</a:t>
            </a:r>
            <a:r>
              <a:rPr lang="en-US" altLang="zh-CN" sz="1600" dirty="0" smtClean="0"/>
              <a:t>(value)</a:t>
            </a:r>
            <a:r>
              <a:rPr lang="zh-CN" altLang="en-US" sz="1600" dirty="0" smtClean="0"/>
              <a:t>三种方法都是用来替换选中元素的内容，如果三个方法同时运用在多个元素上时，那么将会</a:t>
            </a:r>
            <a:r>
              <a:rPr lang="zh-CN" altLang="en-US" sz="1600" dirty="0" smtClean="0">
                <a:solidFill>
                  <a:schemeClr val="accent2"/>
                </a:solidFill>
              </a:rPr>
              <a:t>替换所有选中元素的内容。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xfrm>
            <a:off x="734289" y="1330038"/>
            <a:ext cx="10263447" cy="889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zh-CN" altLang="en-US" sz="2800" dirty="0" smtClean="0"/>
          </a:p>
          <a:p>
            <a:pPr>
              <a:buClr>
                <a:schemeClr val="accent6"/>
              </a:buClr>
              <a:buSzPct val="77000"/>
              <a:buNone/>
            </a:pP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元素属性操作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1429789"/>
            <a:ext cx="100500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07" y="1454727"/>
            <a:ext cx="103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除了对元素内容进行设置和获取，通过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也可以对元素本身的属性进行操作，包括获取属性的属性值、设置属性的属性值，并且可以删除掉属性</a:t>
            </a:r>
            <a:r>
              <a:rPr lang="en-US" dirty="0" smtClean="0"/>
              <a:t>。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19994" y="2732576"/>
          <a:ext cx="7789024" cy="1699659"/>
        </p:xfrm>
        <a:graphic>
          <a:graphicData uri="http://schemas.openxmlformats.org/drawingml/2006/table">
            <a:tbl>
              <a:tblPr/>
              <a:tblGrid>
                <a:gridCol w="3330104"/>
                <a:gridCol w="4458920"/>
              </a:tblGrid>
              <a:tr h="325211">
                <a:tc>
                  <a:txBody>
                    <a:bodyPr/>
                    <a:lstStyle/>
                    <a:p>
                      <a:pPr marL="98425" marR="9398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方法名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455" marR="7874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描述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211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attr(key)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065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获取某个元素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 </a:t>
                      </a:r>
                      <a:r>
                        <a:rPr lang="en-US" sz="105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属性的属性值</a:t>
                      </a:r>
                      <a:endParaRPr lang="zh-CN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45">
                <a:tc>
                  <a:txBody>
                    <a:bodyPr/>
                    <a:lstStyle/>
                    <a:p>
                      <a:pPr marL="10287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(key, value)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820" marR="80010" algn="ctr">
                        <a:lnSpc>
                          <a:spcPts val="2215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设置某个元素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属性的属性值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96">
                <a:tc>
                  <a:txBody>
                    <a:bodyPr/>
                    <a:lstStyle/>
                    <a:p>
                      <a:pPr marL="10541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attr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({key1:value2, key2:value2...})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455" marR="7874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设置某个元素多个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 </a:t>
                      </a:r>
                      <a:r>
                        <a:rPr lang="en-US" sz="1050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latin typeface="Noto Sans CJK JP Regular"/>
                          <a:ea typeface="Noto Sans CJK JP Regular"/>
                          <a:cs typeface="Times New Roman"/>
                        </a:rPr>
                        <a:t>属性的属性值</a:t>
                      </a:r>
                      <a:endParaRPr lang="zh-CN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96">
                <a:tc>
                  <a:txBody>
                    <a:bodyPr/>
                    <a:lstStyle/>
                    <a:p>
                      <a:pPr marL="105410" marR="93980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(key, function (index, value) {})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455" marR="78740" algn="ctr">
                        <a:lnSpc>
                          <a:spcPts val="221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设置某个元素 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</a:t>
                      </a: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通过 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 </a:t>
                      </a: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来设置</a:t>
                      </a:r>
                      <a:endParaRPr lang="zh-CN" sz="10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75462" y="2261062"/>
            <a:ext cx="501257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attr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removeAttr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内容占位符 559106"/>
          <p:cNvSpPr>
            <a:spLocks noGrp="1" noChangeArrowheads="1"/>
          </p:cNvSpPr>
          <p:nvPr>
            <p:ph idx="1"/>
          </p:nvPr>
        </p:nvSpPr>
        <p:spPr bwMode="auto">
          <a:xfrm>
            <a:off x="734289" y="1330038"/>
            <a:ext cx="10263447" cy="8894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zh-CN" altLang="en-US" sz="2800" dirty="0" smtClean="0"/>
          </a:p>
          <a:p>
            <a:pPr>
              <a:buClr>
                <a:schemeClr val="accent6"/>
              </a:buClr>
              <a:buSzPct val="77000"/>
              <a:buNone/>
            </a:pPr>
            <a:endParaRPr lang="en-US" altLang="zh-CN" sz="2800" b="1" dirty="0" smtClean="0">
              <a:ea typeface="+mj-ea"/>
            </a:endParaRPr>
          </a:p>
        </p:txBody>
      </p:sp>
      <p:sp>
        <p:nvSpPr>
          <p:cNvPr id="7171" name="标题 55910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r"/>
            <a:r>
              <a:rPr lang="en-US" altLang="zh-CN" b="1" dirty="0" err="1" smtClean="0">
                <a:solidFill>
                  <a:schemeClr val="bg1"/>
                </a:solidFill>
              </a:rPr>
              <a:t>attr</a:t>
            </a:r>
            <a:r>
              <a:rPr lang="en-US" altLang="zh-CN" b="1" dirty="0" smtClean="0">
                <a:solidFill>
                  <a:schemeClr val="bg1"/>
                </a:solidFill>
              </a:rPr>
              <a:t>()</a:t>
            </a:r>
            <a:r>
              <a:rPr lang="zh-CN" altLang="en-US" b="1" dirty="0" smtClean="0">
                <a:solidFill>
                  <a:schemeClr val="bg1"/>
                </a:solidFill>
              </a:rPr>
              <a:t>和</a:t>
            </a:r>
            <a:r>
              <a:rPr lang="en-US" altLang="zh-CN" b="1" dirty="0" err="1" smtClean="0">
                <a:solidFill>
                  <a:schemeClr val="bg1"/>
                </a:solidFill>
              </a:rPr>
              <a:t>removeAttr</a:t>
            </a:r>
            <a:r>
              <a:rPr lang="en-US" altLang="zh-CN" b="1" dirty="0" smtClean="0">
                <a:solidFill>
                  <a:schemeClr val="bg1"/>
                </a:solidFill>
              </a:rPr>
              <a:t>()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1429789"/>
            <a:ext cx="100500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07" y="1454727"/>
            <a:ext cx="10365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每个元素都有一个或者多个特性，这些特性的用途就是给出相应元素或者其内容的附加信息。如：在</a:t>
            </a:r>
            <a:r>
              <a:rPr lang="en-US" altLang="zh-CN" dirty="0" err="1" smtClean="0"/>
              <a:t>img</a:t>
            </a:r>
            <a:r>
              <a:rPr lang="zh-CN" altLang="en-US" dirty="0" smtClean="0"/>
              <a:t>元素中，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就是元素的特性，用来标记图片的地址。</a:t>
            </a:r>
            <a:endParaRPr lang="en-US" altLang="zh-CN" dirty="0" smtClean="0"/>
          </a:p>
          <a:p>
            <a:r>
              <a:rPr lang="en-US" dirty="0" smtClean="0"/>
              <a:t>1.attr()</a:t>
            </a:r>
          </a:p>
          <a:p>
            <a:r>
              <a:rPr lang="en-US" dirty="0" err="1" smtClean="0"/>
              <a:t>jQuery</a:t>
            </a:r>
            <a:r>
              <a:rPr lang="zh-CN" altLang="en-US" dirty="0" smtClean="0"/>
              <a:t>中用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  <a:r>
              <a:rPr lang="zh-CN" altLang="en-US" dirty="0" smtClean="0"/>
              <a:t>方法来获取和设置元素属性</a:t>
            </a:r>
            <a:r>
              <a:rPr lang="en-US" altLang="zh-CN" dirty="0" smtClean="0"/>
              <a:t>,</a:t>
            </a:r>
            <a:r>
              <a:rPr lang="en-US" dirty="0" err="1" smtClean="0"/>
              <a:t>attr</a:t>
            </a:r>
            <a:r>
              <a:rPr lang="zh-CN" altLang="en-US" dirty="0" smtClean="0"/>
              <a:t>是</a:t>
            </a:r>
            <a:r>
              <a:rPr lang="en-US" dirty="0" smtClean="0"/>
              <a:t>attribute（</a:t>
            </a:r>
            <a:r>
              <a:rPr lang="zh-CN" altLang="en-US" dirty="0" smtClean="0"/>
              <a:t>属性）的缩写，在</a:t>
            </a:r>
            <a:r>
              <a:rPr lang="en-US" dirty="0" err="1" smtClean="0"/>
              <a:t>jQuery</a:t>
            </a:r>
            <a:r>
              <a:rPr lang="en-US" dirty="0" smtClean="0"/>
              <a:t> DOM</a:t>
            </a:r>
            <a:r>
              <a:rPr lang="zh-CN" altLang="en-US" dirty="0" smtClean="0"/>
              <a:t>操作中会经常用到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957" y="2984270"/>
            <a:ext cx="1057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操作特性的</a:t>
            </a:r>
            <a:r>
              <a:rPr lang="en-US" dirty="0" smtClean="0"/>
              <a:t>DOM</a:t>
            </a:r>
            <a:r>
              <a:rPr lang="zh-CN" altLang="en-US" dirty="0" smtClean="0"/>
              <a:t>方法主要有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</a:t>
            </a:r>
            <a:r>
              <a:rPr lang="en-US" dirty="0" err="1" smtClean="0"/>
              <a:t>getAttribute</a:t>
            </a:r>
            <a:r>
              <a:rPr lang="zh-CN" altLang="en-US" dirty="0" smtClean="0"/>
              <a:t>方法、</a:t>
            </a:r>
            <a:r>
              <a:rPr lang="en-US" dirty="0" err="1" smtClean="0"/>
              <a:t>setAttribute</a:t>
            </a:r>
            <a:r>
              <a:rPr lang="zh-CN" altLang="en-US" dirty="0" smtClean="0"/>
              <a:t>方法和</a:t>
            </a:r>
            <a:r>
              <a:rPr lang="en-US" dirty="0" err="1" smtClean="0"/>
              <a:t>removeAttribute</a:t>
            </a:r>
            <a:r>
              <a:rPr lang="zh-CN" altLang="en-US" dirty="0" smtClean="0"/>
              <a:t>方法，就算如此在实际操作中还是会存在很多问题，而在</a:t>
            </a:r>
            <a:r>
              <a:rPr lang="en-US" dirty="0" err="1" smtClean="0"/>
              <a:t>jQuery</a:t>
            </a:r>
            <a:r>
              <a:rPr lang="zh-CN" altLang="en-US" dirty="0" smtClean="0"/>
              <a:t>中用一个</a:t>
            </a:r>
            <a:r>
              <a:rPr lang="en-US" dirty="0" err="1" smtClean="0"/>
              <a:t>attr</a:t>
            </a:r>
            <a:r>
              <a:rPr lang="en-US" dirty="0" smtClean="0"/>
              <a:t>()</a:t>
            </a:r>
            <a:r>
              <a:rPr lang="zh-CN" altLang="en-US" dirty="0" smtClean="0"/>
              <a:t>与</a:t>
            </a:r>
            <a:r>
              <a:rPr lang="en-US" dirty="0" err="1" smtClean="0"/>
              <a:t>removeAttr</a:t>
            </a:r>
            <a:r>
              <a:rPr lang="en-US" dirty="0" smtClean="0"/>
              <a:t>()</a:t>
            </a:r>
            <a:r>
              <a:rPr lang="zh-CN" altLang="en-US" dirty="0" smtClean="0"/>
              <a:t>就可以全部搞定了，包括兼容问题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084" y="4015047"/>
            <a:ext cx="10382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2.removeAttr()</a:t>
            </a:r>
          </a:p>
          <a:p>
            <a:r>
              <a:rPr lang="en-US" dirty="0" err="1" smtClean="0"/>
              <a:t>removeAttr</a:t>
            </a:r>
            <a:r>
              <a:rPr lang="en-US" dirty="0" smtClean="0"/>
              <a:t>( </a:t>
            </a:r>
            <a:r>
              <a:rPr lang="en-US" dirty="0" err="1" smtClean="0"/>
              <a:t>attributeName</a:t>
            </a:r>
            <a:r>
              <a:rPr lang="en-US" dirty="0" smtClean="0"/>
              <a:t> ) : </a:t>
            </a:r>
            <a:r>
              <a:rPr lang="zh-CN" altLang="en-US" dirty="0" smtClean="0"/>
              <a:t>为匹配的元素集合中的每个元素中移除一个属性（</a:t>
            </a:r>
            <a:r>
              <a:rPr lang="en-US" dirty="0" smtClean="0"/>
              <a:t>attribute）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1179</TotalTime>
  <Words>1127</Words>
  <Application>Microsoft Office PowerPoint</Application>
  <PresentationFormat>自定义</PresentationFormat>
  <Paragraphs>131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2</vt:lpstr>
      <vt:lpstr>本章目标</vt:lpstr>
      <vt:lpstr>DOM简介</vt:lpstr>
      <vt:lpstr>设置元素及内容</vt:lpstr>
      <vt:lpstr>Html()和text()</vt:lpstr>
      <vt:lpstr>val()</vt:lpstr>
      <vt:lpstr>val()和html(),text()差异</vt:lpstr>
      <vt:lpstr>元素属性操作</vt:lpstr>
      <vt:lpstr>attr()和removeAttr()</vt:lpstr>
      <vt:lpstr>元素样式操作</vt:lpstr>
      <vt:lpstr>元素样式操作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194</cp:revision>
  <dcterms:created xsi:type="dcterms:W3CDTF">2016-04-22T07:52:00Z</dcterms:created>
  <dcterms:modified xsi:type="dcterms:W3CDTF">2018-03-19T13:22:45Z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