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62" r:id="rId1"/>
  </p:sldMasterIdLst>
  <p:notesMasterIdLst>
    <p:notesMasterId r:id="rId14"/>
  </p:notesMasterIdLst>
  <p:sldIdLst>
    <p:sldId id="257" r:id="rId2"/>
    <p:sldId id="297" r:id="rId3"/>
    <p:sldId id="285" r:id="rId4"/>
    <p:sldId id="286" r:id="rId5"/>
    <p:sldId id="288" r:id="rId6"/>
    <p:sldId id="289" r:id="rId7"/>
    <p:sldId id="290" r:id="rId8"/>
    <p:sldId id="291" r:id="rId9"/>
    <p:sldId id="294" r:id="rId10"/>
    <p:sldId id="292" r:id="rId11"/>
    <p:sldId id="295" r:id="rId12"/>
    <p:sldId id="29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>
          <p15:clr>
            <a:srgbClr val="A4A3A4"/>
          </p15:clr>
        </p15:guide>
        <p15:guide id="3" orient="horz" pos="1176">
          <p15:clr>
            <a:srgbClr val="A4A3A4"/>
          </p15:clr>
        </p15:guide>
        <p15:guide id="4" pos="72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DE5"/>
    <a:srgbClr val="95C674"/>
    <a:srgbClr val="79ADED"/>
    <a:srgbClr val="EC9A84"/>
    <a:srgbClr val="EABDBC"/>
    <a:srgbClr val="F4D3D0"/>
    <a:srgbClr val="FFFF7D"/>
    <a:srgbClr val="72BBDC"/>
    <a:srgbClr val="FFE8B9"/>
    <a:srgbClr val="BCDFE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457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14" y="-600"/>
      </p:cViewPr>
      <p:guideLst>
        <p:guide orient="horz"/>
        <p:guide orient="horz" pos="1176"/>
        <p:guide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-285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0A3CD435-2AB5-4113-A35F-6AE0729AC345}" type="datetimeFigureOut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B42F0CA-B970-4312-9445-1F41E20742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8793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5280237" y="2602653"/>
            <a:ext cx="1631527" cy="16315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12553" y="3108113"/>
            <a:ext cx="966893" cy="620607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51664" y="4315407"/>
            <a:ext cx="5888673" cy="6445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4426743" y="5049147"/>
            <a:ext cx="3338512" cy="5143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3532" y="9736"/>
            <a:ext cx="4343809" cy="1016847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9" name="图片 8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小幅图片及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1534863" y="4980137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5703299" y="1535000"/>
            <a:ext cx="5590517" cy="47320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13" name="图片 12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5277566" y="1242681"/>
            <a:ext cx="0" cy="504050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5"/>
          <p:cNvSpPr>
            <a:spLocks noGrp="1"/>
          </p:cNvSpPr>
          <p:nvPr>
            <p:ph type="body" sz="quarter" idx="12"/>
          </p:nvPr>
        </p:nvSpPr>
        <p:spPr>
          <a:xfrm>
            <a:off x="1534862" y="3569250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534862" y="2158363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7173532" y="9736"/>
            <a:ext cx="4343809" cy="1016847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版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04807" cy="685292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 flipV="1">
            <a:off x="4304249" y="1316765"/>
            <a:ext cx="7072337" cy="1065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>
          <a:xfrm>
            <a:off x="1612526" y="0"/>
            <a:ext cx="10583863" cy="6858000"/>
          </a:xfrm>
        </p:spPr>
        <p:txBody>
          <a:bodyPr anchor="ctr"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幅图片及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198226" y="435428"/>
            <a:ext cx="5505497" cy="2988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3"/>
          </p:nvPr>
        </p:nvSpPr>
        <p:spPr>
          <a:xfrm>
            <a:off x="669678" y="3423540"/>
            <a:ext cx="5505497" cy="2988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6743062" y="4736318"/>
            <a:ext cx="3779519" cy="595078"/>
          </a:xfrm>
        </p:spPr>
        <p:txBody>
          <a:bodyPr/>
          <a:lstStyle>
            <a:lvl1pPr marL="0" indent="0" algn="l" defTabSz="914400" rtl="0" eaLnBrk="1" latinLnBrk="0" hangingPunct="1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1704588" y="1471213"/>
            <a:ext cx="3779519" cy="595078"/>
          </a:xfrm>
        </p:spPr>
        <p:txBody>
          <a:bodyPr/>
          <a:lstStyle>
            <a:lvl1pPr marL="0" indent="0" algn="r" defTabSz="914400" rtl="0" eaLnBrk="1" latinLnBrk="0" hangingPunct="1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r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大幅图片带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233363" y="344488"/>
            <a:ext cx="8510587" cy="5969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900159" y="4582160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8900159" y="2756747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8900159" y="1055096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63455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幅图无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3427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9" name="图片 8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54" r:id="rId13"/>
    <p:sldLayoutId id="2147483651" r:id="rId14"/>
    <p:sldLayoutId id="2147483655" r:id="rId15"/>
    <p:sldLayoutId id="2147483656" r:id="rId16"/>
    <p:sldLayoutId id="2147483661" r:id="rId17"/>
    <p:sldLayoutId id="2147483659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4400" dirty="0" smtClean="0"/>
              <a:t>第八</a:t>
            </a:r>
            <a:r>
              <a:rPr lang="en-US" sz="4400" b="1" dirty="0" smtClean="0"/>
              <a:t> </a:t>
            </a:r>
            <a:r>
              <a:rPr lang="zh-CN" altLang="en-US" sz="4400" dirty="0" smtClean="0"/>
              <a:t>章基础事件</a:t>
            </a:r>
            <a:endParaRPr lang="zh-CN" altLang="en-US" sz="44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9402" y="102550"/>
            <a:ext cx="3762998" cy="9144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事件绑定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2933" y="2514600"/>
            <a:ext cx="921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4771" y="1546167"/>
            <a:ext cx="974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除了</a:t>
            </a:r>
            <a:r>
              <a:rPr lang="en-US" altLang="zh-CN" sz="1600" dirty="0" smtClean="0"/>
              <a:t>bind()</a:t>
            </a:r>
            <a:r>
              <a:rPr lang="zh-CN" altLang="en-US" sz="1600" dirty="0" smtClean="0"/>
              <a:t>方法</a:t>
            </a:r>
            <a:r>
              <a:rPr lang="en-US" altLang="zh-CN" sz="1600" dirty="0" smtClean="0"/>
              <a:t>,</a:t>
            </a:r>
            <a:r>
              <a:rPr lang="en-US" altLang="zh-CN" sz="1600" dirty="0" err="1" smtClean="0"/>
              <a:t>jquery</a:t>
            </a:r>
            <a:r>
              <a:rPr lang="zh-CN" altLang="en-US" sz="1600" dirty="0" smtClean="0"/>
              <a:t>也为我们提供了一个非常重要的事件就是</a:t>
            </a:r>
            <a:r>
              <a:rPr lang="en-US" altLang="zh-CN" sz="1600" dirty="0" smtClean="0"/>
              <a:t>on()</a:t>
            </a:r>
            <a:r>
              <a:rPr lang="zh-CN" altLang="en-US" sz="1600" dirty="0" smtClean="0"/>
              <a:t>方法</a:t>
            </a:r>
            <a:endParaRPr lang="zh-CN" altLang="en-US" sz="1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32828" y="2549997"/>
          <a:ext cx="8128000" cy="2299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387"/>
                <a:gridCol w="399961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必需。规定添加到元素的一个或多个事件。</a:t>
                      </a:r>
                    </a:p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由空格分隔多个事件。必须是有效的事件。</a:t>
                      </a:r>
                      <a:endParaRPr lang="zh-CN" altLang="en-US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childSelector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可选。规定只能添加到指定的子元素上的事件处理程序</a:t>
                      </a:r>
                      <a:r>
                        <a:rPr lang="zh-CN" altLang="en-US" sz="1600" dirty="0" smtClean="0"/>
                        <a:t>。</a:t>
                      </a:r>
                      <a:endParaRPr lang="zh-CN" altLang="en-US" sz="1600" dirty="0"/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可选。规定传递到函数的额外数据。</a:t>
                      </a:r>
                      <a:endParaRPr lang="zh-CN" altLang="en-US" sz="1600" dirty="0"/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 smtClean="0"/>
                        <a:t>可选</a:t>
                      </a:r>
                      <a:r>
                        <a:rPr lang="zh-CN" altLang="en-US" sz="1600" dirty="0"/>
                        <a:t>。规定当事件发生时运行的函数。</a:t>
                      </a: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96291" y="6076604"/>
            <a:ext cx="89943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9462" y="5162204"/>
            <a:ext cx="91689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注意：</a:t>
            </a:r>
            <a:endParaRPr lang="en-US" altLang="zh-CN" b="1" dirty="0" smtClean="0"/>
          </a:p>
          <a:p>
            <a:r>
              <a:rPr lang="zh-CN" altLang="en-US" sz="1600" dirty="0" smtClean="0"/>
              <a:t>使用 </a:t>
            </a:r>
            <a:r>
              <a:rPr lang="en-US" altLang="zh-CN" sz="1600" dirty="0" smtClean="0"/>
              <a:t>on() </a:t>
            </a:r>
            <a:r>
              <a:rPr lang="zh-CN" altLang="en-US" sz="1600" dirty="0" smtClean="0"/>
              <a:t>方法添加的事件处理程序适用于当前及未来的元素（比如由脚本创建的新元素）。</a:t>
            </a:r>
            <a:endParaRPr lang="zh-CN" altLang="en-US" sz="16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9402" y="102550"/>
            <a:ext cx="3762998" cy="9144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事件对象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2933" y="2514600"/>
            <a:ext cx="921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6291" y="6076604"/>
            <a:ext cx="89943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 smtClean="0"/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013" y="1435395"/>
            <a:ext cx="10122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JavaScript </a:t>
            </a:r>
            <a:r>
              <a:rPr lang="zh-CN" altLang="en-US" dirty="0" smtClean="0"/>
              <a:t>在事件处理函数中默认传递了 </a:t>
            </a:r>
            <a:r>
              <a:rPr lang="en-US" dirty="0" smtClean="0"/>
              <a:t>event </a:t>
            </a:r>
            <a:r>
              <a:rPr lang="zh-CN" altLang="en-US" dirty="0" smtClean="0"/>
              <a:t>对象，也就是事件对象。但由于浏览器的兼容性，开发者总是会做兼容方面的处理。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zh-CN" altLang="en-US" dirty="0" smtClean="0"/>
              <a:t>在封装的时候，解决了这些问题，并且还创建了一些非常好用的属性和方法。</a:t>
            </a:r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9340" y="2541181"/>
            <a:ext cx="8240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事件对象</a:t>
            </a:r>
            <a:endParaRPr lang="en-US" altLang="zh-CN" dirty="0" smtClean="0"/>
          </a:p>
          <a:p>
            <a:r>
              <a:rPr lang="zh-CN" altLang="en-US" dirty="0" smtClean="0"/>
              <a:t>事件对象就是 </a:t>
            </a:r>
            <a:r>
              <a:rPr lang="en-US" dirty="0" smtClean="0"/>
              <a:t>event </a:t>
            </a:r>
            <a:r>
              <a:rPr lang="zh-CN" altLang="en-US" dirty="0" smtClean="0"/>
              <a:t>对象，通过处理函数默认传递接受。之前处理函数的 </a:t>
            </a:r>
            <a:r>
              <a:rPr lang="en-US" dirty="0" smtClean="0"/>
              <a:t>e </a:t>
            </a:r>
            <a:r>
              <a:rPr lang="zh-CN" altLang="en-US" dirty="0" smtClean="0"/>
              <a:t>就是 </a:t>
            </a:r>
            <a:r>
              <a:rPr lang="en-US" dirty="0" smtClean="0"/>
              <a:t>event </a:t>
            </a:r>
            <a:r>
              <a:rPr lang="zh-CN" altLang="en-US" dirty="0" smtClean="0"/>
              <a:t>事件对象，</a:t>
            </a:r>
            <a:r>
              <a:rPr lang="en-US" dirty="0" smtClean="0"/>
              <a:t>event </a:t>
            </a:r>
            <a:r>
              <a:rPr lang="zh-CN" altLang="en-US" dirty="0" smtClean="0"/>
              <a:t>对象有很多可用的属性和方法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606698" y="3835005"/>
          <a:ext cx="8128000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属性名</a:t>
                      </a:r>
                      <a:endParaRPr lang="zh-CN" altLang="en-US" sz="20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描述</a:t>
                      </a:r>
                      <a:endParaRPr lang="zh-CN" altLang="en-US" sz="20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333333"/>
                          </a:solidFill>
                          <a:latin typeface="Times New Roman"/>
                          <a:ea typeface="Noto Sans CJK JP Regular"/>
                          <a:cs typeface="Times New Roman"/>
                        </a:rPr>
                        <a:t>获取这个事件的事件类型，例如：</a:t>
                      </a:r>
                      <a:r>
                        <a:rPr lang="en-US" sz="1600" dirty="0" smtClean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click</a:t>
                      </a:r>
                      <a:endParaRPr lang="zh-CN" alt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target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获取绑定事件的</a:t>
                      </a:r>
                      <a:r>
                        <a:rPr lang="en-US" sz="1600" dirty="0" smtClean="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DOM </a:t>
                      </a:r>
                      <a:r>
                        <a:rPr lang="en-US" sz="1600" dirty="0" err="1" smtClean="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元素</a:t>
                      </a:r>
                      <a:endParaRPr lang="zh-CN" alt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pageX</a:t>
                      </a:r>
                      <a:r>
                        <a:rPr lang="en-US" sz="1600" dirty="0" smtClean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US" sz="1600" dirty="0" err="1" smtClean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pageY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333333"/>
                          </a:solidFill>
                          <a:latin typeface="Times New Roman"/>
                          <a:ea typeface="Noto Sans CJK JP Regular"/>
                          <a:cs typeface="Times New Roman"/>
                        </a:rPr>
                        <a:t>获取相对于页面原点的水平</a:t>
                      </a:r>
                      <a:r>
                        <a:rPr lang="en-US" sz="1600" dirty="0" smtClean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zh-CN" altLang="en-US" sz="1600" dirty="0" smtClean="0">
                          <a:solidFill>
                            <a:srgbClr val="333333"/>
                          </a:solidFill>
                          <a:latin typeface="Times New Roman"/>
                          <a:ea typeface="Noto Sans CJK JP Regular"/>
                          <a:cs typeface="Times New Roman"/>
                        </a:rPr>
                        <a:t>垂直坐标</a:t>
                      </a:r>
                      <a:endParaRPr lang="zh-CN" alt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which</a:t>
                      </a:r>
                      <a:endParaRPr lang="zh-CN" alt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333333"/>
                          </a:solidFill>
                          <a:latin typeface="Times New Roman"/>
                          <a:ea typeface="Noto Sans CJK JP Regular"/>
                          <a:cs typeface="Times New Roman"/>
                        </a:rPr>
                        <a:t>获取鼠标的左中右键</a:t>
                      </a:r>
                      <a:r>
                        <a:rPr lang="en-US" sz="1600" dirty="0" smtClean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(1,2,3)</a:t>
                      </a:r>
                      <a:r>
                        <a:rPr lang="zh-CN" altLang="en-US" sz="1600" dirty="0" smtClean="0">
                          <a:solidFill>
                            <a:srgbClr val="333333"/>
                          </a:solidFill>
                          <a:latin typeface="Times New Roman"/>
                          <a:ea typeface="Noto Sans CJK JP Regular"/>
                          <a:cs typeface="Times New Roman"/>
                        </a:rPr>
                        <a:t>，或获取键盘按键</a:t>
                      </a:r>
                      <a:endParaRPr lang="zh-CN" alt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keyCode</a:t>
                      </a:r>
                      <a:endParaRPr lang="zh-CN" alt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smtClean="0">
                          <a:latin typeface="Times New Roman"/>
                          <a:ea typeface="Times New Roman"/>
                          <a:cs typeface="Times New Roman"/>
                        </a:rPr>
                        <a:t>获取键盘当前</a:t>
                      </a:r>
                      <a:r>
                        <a:rPr lang="en-US" altLang="zh-C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ASCII</a:t>
                      </a:r>
                      <a:r>
                        <a:rPr lang="zh-CN" alt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9402" y="102550"/>
            <a:ext cx="3762998" cy="9144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事件冒泡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2933" y="2514600"/>
            <a:ext cx="921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4771" y="1546167"/>
            <a:ext cx="9742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在页面上可以有很多事件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也可以多个元素相应同一个事件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假设网页上有两个元素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其中一个元素嵌套元素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并且都绑定了</a:t>
            </a:r>
            <a:r>
              <a:rPr lang="en-US" altLang="zh-CN" sz="1600" dirty="0" smtClean="0"/>
              <a:t>click</a:t>
            </a:r>
            <a:r>
              <a:rPr lang="zh-CN" altLang="en-US" sz="1600" dirty="0" smtClean="0"/>
              <a:t>事件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同时</a:t>
            </a:r>
            <a:r>
              <a:rPr lang="en-US" altLang="zh-CN" sz="1600" dirty="0" smtClean="0"/>
              <a:t>body</a:t>
            </a:r>
            <a:r>
              <a:rPr lang="zh-CN" altLang="en-US" sz="1600" dirty="0" smtClean="0"/>
              <a:t>元素也绑定了</a:t>
            </a:r>
            <a:r>
              <a:rPr lang="en-US" altLang="zh-CN" sz="1600" dirty="0" smtClean="0"/>
              <a:t>click</a:t>
            </a:r>
            <a:r>
              <a:rPr lang="zh-CN" altLang="en-US" sz="1600" dirty="0" smtClean="0"/>
              <a:t>事件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496291" y="6076604"/>
            <a:ext cx="89943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 smtClean="0"/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0605" y="2434856"/>
            <a:ext cx="6188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停止事件冒泡</a:t>
            </a:r>
            <a:endParaRPr lang="en-US" altLang="zh-CN" dirty="0" smtClean="0"/>
          </a:p>
          <a:p>
            <a:r>
              <a:rPr lang="en-US" altLang="zh-CN" dirty="0" err="1" smtClean="0"/>
              <a:t>event.stopPropagation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 </a:t>
            </a:r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9972" y="3498111"/>
            <a:ext cx="4529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阻止默认事件</a:t>
            </a:r>
            <a:endParaRPr lang="en-US" altLang="zh-CN" dirty="0" smtClean="0"/>
          </a:p>
          <a:p>
            <a:r>
              <a:rPr lang="en-US" altLang="zh-CN" dirty="0" err="1" smtClean="0"/>
              <a:t>event.preventDefault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9402" y="102550"/>
            <a:ext cx="3762998" cy="91440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Jquery</a:t>
            </a:r>
            <a:r>
              <a:rPr lang="zh-CN" altLang="en-US" dirty="0" smtClean="0">
                <a:solidFill>
                  <a:schemeClr val="bg1"/>
                </a:solidFill>
              </a:rPr>
              <a:t>加载机制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2933" y="2514600"/>
            <a:ext cx="921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4771" y="1546167"/>
            <a:ext cx="9742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原生</a:t>
            </a:r>
            <a:r>
              <a:rPr lang="en-US" altLang="zh-CN" sz="1600" dirty="0" err="1" smtClean="0"/>
              <a:t>javascript</a:t>
            </a:r>
            <a:r>
              <a:rPr lang="zh-CN" altLang="en-US" sz="1600" dirty="0" smtClean="0"/>
              <a:t>为我们提供了</a:t>
            </a:r>
            <a:r>
              <a:rPr lang="en-US" altLang="zh-CN" sz="1600" dirty="0" err="1" smtClean="0"/>
              <a:t>window.onload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这个方法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来处理</a:t>
            </a:r>
            <a:r>
              <a:rPr lang="en-US" altLang="zh-CN" sz="1600" dirty="0" smtClean="0"/>
              <a:t>HTML</a:t>
            </a:r>
            <a:r>
              <a:rPr lang="zh-CN" altLang="en-US" sz="1600" dirty="0" smtClean="0"/>
              <a:t>页面的</a:t>
            </a:r>
            <a:r>
              <a:rPr lang="en-US" altLang="zh-CN" sz="1600" dirty="0" smtClean="0"/>
              <a:t>DOM</a:t>
            </a:r>
            <a:r>
              <a:rPr lang="zh-CN" altLang="en-US" sz="1600" dirty="0" smtClean="0"/>
              <a:t>加载</a:t>
            </a: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jquery</a:t>
            </a:r>
            <a:r>
              <a:rPr lang="zh-CN" altLang="en-US" sz="1600" dirty="0" smtClean="0"/>
              <a:t>中也为我们提供了类似的方法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但两者存在不同的地方。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496291" y="6076604"/>
            <a:ext cx="89943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 smtClean="0"/>
          </a:p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15312" y="2346447"/>
          <a:ext cx="8127999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window.onload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$(document).ready()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执行时机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必须等待网页上所有的内容加载完毕</a:t>
                      </a:r>
                      <a:r>
                        <a:rPr lang="en-US" altLang="zh-CN" sz="1600" dirty="0" smtClean="0"/>
                        <a:t>.</a:t>
                      </a:r>
                      <a:r>
                        <a:rPr lang="zh-CN" altLang="en-US" sz="1600" dirty="0" smtClean="0"/>
                        <a:t>包括图片的加载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只需要等</a:t>
                      </a:r>
                      <a:r>
                        <a:rPr lang="en-US" altLang="zh-CN" sz="1600" dirty="0" smtClean="0"/>
                        <a:t>DOM</a:t>
                      </a:r>
                      <a:r>
                        <a:rPr lang="zh-CN" altLang="en-US" sz="1600" dirty="0" smtClean="0"/>
                        <a:t>结点加载完毕即可</a:t>
                      </a:r>
                      <a:r>
                        <a:rPr lang="en-US" altLang="zh-CN" sz="1600" dirty="0" smtClean="0"/>
                        <a:t>.</a:t>
                      </a:r>
                      <a:r>
                        <a:rPr lang="zh-CN" altLang="en-US" sz="1600" dirty="0" smtClean="0"/>
                        <a:t>就算图片加载不出来也可以触发事件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$(function(){})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9402" y="102550"/>
            <a:ext cx="3762998" cy="914400"/>
          </a:xfrm>
        </p:spPr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7994" y="2098964"/>
            <a:ext cx="1020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799" y="1588168"/>
            <a:ext cx="1014262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JavaScript </a:t>
            </a:r>
            <a:r>
              <a:rPr lang="zh-CN" altLang="en-US" sz="1600" dirty="0" smtClean="0"/>
              <a:t>有一个非常重要的功能，就是事件驱动。当页面完全加载后，用户通过鼠标或键盘触发页面中绑定事件的元素即可触发。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为开发者更有效率的编写事件行为，封装了大量有益的事件方法供我们使用。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13873" y="42186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 smtClean="0"/>
              <a:t/>
            </a:r>
            <a:br>
              <a:rPr lang="nl-NL" dirty="0" smtClean="0"/>
            </a:b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242" y="2346158"/>
            <a:ext cx="993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用交互操作中，最简单直接的操作就是点击操作。</a:t>
            </a:r>
            <a:r>
              <a:rPr lang="en-US" altLang="zh-CN" sz="1600" dirty="0" err="1" smtClean="0"/>
              <a:t>jQuery</a:t>
            </a:r>
            <a:r>
              <a:rPr lang="zh-CN" altLang="en-US" sz="1600" dirty="0" smtClean="0"/>
              <a:t>提供了两个方法一个是</a:t>
            </a:r>
            <a:r>
              <a:rPr lang="en-US" altLang="zh-CN" sz="1600" dirty="0" smtClean="0"/>
              <a:t>click</a:t>
            </a:r>
            <a:r>
              <a:rPr lang="zh-CN" altLang="en-US" sz="1600" dirty="0" smtClean="0"/>
              <a:t>方法用于监听用户单击操作，另一个方法是</a:t>
            </a:r>
            <a:r>
              <a:rPr lang="en-US" altLang="zh-CN" sz="1600" dirty="0" err="1" smtClean="0"/>
              <a:t>dbclick</a:t>
            </a:r>
            <a:r>
              <a:rPr lang="zh-CN" altLang="en-US" sz="1600" dirty="0" smtClean="0"/>
              <a:t>方法用于监听用户双击操作。这两个方法的用法是类似的，下面以</a:t>
            </a:r>
            <a:r>
              <a:rPr lang="en-US" altLang="zh-CN" sz="1600" dirty="0" smtClean="0"/>
              <a:t>click()</a:t>
            </a:r>
            <a:r>
              <a:rPr lang="zh-CN" altLang="en-US" sz="1600" dirty="0" smtClean="0"/>
              <a:t>事件为例</a:t>
            </a:r>
            <a:endParaRPr lang="zh-CN" altLang="en-US" sz="1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322137" y="337864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事件名称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click()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用户单击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dbclick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用户双击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34715" y="4549676"/>
            <a:ext cx="104313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/>
              <a:t>dblclick</a:t>
            </a:r>
            <a:r>
              <a:rPr lang="zh-CN" altLang="en-US" dirty="0" smtClean="0"/>
              <a:t>又是由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叠加而来的，所以</a:t>
            </a:r>
            <a:r>
              <a:rPr lang="en-US" altLang="zh-CN" dirty="0" err="1" smtClean="0"/>
              <a:t>dblclick</a:t>
            </a:r>
            <a:r>
              <a:rPr lang="zh-CN" altLang="en-US" dirty="0" smtClean="0"/>
              <a:t>事件只有在满足以下条件的情况下才能被触发</a:t>
            </a:r>
          </a:p>
          <a:p>
            <a:r>
              <a:rPr lang="zh-CN" altLang="en-US" dirty="0" smtClean="0"/>
              <a:t>鼠标指针在元素里面时点击。</a:t>
            </a:r>
          </a:p>
          <a:p>
            <a:r>
              <a:rPr lang="zh-CN" altLang="en-US" dirty="0" smtClean="0"/>
              <a:t>鼠标指针在元素里面时释放。</a:t>
            </a:r>
          </a:p>
          <a:p>
            <a:r>
              <a:rPr lang="zh-CN" altLang="en-US" dirty="0" smtClean="0"/>
              <a:t>鼠标指针在元素里面时再次点击，点击间隔时间，是系统而定。</a:t>
            </a:r>
          </a:p>
          <a:p>
            <a:r>
              <a:rPr lang="zh-CN" altLang="en-US" dirty="0" smtClean="0"/>
              <a:t>鼠标指针在元素里面时再次释放。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9402" y="102550"/>
            <a:ext cx="3762998" cy="914400"/>
          </a:xfrm>
        </p:spPr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2933" y="2514600"/>
            <a:ext cx="921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3922" y="1203158"/>
            <a:ext cx="857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9864" y="1467853"/>
            <a:ext cx="10262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提供了一个</a:t>
            </a:r>
            <a:r>
              <a:rPr lang="en-US" altLang="zh-CN" dirty="0" err="1" smtClean="0"/>
              <a:t>mousedown</a:t>
            </a:r>
            <a:r>
              <a:rPr lang="zh-CN" altLang="en-US" dirty="0" smtClean="0"/>
              <a:t>的快捷方法可以监听用户鼠标按下的操作，与其对应的还有一个方法</a:t>
            </a:r>
            <a:r>
              <a:rPr lang="en-US" altLang="zh-CN" dirty="0" err="1" smtClean="0"/>
              <a:t>mouseup</a:t>
            </a:r>
            <a:r>
              <a:rPr lang="zh-CN" altLang="en-US" dirty="0" smtClean="0"/>
              <a:t>快捷方法可以监听用户鼠标弹起的操作。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666856" y="2172129"/>
          <a:ext cx="81280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mouseup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当在元素上放松鼠标按钮时，会发生 </a:t>
                      </a:r>
                      <a:r>
                        <a:rPr lang="en-US" altLang="zh-CN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mouseup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事件。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mousedown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当鼠标指针移动到元素上方，并按下鼠标按键时，会发生 </a:t>
                      </a:r>
                      <a:r>
                        <a:rPr lang="en-US" altLang="zh-CN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mousedown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mousemove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当鼠标指针在指定的元素中移动时，就会发生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mousemove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46747" y="4439653"/>
            <a:ext cx="8710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/>
              <a:t>mouseup</a:t>
            </a:r>
            <a:r>
              <a:rPr lang="zh-CN" altLang="en-US" dirty="0" smtClean="0"/>
              <a:t>强调是松手触发，与</a:t>
            </a:r>
            <a:r>
              <a:rPr lang="en-US" altLang="zh-CN" dirty="0" err="1" smtClean="0"/>
              <a:t>mousedown</a:t>
            </a:r>
            <a:r>
              <a:rPr lang="zh-CN" altLang="en-US" dirty="0" smtClean="0"/>
              <a:t>是相反的</a:t>
            </a:r>
          </a:p>
          <a:p>
            <a:r>
              <a:rPr lang="en-US" altLang="zh-CN" dirty="0" err="1" smtClean="0"/>
              <a:t>mouseup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mousedown</a:t>
            </a:r>
            <a:r>
              <a:rPr lang="zh-CN" altLang="en-US" dirty="0" smtClean="0"/>
              <a:t>组合起来就是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事件</a:t>
            </a:r>
          </a:p>
          <a:p>
            <a:r>
              <a:rPr lang="zh-CN" altLang="en-US" dirty="0" smtClean="0"/>
              <a:t>如果用户在一个元素上按下鼠标按键，并且拖动鼠标离开这个元素，然后释放鼠标键，这仍然是算作</a:t>
            </a:r>
            <a:r>
              <a:rPr lang="en-US" altLang="zh-CN" dirty="0" err="1" smtClean="0"/>
              <a:t>mouseup</a:t>
            </a:r>
            <a:r>
              <a:rPr lang="zh-CN" altLang="en-US" dirty="0" smtClean="0"/>
              <a:t>事件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9402" y="102550"/>
            <a:ext cx="3762998" cy="914400"/>
          </a:xfrm>
        </p:spPr>
        <p:txBody>
          <a:bodyPr>
            <a:norm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2933" y="2514600"/>
            <a:ext cx="921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4771" y="1546167"/>
            <a:ext cx="9742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当中同样提供了这样的事件来监听用户的移入移出操作，</a:t>
            </a:r>
            <a:r>
              <a:rPr lang="en-US" altLang="zh-CN" dirty="0" err="1" smtClean="0"/>
              <a:t>mouseover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mouseout</a:t>
            </a:r>
            <a:r>
              <a:rPr lang="en-US" altLang="zh-CN" dirty="0" smtClean="0"/>
              <a:t>()</a:t>
            </a:r>
            <a:r>
              <a:rPr lang="zh-CN" altLang="en-US" dirty="0" smtClean="0"/>
              <a:t>事件，两者用法类似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07148" y="239205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mouseover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当鼠标指针位于元素上方时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当鼠标指针从元素上移开时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5964" y="4023360"/>
            <a:ext cx="89943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:</a:t>
            </a:r>
          </a:p>
          <a:p>
            <a:r>
              <a:rPr lang="en-US" sz="1600" dirty="0" err="1" smtClean="0">
                <a:solidFill>
                  <a:schemeClr val="dk1"/>
                </a:solidFill>
              </a:rPr>
              <a:t>mouseover</a:t>
            </a:r>
            <a:r>
              <a:rPr lang="en-US" sz="1600" dirty="0" smtClean="0">
                <a:solidFill>
                  <a:schemeClr val="dk1"/>
                </a:solidFill>
              </a:rPr>
              <a:t>()</a:t>
            </a:r>
            <a:r>
              <a:rPr lang="zh-CN" altLang="en-US" sz="1600" dirty="0" smtClean="0">
                <a:solidFill>
                  <a:schemeClr val="dk1"/>
                </a:solidFill>
              </a:rPr>
              <a:t>和</a:t>
            </a:r>
            <a:r>
              <a:rPr lang="en-US" sz="1600" dirty="0" err="1" smtClean="0">
                <a:solidFill>
                  <a:schemeClr val="dk1"/>
                </a:solidFill>
              </a:rPr>
              <a:t>mouseout</a:t>
            </a:r>
            <a:r>
              <a:rPr lang="en-US" sz="1600" dirty="0" smtClean="0">
                <a:solidFill>
                  <a:schemeClr val="dk1"/>
                </a:solidFill>
              </a:rPr>
              <a:t>()</a:t>
            </a:r>
            <a:r>
              <a:rPr lang="zh-CN" altLang="en-US" sz="1600" dirty="0" smtClean="0">
                <a:solidFill>
                  <a:schemeClr val="dk1"/>
                </a:solidFill>
              </a:rPr>
              <a:t>有一个组合事件就是</a:t>
            </a:r>
            <a:r>
              <a:rPr lang="en-US" altLang="zh-CN" sz="1600" dirty="0" smtClean="0">
                <a:solidFill>
                  <a:schemeClr val="dk1"/>
                </a:solidFill>
              </a:rPr>
              <a:t>hover(),hover()</a:t>
            </a:r>
            <a:r>
              <a:rPr lang="zh-CN" altLang="en-US" sz="1600" dirty="0" smtClean="0">
                <a:solidFill>
                  <a:schemeClr val="dk1"/>
                </a:solidFill>
              </a:rPr>
              <a:t>这个方法同时拥有移入移出事件。</a:t>
            </a:r>
            <a:endParaRPr lang="en-US" altLang="zh-CN" sz="16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9402" y="102550"/>
            <a:ext cx="3762998" cy="914400"/>
          </a:xfrm>
        </p:spPr>
        <p:txBody>
          <a:bodyPr>
            <a:norm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2933" y="2514600"/>
            <a:ext cx="921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4771" y="1546167"/>
            <a:ext cx="9742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表单是用户与电脑交流最为频繁的</a:t>
            </a:r>
            <a:r>
              <a:rPr lang="en-US" altLang="zh-CN" dirty="0" smtClean="0"/>
              <a:t>.</a:t>
            </a:r>
            <a:r>
              <a:rPr lang="zh-CN" altLang="en-US" dirty="0" smtClean="0"/>
              <a:t>我们一般的表单都包括了注册与登录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为我们提供了几种非常实用的方法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来处理表单。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07148" y="2392055"/>
          <a:ext cx="81280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blur()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当元素失去焦点时发生 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blur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当元素获得焦点时，发生 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事件。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change()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当元素的值发生改变时，会发生 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事件。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适用于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select)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submit()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当提交表单时，会发生 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submit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表单元素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96291" y="6076604"/>
            <a:ext cx="89943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9402" y="102550"/>
            <a:ext cx="3762998" cy="914400"/>
          </a:xfrm>
        </p:spPr>
        <p:txBody>
          <a:bodyPr>
            <a:norm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2933" y="2514600"/>
            <a:ext cx="921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4771" y="1546167"/>
            <a:ext cx="9742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鼠标有</a:t>
            </a:r>
            <a:r>
              <a:rPr lang="en-US" altLang="zh-CN" sz="1600" dirty="0" err="1" smtClean="0"/>
              <a:t>mousedown,mouseup</a:t>
            </a:r>
            <a:r>
              <a:rPr lang="zh-CN" altLang="en-US" sz="1600" dirty="0" smtClean="0"/>
              <a:t>之类的事件，这是根据人的手势动作分解的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个触发行为。相对应的键盘也有这类事件，将用户行为分解成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个动作，键盘按下与松手，针对这样的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种动作，</a:t>
            </a:r>
            <a:r>
              <a:rPr lang="en-US" altLang="zh-CN" sz="1600" dirty="0" err="1" smtClean="0"/>
              <a:t>jQuery</a:t>
            </a:r>
            <a:r>
              <a:rPr lang="zh-CN" altLang="en-US" sz="1600" dirty="0" smtClean="0"/>
              <a:t>分别提供了对应</a:t>
            </a:r>
            <a:r>
              <a:rPr lang="en-US" altLang="zh-CN" sz="1600" dirty="0" err="1" smtClean="0"/>
              <a:t>keydown</a:t>
            </a:r>
            <a:r>
              <a:rPr lang="zh-CN" altLang="en-US" sz="1600" dirty="0" smtClean="0"/>
              <a:t>与</a:t>
            </a:r>
            <a:r>
              <a:rPr lang="en-US" altLang="zh-CN" sz="1600" dirty="0" err="1" smtClean="0"/>
              <a:t>keyup</a:t>
            </a:r>
            <a:r>
              <a:rPr lang="zh-CN" altLang="en-US" sz="1600" dirty="0" smtClean="0"/>
              <a:t>方法来监听</a:t>
            </a:r>
            <a:endParaRPr lang="zh-CN" altLang="en-US" sz="1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32828" y="2549997"/>
          <a:ext cx="812800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387"/>
                <a:gridCol w="399961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keydown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当用户在一个元素上第一次按下键盘上字母键的时候，就会触发它。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当用户在一个元素上第一次松手键盘上的键的时候，就会触发它。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96291" y="6076604"/>
            <a:ext cx="89943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21477" y="4339244"/>
            <a:ext cx="84041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:</a:t>
            </a:r>
          </a:p>
          <a:p>
            <a:r>
              <a:rPr lang="en-US" altLang="zh-CN" sz="1600" dirty="0" err="1" smtClean="0"/>
              <a:t>keydown</a:t>
            </a:r>
            <a:r>
              <a:rPr lang="zh-CN" altLang="en-US" sz="1600" dirty="0" smtClean="0"/>
              <a:t>是在键盘按下就会触发</a:t>
            </a:r>
          </a:p>
          <a:p>
            <a:r>
              <a:rPr lang="en-US" altLang="zh-CN" sz="1600" dirty="0" err="1" smtClean="0"/>
              <a:t>keyup</a:t>
            </a:r>
            <a:r>
              <a:rPr lang="zh-CN" altLang="en-US" sz="1600" dirty="0" smtClean="0"/>
              <a:t>是在键盘松手就会触发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9402" y="102550"/>
            <a:ext cx="3762998" cy="9144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事件绑定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2933" y="2514600"/>
            <a:ext cx="921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4771" y="1546167"/>
            <a:ext cx="9742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文档装载完成后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如果打算为元素绑定元素事件来完成某些操作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则可以使用</a:t>
            </a:r>
            <a:r>
              <a:rPr lang="en-US" altLang="zh-CN" sz="1600" dirty="0" smtClean="0"/>
              <a:t>bind()</a:t>
            </a:r>
            <a:r>
              <a:rPr lang="zh-CN" altLang="en-US" sz="1600" dirty="0" smtClean="0"/>
              <a:t>方法来匹配元素进行特定事件绑定</a:t>
            </a:r>
            <a:r>
              <a:rPr lang="en-US" altLang="zh-CN" sz="1600" dirty="0" smtClean="0"/>
              <a:t>.</a:t>
            </a:r>
            <a:endParaRPr lang="zh-CN" altLang="en-US" sz="1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32828" y="2549997"/>
          <a:ext cx="81280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387"/>
                <a:gridCol w="399961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必需。规定添加到元素的一个或多个事件。</a:t>
                      </a:r>
                    </a:p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由空格分隔多个事件。必须是有效的事件。</a:t>
                      </a:r>
                      <a:endParaRPr lang="zh-CN" altLang="en-US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 smtClean="0"/>
                        <a:t>可选</a:t>
                      </a:r>
                      <a:r>
                        <a:rPr lang="zh-CN" altLang="en-US" sz="1600" dirty="0"/>
                        <a:t>。规定传递到函数的额外数据。</a:t>
                      </a:r>
                    </a:p>
                  </a:txBody>
                  <a:tcPr marL="57150" marR="14287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 smtClean="0"/>
                        <a:t>必需</a:t>
                      </a:r>
                      <a:r>
                        <a:rPr lang="zh-CN" altLang="en-US" sz="1600" dirty="0"/>
                        <a:t>。规定当事件发生时运行的函数。</a:t>
                      </a: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96291" y="6076604"/>
            <a:ext cx="89943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9402" y="102550"/>
            <a:ext cx="3762998" cy="9144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取消事件绑定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2933" y="2514600"/>
            <a:ext cx="921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4771" y="1546167"/>
            <a:ext cx="97425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unbind</a:t>
            </a:r>
          </a:p>
          <a:p>
            <a:r>
              <a:rPr lang="zh-CN" altLang="en-US" sz="1600" dirty="0" smtClean="0"/>
              <a:t>方法移除被选元素的事件处理程序。</a:t>
            </a:r>
          </a:p>
          <a:p>
            <a:r>
              <a:rPr lang="zh-CN" altLang="en-US" sz="1600" dirty="0" smtClean="0"/>
              <a:t>该方法能够移除所有的或被选的事件处理程序，或者当事件发生时终止指定函数的运行。</a:t>
            </a:r>
          </a:p>
          <a:p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496291" y="6076604"/>
            <a:ext cx="89943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1375</TotalTime>
  <Words>1176</Words>
  <Application>Microsoft Office PowerPoint</Application>
  <PresentationFormat>自定义</PresentationFormat>
  <Paragraphs>124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2</vt:lpstr>
      <vt:lpstr>Jquery加载机制</vt:lpstr>
      <vt:lpstr>幻灯片 4</vt:lpstr>
      <vt:lpstr>幻灯片 5</vt:lpstr>
      <vt:lpstr>幻灯片 6</vt:lpstr>
      <vt:lpstr>幻灯片 7</vt:lpstr>
      <vt:lpstr>幻灯片 8</vt:lpstr>
      <vt:lpstr>事件绑定</vt:lpstr>
      <vt:lpstr>取消事件绑定</vt:lpstr>
      <vt:lpstr>事件绑定</vt:lpstr>
      <vt:lpstr>事件对象</vt:lpstr>
      <vt:lpstr>事件冒泡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323</cp:revision>
  <dcterms:created xsi:type="dcterms:W3CDTF">2016-04-22T07:52:00Z</dcterms:created>
  <dcterms:modified xsi:type="dcterms:W3CDTF">2018-04-02T05:29:02Z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