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2" r:id="rId1"/>
  </p:sldMasterIdLst>
  <p:notesMasterIdLst>
    <p:notesMasterId r:id="rId20"/>
  </p:notesMasterIdLst>
  <p:sldIdLst>
    <p:sldId id="257" r:id="rId2"/>
    <p:sldId id="284" r:id="rId3"/>
    <p:sldId id="285" r:id="rId4"/>
    <p:sldId id="292" r:id="rId5"/>
    <p:sldId id="291" r:id="rId6"/>
    <p:sldId id="290" r:id="rId7"/>
    <p:sldId id="293" r:id="rId8"/>
    <p:sldId id="288" r:id="rId9"/>
    <p:sldId id="294" r:id="rId10"/>
    <p:sldId id="295" r:id="rId11"/>
    <p:sldId id="296" r:id="rId12"/>
    <p:sldId id="297" r:id="rId13"/>
    <p:sldId id="298" r:id="rId14"/>
    <p:sldId id="299" r:id="rId15"/>
    <p:sldId id="300" r:id="rId16"/>
    <p:sldId id="301" r:id="rId17"/>
    <p:sldId id="302" r:id="rId18"/>
    <p:sldId id="30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guide id="3" orient="horz" pos="1176">
          <p15:clr>
            <a:srgbClr val="A4A3A4"/>
          </p15:clr>
        </p15:guide>
        <p15:guide id="4" pos="726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DE5"/>
    <a:srgbClr val="95C674"/>
    <a:srgbClr val="79ADED"/>
    <a:srgbClr val="EC9A84"/>
    <a:srgbClr val="EABDBC"/>
    <a:srgbClr val="F4D3D0"/>
    <a:srgbClr val="FFFF7D"/>
    <a:srgbClr val="72BBDC"/>
    <a:srgbClr val="FFE8B9"/>
    <a:srgbClr val="BCDF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57" autoAdjust="0"/>
    <p:restoredTop sz="94660"/>
  </p:normalViewPr>
  <p:slideViewPr>
    <p:cSldViewPr snapToGrid="0">
      <p:cViewPr varScale="1">
        <p:scale>
          <a:sx n="90" d="100"/>
          <a:sy n="90" d="100"/>
        </p:scale>
        <p:origin x="-114" y="-600"/>
      </p:cViewPr>
      <p:guideLst>
        <p:guide orient="horz"/>
        <p:guide orient="horz" pos="1176"/>
        <p:guide/>
        <p:guide pos="7261"/>
      </p:guideLst>
    </p:cSldViewPr>
  </p:slideViewPr>
  <p:notesTextViewPr>
    <p:cViewPr>
      <p:scale>
        <a:sx n="1" d="1"/>
        <a:sy n="1" d="1"/>
      </p:scale>
      <p:origin x="0" y="0"/>
    </p:cViewPr>
  </p:notesTextViewPr>
  <p:notesViewPr>
    <p:cSldViewPr snapToGrid="0" showGuides="1">
      <p:cViewPr varScale="1">
        <p:scale>
          <a:sx n="68" d="100"/>
          <a:sy n="68" d="100"/>
        </p:scale>
        <p:origin x="-285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0A3CD435-2AB5-4113-A35F-6AE0729AC345}" type="datetimeFigureOut">
              <a:rPr lang="zh-CN" altLang="en-US" smtClean="0"/>
              <a:pPr/>
              <a:t>2018/3/27</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EB42F0CA-B970-4312-9445-1F41E20742AF}" type="slidenum">
              <a:rPr lang="zh-CN" altLang="en-US" smtClean="0"/>
              <a:pPr/>
              <a:t>‹#›</a:t>
            </a:fld>
            <a:endParaRPr lang="zh-CN" altLang="en-US" dirty="0"/>
          </a:p>
        </p:txBody>
      </p:sp>
    </p:spTree>
    <p:extLst>
      <p:ext uri="{BB962C8B-B14F-4D97-AF65-F5344CB8AC3E}">
        <p14:creationId xmlns:p14="http://schemas.microsoft.com/office/powerpoint/2010/main" xmlns="" val="368793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 name="矩形 9"/>
          <p:cNvSpPr/>
          <p:nvPr userDrawn="1"/>
        </p:nvSpPr>
        <p:spPr>
          <a:xfrm>
            <a:off x="0" y="0"/>
            <a:ext cx="12192000" cy="342900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16" name="椭圆 15"/>
          <p:cNvSpPr/>
          <p:nvPr userDrawn="1"/>
        </p:nvSpPr>
        <p:spPr>
          <a:xfrm>
            <a:off x="5280237" y="2602653"/>
            <a:ext cx="1631527" cy="16315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17" name="图片 16" descr="logo无蓝底"/>
          <p:cNvPicPr>
            <a:picLocks noChangeAspect="1"/>
          </p:cNvPicPr>
          <p:nvPr userDrawn="1"/>
        </p:nvPicPr>
        <p:blipFill>
          <a:blip r:embed="rId2" cstate="print"/>
          <a:stretch>
            <a:fillRect/>
          </a:stretch>
        </p:blipFill>
        <p:spPr>
          <a:xfrm>
            <a:off x="5612553" y="3108113"/>
            <a:ext cx="966893" cy="620607"/>
          </a:xfrm>
          <a:prstGeom prst="rect">
            <a:avLst/>
          </a:prstGeom>
        </p:spPr>
      </p:pic>
      <p:sp>
        <p:nvSpPr>
          <p:cNvPr id="3" name="文本占位符 2"/>
          <p:cNvSpPr>
            <a:spLocks noGrp="1"/>
          </p:cNvSpPr>
          <p:nvPr>
            <p:ph type="body" sz="quarter" idx="10"/>
          </p:nvPr>
        </p:nvSpPr>
        <p:spPr>
          <a:xfrm>
            <a:off x="3151664" y="4315407"/>
            <a:ext cx="5888673" cy="644525"/>
          </a:xfrm>
        </p:spPr>
        <p:txBody>
          <a:bodyPr anchor="ctr">
            <a:noAutofit/>
          </a:bodyPr>
          <a:lstStyle>
            <a:lvl1pPr marL="0" indent="0" algn="ctr">
              <a:buFontTx/>
              <a:buNone/>
              <a:defRPr sz="3200">
                <a:solidFill>
                  <a:schemeClr val="tx1">
                    <a:lumMod val="75000"/>
                    <a:lumOff val="25000"/>
                  </a:schemeClr>
                </a:solidFill>
              </a:defRPr>
            </a:lvl1pPr>
          </a:lstStyle>
          <a:p>
            <a:pPr lvl="0"/>
            <a:r>
              <a:rPr lang="zh-CN" altLang="en-US" dirty="0" smtClean="0"/>
              <a:t>单击此处编辑母版文本样式</a:t>
            </a:r>
            <a:endParaRPr lang="zh-CN" altLang="en-US" dirty="0"/>
          </a:p>
        </p:txBody>
      </p:sp>
      <p:sp>
        <p:nvSpPr>
          <p:cNvPr id="5" name="文本占位符 4"/>
          <p:cNvSpPr>
            <a:spLocks noGrp="1"/>
          </p:cNvSpPr>
          <p:nvPr>
            <p:ph type="body" sz="quarter" idx="11" hasCustomPrompt="1"/>
          </p:nvPr>
        </p:nvSpPr>
        <p:spPr>
          <a:xfrm>
            <a:off x="4426743" y="5049147"/>
            <a:ext cx="3338512" cy="514350"/>
          </a:xfrm>
        </p:spPr>
        <p:txBody>
          <a:bodyPr anchor="ctr">
            <a:normAutofit/>
          </a:bodyPr>
          <a:lstStyle>
            <a:lvl1pPr marL="0" indent="0" algn="ctr">
              <a:buFontTx/>
              <a:buNone/>
              <a:defRPr sz="2400">
                <a:solidFill>
                  <a:schemeClr val="bg1">
                    <a:lumMod val="50000"/>
                  </a:schemeClr>
                </a:solidFill>
              </a:defRPr>
            </a:lvl1pPr>
          </a:lstStyle>
          <a:p>
            <a:pPr lvl="0"/>
            <a:r>
              <a:rPr lang="zh-CN" altLang="en-US" dirty="0" smtClean="0"/>
              <a:t>单击此处添加副标题</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2" name="标题 1"/>
          <p:cNvSpPr>
            <a:spLocks noGrp="1"/>
          </p:cNvSpPr>
          <p:nvPr>
            <p:ph type="title"/>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
        <p:nvSpPr>
          <p:cNvPr id="10" name="内容占位符 2"/>
          <p:cNvSpPr>
            <a:spLocks noGrp="1"/>
          </p:cNvSpPr>
          <p:nvPr>
            <p:ph idx="1"/>
          </p:nvPr>
        </p:nvSpPr>
        <p:spPr>
          <a:xfrm>
            <a:off x="838200" y="1825625"/>
            <a:ext cx="10515600" cy="4351338"/>
          </a:xfrm>
        </p:spPr>
        <p:txBody>
          <a:bodyPr/>
          <a:lstStyle>
            <a:lvl1pPr>
              <a:lnSpc>
                <a:spcPct val="120000"/>
              </a:lnSpc>
              <a:spcBef>
                <a:spcPts val="0"/>
              </a:spcBef>
              <a:spcAft>
                <a:spcPts val="1800"/>
              </a:spcAft>
              <a:defRPr sz="1800">
                <a:solidFill>
                  <a:schemeClr val="bg1">
                    <a:lumMod val="50000"/>
                  </a:schemeClr>
                </a:solidFill>
              </a:defRPr>
            </a:lvl1pPr>
            <a:lvl2pPr>
              <a:lnSpc>
                <a:spcPct val="120000"/>
              </a:lnSpc>
              <a:spcBef>
                <a:spcPts val="0"/>
              </a:spcBef>
              <a:spcAft>
                <a:spcPts val="1800"/>
              </a:spcAft>
              <a:defRPr sz="1600">
                <a:solidFill>
                  <a:schemeClr val="bg1">
                    <a:lumMod val="50000"/>
                  </a:schemeClr>
                </a:solidFill>
              </a:defRPr>
            </a:lvl2pPr>
            <a:lvl3pPr>
              <a:lnSpc>
                <a:spcPct val="120000"/>
              </a:lnSpc>
              <a:spcBef>
                <a:spcPts val="0"/>
              </a:spcBef>
              <a:spcAft>
                <a:spcPts val="1800"/>
              </a:spcAft>
              <a:defRPr sz="1400">
                <a:solidFill>
                  <a:schemeClr val="bg1">
                    <a:lumMod val="50000"/>
                  </a:schemeClr>
                </a:solidFill>
              </a:defRPr>
            </a:lvl3pPr>
            <a:lvl4pPr>
              <a:lnSpc>
                <a:spcPct val="120000"/>
              </a:lnSpc>
              <a:spcBef>
                <a:spcPts val="0"/>
              </a:spcBef>
              <a:spcAft>
                <a:spcPts val="1800"/>
              </a:spcAft>
              <a:defRPr sz="1200">
                <a:solidFill>
                  <a:schemeClr val="bg1">
                    <a:lumMod val="50000"/>
                  </a:schemeClr>
                </a:solidFill>
              </a:defRPr>
            </a:lvl4pPr>
            <a:lvl5pPr>
              <a:lnSpc>
                <a:spcPct val="120000"/>
              </a:lnSpc>
              <a:spcBef>
                <a:spcPts val="0"/>
              </a:spcBef>
              <a:spcAft>
                <a:spcPts val="1800"/>
              </a:spcAft>
              <a:defRPr sz="11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右小幅图片及说明">
    <p:spTree>
      <p:nvGrpSpPr>
        <p:cNvPr id="1" name=""/>
        <p:cNvGrpSpPr/>
        <p:nvPr/>
      </p:nvGrpSpPr>
      <p:grpSpPr>
        <a:xfrm>
          <a:off x="0" y="0"/>
          <a:ext cx="0" cy="0"/>
          <a:chOff x="0" y="0"/>
          <a:chExt cx="0" cy="0"/>
        </a:xfrm>
      </p:grpSpPr>
      <p:sp>
        <p:nvSpPr>
          <p:cNvPr id="16" name="文本占位符 15"/>
          <p:cNvSpPr>
            <a:spLocks noGrp="1"/>
          </p:cNvSpPr>
          <p:nvPr>
            <p:ph type="body" sz="quarter" idx="11"/>
          </p:nvPr>
        </p:nvSpPr>
        <p:spPr>
          <a:xfrm>
            <a:off x="1534863" y="4980137"/>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3" name="图片占位符 2"/>
          <p:cNvSpPr>
            <a:spLocks noGrp="1"/>
          </p:cNvSpPr>
          <p:nvPr>
            <p:ph type="pic" sz="quarter" idx="10"/>
          </p:nvPr>
        </p:nvSpPr>
        <p:spPr>
          <a:xfrm>
            <a:off x="5703299" y="1535000"/>
            <a:ext cx="5590517" cy="4732075"/>
          </a:xfrm>
        </p:spPr>
        <p:txBody>
          <a:bodyPr/>
          <a:lstStyle/>
          <a:p>
            <a:endParaRPr lang="zh-CN" altLang="en-US" dirty="0"/>
          </a:p>
        </p:txBody>
      </p:sp>
      <p:sp>
        <p:nvSpPr>
          <p:cNvPr id="11" name="矩形 10"/>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12" name="椭圆 11"/>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13" name="图片 12" descr="logo无蓝底"/>
          <p:cNvPicPr>
            <a:picLocks noChangeAspect="1"/>
          </p:cNvPicPr>
          <p:nvPr userDrawn="1"/>
        </p:nvPicPr>
        <p:blipFill>
          <a:blip r:embed="rId2" cstate="print"/>
          <a:stretch>
            <a:fillRect/>
          </a:stretch>
        </p:blipFill>
        <p:spPr>
          <a:xfrm>
            <a:off x="906780" y="834813"/>
            <a:ext cx="598593" cy="383540"/>
          </a:xfrm>
          <a:prstGeom prst="rect">
            <a:avLst/>
          </a:prstGeom>
        </p:spPr>
      </p:pic>
      <p:cxnSp>
        <p:nvCxnSpPr>
          <p:cNvPr id="15" name="直接连接符 14"/>
          <p:cNvCxnSpPr/>
          <p:nvPr userDrawn="1"/>
        </p:nvCxnSpPr>
        <p:spPr>
          <a:xfrm>
            <a:off x="5277566" y="1242681"/>
            <a:ext cx="0" cy="50405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15"/>
          <p:cNvSpPr>
            <a:spLocks noGrp="1"/>
          </p:cNvSpPr>
          <p:nvPr>
            <p:ph type="body" sz="quarter" idx="12"/>
          </p:nvPr>
        </p:nvSpPr>
        <p:spPr>
          <a:xfrm>
            <a:off x="1534862" y="3569250"/>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18" name="文本占位符 15"/>
          <p:cNvSpPr>
            <a:spLocks noGrp="1"/>
          </p:cNvSpPr>
          <p:nvPr>
            <p:ph type="body" sz="quarter" idx="13"/>
          </p:nvPr>
        </p:nvSpPr>
        <p:spPr>
          <a:xfrm>
            <a:off x="1534862" y="2158363"/>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19" name="标题 1"/>
          <p:cNvSpPr>
            <a:spLocks noGrp="1"/>
          </p:cNvSpPr>
          <p:nvPr>
            <p:ph type="title"/>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竖版幻灯片">
    <p:spTree>
      <p:nvGrpSpPr>
        <p:cNvPr id="1" name=""/>
        <p:cNvGrpSpPr/>
        <p:nvPr/>
      </p:nvGrpSpPr>
      <p:grpSpPr>
        <a:xfrm>
          <a:off x="0" y="0"/>
          <a:ext cx="0" cy="0"/>
          <a:chOff x="0" y="0"/>
          <a:chExt cx="0" cy="0"/>
        </a:xfrm>
      </p:grpSpPr>
      <p:sp>
        <p:nvSpPr>
          <p:cNvPr id="5" name="矩形 4"/>
          <p:cNvSpPr/>
          <p:nvPr userDrawn="1"/>
        </p:nvSpPr>
        <p:spPr>
          <a:xfrm>
            <a:off x="0" y="0"/>
            <a:ext cx="1204807" cy="685292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6" name="椭圆 5"/>
          <p:cNvSpPr/>
          <p:nvPr userDrawn="1"/>
        </p:nvSpPr>
        <p:spPr>
          <a:xfrm>
            <a:off x="712893" y="535940"/>
            <a:ext cx="986367" cy="981287"/>
          </a:xfrm>
          <a:prstGeom prst="ellipse">
            <a:avLst/>
          </a:prstGeom>
          <a:solidFill>
            <a:schemeClr val="bg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7" name="图片 6" descr="logo无蓝底"/>
          <p:cNvPicPr>
            <a:picLocks noChangeAspect="1"/>
          </p:cNvPicPr>
          <p:nvPr userDrawn="1"/>
        </p:nvPicPr>
        <p:blipFill>
          <a:blip r:embed="rId2" cstate="print"/>
          <a:stretch>
            <a:fillRect/>
          </a:stretch>
        </p:blipFill>
        <p:spPr>
          <a:xfrm>
            <a:off x="906780" y="834813"/>
            <a:ext cx="598593" cy="383540"/>
          </a:xfrm>
          <a:prstGeom prst="rect">
            <a:avLst/>
          </a:prstGeom>
        </p:spPr>
      </p:pic>
      <p:cxnSp>
        <p:nvCxnSpPr>
          <p:cNvPr id="8" name="直接连接符 7"/>
          <p:cNvCxnSpPr/>
          <p:nvPr userDrawn="1"/>
        </p:nvCxnSpPr>
        <p:spPr>
          <a:xfrm flipV="1">
            <a:off x="4304249" y="1316765"/>
            <a:ext cx="7072337" cy="10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内容占位符 9"/>
          <p:cNvSpPr>
            <a:spLocks noGrp="1"/>
          </p:cNvSpPr>
          <p:nvPr>
            <p:ph sz="quarter" idx="10"/>
          </p:nvPr>
        </p:nvSpPr>
        <p:spPr>
          <a:xfrm>
            <a:off x="1612526" y="0"/>
            <a:ext cx="10583863" cy="6858000"/>
          </a:xfrm>
        </p:spPr>
        <p:txBody>
          <a:bodyPr anchor="ctr"/>
          <a:lstStyle>
            <a:lvl1pPr>
              <a:defRPr sz="20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sz="12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幅图片及说明">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98226" y="435428"/>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图片占位符 2"/>
          <p:cNvSpPr>
            <a:spLocks noGrp="1"/>
          </p:cNvSpPr>
          <p:nvPr>
            <p:ph type="pic" idx="13"/>
          </p:nvPr>
        </p:nvSpPr>
        <p:spPr>
          <a:xfrm>
            <a:off x="669678" y="3423540"/>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7" name="文本占位符 15"/>
          <p:cNvSpPr>
            <a:spLocks noGrp="1"/>
          </p:cNvSpPr>
          <p:nvPr>
            <p:ph type="body" sz="quarter" idx="15"/>
          </p:nvPr>
        </p:nvSpPr>
        <p:spPr>
          <a:xfrm>
            <a:off x="6743062" y="4736318"/>
            <a:ext cx="3779519" cy="595078"/>
          </a:xfrm>
        </p:spPr>
        <p:txBody>
          <a:bodyPr/>
          <a:lstStyle>
            <a:lvl1pPr marL="0" indent="0" algn="l"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单击此处编辑母版文本样式</a:t>
            </a:r>
          </a:p>
          <a:p>
            <a:pPr lvl="1"/>
            <a:r>
              <a:rPr lang="zh-CN" altLang="en-US" dirty="0" smtClean="0"/>
              <a:t>第二级</a:t>
            </a:r>
            <a:endParaRPr lang="zh-CN" altLang="en-US" dirty="0"/>
          </a:p>
        </p:txBody>
      </p:sp>
      <p:sp>
        <p:nvSpPr>
          <p:cNvPr id="16" name="文本占位符 15"/>
          <p:cNvSpPr>
            <a:spLocks noGrp="1"/>
          </p:cNvSpPr>
          <p:nvPr>
            <p:ph type="body" sz="quarter" idx="14"/>
          </p:nvPr>
        </p:nvSpPr>
        <p:spPr>
          <a:xfrm>
            <a:off x="1704588" y="1471213"/>
            <a:ext cx="3779519" cy="595078"/>
          </a:xfrm>
        </p:spPr>
        <p:txBody>
          <a:bodyPr/>
          <a:lstStyle>
            <a:lvl1pPr marL="0" indent="0" algn="r"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r"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单击此处编辑母版文本样式</a:t>
            </a:r>
          </a:p>
          <a:p>
            <a:pPr lvl="1"/>
            <a:r>
              <a:rPr lang="zh-CN" altLang="en-US" dirty="0" smtClean="0"/>
              <a:t>第二级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大幅图片带说明">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233363" y="344488"/>
            <a:ext cx="8510587" cy="5969000"/>
          </a:xfrm>
        </p:spPr>
        <p:txBody>
          <a:bodyPr/>
          <a:lstStyle/>
          <a:p>
            <a:endParaRPr lang="zh-CN" altLang="en-US"/>
          </a:p>
        </p:txBody>
      </p:sp>
      <p:sp>
        <p:nvSpPr>
          <p:cNvPr id="14" name="文本占位符 13"/>
          <p:cNvSpPr>
            <a:spLocks noGrp="1"/>
          </p:cNvSpPr>
          <p:nvPr>
            <p:ph type="body" sz="quarter" idx="10" hasCustomPrompt="1"/>
          </p:nvPr>
        </p:nvSpPr>
        <p:spPr>
          <a:xfrm>
            <a:off x="8900159" y="4582160"/>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
        <p:nvSpPr>
          <p:cNvPr id="15" name="文本占位符 13"/>
          <p:cNvSpPr>
            <a:spLocks noGrp="1"/>
          </p:cNvSpPr>
          <p:nvPr>
            <p:ph type="body" sz="quarter" idx="11" hasCustomPrompt="1"/>
          </p:nvPr>
        </p:nvSpPr>
        <p:spPr>
          <a:xfrm>
            <a:off x="8900159" y="2756747"/>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
        <p:nvSpPr>
          <p:cNvPr id="16" name="文本占位符 13"/>
          <p:cNvSpPr>
            <a:spLocks noGrp="1"/>
          </p:cNvSpPr>
          <p:nvPr>
            <p:ph type="body" sz="quarter" idx="12" hasCustomPrompt="1"/>
          </p:nvPr>
        </p:nvSpPr>
        <p:spPr>
          <a:xfrm>
            <a:off x="8900159" y="1055096"/>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Tree>
    <p:extLst>
      <p:ext uri="{BB962C8B-B14F-4D97-AF65-F5344CB8AC3E}">
        <p14:creationId xmlns:p14="http://schemas.microsoft.com/office/powerpoint/2010/main" xmlns="" val="13634553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全幅图无说明">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6858000"/>
          </a:xfrm>
        </p:spPr>
        <p:txBody>
          <a:bodyPr/>
          <a:lstStyle/>
          <a:p>
            <a:endParaRPr lang="zh-CN" altLang="en-US"/>
          </a:p>
        </p:txBody>
      </p:sp>
    </p:spTree>
    <p:extLst>
      <p:ext uri="{BB962C8B-B14F-4D97-AF65-F5344CB8AC3E}">
        <p14:creationId xmlns:p14="http://schemas.microsoft.com/office/powerpoint/2010/main" xmlns="" val="33934273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2018/3/27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2018/3/27</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54" r:id="rId13"/>
    <p:sldLayoutId id="2147483651" r:id="rId14"/>
    <p:sldLayoutId id="2147483655" r:id="rId15"/>
    <p:sldLayoutId id="2147483656" r:id="rId16"/>
    <p:sldLayoutId id="2147483661" r:id="rId17"/>
    <p:sldLayoutId id="2147483659"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4400" dirty="0" smtClean="0"/>
              <a:t>第 </a:t>
            </a:r>
            <a:r>
              <a:rPr lang="en-US" sz="4400" b="1" dirty="0" smtClean="0"/>
              <a:t>6 </a:t>
            </a:r>
            <a:r>
              <a:rPr lang="zh-CN" altLang="en-US" sz="4400" dirty="0" smtClean="0"/>
              <a:t>章 </a:t>
            </a:r>
            <a:r>
              <a:rPr lang="en-US" sz="4400" b="1" dirty="0" smtClean="0"/>
              <a:t>DOM </a:t>
            </a:r>
            <a:r>
              <a:rPr lang="zh-CN" altLang="en-US" sz="4400" dirty="0" smtClean="0"/>
              <a:t>节点操作</a:t>
            </a:r>
            <a:endParaRPr lang="zh-CN" altLang="en-US" sz="4400" dirty="0"/>
          </a:p>
        </p:txBody>
      </p:sp>
      <p:sp>
        <p:nvSpPr>
          <p:cNvPr id="2" name="文本占位符 1"/>
          <p:cNvSpPr>
            <a:spLocks noGrp="1"/>
          </p:cNvSpPr>
          <p:nvPr>
            <p:ph type="body" sz="quarter" idx="1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normAutofit/>
          </a:bodyPr>
          <a:lstStyle/>
          <a:p>
            <a:r>
              <a:rPr lang="zh-CN" altLang="en-US" dirty="0" smtClean="0">
                <a:solidFill>
                  <a:schemeClr val="bg1"/>
                </a:solidFill>
              </a:rPr>
              <a:t>包裹节点</a:t>
            </a:r>
            <a:r>
              <a:rPr lang="en-US" altLang="zh-CN" dirty="0" smtClean="0">
                <a:solidFill>
                  <a:schemeClr val="bg1"/>
                </a:solidFill>
              </a:rPr>
              <a:t>wrap()</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zh-CN" altLang="en-US" sz="1600" dirty="0" smtClean="0"/>
              <a:t>如果要将元素用其他元素包裹起来，也就是给它增加一个父元素，针对这样的处理，</a:t>
            </a:r>
            <a:r>
              <a:rPr lang="en-US" altLang="zh-CN" sz="1600" dirty="0" err="1" smtClean="0"/>
              <a:t>JQuery</a:t>
            </a:r>
            <a:r>
              <a:rPr lang="zh-CN" altLang="en-US" sz="1600" dirty="0" smtClean="0"/>
              <a:t>提供了一个</a:t>
            </a:r>
            <a:r>
              <a:rPr lang="en-US" altLang="zh-CN" sz="1600" dirty="0" smtClean="0"/>
              <a:t>wrap</a:t>
            </a:r>
            <a:r>
              <a:rPr lang="zh-CN" altLang="en-US" sz="1600" dirty="0" smtClean="0"/>
              <a:t>方法</a:t>
            </a:r>
            <a:endParaRPr lang="zh-CN" altLang="en-US" sz="1600" dirty="0"/>
          </a:p>
        </p:txBody>
      </p:sp>
      <p:sp>
        <p:nvSpPr>
          <p:cNvPr id="8" name="TextBox 7"/>
          <p:cNvSpPr txBox="1"/>
          <p:nvPr/>
        </p:nvSpPr>
        <p:spPr>
          <a:xfrm>
            <a:off x="914400" y="2103120"/>
            <a:ext cx="8961120" cy="615553"/>
          </a:xfrm>
          <a:prstGeom prst="rect">
            <a:avLst/>
          </a:prstGeom>
          <a:noFill/>
        </p:spPr>
        <p:txBody>
          <a:bodyPr wrap="square" rtlCol="0">
            <a:spAutoFit/>
          </a:bodyPr>
          <a:lstStyle/>
          <a:p>
            <a:r>
              <a:rPr lang="en-US" sz="1600" dirty="0" smtClean="0"/>
              <a:t>.wrap()</a:t>
            </a:r>
            <a:r>
              <a:rPr lang="zh-CN" altLang="en-US" sz="1600" dirty="0" smtClean="0"/>
              <a:t>方法</a:t>
            </a:r>
            <a:endParaRPr lang="en-US" altLang="zh-CN" sz="1600" dirty="0" smtClean="0"/>
          </a:p>
          <a:p>
            <a:r>
              <a:rPr lang="zh-CN" altLang="en-US" sz="1600" dirty="0" smtClean="0"/>
              <a:t>在集合中匹配的每个元素周围包裹一个</a:t>
            </a:r>
            <a:r>
              <a:rPr lang="en-US" altLang="zh-CN" sz="1600" dirty="0" smtClean="0"/>
              <a:t>HTML</a:t>
            </a:r>
            <a:r>
              <a:rPr lang="zh-CN" altLang="en-US" sz="1600" dirty="0" smtClean="0"/>
              <a:t>结构</a:t>
            </a:r>
            <a:r>
              <a:rPr lang="zh-CN" altLang="en-US" dirty="0" smtClean="0"/>
              <a:t>。</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normAutofit/>
          </a:bodyPr>
          <a:lstStyle/>
          <a:p>
            <a:r>
              <a:rPr lang="en-US" altLang="zh-CN" dirty="0" smtClean="0">
                <a:solidFill>
                  <a:schemeClr val="bg1"/>
                </a:solidFill>
              </a:rPr>
              <a:t>unwrap()</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1077218"/>
          </a:xfrm>
          <a:prstGeom prst="rect">
            <a:avLst/>
          </a:prstGeom>
          <a:noFill/>
        </p:spPr>
        <p:txBody>
          <a:bodyPr wrap="square" rtlCol="0">
            <a:spAutoFit/>
          </a:bodyPr>
          <a:lstStyle/>
          <a:p>
            <a:r>
              <a:rPr lang="zh-CN" altLang="en-US" sz="1600" dirty="0" smtClean="0"/>
              <a:t>我们可以通过</a:t>
            </a:r>
            <a:r>
              <a:rPr lang="en-US" altLang="zh-CN" sz="1600" dirty="0" smtClean="0"/>
              <a:t>wrap</a:t>
            </a:r>
            <a:r>
              <a:rPr lang="zh-CN" altLang="en-US" sz="1600" dirty="0" smtClean="0"/>
              <a:t>方法给选中元素增加一个包裹的父元素。相反，如果删除选中元素的父元素要如何处理 </a:t>
            </a:r>
            <a:r>
              <a:rPr lang="en-US" altLang="zh-CN" sz="1600" dirty="0" smtClean="0"/>
              <a:t>?</a:t>
            </a:r>
          </a:p>
          <a:p>
            <a:r>
              <a:rPr lang="en-US" altLang="zh-CN" sz="1600" dirty="0" err="1" smtClean="0"/>
              <a:t>jQuery</a:t>
            </a:r>
            <a:r>
              <a:rPr lang="zh-CN" altLang="en-US" sz="1600" dirty="0" smtClean="0"/>
              <a:t>提供了一个</a:t>
            </a:r>
            <a:r>
              <a:rPr lang="en-US" altLang="zh-CN" sz="1600" dirty="0" smtClean="0"/>
              <a:t>unwrap()</a:t>
            </a:r>
            <a:r>
              <a:rPr lang="zh-CN" altLang="en-US" sz="1600" dirty="0" smtClean="0"/>
              <a:t>方法 ，作用与</a:t>
            </a:r>
            <a:r>
              <a:rPr lang="en-US" altLang="zh-CN" sz="1600" dirty="0" smtClean="0"/>
              <a:t>wrap</a:t>
            </a:r>
            <a:r>
              <a:rPr lang="zh-CN" altLang="en-US" sz="1600" dirty="0" smtClean="0"/>
              <a:t>方法是相反的。将匹配元素集合的父级元素删除，保留自身（和兄弟元素，如果存在）在原来的位置。</a:t>
            </a:r>
            <a:endParaRPr lang="zh-CN" altLang="en-US" sz="1600" dirty="0"/>
          </a:p>
        </p:txBody>
      </p:sp>
      <p:sp>
        <p:nvSpPr>
          <p:cNvPr id="8" name="TextBox 7"/>
          <p:cNvSpPr txBox="1"/>
          <p:nvPr/>
        </p:nvSpPr>
        <p:spPr>
          <a:xfrm>
            <a:off x="914400" y="2103120"/>
            <a:ext cx="8961120" cy="369332"/>
          </a:xfrm>
          <a:prstGeom prst="rect">
            <a:avLst/>
          </a:prstGeom>
          <a:noFill/>
        </p:spPr>
        <p:txBody>
          <a:bodyPr wrap="square" rtlCol="0">
            <a:spAutoFit/>
          </a:bodyPr>
          <a:lstStyle/>
          <a:p>
            <a:r>
              <a:rPr lang="zh-CN" altLang="en-US" dirty="0" smtClean="0"/>
              <a:t>。</a:t>
            </a:r>
            <a:endParaRPr lang="zh-CN" altLang="en-US" dirty="0"/>
          </a:p>
        </p:txBody>
      </p:sp>
      <p:sp>
        <p:nvSpPr>
          <p:cNvPr id="6" name="TextBox 5"/>
          <p:cNvSpPr txBox="1"/>
          <p:nvPr/>
        </p:nvSpPr>
        <p:spPr>
          <a:xfrm>
            <a:off x="906087" y="2726575"/>
            <a:ext cx="5195455" cy="615553"/>
          </a:xfrm>
          <a:prstGeom prst="rect">
            <a:avLst/>
          </a:prstGeom>
          <a:noFill/>
        </p:spPr>
        <p:txBody>
          <a:bodyPr wrap="square" rtlCol="0">
            <a:spAutoFit/>
          </a:bodyPr>
          <a:lstStyle/>
          <a:p>
            <a:r>
              <a:rPr lang="en-US" altLang="zh-CN" dirty="0" smtClean="0"/>
              <a:t>unwrap()</a:t>
            </a:r>
          </a:p>
          <a:p>
            <a:r>
              <a:rPr lang="en-US" altLang="zh-CN" sz="1600" dirty="0" smtClean="0"/>
              <a:t>unwrap() </a:t>
            </a:r>
            <a:r>
              <a:rPr lang="zh-CN" altLang="en-US" sz="1600" dirty="0" smtClean="0"/>
              <a:t>方法删除被选元素的父元素</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normAutofit/>
          </a:bodyPr>
          <a:lstStyle/>
          <a:p>
            <a:r>
              <a:rPr lang="en-US" altLang="zh-CN" dirty="0" err="1" smtClean="0">
                <a:solidFill>
                  <a:schemeClr val="bg1"/>
                </a:solidFill>
              </a:rPr>
              <a:t>wrapAll</a:t>
            </a:r>
            <a:r>
              <a:rPr lang="en-US" altLang="zh-CN" dirty="0" smtClean="0">
                <a:solidFill>
                  <a:schemeClr val="bg1"/>
                </a:solidFill>
              </a:rPr>
              <a:t>()</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en-US" altLang="zh-CN" sz="1600" dirty="0" smtClean="0"/>
              <a:t>wrap</a:t>
            </a:r>
            <a:r>
              <a:rPr lang="zh-CN" altLang="en-US" sz="1600" dirty="0" smtClean="0"/>
              <a:t>是针对单个</a:t>
            </a:r>
            <a:r>
              <a:rPr lang="en-US" altLang="zh-CN" sz="1600" dirty="0" err="1" smtClean="0"/>
              <a:t>dom</a:t>
            </a:r>
            <a:r>
              <a:rPr lang="zh-CN" altLang="en-US" sz="1600" dirty="0" smtClean="0"/>
              <a:t>元素处理，如果要将</a:t>
            </a:r>
            <a:r>
              <a:rPr lang="zh-CN" altLang="en-US" sz="1600" b="1" dirty="0" smtClean="0"/>
              <a:t>集合中</a:t>
            </a:r>
            <a:r>
              <a:rPr lang="zh-CN" altLang="en-US" sz="1600" dirty="0" smtClean="0"/>
              <a:t>的元素用其他元素包裹起来，也就是给他们增加一个父元素，针对这样的处理，</a:t>
            </a:r>
            <a:r>
              <a:rPr lang="en-US" altLang="zh-CN" sz="1600" dirty="0" err="1" smtClean="0"/>
              <a:t>JQuery</a:t>
            </a:r>
            <a:r>
              <a:rPr lang="zh-CN" altLang="en-US" sz="1600" dirty="0" smtClean="0"/>
              <a:t>提供了一个</a:t>
            </a:r>
            <a:r>
              <a:rPr lang="en-US" altLang="zh-CN" sz="1600" dirty="0" err="1" smtClean="0"/>
              <a:t>wrapAll</a:t>
            </a:r>
            <a:r>
              <a:rPr lang="zh-CN" altLang="en-US" sz="1600" dirty="0" smtClean="0"/>
              <a:t>方法。</a:t>
            </a:r>
            <a:endParaRPr lang="zh-CN" altLang="en-US" sz="1600" dirty="0"/>
          </a:p>
        </p:txBody>
      </p:sp>
      <p:sp>
        <p:nvSpPr>
          <p:cNvPr id="6" name="TextBox 5"/>
          <p:cNvSpPr txBox="1"/>
          <p:nvPr/>
        </p:nvSpPr>
        <p:spPr>
          <a:xfrm>
            <a:off x="864524" y="2236124"/>
            <a:ext cx="9202189" cy="615553"/>
          </a:xfrm>
          <a:prstGeom prst="rect">
            <a:avLst/>
          </a:prstGeom>
          <a:noFill/>
        </p:spPr>
        <p:txBody>
          <a:bodyPr wrap="square" rtlCol="0">
            <a:spAutoFit/>
          </a:bodyPr>
          <a:lstStyle/>
          <a:p>
            <a:r>
              <a:rPr lang="en-US" altLang="zh-CN" dirty="0" smtClean="0"/>
              <a:t>.</a:t>
            </a:r>
            <a:r>
              <a:rPr lang="en-US" altLang="zh-CN" dirty="0" err="1" smtClean="0"/>
              <a:t>wrapAll</a:t>
            </a:r>
            <a:r>
              <a:rPr lang="en-US" altLang="zh-CN" dirty="0" smtClean="0"/>
              <a:t>()</a:t>
            </a:r>
          </a:p>
          <a:p>
            <a:r>
              <a:rPr lang="zh-CN" altLang="en-US" sz="1600" dirty="0" smtClean="0"/>
              <a:t>给集合中匹配的元素增加一个外面包裹</a:t>
            </a:r>
            <a:r>
              <a:rPr lang="en-US" altLang="zh-CN" sz="1600" dirty="0" smtClean="0"/>
              <a:t>HTML</a:t>
            </a:r>
            <a:r>
              <a:rPr lang="zh-CN" altLang="en-US" sz="1600" dirty="0" smtClean="0"/>
              <a:t>结构</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normAutofit/>
          </a:bodyPr>
          <a:lstStyle/>
          <a:p>
            <a:r>
              <a:rPr lang="en-US" altLang="zh-CN" dirty="0" err="1" smtClean="0">
                <a:solidFill>
                  <a:schemeClr val="bg1"/>
                </a:solidFill>
              </a:rPr>
              <a:t>wrapInner</a:t>
            </a:r>
            <a:r>
              <a:rPr lang="en-US" altLang="zh-CN" dirty="0" smtClean="0">
                <a:solidFill>
                  <a:schemeClr val="bg1"/>
                </a:solidFill>
              </a:rPr>
              <a:t>()</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zh-CN" altLang="en-US" sz="1600" dirty="0" smtClean="0"/>
              <a:t>如果要将合集中的元素内部所有的子元素用其他元素包裹起来，并当作指定元素的子元素，针对这样的处理，</a:t>
            </a:r>
            <a:r>
              <a:rPr lang="en-US" altLang="zh-CN" sz="1600" dirty="0" err="1" smtClean="0"/>
              <a:t>JQuery</a:t>
            </a:r>
            <a:r>
              <a:rPr lang="zh-CN" altLang="en-US" sz="1600" dirty="0" smtClean="0"/>
              <a:t>提供了一个</a:t>
            </a:r>
            <a:r>
              <a:rPr lang="en-US" altLang="zh-CN" sz="1600" dirty="0" err="1" smtClean="0"/>
              <a:t>wrapInner</a:t>
            </a:r>
            <a:r>
              <a:rPr lang="zh-CN" altLang="en-US" sz="1600" dirty="0" smtClean="0"/>
              <a:t>方法</a:t>
            </a:r>
            <a:endParaRPr lang="zh-CN" altLang="en-US" sz="1600" dirty="0"/>
          </a:p>
        </p:txBody>
      </p:sp>
      <p:sp>
        <p:nvSpPr>
          <p:cNvPr id="6" name="TextBox 5"/>
          <p:cNvSpPr txBox="1"/>
          <p:nvPr/>
        </p:nvSpPr>
        <p:spPr>
          <a:xfrm>
            <a:off x="864524" y="2236124"/>
            <a:ext cx="9202189" cy="615553"/>
          </a:xfrm>
          <a:prstGeom prst="rect">
            <a:avLst/>
          </a:prstGeom>
          <a:noFill/>
        </p:spPr>
        <p:txBody>
          <a:bodyPr wrap="square" rtlCol="0">
            <a:spAutoFit/>
          </a:bodyPr>
          <a:lstStyle/>
          <a:p>
            <a:r>
              <a:rPr lang="en-US" altLang="zh-CN" dirty="0" smtClean="0"/>
              <a:t>.</a:t>
            </a:r>
            <a:r>
              <a:rPr lang="en-US" altLang="zh-CN" dirty="0" err="1" smtClean="0"/>
              <a:t>wrapInner</a:t>
            </a:r>
            <a:r>
              <a:rPr lang="en-US" altLang="zh-CN" dirty="0" smtClean="0"/>
              <a:t>()</a:t>
            </a:r>
          </a:p>
          <a:p>
            <a:r>
              <a:rPr lang="zh-CN" altLang="en-US" sz="1600" dirty="0" smtClean="0"/>
              <a:t>给集合中匹配的元素的内部，增加包裹的</a:t>
            </a:r>
            <a:r>
              <a:rPr lang="en-US" altLang="zh-CN" sz="1600" dirty="0" smtClean="0"/>
              <a:t>HTML</a:t>
            </a:r>
            <a:r>
              <a:rPr lang="zh-CN" altLang="en-US" sz="1600" dirty="0" smtClean="0"/>
              <a:t>结构</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2691" y="102550"/>
            <a:ext cx="4599709" cy="914400"/>
          </a:xfrm>
        </p:spPr>
        <p:txBody>
          <a:bodyPr>
            <a:normAutofit/>
          </a:bodyPr>
          <a:lstStyle/>
          <a:p>
            <a:r>
              <a:rPr lang="zh-CN" altLang="en-US" dirty="0" smtClean="0">
                <a:solidFill>
                  <a:schemeClr val="bg1"/>
                </a:solidFill>
              </a:rPr>
              <a:t>删除节点</a:t>
            </a:r>
            <a:r>
              <a:rPr lang="en-US" altLang="zh-CN" dirty="0" smtClean="0">
                <a:solidFill>
                  <a:schemeClr val="bg1"/>
                </a:solidFill>
              </a:rPr>
              <a:t>empty ()</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zh-CN" altLang="en-US" sz="1600" dirty="0" smtClean="0"/>
              <a:t>要移除页面上节点是开发者常见的操作，</a:t>
            </a:r>
            <a:r>
              <a:rPr lang="en-US" altLang="zh-CN" sz="1600" dirty="0" err="1" smtClean="0"/>
              <a:t>jQuery</a:t>
            </a:r>
            <a:r>
              <a:rPr lang="zh-CN" altLang="en-US" sz="1600" dirty="0" smtClean="0"/>
              <a:t>提供了几种不同的方法用来处理这个问题，这里我们开仔细了解下</a:t>
            </a:r>
            <a:r>
              <a:rPr lang="en-US" altLang="zh-CN" sz="1600" dirty="0" smtClean="0"/>
              <a:t>empty</a:t>
            </a:r>
            <a:r>
              <a:rPr lang="zh-CN" altLang="en-US" sz="1600" dirty="0" smtClean="0"/>
              <a:t>方法</a:t>
            </a:r>
            <a:endParaRPr lang="zh-CN" altLang="en-US" sz="1600" dirty="0"/>
          </a:p>
        </p:txBody>
      </p:sp>
      <p:sp>
        <p:nvSpPr>
          <p:cNvPr id="6" name="TextBox 5"/>
          <p:cNvSpPr txBox="1"/>
          <p:nvPr/>
        </p:nvSpPr>
        <p:spPr>
          <a:xfrm>
            <a:off x="864524" y="2236124"/>
            <a:ext cx="9202189" cy="1107996"/>
          </a:xfrm>
          <a:prstGeom prst="rect">
            <a:avLst/>
          </a:prstGeom>
          <a:noFill/>
        </p:spPr>
        <p:txBody>
          <a:bodyPr wrap="square" rtlCol="0">
            <a:spAutoFit/>
          </a:bodyPr>
          <a:lstStyle/>
          <a:p>
            <a:r>
              <a:rPr lang="en-US" altLang="zh-CN" dirty="0" smtClean="0"/>
              <a:t>.empty()</a:t>
            </a:r>
          </a:p>
          <a:p>
            <a:r>
              <a:rPr lang="zh-CN" altLang="en-US" sz="1600" dirty="0" smtClean="0"/>
              <a:t> 顾名思义，清空方法，但是与删除又有点不一样，因为它只移除了 指定元素中的所有子节点。</a:t>
            </a:r>
          </a:p>
          <a:p>
            <a:r>
              <a:rPr lang="zh-CN" altLang="en-US" sz="1600" dirty="0" smtClean="0"/>
              <a:t>这个方法不仅移除子元素（和其他后代元素），同样移除元素里的文本。因为，根据说明，元素里任何文本字符串都被看做是该元素的子节点。：</a:t>
            </a:r>
            <a:endParaRPr lang="zh-CN" altLang="en-US" sz="1600" dirty="0"/>
          </a:p>
        </p:txBody>
      </p:sp>
      <p:sp>
        <p:nvSpPr>
          <p:cNvPr id="8" name="TextBox 7"/>
          <p:cNvSpPr txBox="1"/>
          <p:nvPr/>
        </p:nvSpPr>
        <p:spPr>
          <a:xfrm>
            <a:off x="1022465" y="3657600"/>
            <a:ext cx="8528859" cy="861774"/>
          </a:xfrm>
          <a:prstGeom prst="rect">
            <a:avLst/>
          </a:prstGeom>
          <a:noFill/>
        </p:spPr>
        <p:txBody>
          <a:bodyPr wrap="square" rtlCol="0">
            <a:spAutoFit/>
          </a:bodyPr>
          <a:lstStyle/>
          <a:p>
            <a:r>
              <a:rPr lang="zh-CN" altLang="en-US" dirty="0" smtClean="0"/>
              <a:t>注意</a:t>
            </a:r>
            <a:r>
              <a:rPr lang="en-US" altLang="zh-CN" dirty="0" smtClean="0"/>
              <a:t>:</a:t>
            </a:r>
          </a:p>
          <a:p>
            <a:r>
              <a:rPr lang="zh-CN" altLang="en-US" sz="1600" dirty="0" smtClean="0"/>
              <a:t>如果我们通过</a:t>
            </a:r>
            <a:r>
              <a:rPr lang="en-US" altLang="zh-CN" sz="1600" dirty="0" smtClean="0"/>
              <a:t>empty</a:t>
            </a:r>
            <a:r>
              <a:rPr lang="zh-CN" altLang="en-US" sz="1600" dirty="0" smtClean="0"/>
              <a:t>方法移除里面</a:t>
            </a:r>
            <a:r>
              <a:rPr lang="en-US" altLang="zh-CN" sz="1600" dirty="0" smtClean="0"/>
              <a:t>div</a:t>
            </a:r>
            <a:r>
              <a:rPr lang="zh-CN" altLang="en-US" sz="1600" dirty="0" smtClean="0"/>
              <a:t>的所有元素，它只是清空内部的</a:t>
            </a:r>
            <a:r>
              <a:rPr lang="en-US" altLang="zh-CN" sz="1600" dirty="0" smtClean="0"/>
              <a:t>html</a:t>
            </a:r>
            <a:r>
              <a:rPr lang="zh-CN" altLang="en-US" sz="1600" dirty="0" smtClean="0"/>
              <a:t>代码，但是标记仍然留在</a:t>
            </a:r>
            <a:r>
              <a:rPr lang="en-US" altLang="zh-CN" sz="1600" dirty="0" smtClean="0"/>
              <a:t>DOM</a:t>
            </a:r>
            <a:r>
              <a:rPr lang="zh-CN" altLang="en-US" sz="1600" dirty="0" smtClean="0"/>
              <a:t>中</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2691" y="102550"/>
            <a:ext cx="4599709" cy="914400"/>
          </a:xfrm>
        </p:spPr>
        <p:txBody>
          <a:bodyPr>
            <a:normAutofit/>
          </a:bodyPr>
          <a:lstStyle/>
          <a:p>
            <a:r>
              <a:rPr lang="zh-CN" altLang="en-US" dirty="0" smtClean="0">
                <a:solidFill>
                  <a:schemeClr val="bg1"/>
                </a:solidFill>
              </a:rPr>
              <a:t>删除节点</a:t>
            </a:r>
            <a:r>
              <a:rPr lang="en-US" altLang="zh-CN" dirty="0" smtClean="0">
                <a:solidFill>
                  <a:schemeClr val="bg1"/>
                </a:solidFill>
              </a:rPr>
              <a:t>remove()</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en-US" altLang="zh-CN" sz="1600" dirty="0" smtClean="0"/>
              <a:t>remove</a:t>
            </a:r>
            <a:r>
              <a:rPr lang="zh-CN" altLang="en-US" sz="1600" dirty="0" smtClean="0"/>
              <a:t>与</a:t>
            </a:r>
            <a:r>
              <a:rPr lang="en-US" altLang="zh-CN" sz="1600" dirty="0" smtClean="0"/>
              <a:t>empty</a:t>
            </a:r>
            <a:r>
              <a:rPr lang="zh-CN" altLang="en-US" sz="1600" dirty="0" smtClean="0"/>
              <a:t>一样，都是移除元素的方法，但是</a:t>
            </a:r>
            <a:r>
              <a:rPr lang="en-US" altLang="zh-CN" sz="1600" dirty="0" smtClean="0"/>
              <a:t>remove</a:t>
            </a:r>
            <a:r>
              <a:rPr lang="zh-CN" altLang="en-US" sz="1600" dirty="0" smtClean="0"/>
              <a:t>会将元素自身移除，同时也会移除元素内部的一切，包括绑定的事件及与该元素相关的</a:t>
            </a:r>
            <a:r>
              <a:rPr lang="en-US" altLang="zh-CN" sz="1600" dirty="0" err="1" smtClean="0"/>
              <a:t>jQuery</a:t>
            </a:r>
            <a:r>
              <a:rPr lang="zh-CN" altLang="en-US" sz="1600" dirty="0" smtClean="0"/>
              <a:t>数据。</a:t>
            </a:r>
            <a:endParaRPr lang="zh-CN" altLang="en-US" sz="1600" dirty="0"/>
          </a:p>
        </p:txBody>
      </p:sp>
      <p:sp>
        <p:nvSpPr>
          <p:cNvPr id="6" name="TextBox 5"/>
          <p:cNvSpPr txBox="1"/>
          <p:nvPr/>
        </p:nvSpPr>
        <p:spPr>
          <a:xfrm>
            <a:off x="864524" y="2236124"/>
            <a:ext cx="9202189" cy="584775"/>
          </a:xfrm>
          <a:prstGeom prst="rect">
            <a:avLst/>
          </a:prstGeom>
          <a:noFill/>
        </p:spPr>
        <p:txBody>
          <a:bodyPr wrap="square" rtlCol="0">
            <a:spAutoFit/>
          </a:bodyPr>
          <a:lstStyle/>
          <a:p>
            <a:r>
              <a:rPr lang="zh-CN" altLang="en-US" sz="1600" dirty="0" smtClean="0"/>
              <a:t>通过</a:t>
            </a:r>
            <a:r>
              <a:rPr lang="en-US" altLang="zh-CN" sz="1600" dirty="0" smtClean="0"/>
              <a:t>remove</a:t>
            </a:r>
            <a:r>
              <a:rPr lang="zh-CN" altLang="en-US" sz="1600" dirty="0" smtClean="0"/>
              <a:t>方法移除元素及其内部所有元素，</a:t>
            </a:r>
            <a:r>
              <a:rPr lang="en-US" altLang="zh-CN" sz="1600" dirty="0" smtClean="0"/>
              <a:t>remove</a:t>
            </a:r>
            <a:r>
              <a:rPr lang="zh-CN" altLang="en-US" sz="1600" dirty="0" smtClean="0"/>
              <a:t>内部会自动操作事件销毁方法，所以使用使用起来非常简单</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1135" y="102550"/>
            <a:ext cx="6661265" cy="914400"/>
          </a:xfrm>
        </p:spPr>
        <p:txBody>
          <a:bodyPr>
            <a:normAutofit/>
          </a:bodyPr>
          <a:lstStyle/>
          <a:p>
            <a:r>
              <a:rPr lang="en-US" altLang="zh-CN" dirty="0" smtClean="0">
                <a:solidFill>
                  <a:schemeClr val="bg1"/>
                </a:solidFill>
              </a:rPr>
              <a:t>empty()</a:t>
            </a:r>
            <a:r>
              <a:rPr lang="zh-CN" altLang="en-US" dirty="0" smtClean="0">
                <a:solidFill>
                  <a:schemeClr val="bg1"/>
                </a:solidFill>
              </a:rPr>
              <a:t>与</a:t>
            </a:r>
            <a:r>
              <a:rPr lang="en-US" altLang="zh-CN" dirty="0" smtClean="0">
                <a:solidFill>
                  <a:schemeClr val="bg1"/>
                </a:solidFill>
              </a:rPr>
              <a:t>remove()</a:t>
            </a:r>
            <a:r>
              <a:rPr lang="zh-CN" altLang="en-US" dirty="0" smtClean="0">
                <a:solidFill>
                  <a:schemeClr val="bg1"/>
                </a:solidFill>
              </a:rPr>
              <a:t>的区别</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zh-CN" altLang="en-US" sz="1600" dirty="0" smtClean="0"/>
              <a:t>要用到移除指定元素的时候，</a:t>
            </a:r>
            <a:r>
              <a:rPr lang="en-US" altLang="zh-CN" sz="1600" dirty="0" err="1" smtClean="0"/>
              <a:t>jQuery</a:t>
            </a:r>
            <a:r>
              <a:rPr lang="zh-CN" altLang="en-US" sz="1600" dirty="0" smtClean="0"/>
              <a:t>提供了</a:t>
            </a:r>
            <a:r>
              <a:rPr lang="en-US" altLang="zh-CN" sz="1600" dirty="0" smtClean="0"/>
              <a:t>empty()</a:t>
            </a:r>
            <a:r>
              <a:rPr lang="zh-CN" altLang="en-US" sz="1600" dirty="0" smtClean="0"/>
              <a:t>与</a:t>
            </a:r>
            <a:r>
              <a:rPr lang="en-US" altLang="zh-CN" sz="1600" dirty="0" smtClean="0"/>
              <a:t>remove([</a:t>
            </a:r>
            <a:r>
              <a:rPr lang="en-US" altLang="zh-CN" sz="1600" dirty="0" err="1" smtClean="0"/>
              <a:t>expr</a:t>
            </a:r>
            <a:r>
              <a:rPr lang="en-US" altLang="zh-CN" sz="1600" dirty="0" smtClean="0"/>
              <a:t>])</a:t>
            </a:r>
            <a:r>
              <a:rPr lang="zh-CN" altLang="en-US" sz="1600" dirty="0" smtClean="0"/>
              <a:t>二个方法，两个都是删除元素，但是两者还是有区别</a:t>
            </a:r>
            <a:endParaRPr lang="zh-CN" altLang="en-US" sz="1600" dirty="0"/>
          </a:p>
        </p:txBody>
      </p:sp>
      <p:sp>
        <p:nvSpPr>
          <p:cNvPr id="6" name="TextBox 5"/>
          <p:cNvSpPr txBox="1"/>
          <p:nvPr/>
        </p:nvSpPr>
        <p:spPr>
          <a:xfrm>
            <a:off x="864524" y="2236124"/>
            <a:ext cx="9202189" cy="2123658"/>
          </a:xfrm>
          <a:prstGeom prst="rect">
            <a:avLst/>
          </a:prstGeom>
          <a:noFill/>
        </p:spPr>
        <p:txBody>
          <a:bodyPr wrap="square" rtlCol="0">
            <a:spAutoFit/>
          </a:bodyPr>
          <a:lstStyle/>
          <a:p>
            <a:r>
              <a:rPr lang="en-US" b="1" dirty="0" smtClean="0"/>
              <a:t>empty</a:t>
            </a:r>
            <a:r>
              <a:rPr lang="zh-CN" altLang="en-US" b="1" dirty="0" smtClean="0"/>
              <a:t>方法</a:t>
            </a:r>
            <a:endParaRPr lang="en-US" altLang="zh-CN" b="1" dirty="0" smtClean="0"/>
          </a:p>
          <a:p>
            <a:r>
              <a:rPr lang="zh-CN" altLang="en-US" sz="1600" dirty="0" smtClean="0"/>
              <a:t>严格地讲，</a:t>
            </a:r>
            <a:r>
              <a:rPr lang="en-US" altLang="zh-CN" sz="1600" dirty="0" smtClean="0"/>
              <a:t>empty()</a:t>
            </a:r>
            <a:r>
              <a:rPr lang="zh-CN" altLang="en-US" sz="1600" dirty="0" smtClean="0"/>
              <a:t>方法并不是删除节点，而是清空节点，它能清空元素中的所有后代节点</a:t>
            </a:r>
          </a:p>
          <a:p>
            <a:r>
              <a:rPr lang="en-US" altLang="zh-CN" sz="1600" dirty="0" smtClean="0"/>
              <a:t>empty</a:t>
            </a:r>
            <a:r>
              <a:rPr lang="zh-CN" altLang="en-US" sz="1600" dirty="0" smtClean="0"/>
              <a:t>不能删除自己本身这个节点</a:t>
            </a:r>
          </a:p>
          <a:p>
            <a:endParaRPr lang="en-US" altLang="zh-CN" sz="1600" dirty="0" smtClean="0"/>
          </a:p>
          <a:p>
            <a:r>
              <a:rPr lang="en-US" b="1" dirty="0" smtClean="0"/>
              <a:t>remove</a:t>
            </a:r>
            <a:r>
              <a:rPr lang="zh-CN" altLang="en-US" b="1" dirty="0" smtClean="0"/>
              <a:t>方法</a:t>
            </a:r>
            <a:endParaRPr lang="en-US" altLang="zh-CN" b="1" dirty="0" smtClean="0"/>
          </a:p>
          <a:p>
            <a:r>
              <a:rPr lang="zh-CN" altLang="en-US" sz="1600" dirty="0" smtClean="0"/>
              <a:t>该节点与该节点所包含的所有后代节点将同时被删除</a:t>
            </a:r>
          </a:p>
          <a:p>
            <a:r>
              <a:rPr lang="zh-CN" altLang="en-US" sz="1600" dirty="0" smtClean="0"/>
              <a:t>提供传递一个筛选的表达式，删除指定合集中的元素</a:t>
            </a:r>
          </a:p>
          <a:p>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1135" y="102550"/>
            <a:ext cx="6661265" cy="914400"/>
          </a:xfrm>
        </p:spPr>
        <p:txBody>
          <a:bodyPr>
            <a:normAutofit/>
          </a:bodyPr>
          <a:lstStyle/>
          <a:p>
            <a:r>
              <a:rPr lang="zh-CN" altLang="en-US" dirty="0" smtClean="0">
                <a:solidFill>
                  <a:schemeClr val="bg1"/>
                </a:solidFill>
              </a:rPr>
              <a:t>删除节点</a:t>
            </a:r>
            <a:r>
              <a:rPr lang="en-US" altLang="zh-CN" dirty="0" smtClean="0">
                <a:solidFill>
                  <a:schemeClr val="bg1"/>
                </a:solidFill>
              </a:rPr>
              <a:t>detach()</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584775"/>
          </a:xfrm>
          <a:prstGeom prst="rect">
            <a:avLst/>
          </a:prstGeom>
          <a:noFill/>
        </p:spPr>
        <p:txBody>
          <a:bodyPr wrap="square" rtlCol="0">
            <a:spAutoFit/>
          </a:bodyPr>
          <a:lstStyle/>
          <a:p>
            <a:r>
              <a:rPr lang="zh-CN" altLang="en-US" sz="1600" dirty="0" smtClean="0"/>
              <a:t>如果我们希望临时删除页面上的节点，但是又不希望节点上的数据与事件丢失，并且能在下一个时间段让这个删除的节点显示到页面，这时候就可以使用</a:t>
            </a:r>
            <a:r>
              <a:rPr lang="en-US" altLang="zh-CN" sz="1600" dirty="0" smtClean="0"/>
              <a:t>detach</a:t>
            </a:r>
            <a:r>
              <a:rPr lang="zh-CN" altLang="en-US" sz="1600" dirty="0" smtClean="0"/>
              <a:t>方法来处理</a:t>
            </a:r>
            <a:endParaRPr lang="zh-CN" altLang="en-US" sz="1600" dirty="0"/>
          </a:p>
        </p:txBody>
      </p:sp>
      <p:sp>
        <p:nvSpPr>
          <p:cNvPr id="8" name="TextBox 7"/>
          <p:cNvSpPr txBox="1"/>
          <p:nvPr/>
        </p:nvSpPr>
        <p:spPr>
          <a:xfrm>
            <a:off x="847898" y="2294313"/>
            <a:ext cx="8720051" cy="1415772"/>
          </a:xfrm>
          <a:prstGeom prst="rect">
            <a:avLst/>
          </a:prstGeom>
          <a:noFill/>
        </p:spPr>
        <p:txBody>
          <a:bodyPr wrap="square" rtlCol="0">
            <a:spAutoFit/>
          </a:bodyPr>
          <a:lstStyle/>
          <a:p>
            <a:r>
              <a:rPr lang="en-US" altLang="zh-CN" dirty="0" smtClean="0"/>
              <a:t>detach()</a:t>
            </a:r>
          </a:p>
          <a:p>
            <a:r>
              <a:rPr lang="zh-CN" altLang="en-US" sz="1600" dirty="0" smtClean="0"/>
              <a:t>这个方法不会把匹配的元素从</a:t>
            </a:r>
            <a:r>
              <a:rPr lang="en-US" altLang="zh-CN" sz="1600" dirty="0" err="1" smtClean="0"/>
              <a:t>jQuery</a:t>
            </a:r>
            <a:r>
              <a:rPr lang="zh-CN" altLang="en-US" sz="1600" dirty="0" smtClean="0"/>
              <a:t>对象中删除，因而可以在将来再使用这些匹配的元素。与</a:t>
            </a:r>
            <a:r>
              <a:rPr lang="en-US" altLang="zh-CN" sz="1600" dirty="0" smtClean="0"/>
              <a:t>remove()</a:t>
            </a:r>
            <a:r>
              <a:rPr lang="zh-CN" altLang="en-US" sz="1600" dirty="0" smtClean="0"/>
              <a:t>不同的是，所有绑定的事件、附加的数据等都会保留下来。</a:t>
            </a:r>
            <a:endParaRPr lang="en-US" altLang="zh-CN" sz="1600" dirty="0" smtClean="0"/>
          </a:p>
          <a:p>
            <a:endParaRPr lang="en-US" altLang="zh-CN" dirty="0" smtClean="0"/>
          </a:p>
          <a:p>
            <a:endParaRPr lang="zh-CN" altLang="en-US" dirty="0"/>
          </a:p>
        </p:txBody>
      </p:sp>
      <p:sp>
        <p:nvSpPr>
          <p:cNvPr id="9" name="TextBox 8"/>
          <p:cNvSpPr txBox="1"/>
          <p:nvPr/>
        </p:nvSpPr>
        <p:spPr>
          <a:xfrm>
            <a:off x="822959" y="3433156"/>
            <a:ext cx="8412480" cy="923330"/>
          </a:xfrm>
          <a:prstGeom prst="rect">
            <a:avLst/>
          </a:prstGeom>
          <a:noFill/>
        </p:spPr>
        <p:txBody>
          <a:bodyPr wrap="square" rtlCol="0">
            <a:spAutoFit/>
          </a:bodyPr>
          <a:lstStyle/>
          <a:p>
            <a:r>
              <a:rPr lang="zh-CN" altLang="en-US" dirty="0" smtClean="0"/>
              <a:t>注意</a:t>
            </a:r>
            <a:r>
              <a:rPr lang="en-US" altLang="zh-CN" dirty="0" smtClean="0"/>
              <a:t>:</a:t>
            </a:r>
          </a:p>
          <a:p>
            <a:r>
              <a:rPr lang="en-US" altLang="zh-CN" dirty="0" smtClean="0"/>
              <a:t>$("div").detach()</a:t>
            </a:r>
            <a:r>
              <a:rPr lang="zh-CN" altLang="en-US" dirty="0" smtClean="0"/>
              <a:t>这一句会移除对象，仅仅是显示效果没有了。但是内存中还是存在的。当你</a:t>
            </a:r>
            <a:r>
              <a:rPr lang="en-US" altLang="zh-CN" dirty="0" smtClean="0"/>
              <a:t>append</a:t>
            </a:r>
            <a:r>
              <a:rPr lang="zh-CN" altLang="en-US" dirty="0" smtClean="0"/>
              <a:t>之后，又重新回到了文档流中。就又显示出来了。</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1135" y="102550"/>
            <a:ext cx="6661265" cy="914400"/>
          </a:xfrm>
        </p:spPr>
        <p:txBody>
          <a:bodyPr>
            <a:normAutofit/>
          </a:bodyPr>
          <a:lstStyle/>
          <a:p>
            <a:r>
              <a:rPr lang="en-US" altLang="zh-CN" dirty="0" smtClean="0">
                <a:solidFill>
                  <a:schemeClr val="bg1"/>
                </a:solidFill>
              </a:rPr>
              <a:t>detach()</a:t>
            </a:r>
            <a:r>
              <a:rPr lang="zh-CN" altLang="en-US" dirty="0" smtClean="0">
                <a:solidFill>
                  <a:schemeClr val="bg1"/>
                </a:solidFill>
              </a:rPr>
              <a:t>与</a:t>
            </a:r>
            <a:r>
              <a:rPr lang="en-US" altLang="zh-CN" dirty="0" smtClean="0">
                <a:solidFill>
                  <a:schemeClr val="bg1"/>
                </a:solidFill>
              </a:rPr>
              <a:t>remove()</a:t>
            </a:r>
            <a:r>
              <a:rPr lang="zh-CN" altLang="en-US" dirty="0" smtClean="0">
                <a:solidFill>
                  <a:schemeClr val="bg1"/>
                </a:solidFill>
              </a:rPr>
              <a:t>区别</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8" name="TextBox 7"/>
          <p:cNvSpPr txBox="1"/>
          <p:nvPr/>
        </p:nvSpPr>
        <p:spPr>
          <a:xfrm>
            <a:off x="847898" y="2294313"/>
            <a:ext cx="8720051" cy="646331"/>
          </a:xfrm>
          <a:prstGeom prst="rect">
            <a:avLst/>
          </a:prstGeom>
          <a:noFill/>
        </p:spPr>
        <p:txBody>
          <a:bodyPr wrap="square" rtlCol="0">
            <a:spAutoFit/>
          </a:bodyPr>
          <a:lstStyle/>
          <a:p>
            <a:endParaRPr lang="en-US" altLang="zh-CN" dirty="0" smtClean="0"/>
          </a:p>
          <a:p>
            <a:endParaRPr lang="zh-CN" altLang="en-US" dirty="0"/>
          </a:p>
        </p:txBody>
      </p:sp>
      <p:graphicFrame>
        <p:nvGraphicFramePr>
          <p:cNvPr id="10" name="表格 9"/>
          <p:cNvGraphicFramePr>
            <a:graphicFrameLocks noGrp="1"/>
          </p:cNvGraphicFramePr>
          <p:nvPr/>
        </p:nvGraphicFramePr>
        <p:xfrm>
          <a:off x="1045409" y="1682192"/>
          <a:ext cx="10216148" cy="1920240"/>
        </p:xfrm>
        <a:graphic>
          <a:graphicData uri="http://schemas.openxmlformats.org/drawingml/2006/table">
            <a:tbl>
              <a:tblPr firstRow="1" bandRow="1">
                <a:tableStyleId>{5C22544A-7EE6-4342-B048-85BDC9FD1C3A}</a:tableStyleId>
              </a:tblPr>
              <a:tblGrid>
                <a:gridCol w="2554037"/>
                <a:gridCol w="2554037"/>
                <a:gridCol w="2554037"/>
                <a:gridCol w="2554037"/>
              </a:tblGrid>
              <a:tr h="370840">
                <a:tc>
                  <a:txBody>
                    <a:bodyPr/>
                    <a:lstStyle/>
                    <a:p>
                      <a:r>
                        <a:rPr lang="zh-CN" altLang="en-US" dirty="0" smtClean="0"/>
                        <a:t>方法名</a:t>
                      </a:r>
                      <a:endParaRPr lang="zh-CN" altLang="en-US" dirty="0"/>
                    </a:p>
                  </a:txBody>
                  <a:tcPr/>
                </a:tc>
                <a:tc>
                  <a:txBody>
                    <a:bodyPr/>
                    <a:lstStyle/>
                    <a:p>
                      <a:r>
                        <a:rPr lang="zh-CN" altLang="en-US" dirty="0" smtClean="0"/>
                        <a:t>参数</a:t>
                      </a:r>
                      <a:endParaRPr lang="zh-CN" altLang="en-US" dirty="0"/>
                    </a:p>
                  </a:txBody>
                  <a:tcPr/>
                </a:tc>
                <a:tc>
                  <a:txBody>
                    <a:bodyPr/>
                    <a:lstStyle/>
                    <a:p>
                      <a:r>
                        <a:rPr lang="zh-CN" altLang="en-US" dirty="0" smtClean="0"/>
                        <a:t>事件及数据是否也被移除</a:t>
                      </a:r>
                      <a:endParaRPr lang="zh-CN" altLang="en-US" dirty="0"/>
                    </a:p>
                  </a:txBody>
                  <a:tcPr/>
                </a:tc>
                <a:tc>
                  <a:txBody>
                    <a:bodyPr/>
                    <a:lstStyle/>
                    <a:p>
                      <a:r>
                        <a:rPr lang="zh-CN" altLang="en-US" dirty="0" smtClean="0"/>
                        <a:t>元素自身是否被移除</a:t>
                      </a:r>
                      <a:endParaRPr lang="zh-CN" altLang="en-US" dirty="0"/>
                    </a:p>
                  </a:txBody>
                  <a:tcPr/>
                </a:tc>
              </a:tr>
              <a:tr h="370840">
                <a:tc>
                  <a:txBody>
                    <a:bodyPr/>
                    <a:lstStyle/>
                    <a:p>
                      <a:r>
                        <a:rPr lang="en-US" altLang="zh-CN" dirty="0" smtClean="0"/>
                        <a:t>remove()</a:t>
                      </a:r>
                      <a:endParaRPr lang="zh-CN" altLang="en-US" dirty="0"/>
                    </a:p>
                  </a:txBody>
                  <a:tcPr/>
                </a:tc>
                <a:tc>
                  <a:txBody>
                    <a:bodyPr/>
                    <a:lstStyle/>
                    <a:p>
                      <a:r>
                        <a:rPr lang="zh-CN" altLang="en-US" dirty="0" smtClean="0"/>
                        <a:t>支持选择器表达</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是</a:t>
                      </a:r>
                      <a:r>
                        <a:rPr lang="en-US" altLang="zh-CN" dirty="0" smtClean="0"/>
                        <a:t>,</a:t>
                      </a:r>
                      <a:r>
                        <a:rPr lang="zh-CN" altLang="en-US" dirty="0" smtClean="0"/>
                        <a:t>有参数时会根据参数所涉及范围移除</a:t>
                      </a:r>
                      <a:endParaRPr lang="zh-CN" altLang="en-US" dirty="0"/>
                    </a:p>
                  </a:txBody>
                  <a:tcPr/>
                </a:tc>
              </a:tr>
              <a:tr h="370840">
                <a:tc>
                  <a:txBody>
                    <a:bodyPr/>
                    <a:lstStyle/>
                    <a:p>
                      <a:r>
                        <a:rPr lang="en-US" altLang="zh-CN" dirty="0" smtClean="0"/>
                        <a:t>detach()</a:t>
                      </a:r>
                      <a:endParaRPr lang="zh-CN" altLang="en-US" dirty="0"/>
                    </a:p>
                  </a:txBody>
                  <a:tcPr/>
                </a:tc>
                <a:tc>
                  <a:txBody>
                    <a:bodyPr/>
                    <a:lstStyle/>
                    <a:p>
                      <a:r>
                        <a:rPr lang="zh-CN" altLang="en-US" dirty="0" smtClean="0"/>
                        <a:t>支持选择器表达</a:t>
                      </a:r>
                      <a:endParaRPr lang="zh-CN" altLang="en-US" dirty="0"/>
                    </a:p>
                  </a:txBody>
                  <a:tcPr/>
                </a:tc>
                <a:tc>
                  <a:txBody>
                    <a:bodyPr/>
                    <a:lstStyle/>
                    <a:p>
                      <a:r>
                        <a:rPr lang="zh-CN" altLang="en-US" dirty="0" smtClean="0"/>
                        <a:t>否</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是</a:t>
                      </a:r>
                      <a:r>
                        <a:rPr lang="en-US" altLang="zh-CN" dirty="0" smtClean="0"/>
                        <a:t>,</a:t>
                      </a:r>
                      <a:r>
                        <a:rPr lang="zh-CN" altLang="en-US" dirty="0" smtClean="0"/>
                        <a:t>有参数时会根据参数所涉及范围移除</a:t>
                      </a:r>
                    </a:p>
                  </a:txBody>
                  <a:tcPr/>
                </a:tc>
              </a:tr>
            </a:tbl>
          </a:graphicData>
        </a:graphic>
      </p:graphicFrame>
      <p:sp>
        <p:nvSpPr>
          <p:cNvPr id="11" name="TextBox 10"/>
          <p:cNvSpPr txBox="1"/>
          <p:nvPr/>
        </p:nvSpPr>
        <p:spPr>
          <a:xfrm>
            <a:off x="1034716" y="3958389"/>
            <a:ext cx="9071810" cy="1754326"/>
          </a:xfrm>
          <a:prstGeom prst="rect">
            <a:avLst/>
          </a:prstGeom>
          <a:noFill/>
        </p:spPr>
        <p:txBody>
          <a:bodyPr wrap="square" rtlCol="0">
            <a:spAutoFit/>
          </a:bodyPr>
          <a:lstStyle/>
          <a:p>
            <a:r>
              <a:rPr lang="en-US" altLang="zh-CN" b="1" dirty="0" smtClean="0"/>
              <a:t>remove()</a:t>
            </a:r>
          </a:p>
          <a:p>
            <a:r>
              <a:rPr lang="zh-CN" altLang="en-US" dirty="0" smtClean="0"/>
              <a:t>移除节点</a:t>
            </a:r>
            <a:endParaRPr lang="en-US" altLang="zh-CN" dirty="0" smtClean="0"/>
          </a:p>
          <a:p>
            <a:r>
              <a:rPr lang="zh-CN" altLang="en-US" dirty="0" smtClean="0"/>
              <a:t>无参数，移除自身整个节点以及该节点的内部的所有节点，包括节点上事件与数据</a:t>
            </a:r>
            <a:endParaRPr lang="en-US" altLang="zh-CN" dirty="0" smtClean="0"/>
          </a:p>
          <a:p>
            <a:r>
              <a:rPr lang="zh-CN" altLang="en-US" dirty="0" smtClean="0"/>
              <a:t>有参数，移除筛选出的节点以及该节点的内部的所有节点，包括节点上事件与数据</a:t>
            </a:r>
          </a:p>
          <a:p>
            <a:endParaRPr lang="zh-CN" altLang="en-US" dirty="0" smtClean="0"/>
          </a:p>
          <a:p>
            <a:endParaRPr lang="zh-CN" altLang="en-US" dirty="0"/>
          </a:p>
        </p:txBody>
      </p:sp>
      <p:sp>
        <p:nvSpPr>
          <p:cNvPr id="12" name="TextBox 11"/>
          <p:cNvSpPr txBox="1"/>
          <p:nvPr/>
        </p:nvSpPr>
        <p:spPr>
          <a:xfrm>
            <a:off x="1118937" y="5161547"/>
            <a:ext cx="8325853" cy="1200329"/>
          </a:xfrm>
          <a:prstGeom prst="rect">
            <a:avLst/>
          </a:prstGeom>
          <a:noFill/>
        </p:spPr>
        <p:txBody>
          <a:bodyPr wrap="square" rtlCol="0">
            <a:spAutoFit/>
          </a:bodyPr>
          <a:lstStyle/>
          <a:p>
            <a:r>
              <a:rPr lang="en-US" altLang="zh-CN" b="1" dirty="0" smtClean="0"/>
              <a:t>detach()</a:t>
            </a:r>
          </a:p>
          <a:p>
            <a:r>
              <a:rPr lang="zh-CN" altLang="en-US" dirty="0" smtClean="0"/>
              <a:t>移除节点</a:t>
            </a:r>
            <a:endParaRPr lang="en-US" altLang="zh-CN" dirty="0" smtClean="0"/>
          </a:p>
          <a:p>
            <a:r>
              <a:rPr lang="zh-CN" altLang="en-US" dirty="0" smtClean="0"/>
              <a:t>移除的处理与</a:t>
            </a:r>
            <a:r>
              <a:rPr lang="en-US" dirty="0" smtClean="0"/>
              <a:t>remove</a:t>
            </a:r>
            <a:r>
              <a:rPr lang="zh-CN" altLang="en-US" dirty="0" smtClean="0"/>
              <a:t>一致</a:t>
            </a:r>
          </a:p>
          <a:p>
            <a:r>
              <a:rPr lang="zh-CN" altLang="en-US" dirty="0" smtClean="0"/>
              <a:t>与</a:t>
            </a:r>
            <a:r>
              <a:rPr lang="en-US" altLang="zh-CN" dirty="0" smtClean="0"/>
              <a:t>remove()</a:t>
            </a:r>
            <a:r>
              <a:rPr lang="zh-CN" altLang="en-US" dirty="0" smtClean="0"/>
              <a:t>不同的是，所有绑定的事件、附加的数据等都会保留下来</a:t>
            </a: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lstStyle/>
          <a:p>
            <a:r>
              <a:rPr lang="zh-CN" altLang="en-US" dirty="0" smtClean="0">
                <a:solidFill>
                  <a:schemeClr val="bg1"/>
                </a:solidFill>
              </a:rPr>
              <a:t>章节目标</a:t>
            </a:r>
            <a:endParaRPr lang="zh-CN" altLang="en-US" dirty="0">
              <a:solidFill>
                <a:schemeClr val="bg1"/>
              </a:solidFill>
            </a:endParaRPr>
          </a:p>
        </p:txBody>
      </p:sp>
      <p:sp>
        <p:nvSpPr>
          <p:cNvPr id="9" name="TextBox 8"/>
          <p:cNvSpPr txBox="1"/>
          <p:nvPr/>
        </p:nvSpPr>
        <p:spPr>
          <a:xfrm>
            <a:off x="931025" y="1745673"/>
            <a:ext cx="8678488" cy="1200329"/>
          </a:xfrm>
          <a:prstGeom prst="rect">
            <a:avLst/>
          </a:prstGeom>
          <a:noFill/>
        </p:spPr>
        <p:txBody>
          <a:bodyPr wrap="square" rtlCol="0">
            <a:spAutoFit/>
          </a:bodyPr>
          <a:lstStyle/>
          <a:p>
            <a:pPr>
              <a:buClr>
                <a:schemeClr val="accent6"/>
              </a:buClr>
              <a:buFont typeface="Wingdings" pitchFamily="2" charset="2"/>
              <a:buChar char="l"/>
            </a:pPr>
            <a:r>
              <a:rPr lang="zh-CN" altLang="en-US" b="1" spc="300" dirty="0" smtClean="0"/>
              <a:t>掌握创建节点的方法</a:t>
            </a:r>
            <a:endParaRPr lang="en-US" altLang="zh-CN" b="1" spc="300" dirty="0" smtClean="0"/>
          </a:p>
          <a:p>
            <a:pPr>
              <a:buClr>
                <a:schemeClr val="accent6"/>
              </a:buClr>
              <a:buFont typeface="Wingdings" pitchFamily="2" charset="2"/>
              <a:buChar char="l"/>
            </a:pPr>
            <a:r>
              <a:rPr lang="zh-CN" altLang="en-US" b="1" spc="300" dirty="0" smtClean="0"/>
              <a:t>掌握插入节点的方法</a:t>
            </a:r>
            <a:endParaRPr lang="en-US" altLang="zh-CN" b="1" spc="300" dirty="0" smtClean="0"/>
          </a:p>
          <a:p>
            <a:pPr>
              <a:buClr>
                <a:schemeClr val="accent6"/>
              </a:buClr>
              <a:buFont typeface="Wingdings" pitchFamily="2" charset="2"/>
              <a:buChar char="l"/>
            </a:pPr>
            <a:r>
              <a:rPr lang="zh-CN" altLang="en-US" b="1" spc="300" dirty="0" smtClean="0"/>
              <a:t>掌握包裹节点的方法</a:t>
            </a:r>
            <a:endParaRPr lang="en-US" altLang="zh-CN" b="1" spc="300" dirty="0" smtClean="0"/>
          </a:p>
          <a:p>
            <a:pPr>
              <a:buClr>
                <a:schemeClr val="accent6"/>
              </a:buClr>
              <a:buFont typeface="Wingdings" pitchFamily="2" charset="2"/>
              <a:buChar char="l"/>
            </a:pPr>
            <a:r>
              <a:rPr lang="zh-CN" altLang="en-US" b="1" spc="300" dirty="0" smtClean="0"/>
              <a:t>掌握基本的节点操作</a:t>
            </a:r>
            <a:endParaRPr lang="zh-CN" altLang="en-US" b="1" spc="300" dirty="0"/>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lstStyle/>
          <a:p>
            <a:r>
              <a:rPr lang="zh-CN" altLang="en-US" dirty="0" smtClean="0">
                <a:solidFill>
                  <a:schemeClr val="bg1"/>
                </a:solidFill>
              </a:rPr>
              <a:t>创建节点</a:t>
            </a:r>
            <a:endParaRPr lang="zh-CN" altLang="en-US" dirty="0">
              <a:solidFill>
                <a:schemeClr val="bg1"/>
              </a:solidFill>
            </a:endParaRPr>
          </a:p>
        </p:txBody>
      </p:sp>
      <p:sp>
        <p:nvSpPr>
          <p:cNvPr id="9" name="TextBox 8"/>
          <p:cNvSpPr txBox="1"/>
          <p:nvPr/>
        </p:nvSpPr>
        <p:spPr>
          <a:xfrm>
            <a:off x="939492" y="1449340"/>
            <a:ext cx="8678488" cy="1200329"/>
          </a:xfrm>
          <a:prstGeom prst="rect">
            <a:avLst/>
          </a:prstGeom>
          <a:noFill/>
        </p:spPr>
        <p:txBody>
          <a:bodyPr wrap="square" rtlCol="0">
            <a:spAutoFit/>
          </a:bodyPr>
          <a:lstStyle/>
          <a:p>
            <a:pPr>
              <a:buClr>
                <a:schemeClr val="accent6"/>
              </a:buClr>
            </a:pPr>
            <a:r>
              <a:rPr lang="en-US" dirty="0" smtClean="0"/>
              <a:t>DOM </a:t>
            </a:r>
            <a:r>
              <a:rPr lang="zh-CN" altLang="en-US" dirty="0" smtClean="0"/>
              <a:t>中有一个非常重要的功能，就是节点模型，也就是 </a:t>
            </a:r>
            <a:r>
              <a:rPr lang="en-US" dirty="0" smtClean="0"/>
              <a:t>DOM </a:t>
            </a:r>
            <a:r>
              <a:rPr lang="zh-CN" altLang="en-US" dirty="0" smtClean="0"/>
              <a:t>中的“</a:t>
            </a:r>
            <a:r>
              <a:rPr lang="en-US" dirty="0" smtClean="0"/>
              <a:t>M</a:t>
            </a:r>
            <a:r>
              <a:rPr lang="zh-CN" altLang="en-US" dirty="0" smtClean="0"/>
              <a:t>”。页面中的元素结构就是通过这种节点模型来互相对应着的，我们只需要通过这些节点关系，可以创建、插入、替换、克隆、删除等等一些列的元素操作。</a:t>
            </a:r>
          </a:p>
          <a:p>
            <a:pPr>
              <a:buClr>
                <a:schemeClr val="accent6"/>
              </a:buClr>
            </a:pPr>
            <a:endParaRPr lang="zh-CN" altLang="en-US" b="1" spc="300" dirty="0"/>
          </a:p>
        </p:txBody>
      </p:sp>
      <p:sp>
        <p:nvSpPr>
          <p:cNvPr id="4" name="TextBox 3"/>
          <p:cNvSpPr txBox="1"/>
          <p:nvPr/>
        </p:nvSpPr>
        <p:spPr>
          <a:xfrm>
            <a:off x="1032933" y="2514600"/>
            <a:ext cx="9211734" cy="1477328"/>
          </a:xfrm>
          <a:prstGeom prst="rect">
            <a:avLst/>
          </a:prstGeom>
          <a:noFill/>
        </p:spPr>
        <p:txBody>
          <a:bodyPr wrap="square" rtlCol="0">
            <a:spAutoFit/>
          </a:bodyPr>
          <a:lstStyle/>
          <a:p>
            <a:r>
              <a:rPr lang="zh-CN" altLang="en-US" b="1" dirty="0" smtClean="0"/>
              <a:t>一．创建节点</a:t>
            </a:r>
            <a:endParaRPr lang="en-US" altLang="zh-CN" b="1" dirty="0" smtClean="0"/>
          </a:p>
          <a:p>
            <a:r>
              <a:rPr lang="zh-CN" altLang="en-US" dirty="0" smtClean="0"/>
              <a:t>为了使页面更加智能化，有时我们想动态的在 </a:t>
            </a:r>
            <a:r>
              <a:rPr lang="en-US" dirty="0" smtClean="0"/>
              <a:t>html </a:t>
            </a:r>
            <a:r>
              <a:rPr lang="zh-CN" altLang="en-US" dirty="0" smtClean="0"/>
              <a:t>结构页面添加一个元素标签，那么在插入之前首先要做的动作就是：创建节点。</a:t>
            </a:r>
          </a:p>
          <a:p>
            <a:endParaRPr lang="zh-CN" altLang="en-US" b="1" dirty="0" smtClean="0"/>
          </a:p>
          <a:p>
            <a:endParaRPr lang="zh-CN" altLang="en-US" dirty="0"/>
          </a:p>
        </p:txBody>
      </p:sp>
      <p:pic>
        <p:nvPicPr>
          <p:cNvPr id="1026" name="Picture 2" descr="C:\Users\Administrator\Desktop\QQ截图20180304091721.png"/>
          <p:cNvPicPr>
            <a:picLocks noChangeAspect="1" noChangeArrowheads="1"/>
          </p:cNvPicPr>
          <p:nvPr/>
        </p:nvPicPr>
        <p:blipFill>
          <a:blip r:embed="rId2"/>
          <a:srcRect/>
          <a:stretch>
            <a:fillRect/>
          </a:stretch>
        </p:blipFill>
        <p:spPr bwMode="auto">
          <a:xfrm>
            <a:off x="3264478" y="3665653"/>
            <a:ext cx="4914900" cy="657225"/>
          </a:xfrm>
          <a:prstGeom prst="rect">
            <a:avLst/>
          </a:prstGeom>
          <a:noFill/>
        </p:spPr>
      </p:pic>
      <p:sp>
        <p:nvSpPr>
          <p:cNvPr id="6" name="TextBox 5"/>
          <p:cNvSpPr txBox="1"/>
          <p:nvPr/>
        </p:nvSpPr>
        <p:spPr>
          <a:xfrm>
            <a:off x="3241964" y="4497185"/>
            <a:ext cx="4962698" cy="369332"/>
          </a:xfrm>
          <a:prstGeom prst="rect">
            <a:avLst/>
          </a:prstGeom>
          <a:noFill/>
        </p:spPr>
        <p:txBody>
          <a:bodyPr wrap="square" rtlCol="0">
            <a:spAutoFit/>
          </a:bodyPr>
          <a:lstStyle/>
          <a:p>
            <a:pPr algn="ctr"/>
            <a:r>
              <a:rPr lang="en-US" altLang="zh-CN" dirty="0" err="1" smtClean="0"/>
              <a:t>jquery</a:t>
            </a:r>
            <a:r>
              <a:rPr lang="zh-CN" altLang="en-US" dirty="0" smtClean="0"/>
              <a:t>创建节点的方式</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17673" y="102550"/>
            <a:ext cx="5264727" cy="914400"/>
          </a:xfrm>
        </p:spPr>
        <p:txBody>
          <a:bodyPr>
            <a:normAutofit/>
          </a:bodyPr>
          <a:lstStyle/>
          <a:p>
            <a:r>
              <a:rPr lang="en-US" b="1" dirty="0" err="1" smtClean="0"/>
              <a:t>apend</a:t>
            </a:r>
            <a:r>
              <a:rPr lang="en-US" b="1" dirty="0" smtClean="0"/>
              <a:t>()</a:t>
            </a:r>
            <a:r>
              <a:rPr lang="zh-CN" altLang="en-US" b="1" dirty="0" smtClean="0"/>
              <a:t>和</a:t>
            </a:r>
            <a:r>
              <a:rPr lang="en-US" altLang="zh-CN" b="1" dirty="0" err="1" smtClean="0"/>
              <a:t>apendTo</a:t>
            </a:r>
            <a:r>
              <a:rPr lang="en-US" altLang="zh-CN" b="1" dirty="0" smtClean="0"/>
              <a:t>()</a:t>
            </a:r>
            <a:endParaRPr lang="en-US" b="1" dirty="0"/>
          </a:p>
        </p:txBody>
      </p:sp>
      <p:sp>
        <p:nvSpPr>
          <p:cNvPr id="9" name="TextBox 8"/>
          <p:cNvSpPr txBox="1"/>
          <p:nvPr/>
        </p:nvSpPr>
        <p:spPr>
          <a:xfrm>
            <a:off x="939491" y="1449340"/>
            <a:ext cx="9401541" cy="1077218"/>
          </a:xfrm>
          <a:prstGeom prst="rect">
            <a:avLst/>
          </a:prstGeom>
          <a:noFill/>
        </p:spPr>
        <p:txBody>
          <a:bodyPr wrap="square" rtlCol="0">
            <a:spAutoFit/>
          </a:bodyPr>
          <a:lstStyle/>
          <a:p>
            <a:r>
              <a:rPr lang="zh-CN" altLang="en-US" sz="1600" dirty="0" smtClean="0"/>
              <a:t>动态创建的元素是不够的，它只是临时存放在内存中，最终我们需要放到页面文档并呈现出来。那么问题来了，怎么放到文档上？</a:t>
            </a:r>
          </a:p>
          <a:p>
            <a:r>
              <a:rPr lang="zh-CN" altLang="en-US" sz="1600" dirty="0" smtClean="0"/>
              <a:t>这里就涉及到一个位置关系，常见的就是把这个新创建的元素，当作页面某一个元素的子元素放到其内部。针对这样的处理，</a:t>
            </a:r>
            <a:r>
              <a:rPr lang="en-US" altLang="zh-CN" sz="1600" dirty="0" err="1" smtClean="0"/>
              <a:t>jQuery</a:t>
            </a:r>
            <a:r>
              <a:rPr lang="zh-CN" altLang="en-US" sz="1600" dirty="0" smtClean="0"/>
              <a:t>就定义</a:t>
            </a:r>
            <a:r>
              <a:rPr lang="en-US" altLang="zh-CN" sz="1600" dirty="0" smtClean="0"/>
              <a:t>2</a:t>
            </a:r>
            <a:r>
              <a:rPr lang="zh-CN" altLang="en-US" sz="1600" dirty="0" smtClean="0"/>
              <a:t>个操作的方法</a:t>
            </a:r>
            <a:endParaRPr lang="zh-CN" altLang="en-US" sz="1600" dirty="0"/>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graphicFrame>
        <p:nvGraphicFramePr>
          <p:cNvPr id="7" name="表格 6"/>
          <p:cNvGraphicFramePr>
            <a:graphicFrameLocks noGrp="1"/>
          </p:cNvGraphicFramePr>
          <p:nvPr/>
        </p:nvGraphicFramePr>
        <p:xfrm>
          <a:off x="3012207" y="2734889"/>
          <a:ext cx="5003800" cy="1167156"/>
        </p:xfrm>
        <a:graphic>
          <a:graphicData uri="http://schemas.openxmlformats.org/drawingml/2006/table">
            <a:tbl>
              <a:tblPr/>
              <a:tblGrid>
                <a:gridCol w="2139315"/>
                <a:gridCol w="2864485"/>
              </a:tblGrid>
              <a:tr h="333591">
                <a:tc>
                  <a:txBody>
                    <a:bodyPr/>
                    <a:lstStyle/>
                    <a:p>
                      <a:pPr marL="98425" marR="93980" algn="ctr">
                        <a:lnSpc>
                          <a:spcPts val="2065"/>
                        </a:lnSpc>
                        <a:spcAft>
                          <a:spcPts val="0"/>
                        </a:spcAft>
                      </a:pPr>
                      <a:r>
                        <a:rPr lang="en-US" sz="1050" dirty="0" err="1">
                          <a:solidFill>
                            <a:srgbClr val="333333"/>
                          </a:solidFill>
                          <a:latin typeface="Noto Sans CJK JP Regular"/>
                          <a:ea typeface="Noto Sans CJK JP Regular"/>
                          <a:cs typeface="Times New Roman"/>
                        </a:rPr>
                        <a:t>方法名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065"/>
                        </a:lnSpc>
                        <a:spcAft>
                          <a:spcPts val="0"/>
                        </a:spcAft>
                      </a:pPr>
                      <a:r>
                        <a:rPr lang="en-US" sz="1050" dirty="0" err="1">
                          <a:solidFill>
                            <a:srgbClr val="333333"/>
                          </a:solidFill>
                          <a:latin typeface="Noto Sans CJK JP Regular"/>
                          <a:ea typeface="Noto Sans CJK JP Regular"/>
                          <a:cs typeface="Times New Roman"/>
                        </a:rPr>
                        <a:t>描述</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5">
                <a:tc>
                  <a:txBody>
                    <a:bodyPr/>
                    <a:lstStyle/>
                    <a:p>
                      <a:pPr marL="102870" marR="93980" algn="ctr">
                        <a:spcBef>
                          <a:spcPts val="480"/>
                        </a:spcBef>
                        <a:spcAft>
                          <a:spcPts val="0"/>
                        </a:spcAft>
                      </a:pPr>
                      <a:r>
                        <a:rPr lang="en-US" altLang="zh-CN" sz="1100" dirty="0" smtClean="0">
                          <a:latin typeface="Times New Roman"/>
                          <a:ea typeface="Times New Roman"/>
                          <a:cs typeface="Times New Roman"/>
                        </a:rPr>
                        <a:t>append(content)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7470" algn="ctr">
                        <a:lnSpc>
                          <a:spcPts val="2065"/>
                        </a:lnSpc>
                        <a:spcAft>
                          <a:spcPts val="0"/>
                        </a:spcAft>
                      </a:pPr>
                      <a:r>
                        <a:rPr lang="zh-CN" altLang="en-US" sz="1100" dirty="0" smtClean="0">
                          <a:latin typeface="Times New Roman"/>
                          <a:ea typeface="Times New Roman"/>
                          <a:cs typeface="Times New Roman"/>
                        </a:rPr>
                        <a:t>向每个匹配元素内容追加内容</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90">
                <a:tc>
                  <a:txBody>
                    <a:bodyPr/>
                    <a:lstStyle/>
                    <a:p>
                      <a:pPr marL="105410" marR="93980" algn="ctr">
                        <a:spcBef>
                          <a:spcPts val="555"/>
                        </a:spcBef>
                        <a:spcAft>
                          <a:spcPts val="0"/>
                        </a:spcAft>
                      </a:pPr>
                      <a:r>
                        <a:rPr lang="en-US" altLang="zh-CN" sz="1100" dirty="0" err="1" smtClean="0">
                          <a:latin typeface="Times New Roman"/>
                          <a:ea typeface="Times New Roman"/>
                          <a:cs typeface="Times New Roman"/>
                        </a:rPr>
                        <a:t>appendTo</a:t>
                      </a:r>
                      <a:r>
                        <a:rPr lang="en-US" altLang="zh-CN" sz="1100" dirty="0" smtClean="0">
                          <a:latin typeface="Times New Roman"/>
                          <a:ea typeface="Times New Roman"/>
                          <a:cs typeface="Times New Roman"/>
                        </a:rPr>
                        <a:t>(content)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210"/>
                        </a:lnSpc>
                        <a:spcAft>
                          <a:spcPts val="0"/>
                        </a:spcAft>
                      </a:pPr>
                      <a:r>
                        <a:rPr lang="zh-CN" altLang="en-US" sz="1100" dirty="0" smtClean="0">
                          <a:latin typeface="Times New Roman"/>
                          <a:ea typeface="Times New Roman"/>
                          <a:cs typeface="Times New Roman"/>
                        </a:rPr>
                        <a:t>把所有匹配元素移到另一个</a:t>
                      </a:r>
                      <a:r>
                        <a:rPr lang="en-US" altLang="zh-CN" sz="1100" dirty="0" smtClean="0">
                          <a:latin typeface="Times New Roman"/>
                          <a:ea typeface="Times New Roman"/>
                          <a:cs typeface="Times New Roman"/>
                        </a:rPr>
                        <a:t>,</a:t>
                      </a:r>
                      <a:r>
                        <a:rPr lang="zh-CN" altLang="en-US" sz="1100" dirty="0" smtClean="0">
                          <a:latin typeface="Times New Roman"/>
                          <a:ea typeface="Times New Roman"/>
                          <a:cs typeface="Times New Roman"/>
                        </a:rPr>
                        <a:t>指定的元素元素集合中</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55964" y="3981795"/>
            <a:ext cx="9243752" cy="830997"/>
          </a:xfrm>
          <a:prstGeom prst="rect">
            <a:avLst/>
          </a:prstGeom>
          <a:noFill/>
        </p:spPr>
        <p:txBody>
          <a:bodyPr wrap="square" rtlCol="0">
            <a:spAutoFit/>
          </a:bodyPr>
          <a:lstStyle/>
          <a:p>
            <a:r>
              <a:rPr lang="en-US" sz="1600" dirty="0" smtClean="0"/>
              <a:t>append：</a:t>
            </a:r>
            <a:r>
              <a:rPr lang="zh-CN" altLang="en-US" sz="1600" dirty="0" smtClean="0"/>
              <a:t>这个操作与对指定的元素执行原生的</a:t>
            </a:r>
            <a:r>
              <a:rPr lang="en-US" sz="1600" dirty="0" err="1" smtClean="0"/>
              <a:t>appendChild</a:t>
            </a:r>
            <a:r>
              <a:rPr lang="zh-CN" altLang="en-US" sz="1600" dirty="0" smtClean="0"/>
              <a:t>方法，将它们添加到文档中的情况类似。</a:t>
            </a:r>
          </a:p>
          <a:p>
            <a:r>
              <a:rPr lang="en-US" sz="1600" dirty="0" err="1" smtClean="0"/>
              <a:t>appendTo</a:t>
            </a:r>
            <a:r>
              <a:rPr lang="en-US" sz="1600" dirty="0" smtClean="0"/>
              <a:t>：</a:t>
            </a:r>
            <a:r>
              <a:rPr lang="zh-CN" altLang="en-US" sz="1600" dirty="0" smtClean="0"/>
              <a:t>实际上，使用这个方法是颠倒了常规的</a:t>
            </a:r>
            <a:r>
              <a:rPr lang="en-US" altLang="zh-CN" sz="1600" dirty="0" smtClean="0"/>
              <a:t>$(</a:t>
            </a:r>
            <a:r>
              <a:rPr lang="en-US" sz="1600" dirty="0" smtClean="0"/>
              <a:t>A).append(B)</a:t>
            </a:r>
            <a:r>
              <a:rPr lang="zh-CN" altLang="en-US" sz="1600" dirty="0" smtClean="0"/>
              <a:t>的操作，即不是把</a:t>
            </a:r>
            <a:r>
              <a:rPr lang="en-US" sz="1600" dirty="0" smtClean="0"/>
              <a:t>B</a:t>
            </a:r>
            <a:r>
              <a:rPr lang="zh-CN" altLang="en-US" sz="1600" dirty="0" smtClean="0"/>
              <a:t>追加到</a:t>
            </a:r>
            <a:r>
              <a:rPr lang="en-US" sz="1600" dirty="0" smtClean="0"/>
              <a:t>A</a:t>
            </a:r>
            <a:r>
              <a:rPr lang="zh-CN" altLang="en-US" sz="1600" dirty="0" smtClean="0"/>
              <a:t>中，而是把</a:t>
            </a:r>
            <a:r>
              <a:rPr lang="en-US" sz="1600" dirty="0" smtClean="0"/>
              <a:t>A</a:t>
            </a:r>
            <a:r>
              <a:rPr lang="zh-CN" altLang="en-US" sz="1600" dirty="0" smtClean="0"/>
              <a:t>追加到</a:t>
            </a:r>
            <a:r>
              <a:rPr lang="en-US" sz="1600" dirty="0" smtClean="0"/>
              <a:t>B</a:t>
            </a:r>
            <a:r>
              <a:rPr lang="zh-CN" altLang="en-US" sz="1600" dirty="0" smtClean="0"/>
              <a:t>中。</a:t>
            </a:r>
            <a:endParaRPr lang="zh-CN" altLang="en-US" sz="1600" dirty="0"/>
          </a:p>
        </p:txBody>
      </p:sp>
      <p:sp>
        <p:nvSpPr>
          <p:cNvPr id="14" name="TextBox 13"/>
          <p:cNvSpPr txBox="1"/>
          <p:nvPr/>
        </p:nvSpPr>
        <p:spPr>
          <a:xfrm>
            <a:off x="1080655" y="4929447"/>
            <a:ext cx="8811490" cy="1384995"/>
          </a:xfrm>
          <a:prstGeom prst="rect">
            <a:avLst/>
          </a:prstGeom>
          <a:noFill/>
        </p:spPr>
        <p:txBody>
          <a:bodyPr wrap="square" rtlCol="0">
            <a:spAutoFit/>
          </a:bodyPr>
          <a:lstStyle/>
          <a:p>
            <a:r>
              <a:rPr lang="zh-CN" altLang="en-US" b="1" dirty="0" smtClean="0"/>
              <a:t>注意点</a:t>
            </a:r>
            <a:r>
              <a:rPr lang="en-US" altLang="zh-CN" b="1" dirty="0" smtClean="0"/>
              <a:t>:</a:t>
            </a:r>
          </a:p>
          <a:p>
            <a:r>
              <a:rPr lang="en-US" sz="1600" dirty="0" smtClean="0"/>
              <a:t>.append()</a:t>
            </a:r>
            <a:r>
              <a:rPr lang="zh-CN" altLang="en-US" sz="1600" dirty="0" smtClean="0"/>
              <a:t>和</a:t>
            </a:r>
            <a:r>
              <a:rPr lang="en-US" altLang="zh-CN" sz="1600" dirty="0" smtClean="0"/>
              <a:t>.</a:t>
            </a:r>
            <a:r>
              <a:rPr lang="en-US" sz="1600" dirty="0" err="1" smtClean="0"/>
              <a:t>appendTo</a:t>
            </a:r>
            <a:r>
              <a:rPr lang="en-US" sz="1600" dirty="0" smtClean="0"/>
              <a:t>()</a:t>
            </a:r>
            <a:r>
              <a:rPr lang="zh-CN" altLang="en-US" sz="1600" dirty="0" smtClean="0"/>
              <a:t>两种方法功能相同，主要的不同是语法</a:t>
            </a:r>
            <a:r>
              <a:rPr lang="en-US" altLang="zh-CN" sz="1600" dirty="0" smtClean="0"/>
              <a:t>——</a:t>
            </a:r>
            <a:r>
              <a:rPr lang="zh-CN" altLang="en-US" sz="1600" dirty="0" smtClean="0"/>
              <a:t>内容和目标的位置不同</a:t>
            </a:r>
          </a:p>
          <a:p>
            <a:r>
              <a:rPr lang="en-US" sz="1600" dirty="0" smtClean="0"/>
              <a:t>append()</a:t>
            </a:r>
            <a:r>
              <a:rPr lang="zh-CN" altLang="en-US" sz="1600" dirty="0" smtClean="0"/>
              <a:t>前面是被插入的对象，后面是要在对象内插入的元素内容 </a:t>
            </a:r>
            <a:r>
              <a:rPr lang="en-US" sz="1600" dirty="0" err="1" smtClean="0"/>
              <a:t>appendTo</a:t>
            </a:r>
            <a:r>
              <a:rPr lang="en-US" sz="1600" dirty="0" smtClean="0"/>
              <a:t>()</a:t>
            </a:r>
            <a:r>
              <a:rPr lang="zh-CN" altLang="en-US" sz="1600" dirty="0" smtClean="0"/>
              <a:t>前面是要插入的元素内容，而后面是被插入的对象</a:t>
            </a:r>
          </a:p>
          <a:p>
            <a:endParaRPr lang="zh-CN" altLang="en-US" dirty="0"/>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17673" y="102550"/>
            <a:ext cx="5264727" cy="914400"/>
          </a:xfrm>
        </p:spPr>
        <p:txBody>
          <a:bodyPr>
            <a:normAutofit fontScale="90000"/>
          </a:bodyPr>
          <a:lstStyle/>
          <a:p>
            <a:r>
              <a:rPr lang="en-US" b="1" dirty="0" err="1" smtClean="0"/>
              <a:t>prepend</a:t>
            </a:r>
            <a:r>
              <a:rPr lang="en-US" b="1" dirty="0" smtClean="0"/>
              <a:t>()</a:t>
            </a:r>
            <a:r>
              <a:rPr lang="zh-CN" altLang="en-US" b="1" dirty="0" smtClean="0"/>
              <a:t>和</a:t>
            </a:r>
            <a:r>
              <a:rPr lang="en-US" altLang="zh-CN" b="1" dirty="0" err="1" smtClean="0"/>
              <a:t>prependTo</a:t>
            </a:r>
            <a:r>
              <a:rPr lang="en-US" altLang="zh-CN" b="1" dirty="0" smtClean="0"/>
              <a:t>()</a:t>
            </a:r>
            <a:endParaRPr lang="en-US" b="1" dirty="0"/>
          </a:p>
        </p:txBody>
      </p:sp>
      <p:sp>
        <p:nvSpPr>
          <p:cNvPr id="9" name="TextBox 8"/>
          <p:cNvSpPr txBox="1"/>
          <p:nvPr/>
        </p:nvSpPr>
        <p:spPr>
          <a:xfrm>
            <a:off x="939491" y="1449340"/>
            <a:ext cx="9401541" cy="584775"/>
          </a:xfrm>
          <a:prstGeom prst="rect">
            <a:avLst/>
          </a:prstGeom>
          <a:noFill/>
        </p:spPr>
        <p:txBody>
          <a:bodyPr wrap="square" rtlCol="0">
            <a:spAutoFit/>
          </a:bodyPr>
          <a:lstStyle/>
          <a:p>
            <a:r>
              <a:rPr lang="zh-CN" altLang="en-US" sz="1600" dirty="0" smtClean="0"/>
              <a:t>在元素内部进行操作的方法，除了在被选元素的结尾（仍然在内部）通过</a:t>
            </a:r>
            <a:r>
              <a:rPr lang="en-US" sz="1600" dirty="0" smtClean="0"/>
              <a:t>append</a:t>
            </a:r>
            <a:r>
              <a:rPr lang="zh-CN" altLang="en-US" sz="1600" dirty="0" smtClean="0"/>
              <a:t>与</a:t>
            </a:r>
            <a:r>
              <a:rPr lang="en-US" sz="1600" dirty="0" err="1" smtClean="0"/>
              <a:t>appendTo</a:t>
            </a:r>
            <a:r>
              <a:rPr lang="zh-CN" altLang="en-US" sz="1600" dirty="0" smtClean="0"/>
              <a:t>插入指定内容外，相应的还可以在被选元素之前插入，</a:t>
            </a:r>
            <a:r>
              <a:rPr lang="en-US" sz="1600" dirty="0" err="1" smtClean="0"/>
              <a:t>jQuery</a:t>
            </a:r>
            <a:r>
              <a:rPr lang="zh-CN" altLang="en-US" sz="1600" dirty="0" smtClean="0"/>
              <a:t>提供的方法是</a:t>
            </a:r>
            <a:r>
              <a:rPr lang="en-US" sz="1600" dirty="0" err="1" smtClean="0"/>
              <a:t>prepend</a:t>
            </a:r>
            <a:r>
              <a:rPr lang="zh-CN" altLang="en-US" sz="1600" dirty="0" smtClean="0"/>
              <a:t>与</a:t>
            </a:r>
            <a:r>
              <a:rPr lang="en-US" sz="1600" dirty="0" err="1" smtClean="0"/>
              <a:t>prependTo</a:t>
            </a:r>
            <a:endParaRPr lang="zh-CN" altLang="en-US" b="1" spc="300" dirty="0"/>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graphicFrame>
        <p:nvGraphicFramePr>
          <p:cNvPr id="7" name="表格 6"/>
          <p:cNvGraphicFramePr>
            <a:graphicFrameLocks noGrp="1"/>
          </p:cNvGraphicFramePr>
          <p:nvPr/>
        </p:nvGraphicFramePr>
        <p:xfrm>
          <a:off x="3053771" y="2410692"/>
          <a:ext cx="5003800" cy="1167156"/>
        </p:xfrm>
        <a:graphic>
          <a:graphicData uri="http://schemas.openxmlformats.org/drawingml/2006/table">
            <a:tbl>
              <a:tblPr/>
              <a:tblGrid>
                <a:gridCol w="2139315"/>
                <a:gridCol w="2864485"/>
              </a:tblGrid>
              <a:tr h="333591">
                <a:tc>
                  <a:txBody>
                    <a:bodyPr/>
                    <a:lstStyle/>
                    <a:p>
                      <a:pPr marL="98425" marR="93980" algn="ctr">
                        <a:lnSpc>
                          <a:spcPts val="2065"/>
                        </a:lnSpc>
                        <a:spcAft>
                          <a:spcPts val="0"/>
                        </a:spcAft>
                      </a:pPr>
                      <a:r>
                        <a:rPr lang="en-US" sz="1050" dirty="0" err="1">
                          <a:solidFill>
                            <a:srgbClr val="333333"/>
                          </a:solidFill>
                          <a:latin typeface="Noto Sans CJK JP Regular"/>
                          <a:ea typeface="Noto Sans CJK JP Regular"/>
                          <a:cs typeface="Times New Roman"/>
                        </a:rPr>
                        <a:t>方法名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065"/>
                        </a:lnSpc>
                        <a:spcAft>
                          <a:spcPts val="0"/>
                        </a:spcAft>
                      </a:pPr>
                      <a:r>
                        <a:rPr lang="en-US" sz="1050" dirty="0" err="1">
                          <a:solidFill>
                            <a:srgbClr val="333333"/>
                          </a:solidFill>
                          <a:latin typeface="Noto Sans CJK JP Regular"/>
                          <a:ea typeface="Noto Sans CJK JP Regular"/>
                          <a:cs typeface="Times New Roman"/>
                        </a:rPr>
                        <a:t>描述</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5">
                <a:tc>
                  <a:txBody>
                    <a:bodyPr/>
                    <a:lstStyle/>
                    <a:p>
                      <a:pPr marL="102870" marR="93980" algn="ctr">
                        <a:spcBef>
                          <a:spcPts val="480"/>
                        </a:spcBef>
                        <a:spcAft>
                          <a:spcPts val="0"/>
                        </a:spcAft>
                      </a:pPr>
                      <a:r>
                        <a:rPr lang="en-US" altLang="zh-CN" sz="1050" dirty="0" smtClean="0">
                          <a:solidFill>
                            <a:srgbClr val="333333"/>
                          </a:solidFill>
                          <a:latin typeface="Times New Roman"/>
                          <a:ea typeface="Times New Roman"/>
                          <a:cs typeface="Times New Roman"/>
                        </a:rPr>
                        <a:t>.</a:t>
                      </a:r>
                      <a:r>
                        <a:rPr lang="en-US" altLang="zh-CN" sz="1050" dirty="0" err="1" smtClean="0">
                          <a:solidFill>
                            <a:srgbClr val="333333"/>
                          </a:solidFill>
                          <a:latin typeface="Times New Roman"/>
                          <a:ea typeface="Times New Roman"/>
                          <a:cs typeface="Times New Roman"/>
                        </a:rPr>
                        <a:t>prepend</a:t>
                      </a:r>
                      <a:r>
                        <a:rPr lang="en-US" altLang="zh-CN" sz="1050" dirty="0" smtClean="0">
                          <a:solidFill>
                            <a:srgbClr val="333333"/>
                          </a:solidFill>
                          <a:latin typeface="Times New Roman"/>
                          <a:ea typeface="Times New Roman"/>
                          <a:cs typeface="Times New Roman"/>
                        </a:rPr>
                        <a: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7470" algn="ctr">
                        <a:lnSpc>
                          <a:spcPts val="2065"/>
                        </a:lnSpc>
                        <a:spcAft>
                          <a:spcPts val="0"/>
                        </a:spcAft>
                      </a:pPr>
                      <a:r>
                        <a:rPr lang="zh-CN" altLang="en-US" sz="1100" dirty="0" smtClean="0">
                          <a:latin typeface="+mj-ea"/>
                          <a:ea typeface="+mj-ea"/>
                        </a:rPr>
                        <a:t>向每个匹配元素内部前置内容</a:t>
                      </a:r>
                      <a:endParaRPr lang="zh-CN" sz="1100" dirty="0">
                        <a:latin typeface="+mj-ea"/>
                        <a:ea typeface="+mj-e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90">
                <a:tc>
                  <a:txBody>
                    <a:bodyPr/>
                    <a:lstStyle/>
                    <a:p>
                      <a:pPr marL="105410" marR="93980" algn="ctr">
                        <a:spcBef>
                          <a:spcPts val="555"/>
                        </a:spcBef>
                        <a:spcAft>
                          <a:spcPts val="0"/>
                        </a:spcAft>
                      </a:pPr>
                      <a:r>
                        <a:rPr lang="en-US" altLang="zh-CN" sz="1100" dirty="0" err="1" smtClean="0">
                          <a:latin typeface="Times New Roman"/>
                          <a:ea typeface="Times New Roman"/>
                          <a:cs typeface="Times New Roman"/>
                        </a:rPr>
                        <a:t>prependTo</a:t>
                      </a:r>
                      <a:r>
                        <a:rPr lang="en-US" altLang="zh-CN" sz="1100" dirty="0" smtClean="0">
                          <a:latin typeface="Times New Roman"/>
                          <a:ea typeface="Times New Roman"/>
                          <a:cs typeface="Times New Roman"/>
                        </a:rPr>
                        <a: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210"/>
                        </a:lnSpc>
                        <a:spcAft>
                          <a:spcPts val="0"/>
                        </a:spcAft>
                      </a:pPr>
                      <a:r>
                        <a:rPr lang="zh-CN" altLang="en-US" sz="1100" dirty="0" smtClean="0">
                          <a:latin typeface="Times New Roman"/>
                          <a:ea typeface="Times New Roman"/>
                          <a:cs typeface="Times New Roman"/>
                        </a:rPr>
                        <a:t>把所有匹配元素前置移到另一个指定元素集合中</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80902" y="3815541"/>
            <a:ext cx="9243752" cy="830997"/>
          </a:xfrm>
          <a:prstGeom prst="rect">
            <a:avLst/>
          </a:prstGeom>
          <a:noFill/>
        </p:spPr>
        <p:txBody>
          <a:bodyPr wrap="square" rtlCol="0">
            <a:spAutoFit/>
          </a:bodyPr>
          <a:lstStyle/>
          <a:p>
            <a:r>
              <a:rPr lang="en-US" sz="1600" dirty="0" smtClean="0"/>
              <a:t>.</a:t>
            </a:r>
            <a:r>
              <a:rPr lang="en-US" sz="1600" dirty="0" err="1" smtClean="0"/>
              <a:t>prepend</a:t>
            </a:r>
            <a:r>
              <a:rPr lang="en-US" sz="1600" dirty="0" smtClean="0"/>
              <a:t>()</a:t>
            </a:r>
            <a:r>
              <a:rPr lang="zh-CN" altLang="en-US" sz="1600" dirty="0" smtClean="0"/>
              <a:t>方法将指定元素插入到匹配元素里面作为它的第一个子元素 </a:t>
            </a:r>
            <a:r>
              <a:rPr lang="en-US" altLang="zh-CN" sz="1600" dirty="0" smtClean="0"/>
              <a:t>(</a:t>
            </a:r>
            <a:r>
              <a:rPr lang="zh-CN" altLang="en-US" sz="1600" dirty="0" smtClean="0"/>
              <a:t>如果要作为最后一个子元素插入用</a:t>
            </a:r>
            <a:r>
              <a:rPr lang="en-US" altLang="zh-CN" sz="1600" dirty="0" smtClean="0"/>
              <a:t>.</a:t>
            </a:r>
            <a:r>
              <a:rPr lang="en-US" sz="1600" dirty="0" smtClean="0"/>
              <a:t>append()).</a:t>
            </a:r>
          </a:p>
          <a:p>
            <a:r>
              <a:rPr lang="en-US" sz="1600" dirty="0" smtClean="0"/>
              <a:t>.</a:t>
            </a:r>
            <a:r>
              <a:rPr lang="en-US" sz="1600" dirty="0" err="1" smtClean="0"/>
              <a:t>prepend</a:t>
            </a:r>
            <a:r>
              <a:rPr lang="en-US" sz="1600" dirty="0" smtClean="0"/>
              <a:t>()</a:t>
            </a:r>
            <a:r>
              <a:rPr lang="zh-CN" altLang="en-US" sz="1600" dirty="0" smtClean="0"/>
              <a:t>和</a:t>
            </a:r>
            <a:r>
              <a:rPr lang="en-US" altLang="zh-CN" sz="1600" dirty="0" smtClean="0"/>
              <a:t>.</a:t>
            </a:r>
            <a:r>
              <a:rPr lang="en-US" sz="1600" dirty="0" err="1" smtClean="0"/>
              <a:t>prependTo</a:t>
            </a:r>
            <a:r>
              <a:rPr lang="en-US" sz="1600" dirty="0" smtClean="0"/>
              <a:t>()</a:t>
            </a:r>
            <a:r>
              <a:rPr lang="zh-CN" altLang="en-US" sz="1600" dirty="0" smtClean="0"/>
              <a:t>实现同样的功能，主要的不同是语法，插入的内容和目标的位置不同</a:t>
            </a:r>
            <a:endParaRPr lang="zh-CN" altLang="en-US" sz="1600" dirty="0"/>
          </a:p>
        </p:txBody>
      </p:sp>
      <p:sp>
        <p:nvSpPr>
          <p:cNvPr id="14" name="TextBox 13"/>
          <p:cNvSpPr txBox="1"/>
          <p:nvPr/>
        </p:nvSpPr>
        <p:spPr>
          <a:xfrm>
            <a:off x="1080655" y="4929447"/>
            <a:ext cx="8811490" cy="1661993"/>
          </a:xfrm>
          <a:prstGeom prst="rect">
            <a:avLst/>
          </a:prstGeom>
          <a:noFill/>
        </p:spPr>
        <p:txBody>
          <a:bodyPr wrap="square" rtlCol="0">
            <a:spAutoFit/>
          </a:bodyPr>
          <a:lstStyle/>
          <a:p>
            <a:r>
              <a:rPr lang="zh-CN" altLang="en-US" b="1" dirty="0" smtClean="0"/>
              <a:t>注意点</a:t>
            </a:r>
            <a:r>
              <a:rPr lang="en-US" altLang="zh-CN" b="1" dirty="0" smtClean="0"/>
              <a:t>:</a:t>
            </a:r>
          </a:p>
          <a:p>
            <a:r>
              <a:rPr lang="en-US" sz="1600" dirty="0" smtClean="0"/>
              <a:t>append()</a:t>
            </a:r>
            <a:r>
              <a:rPr lang="zh-CN" altLang="en-US" sz="1600" dirty="0" smtClean="0"/>
              <a:t>向每个匹配的元素内部追加内容</a:t>
            </a:r>
          </a:p>
          <a:p>
            <a:r>
              <a:rPr lang="en-US" sz="1600" dirty="0" err="1" smtClean="0"/>
              <a:t>prepend</a:t>
            </a:r>
            <a:r>
              <a:rPr lang="en-US" sz="1600" dirty="0" smtClean="0"/>
              <a:t>()</a:t>
            </a:r>
            <a:r>
              <a:rPr lang="zh-CN" altLang="en-US" sz="1600" dirty="0" smtClean="0"/>
              <a:t>向每个匹配的元素内部前置内容</a:t>
            </a:r>
          </a:p>
          <a:p>
            <a:r>
              <a:rPr lang="en-US" sz="1600" dirty="0" err="1" smtClean="0"/>
              <a:t>appendTo</a:t>
            </a:r>
            <a:r>
              <a:rPr lang="en-US" sz="1600" dirty="0" smtClean="0"/>
              <a:t>()</a:t>
            </a:r>
            <a:r>
              <a:rPr lang="zh-CN" altLang="en-US" sz="1600" dirty="0" smtClean="0"/>
              <a:t>把所有匹配的元素移到另一个指定元素的集合中</a:t>
            </a:r>
          </a:p>
          <a:p>
            <a:r>
              <a:rPr lang="en-US" sz="1600" dirty="0" err="1" smtClean="0"/>
              <a:t>prependTo</a:t>
            </a:r>
            <a:r>
              <a:rPr lang="en-US" sz="1600" dirty="0" smtClean="0"/>
              <a:t>()</a:t>
            </a:r>
            <a:r>
              <a:rPr lang="zh-CN" altLang="en-US" sz="1600" dirty="0" smtClean="0"/>
              <a:t>把所有匹配的元素移到另一个指定的元素集合中</a:t>
            </a:r>
          </a:p>
          <a:p>
            <a:endParaRPr lang="zh-CN" altLang="en-US" dirty="0"/>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17673" y="102550"/>
            <a:ext cx="5264727" cy="914400"/>
          </a:xfrm>
        </p:spPr>
        <p:txBody>
          <a:bodyPr>
            <a:normAutofit/>
          </a:bodyPr>
          <a:lstStyle/>
          <a:p>
            <a:r>
              <a:rPr lang="en-US" b="1" dirty="0" smtClean="0"/>
              <a:t>After()</a:t>
            </a:r>
            <a:r>
              <a:rPr lang="zh-CN" altLang="en-US" b="1" dirty="0" smtClean="0"/>
              <a:t>和</a:t>
            </a:r>
            <a:r>
              <a:rPr lang="en-US" altLang="zh-CN" b="1" dirty="0" smtClean="0"/>
              <a:t>before()</a:t>
            </a:r>
            <a:endParaRPr lang="en-US" b="1" dirty="0"/>
          </a:p>
        </p:txBody>
      </p:sp>
      <p:sp>
        <p:nvSpPr>
          <p:cNvPr id="9" name="TextBox 8"/>
          <p:cNvSpPr txBox="1"/>
          <p:nvPr/>
        </p:nvSpPr>
        <p:spPr>
          <a:xfrm>
            <a:off x="939491" y="1449340"/>
            <a:ext cx="9401541" cy="830997"/>
          </a:xfrm>
          <a:prstGeom prst="rect">
            <a:avLst/>
          </a:prstGeom>
          <a:noFill/>
        </p:spPr>
        <p:txBody>
          <a:bodyPr wrap="square" rtlCol="0">
            <a:spAutoFit/>
          </a:bodyPr>
          <a:lstStyle/>
          <a:p>
            <a:r>
              <a:rPr lang="zh-CN" altLang="en-US" sz="1600" dirty="0" smtClean="0"/>
              <a:t>节点与节点之前有各种关系，除了父子，祖辈关系，还可以是兄弟关系。之前我们在处理节点插入的时候，接触到了内部插入的几个方法，这节我们开始讲外部插入的处理，也就是兄弟之间的关系处理，这里</a:t>
            </a:r>
            <a:r>
              <a:rPr lang="en-US" altLang="zh-CN" sz="1600" dirty="0" err="1" smtClean="0"/>
              <a:t>jQuery</a:t>
            </a:r>
            <a:r>
              <a:rPr lang="zh-CN" altLang="en-US" sz="1600" dirty="0" smtClean="0"/>
              <a:t>引入了</a:t>
            </a:r>
            <a:r>
              <a:rPr lang="en-US" altLang="zh-CN" sz="1600" dirty="0" smtClean="0"/>
              <a:t>2</a:t>
            </a:r>
            <a:r>
              <a:rPr lang="zh-CN" altLang="en-US" sz="1600" dirty="0" smtClean="0"/>
              <a:t>个方法，可以用来在匹配</a:t>
            </a:r>
            <a:r>
              <a:rPr lang="en-US" altLang="zh-CN" sz="1600" dirty="0" smtClean="0"/>
              <a:t>I</a:t>
            </a:r>
            <a:r>
              <a:rPr lang="zh-CN" altLang="en-US" sz="1600" dirty="0" smtClean="0"/>
              <a:t>的元素前后插入内容</a:t>
            </a:r>
            <a:endParaRPr lang="zh-CN" altLang="en-US" b="1" spc="300" dirty="0"/>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graphicFrame>
        <p:nvGraphicFramePr>
          <p:cNvPr id="7" name="表格 6"/>
          <p:cNvGraphicFramePr>
            <a:graphicFrameLocks noGrp="1"/>
          </p:cNvGraphicFramePr>
          <p:nvPr/>
        </p:nvGraphicFramePr>
        <p:xfrm>
          <a:off x="3053771" y="2410692"/>
          <a:ext cx="5003800" cy="1163381"/>
        </p:xfrm>
        <a:graphic>
          <a:graphicData uri="http://schemas.openxmlformats.org/drawingml/2006/table">
            <a:tbl>
              <a:tblPr/>
              <a:tblGrid>
                <a:gridCol w="2139315"/>
                <a:gridCol w="2864485"/>
              </a:tblGrid>
              <a:tr h="333591">
                <a:tc>
                  <a:txBody>
                    <a:bodyPr/>
                    <a:lstStyle/>
                    <a:p>
                      <a:pPr marL="98425" marR="93980" algn="ctr">
                        <a:lnSpc>
                          <a:spcPts val="2065"/>
                        </a:lnSpc>
                        <a:spcAft>
                          <a:spcPts val="0"/>
                        </a:spcAft>
                      </a:pPr>
                      <a:r>
                        <a:rPr lang="en-US" sz="1050" dirty="0" err="1">
                          <a:solidFill>
                            <a:srgbClr val="333333"/>
                          </a:solidFill>
                          <a:latin typeface="Noto Sans CJK JP Regular"/>
                          <a:ea typeface="Noto Sans CJK JP Regular"/>
                          <a:cs typeface="Times New Roman"/>
                        </a:rPr>
                        <a:t>方法名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065"/>
                        </a:lnSpc>
                        <a:spcAft>
                          <a:spcPts val="0"/>
                        </a:spcAft>
                      </a:pPr>
                      <a:r>
                        <a:rPr lang="en-US" sz="1050" dirty="0" err="1">
                          <a:solidFill>
                            <a:srgbClr val="333333"/>
                          </a:solidFill>
                          <a:latin typeface="Noto Sans CJK JP Regular"/>
                          <a:ea typeface="Noto Sans CJK JP Regular"/>
                          <a:cs typeface="Times New Roman"/>
                        </a:rPr>
                        <a:t>描述</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5">
                <a:tc>
                  <a:txBody>
                    <a:bodyPr/>
                    <a:lstStyle/>
                    <a:p>
                      <a:pPr marL="102870" marR="93980" algn="ctr">
                        <a:spcBef>
                          <a:spcPts val="480"/>
                        </a:spcBef>
                        <a:spcAft>
                          <a:spcPts val="0"/>
                        </a:spcAft>
                      </a:pPr>
                      <a:r>
                        <a:rPr lang="en-US" altLang="zh-CN" sz="1050" dirty="0" smtClean="0">
                          <a:solidFill>
                            <a:srgbClr val="333333"/>
                          </a:solidFill>
                          <a:latin typeface="Times New Roman"/>
                          <a:ea typeface="Times New Roman"/>
                          <a:cs typeface="Times New Roman"/>
                        </a:rPr>
                        <a:t>.after(content)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7470" algn="ctr">
                        <a:lnSpc>
                          <a:spcPts val="2065"/>
                        </a:lnSpc>
                        <a:spcAft>
                          <a:spcPts val="0"/>
                        </a:spcAft>
                      </a:pPr>
                      <a:r>
                        <a:rPr lang="zh-CN" altLang="en-US" sz="1100" dirty="0" smtClean="0">
                          <a:latin typeface="Times New Roman"/>
                          <a:ea typeface="Times New Roman"/>
                          <a:cs typeface="Times New Roman"/>
                        </a:rPr>
                        <a:t>在匹配元素集合中的每个元素后面插入参数所指定的内容</a:t>
                      </a:r>
                      <a:r>
                        <a:rPr lang="en-US" altLang="zh-CN" sz="1100" dirty="0" smtClean="0">
                          <a:latin typeface="Times New Roman"/>
                          <a:ea typeface="Times New Roman"/>
                          <a:cs typeface="Times New Roman"/>
                        </a:rPr>
                        <a:t>,</a:t>
                      </a:r>
                      <a:r>
                        <a:rPr lang="zh-CN" altLang="en-US" sz="1100" dirty="0" smtClean="0">
                          <a:latin typeface="Times New Roman"/>
                          <a:ea typeface="Times New Roman"/>
                          <a:cs typeface="Times New Roman"/>
                        </a:rPr>
                        <a:t>作为其兄弟节点</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90">
                <a:tc>
                  <a:txBody>
                    <a:bodyPr/>
                    <a:lstStyle/>
                    <a:p>
                      <a:pPr marL="105410" marR="93980" algn="ctr">
                        <a:spcBef>
                          <a:spcPts val="555"/>
                        </a:spcBef>
                        <a:spcAft>
                          <a:spcPts val="0"/>
                        </a:spcAft>
                      </a:pPr>
                      <a:r>
                        <a:rPr lang="en-US" altLang="zh-CN" sz="1100" dirty="0" smtClean="0">
                          <a:latin typeface="Times New Roman"/>
                          <a:ea typeface="Times New Roman"/>
                          <a:cs typeface="Times New Roman"/>
                        </a:rPr>
                        <a:t>.before()</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210"/>
                        </a:lnSpc>
                        <a:spcAft>
                          <a:spcPts val="0"/>
                        </a:spcAft>
                      </a:pPr>
                      <a:r>
                        <a:rPr lang="zh-CN" altLang="en-US" sz="1100" dirty="0" smtClean="0">
                          <a:latin typeface="Times New Roman"/>
                          <a:ea typeface="Times New Roman"/>
                          <a:cs typeface="Times New Roman"/>
                        </a:rPr>
                        <a:t>据参数设定</a:t>
                      </a:r>
                      <a:r>
                        <a:rPr lang="en-US" altLang="zh-CN" sz="1100" dirty="0" smtClean="0">
                          <a:latin typeface="Times New Roman"/>
                          <a:ea typeface="Times New Roman"/>
                          <a:cs typeface="Times New Roman"/>
                        </a:rPr>
                        <a:t>,</a:t>
                      </a:r>
                      <a:r>
                        <a:rPr lang="zh-CN" altLang="en-US" sz="1100" dirty="0" smtClean="0">
                          <a:latin typeface="Times New Roman"/>
                          <a:ea typeface="Times New Roman"/>
                          <a:cs typeface="Times New Roman"/>
                        </a:rPr>
                        <a:t>在匹配元素的前面插入内容</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80902" y="3815541"/>
            <a:ext cx="9243752" cy="830997"/>
          </a:xfrm>
          <a:prstGeom prst="rect">
            <a:avLst/>
          </a:prstGeom>
          <a:noFill/>
        </p:spPr>
        <p:txBody>
          <a:bodyPr wrap="square" rtlCol="0">
            <a:spAutoFit/>
          </a:bodyPr>
          <a:lstStyle/>
          <a:p>
            <a:r>
              <a:rPr lang="en-US" altLang="zh-CN" sz="1600" dirty="0" smtClean="0"/>
              <a:t>before</a:t>
            </a:r>
            <a:r>
              <a:rPr lang="zh-CN" altLang="en-US" sz="1600" dirty="0" smtClean="0"/>
              <a:t>与</a:t>
            </a:r>
            <a:r>
              <a:rPr lang="en-US" altLang="zh-CN" sz="1600" dirty="0" smtClean="0"/>
              <a:t>after</a:t>
            </a:r>
            <a:r>
              <a:rPr lang="zh-CN" altLang="en-US" sz="1600" dirty="0" smtClean="0"/>
              <a:t>都是用来对相对选中元素外部增加相邻的兄弟节点</a:t>
            </a:r>
          </a:p>
          <a:p>
            <a:r>
              <a:rPr lang="en-US" altLang="zh-CN" sz="1600" dirty="0" smtClean="0"/>
              <a:t>2</a:t>
            </a:r>
            <a:r>
              <a:rPr lang="zh-CN" altLang="en-US" sz="1600" dirty="0" smtClean="0"/>
              <a:t>个方法都是都可以接收</a:t>
            </a:r>
            <a:r>
              <a:rPr lang="en-US" altLang="zh-CN" sz="1600" dirty="0" smtClean="0"/>
              <a:t>HTML</a:t>
            </a:r>
            <a:r>
              <a:rPr lang="zh-CN" altLang="en-US" sz="1600" dirty="0" smtClean="0"/>
              <a:t>字符串，</a:t>
            </a:r>
            <a:r>
              <a:rPr lang="en-US" altLang="zh-CN" sz="1600" dirty="0" smtClean="0"/>
              <a:t>DOM </a:t>
            </a:r>
            <a:r>
              <a:rPr lang="zh-CN" altLang="en-US" sz="1600" dirty="0" smtClean="0"/>
              <a:t>元素，元素数组，或者</a:t>
            </a:r>
            <a:r>
              <a:rPr lang="en-US" altLang="zh-CN" sz="1600" dirty="0" err="1" smtClean="0"/>
              <a:t>jQuery</a:t>
            </a:r>
            <a:r>
              <a:rPr lang="zh-CN" altLang="en-US" sz="1600" dirty="0" smtClean="0"/>
              <a:t>对象，用来插入到集合中每个匹配元素的前面或者后面</a:t>
            </a:r>
            <a:endParaRPr lang="zh-CN" altLang="en-US" sz="1600" dirty="0"/>
          </a:p>
        </p:txBody>
      </p:sp>
      <p:sp>
        <p:nvSpPr>
          <p:cNvPr id="14" name="TextBox 13"/>
          <p:cNvSpPr txBox="1"/>
          <p:nvPr/>
        </p:nvSpPr>
        <p:spPr>
          <a:xfrm>
            <a:off x="1080655" y="4929447"/>
            <a:ext cx="8811490" cy="1631216"/>
          </a:xfrm>
          <a:prstGeom prst="rect">
            <a:avLst/>
          </a:prstGeom>
          <a:noFill/>
        </p:spPr>
        <p:txBody>
          <a:bodyPr wrap="square" rtlCol="0">
            <a:spAutoFit/>
          </a:bodyPr>
          <a:lstStyle/>
          <a:p>
            <a:r>
              <a:rPr lang="zh-CN" altLang="en-US" b="1" dirty="0" smtClean="0"/>
              <a:t>注意点</a:t>
            </a:r>
            <a:r>
              <a:rPr lang="en-US" altLang="zh-CN" b="1" dirty="0" smtClean="0"/>
              <a:t>:</a:t>
            </a:r>
          </a:p>
          <a:p>
            <a:r>
              <a:rPr lang="en-US" altLang="zh-CN" sz="1600" dirty="0" smtClean="0"/>
              <a:t>after</a:t>
            </a:r>
            <a:r>
              <a:rPr lang="zh-CN" altLang="en-US" sz="1600" dirty="0" smtClean="0"/>
              <a:t>向元素的后边添加</a:t>
            </a:r>
            <a:r>
              <a:rPr lang="en-US" altLang="zh-CN" sz="1600" dirty="0" smtClean="0"/>
              <a:t>html</a:t>
            </a:r>
            <a:r>
              <a:rPr lang="zh-CN" altLang="en-US" sz="1600" dirty="0" smtClean="0"/>
              <a:t>代码，如果元素后面有元素了，那将后面的元素后移，然后将</a:t>
            </a:r>
            <a:r>
              <a:rPr lang="en-US" altLang="zh-CN" sz="1600" dirty="0" smtClean="0"/>
              <a:t>html</a:t>
            </a:r>
            <a:r>
              <a:rPr lang="zh-CN" altLang="en-US" sz="1600" dirty="0" smtClean="0"/>
              <a:t>代码插入</a:t>
            </a:r>
          </a:p>
          <a:p>
            <a:r>
              <a:rPr lang="en-US" altLang="zh-CN" sz="1600" dirty="0" smtClean="0"/>
              <a:t>before</a:t>
            </a:r>
            <a:r>
              <a:rPr lang="zh-CN" altLang="en-US" sz="1600" dirty="0" smtClean="0"/>
              <a:t>向元素的前边添加</a:t>
            </a:r>
            <a:r>
              <a:rPr lang="en-US" altLang="zh-CN" sz="1600" dirty="0" smtClean="0"/>
              <a:t>html</a:t>
            </a:r>
            <a:r>
              <a:rPr lang="zh-CN" altLang="en-US" sz="1600" dirty="0" smtClean="0"/>
              <a:t>代码，如果元素前面有元素了，那将前面的元素前移，然后将</a:t>
            </a:r>
            <a:r>
              <a:rPr lang="en-US" altLang="zh-CN" sz="1600" dirty="0" smtClean="0"/>
              <a:t>html</a:t>
            </a:r>
            <a:r>
              <a:rPr lang="zh-CN" altLang="en-US" sz="1600" dirty="0" smtClean="0"/>
              <a:t>代码插</a:t>
            </a:r>
          </a:p>
          <a:p>
            <a:endParaRPr lang="zh-CN" altLang="en-US" dirty="0"/>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9527" y="102550"/>
            <a:ext cx="6012873" cy="914400"/>
          </a:xfrm>
        </p:spPr>
        <p:txBody>
          <a:bodyPr>
            <a:normAutofit fontScale="90000"/>
          </a:bodyPr>
          <a:lstStyle/>
          <a:p>
            <a:r>
              <a:rPr lang="en-US" b="1" dirty="0" err="1" smtClean="0"/>
              <a:t>insertAfter</a:t>
            </a:r>
            <a:r>
              <a:rPr lang="en-US" b="1" dirty="0" smtClean="0"/>
              <a:t>()</a:t>
            </a:r>
            <a:r>
              <a:rPr lang="zh-CN" altLang="en-US" b="1" dirty="0" smtClean="0"/>
              <a:t>和</a:t>
            </a:r>
            <a:r>
              <a:rPr lang="en-US" altLang="zh-CN" b="1" dirty="0" err="1" smtClean="0"/>
              <a:t>insertBefor</a:t>
            </a:r>
            <a:r>
              <a:rPr lang="en-US" altLang="zh-CN" b="1" dirty="0" smtClean="0"/>
              <a:t>()</a:t>
            </a:r>
            <a:endParaRPr lang="en-US" b="1" dirty="0"/>
          </a:p>
        </p:txBody>
      </p:sp>
      <p:sp>
        <p:nvSpPr>
          <p:cNvPr id="9" name="TextBox 8"/>
          <p:cNvSpPr txBox="1"/>
          <p:nvPr/>
        </p:nvSpPr>
        <p:spPr>
          <a:xfrm>
            <a:off x="939491" y="1449340"/>
            <a:ext cx="9401541" cy="830997"/>
          </a:xfrm>
          <a:prstGeom prst="rect">
            <a:avLst/>
          </a:prstGeom>
          <a:noFill/>
        </p:spPr>
        <p:txBody>
          <a:bodyPr wrap="square" rtlCol="0">
            <a:spAutoFit/>
          </a:bodyPr>
          <a:lstStyle/>
          <a:p>
            <a:r>
              <a:rPr lang="zh-CN" altLang="en-US" sz="1600" dirty="0" smtClean="0"/>
              <a:t>节点与节点之前有各种关系，除了父子，祖辈关系，还可以是兄弟关系。之前我们在处理节点插入的时候，接触到了内部插入的几个方法，这节我们开始讲外部插入的处理，也就是兄弟之间的关系处理，这里</a:t>
            </a:r>
            <a:r>
              <a:rPr lang="en-US" altLang="zh-CN" sz="1600" dirty="0" err="1" smtClean="0"/>
              <a:t>jQuery</a:t>
            </a:r>
            <a:r>
              <a:rPr lang="zh-CN" altLang="en-US" sz="1600" dirty="0" smtClean="0"/>
              <a:t>引入了</a:t>
            </a:r>
            <a:r>
              <a:rPr lang="en-US" altLang="zh-CN" sz="1600" dirty="0" smtClean="0"/>
              <a:t>2</a:t>
            </a:r>
            <a:r>
              <a:rPr lang="zh-CN" altLang="en-US" sz="1600" dirty="0" smtClean="0"/>
              <a:t>个方法，可以用来在匹配</a:t>
            </a:r>
            <a:r>
              <a:rPr lang="en-US" altLang="zh-CN" sz="1600" dirty="0" smtClean="0"/>
              <a:t>I</a:t>
            </a:r>
            <a:r>
              <a:rPr lang="zh-CN" altLang="en-US" sz="1600" dirty="0" smtClean="0"/>
              <a:t>的元素前后插入内容</a:t>
            </a:r>
            <a:endParaRPr lang="zh-CN" altLang="en-US" b="1" spc="300" dirty="0"/>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graphicFrame>
        <p:nvGraphicFramePr>
          <p:cNvPr id="7" name="表格 6"/>
          <p:cNvGraphicFramePr>
            <a:graphicFrameLocks noGrp="1"/>
          </p:cNvGraphicFramePr>
          <p:nvPr/>
        </p:nvGraphicFramePr>
        <p:xfrm>
          <a:off x="3053771" y="2410692"/>
          <a:ext cx="5003800" cy="904746"/>
        </p:xfrm>
        <a:graphic>
          <a:graphicData uri="http://schemas.openxmlformats.org/drawingml/2006/table">
            <a:tbl>
              <a:tblPr/>
              <a:tblGrid>
                <a:gridCol w="2139315"/>
                <a:gridCol w="2864485"/>
              </a:tblGrid>
              <a:tr h="333591">
                <a:tc>
                  <a:txBody>
                    <a:bodyPr/>
                    <a:lstStyle/>
                    <a:p>
                      <a:pPr marL="98425" marR="93980" algn="ctr">
                        <a:lnSpc>
                          <a:spcPts val="2065"/>
                        </a:lnSpc>
                        <a:spcAft>
                          <a:spcPts val="0"/>
                        </a:spcAft>
                      </a:pPr>
                      <a:r>
                        <a:rPr lang="en-US" sz="1050" dirty="0" err="1">
                          <a:solidFill>
                            <a:srgbClr val="333333"/>
                          </a:solidFill>
                          <a:latin typeface="Noto Sans CJK JP Regular"/>
                          <a:ea typeface="Noto Sans CJK JP Regular"/>
                          <a:cs typeface="Times New Roman"/>
                        </a:rPr>
                        <a:t>方法名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065"/>
                        </a:lnSpc>
                        <a:spcAft>
                          <a:spcPts val="0"/>
                        </a:spcAft>
                      </a:pPr>
                      <a:r>
                        <a:rPr lang="en-US" sz="1050" dirty="0" err="1">
                          <a:solidFill>
                            <a:srgbClr val="333333"/>
                          </a:solidFill>
                          <a:latin typeface="Noto Sans CJK JP Regular"/>
                          <a:ea typeface="Noto Sans CJK JP Regular"/>
                          <a:cs typeface="Times New Roman"/>
                        </a:rPr>
                        <a:t>描述</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5">
                <a:tc>
                  <a:txBody>
                    <a:bodyPr/>
                    <a:lstStyle/>
                    <a:p>
                      <a:pPr marL="102870" marR="93980" algn="ctr">
                        <a:spcBef>
                          <a:spcPts val="480"/>
                        </a:spcBef>
                        <a:spcAft>
                          <a:spcPts val="0"/>
                        </a:spcAft>
                      </a:pPr>
                      <a:r>
                        <a:rPr lang="en-US" altLang="zh-CN" sz="1100" dirty="0" err="1" smtClean="0">
                          <a:latin typeface="Times New Roman"/>
                          <a:ea typeface="Times New Roman"/>
                          <a:cs typeface="Times New Roman"/>
                        </a:rPr>
                        <a:t>insertBefore</a:t>
                      </a:r>
                      <a:r>
                        <a:rPr lang="en-US" altLang="zh-CN" sz="1100" dirty="0" smtClean="0">
                          <a:latin typeface="Times New Roman"/>
                          <a:ea typeface="Times New Roman"/>
                          <a:cs typeface="Times New Roman"/>
                        </a:rPr>
                        <a: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7470" algn="ctr">
                        <a:lnSpc>
                          <a:spcPts val="2065"/>
                        </a:lnSpc>
                        <a:spcAft>
                          <a:spcPts val="0"/>
                        </a:spcAft>
                      </a:pPr>
                      <a:r>
                        <a:rPr lang="zh-CN" altLang="en-US" sz="1100" dirty="0" smtClean="0">
                          <a:latin typeface="Times New Roman"/>
                          <a:ea typeface="Times New Roman"/>
                          <a:cs typeface="Times New Roman"/>
                        </a:rPr>
                        <a:t>在目标元素前面移入集合中每个匹配元素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90">
                <a:tc>
                  <a:txBody>
                    <a:bodyPr/>
                    <a:lstStyle/>
                    <a:p>
                      <a:pPr marL="105410" marR="93980" algn="ctr">
                        <a:spcBef>
                          <a:spcPts val="555"/>
                        </a:spcBef>
                        <a:spcAft>
                          <a:spcPts val="0"/>
                        </a:spcAft>
                      </a:pPr>
                      <a:r>
                        <a:rPr lang="en-US" altLang="zh-CN" sz="1100" dirty="0" err="1" smtClean="0">
                          <a:latin typeface="Times New Roman"/>
                          <a:ea typeface="Times New Roman"/>
                          <a:cs typeface="Times New Roman"/>
                        </a:rPr>
                        <a:t>insertAfter</a:t>
                      </a:r>
                      <a:r>
                        <a:rPr lang="en-US" altLang="zh-CN" sz="1100" dirty="0" smtClean="0">
                          <a:latin typeface="Times New Roman"/>
                          <a:ea typeface="Times New Roman"/>
                          <a:cs typeface="Times New Roman"/>
                        </a:rPr>
                        <a: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2210"/>
                        </a:lnSpc>
                        <a:spcAft>
                          <a:spcPts val="0"/>
                        </a:spcAft>
                      </a:pPr>
                      <a:r>
                        <a:rPr lang="zh-CN" altLang="en-US" sz="1100" dirty="0" smtClean="0">
                          <a:latin typeface="Times New Roman"/>
                          <a:ea typeface="Times New Roman"/>
                          <a:cs typeface="Times New Roman"/>
                        </a:rPr>
                        <a:t>在目标元素后面移入集合中每个匹配元素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80902" y="3815541"/>
            <a:ext cx="9243752" cy="1815882"/>
          </a:xfrm>
          <a:prstGeom prst="rect">
            <a:avLst/>
          </a:prstGeom>
          <a:noFill/>
        </p:spPr>
        <p:txBody>
          <a:bodyPr wrap="square" rtlCol="0">
            <a:spAutoFit/>
          </a:bodyPr>
          <a:lstStyle/>
          <a:p>
            <a:r>
              <a:rPr lang="en-US" altLang="zh-CN" sz="1600" dirty="0" smtClean="0"/>
              <a:t>.before()</a:t>
            </a:r>
            <a:r>
              <a:rPr lang="zh-CN" altLang="en-US" sz="1600" dirty="0" smtClean="0"/>
              <a:t>和</a:t>
            </a:r>
            <a:r>
              <a:rPr lang="en-US" altLang="zh-CN" sz="1600" dirty="0" smtClean="0"/>
              <a:t>.</a:t>
            </a:r>
            <a:r>
              <a:rPr lang="en-US" altLang="zh-CN" sz="1600" dirty="0" err="1" smtClean="0"/>
              <a:t>insertBefore</a:t>
            </a:r>
            <a:r>
              <a:rPr lang="en-US" altLang="zh-CN" sz="1600" dirty="0" smtClean="0"/>
              <a:t>()</a:t>
            </a:r>
            <a:r>
              <a:rPr lang="zh-CN" altLang="en-US" sz="1600" dirty="0" smtClean="0"/>
              <a:t>实现同样的功能。主要的区别是语法</a:t>
            </a:r>
            <a:r>
              <a:rPr lang="en-US" altLang="zh-CN" sz="1600" dirty="0" smtClean="0"/>
              <a:t>——</a:t>
            </a:r>
            <a:r>
              <a:rPr lang="zh-CN" altLang="en-US" sz="1600" dirty="0" smtClean="0"/>
              <a:t>内容和目标的位置。 对于</a:t>
            </a:r>
            <a:r>
              <a:rPr lang="en-US" altLang="zh-CN" sz="1600" dirty="0" smtClean="0"/>
              <a:t>before()</a:t>
            </a:r>
            <a:r>
              <a:rPr lang="zh-CN" altLang="en-US" sz="1600" dirty="0" smtClean="0"/>
              <a:t>选择表达式在函数前面，内容作为参数，而</a:t>
            </a:r>
            <a:r>
              <a:rPr lang="en-US" altLang="zh-CN" sz="1600" dirty="0" smtClean="0"/>
              <a:t>.</a:t>
            </a:r>
            <a:r>
              <a:rPr lang="en-US" altLang="zh-CN" sz="1600" dirty="0" err="1" smtClean="0"/>
              <a:t>insertBefore</a:t>
            </a:r>
            <a:r>
              <a:rPr lang="en-US" altLang="zh-CN" sz="1600" dirty="0" smtClean="0"/>
              <a:t>()</a:t>
            </a:r>
            <a:r>
              <a:rPr lang="zh-CN" altLang="en-US" sz="1600" dirty="0" smtClean="0"/>
              <a:t>刚好相反，内容在方法前面，它将被放在参数里元素的前面</a:t>
            </a:r>
          </a:p>
          <a:p>
            <a:r>
              <a:rPr lang="en-US" altLang="zh-CN" sz="1600" dirty="0" smtClean="0"/>
              <a:t>.after()</a:t>
            </a:r>
            <a:r>
              <a:rPr lang="zh-CN" altLang="en-US" sz="1600" dirty="0" smtClean="0"/>
              <a:t>和</a:t>
            </a:r>
            <a:r>
              <a:rPr lang="en-US" altLang="zh-CN" sz="1600" dirty="0" smtClean="0"/>
              <a:t>.</a:t>
            </a:r>
            <a:r>
              <a:rPr lang="en-US" altLang="zh-CN" sz="1600" dirty="0" err="1" smtClean="0"/>
              <a:t>insertAfter</a:t>
            </a:r>
            <a:r>
              <a:rPr lang="en-US" altLang="zh-CN" sz="1600" dirty="0" smtClean="0"/>
              <a:t>() </a:t>
            </a:r>
            <a:r>
              <a:rPr lang="zh-CN" altLang="en-US" sz="1600" dirty="0" smtClean="0"/>
              <a:t>实现同样的功能。主要的不同是语法</a:t>
            </a:r>
            <a:r>
              <a:rPr lang="en-US" altLang="zh-CN" sz="1600" dirty="0" smtClean="0"/>
              <a:t>——</a:t>
            </a:r>
            <a:r>
              <a:rPr lang="zh-CN" altLang="en-US" sz="1600" dirty="0" smtClean="0"/>
              <a:t>特别是（插入）内容和目标的位置。 对于</a:t>
            </a:r>
            <a:r>
              <a:rPr lang="en-US" altLang="zh-CN" sz="1600" dirty="0" smtClean="0"/>
              <a:t>after()</a:t>
            </a:r>
            <a:r>
              <a:rPr lang="zh-CN" altLang="en-US" sz="1600" dirty="0" smtClean="0"/>
              <a:t>选择表达式在函数的前面，参数是将要插入的内容。对于 </a:t>
            </a:r>
            <a:r>
              <a:rPr lang="en-US" altLang="zh-CN" sz="1600" dirty="0" smtClean="0"/>
              <a:t>.</a:t>
            </a:r>
            <a:r>
              <a:rPr lang="en-US" altLang="zh-CN" sz="1600" dirty="0" err="1" smtClean="0"/>
              <a:t>insertAfter</a:t>
            </a:r>
            <a:r>
              <a:rPr lang="en-US" altLang="zh-CN" sz="1600" dirty="0" smtClean="0"/>
              <a:t>(), </a:t>
            </a:r>
            <a:r>
              <a:rPr lang="zh-CN" altLang="en-US" sz="1600" dirty="0" smtClean="0"/>
              <a:t>刚好相反，内容在方法前面，它将被放在参数里元素的后面</a:t>
            </a:r>
          </a:p>
          <a:p>
            <a:r>
              <a:rPr lang="en-US" altLang="zh-CN" sz="1600" dirty="0" smtClean="0"/>
              <a:t>before</a:t>
            </a:r>
            <a:r>
              <a:rPr lang="zh-CN" altLang="en-US" sz="1600" dirty="0" smtClean="0"/>
              <a:t>、</a:t>
            </a:r>
            <a:r>
              <a:rPr lang="en-US" altLang="zh-CN" sz="1600" dirty="0" smtClean="0"/>
              <a:t>after</a:t>
            </a:r>
            <a:r>
              <a:rPr lang="zh-CN" altLang="en-US" sz="1600" dirty="0" smtClean="0"/>
              <a:t>与</a:t>
            </a:r>
            <a:r>
              <a:rPr lang="en-US" altLang="zh-CN" sz="1600" dirty="0" err="1" smtClean="0"/>
              <a:t>insertBefore</a:t>
            </a:r>
            <a:r>
              <a:rPr lang="zh-CN" altLang="en-US" sz="1600" dirty="0" smtClean="0"/>
              <a:t>。</a:t>
            </a:r>
            <a:r>
              <a:rPr lang="en-US" altLang="zh-CN" sz="1600" dirty="0" err="1" smtClean="0"/>
              <a:t>insertAfter</a:t>
            </a:r>
            <a:r>
              <a:rPr lang="zh-CN" altLang="en-US" sz="1600" dirty="0" smtClean="0"/>
              <a:t>的除了目标与位置的不同外，后面的不支持多参数处理</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normAutofit fontScale="90000"/>
          </a:bodyPr>
          <a:lstStyle/>
          <a:p>
            <a:r>
              <a:rPr lang="zh-CN" altLang="en-US" dirty="0" smtClean="0">
                <a:solidFill>
                  <a:schemeClr val="bg1"/>
                </a:solidFill>
              </a:rPr>
              <a:t>克隆节点</a:t>
            </a:r>
            <a:r>
              <a:rPr lang="en-US" altLang="zh-CN" dirty="0" smtClean="0">
                <a:solidFill>
                  <a:schemeClr val="bg1"/>
                </a:solidFill>
              </a:rPr>
              <a:t>clone()</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338554"/>
          </a:xfrm>
          <a:prstGeom prst="rect">
            <a:avLst/>
          </a:prstGeom>
          <a:noFill/>
        </p:spPr>
        <p:txBody>
          <a:bodyPr wrap="square" rtlCol="0">
            <a:spAutoFit/>
          </a:bodyPr>
          <a:lstStyle/>
          <a:p>
            <a:r>
              <a:rPr lang="zh-CN" altLang="en-US" sz="1600" dirty="0" smtClean="0"/>
              <a:t>克隆节点是</a:t>
            </a:r>
            <a:r>
              <a:rPr lang="en-US" altLang="zh-CN" sz="1600" dirty="0" smtClean="0"/>
              <a:t>DOM</a:t>
            </a:r>
            <a:r>
              <a:rPr lang="zh-CN" altLang="en-US" sz="1600" dirty="0" smtClean="0"/>
              <a:t>的常见操作，</a:t>
            </a:r>
            <a:r>
              <a:rPr lang="en-US" altLang="zh-CN" sz="1600" dirty="0" err="1" smtClean="0"/>
              <a:t>jQuery</a:t>
            </a:r>
            <a:r>
              <a:rPr lang="zh-CN" altLang="en-US" sz="1600" dirty="0" smtClean="0"/>
              <a:t>提供一个</a:t>
            </a:r>
            <a:r>
              <a:rPr lang="en-US" altLang="zh-CN" sz="1600" dirty="0" smtClean="0"/>
              <a:t>clone</a:t>
            </a:r>
            <a:r>
              <a:rPr lang="zh-CN" altLang="en-US" sz="1600" dirty="0" smtClean="0"/>
              <a:t>方法，专门用于处理</a:t>
            </a:r>
            <a:r>
              <a:rPr lang="en-US" altLang="zh-CN" sz="1600" dirty="0" err="1" smtClean="0"/>
              <a:t>dom</a:t>
            </a:r>
            <a:r>
              <a:rPr lang="zh-CN" altLang="en-US" sz="1600" dirty="0" smtClean="0"/>
              <a:t>的克隆</a:t>
            </a:r>
            <a:endParaRPr lang="zh-CN" altLang="en-US" sz="1600" dirty="0"/>
          </a:p>
        </p:txBody>
      </p:sp>
      <p:sp>
        <p:nvSpPr>
          <p:cNvPr id="8" name="TextBox 7"/>
          <p:cNvSpPr txBox="1"/>
          <p:nvPr/>
        </p:nvSpPr>
        <p:spPr>
          <a:xfrm>
            <a:off x="914400" y="2103120"/>
            <a:ext cx="8961120" cy="615553"/>
          </a:xfrm>
          <a:prstGeom prst="rect">
            <a:avLst/>
          </a:prstGeom>
          <a:noFill/>
        </p:spPr>
        <p:txBody>
          <a:bodyPr wrap="square" rtlCol="0">
            <a:spAutoFit/>
          </a:bodyPr>
          <a:lstStyle/>
          <a:p>
            <a:r>
              <a:rPr lang="en-US" sz="1600" dirty="0" smtClean="0"/>
              <a:t>.clone()</a:t>
            </a:r>
            <a:r>
              <a:rPr lang="zh-CN" altLang="en-US" sz="1600" dirty="0" smtClean="0"/>
              <a:t>方法</a:t>
            </a:r>
            <a:endParaRPr lang="en-US" altLang="zh-CN" sz="1600" dirty="0" smtClean="0"/>
          </a:p>
          <a:p>
            <a:r>
              <a:rPr lang="zh-CN" altLang="en-US" sz="1600" dirty="0" smtClean="0"/>
              <a:t>深度 复制所有匹配的元素集合，包括所有匹配元素、匹配元素的下级元素、文字节点</a:t>
            </a:r>
            <a:r>
              <a:rPr lang="zh-CN" altLang="en-US" dirty="0" smtClean="0"/>
              <a:t>。</a:t>
            </a:r>
            <a:endParaRPr lang="zh-CN" altLang="en-US" dirty="0"/>
          </a:p>
        </p:txBody>
      </p:sp>
      <p:sp>
        <p:nvSpPr>
          <p:cNvPr id="10" name="TextBox 9"/>
          <p:cNvSpPr txBox="1"/>
          <p:nvPr/>
        </p:nvSpPr>
        <p:spPr>
          <a:xfrm>
            <a:off x="881149" y="2926079"/>
            <a:ext cx="8919556" cy="861774"/>
          </a:xfrm>
          <a:prstGeom prst="rect">
            <a:avLst/>
          </a:prstGeom>
          <a:noFill/>
        </p:spPr>
        <p:txBody>
          <a:bodyPr wrap="square" rtlCol="0">
            <a:spAutoFit/>
          </a:bodyPr>
          <a:lstStyle/>
          <a:p>
            <a:r>
              <a:rPr lang="zh-CN" altLang="en-US" b="1" dirty="0" smtClean="0"/>
              <a:t>注意</a:t>
            </a:r>
            <a:r>
              <a:rPr lang="en-US" altLang="zh-CN" b="1" dirty="0" smtClean="0"/>
              <a:t>:</a:t>
            </a:r>
          </a:p>
          <a:p>
            <a:r>
              <a:rPr lang="zh-CN" altLang="en-US" sz="1600" dirty="0" smtClean="0"/>
              <a:t>如果节点有事件或者数据之类的其他处理，我们需要通过</a:t>
            </a:r>
            <a:r>
              <a:rPr lang="en-US" altLang="zh-CN" sz="1600" dirty="0" smtClean="0"/>
              <a:t>clone(</a:t>
            </a:r>
            <a:r>
              <a:rPr lang="en-US" altLang="zh-CN" sz="1600" dirty="0" err="1" smtClean="0"/>
              <a:t>ture</a:t>
            </a:r>
            <a:r>
              <a:rPr lang="en-US" altLang="zh-CN" sz="1600" dirty="0" smtClean="0"/>
              <a:t>)</a:t>
            </a:r>
            <a:r>
              <a:rPr lang="zh-CN" altLang="en-US" sz="1600" dirty="0" smtClean="0"/>
              <a:t>传递一个布尔值</a:t>
            </a:r>
            <a:r>
              <a:rPr lang="en-US" altLang="zh-CN" sz="1600" dirty="0" err="1" smtClean="0"/>
              <a:t>ture</a:t>
            </a:r>
            <a:r>
              <a:rPr lang="zh-CN" altLang="en-US" sz="1600" dirty="0" smtClean="0"/>
              <a:t>用来指定，这样不仅仅只是克隆单纯的节点结构，还要把附带的事件与数据给一并克隆了</a:t>
            </a:r>
            <a:endParaRPr lang="zh-CN" altLang="en-US" sz="1600" dirty="0"/>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90262" y="102550"/>
            <a:ext cx="4292138" cy="914400"/>
          </a:xfrm>
        </p:spPr>
        <p:txBody>
          <a:bodyPr>
            <a:normAutofit/>
          </a:bodyPr>
          <a:lstStyle/>
          <a:p>
            <a:r>
              <a:rPr lang="zh-CN" altLang="en-US" sz="2000" dirty="0" smtClean="0">
                <a:solidFill>
                  <a:schemeClr val="bg1"/>
                </a:solidFill>
              </a:rPr>
              <a:t>替换节点</a:t>
            </a:r>
            <a:r>
              <a:rPr lang="en-US" altLang="zh-CN" sz="2000" dirty="0" err="1" smtClean="0">
                <a:solidFill>
                  <a:schemeClr val="bg1"/>
                </a:solidFill>
              </a:rPr>
              <a:t>replaceWith</a:t>
            </a:r>
            <a:r>
              <a:rPr lang="en-US" altLang="zh-CN" sz="2000" dirty="0" smtClean="0">
                <a:solidFill>
                  <a:schemeClr val="bg1"/>
                </a:solidFill>
              </a:rPr>
              <a:t> ()</a:t>
            </a:r>
            <a:r>
              <a:rPr lang="zh-CN" altLang="en-US" sz="2000" dirty="0" smtClean="0">
                <a:solidFill>
                  <a:schemeClr val="bg1"/>
                </a:solidFill>
              </a:rPr>
              <a:t>和</a:t>
            </a:r>
            <a:r>
              <a:rPr lang="en-US" altLang="zh-CN" sz="2000" dirty="0" err="1" smtClean="0">
                <a:solidFill>
                  <a:schemeClr val="bg1"/>
                </a:solidFill>
              </a:rPr>
              <a:t>replaceAll</a:t>
            </a:r>
            <a:r>
              <a:rPr lang="en-US" altLang="zh-CN" sz="2000" dirty="0" smtClean="0">
                <a:solidFill>
                  <a:schemeClr val="bg1"/>
                </a:solidFill>
              </a:rPr>
              <a:t>()</a:t>
            </a:r>
            <a:endParaRPr lang="zh-CN" altLang="en-US" sz="2000"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806334" y="1496291"/>
            <a:ext cx="8844741" cy="338554"/>
          </a:xfrm>
          <a:prstGeom prst="rect">
            <a:avLst/>
          </a:prstGeom>
          <a:noFill/>
        </p:spPr>
        <p:txBody>
          <a:bodyPr wrap="square" rtlCol="0">
            <a:spAutoFit/>
          </a:bodyPr>
          <a:lstStyle/>
          <a:p>
            <a:r>
              <a:rPr lang="zh-CN" altLang="en-US" sz="1600" dirty="0" smtClean="0"/>
              <a:t>替换节点</a:t>
            </a:r>
            <a:r>
              <a:rPr lang="zh-CN" altLang="en-US" sz="1600" dirty="0" smtClean="0"/>
              <a:t>是</a:t>
            </a:r>
            <a:r>
              <a:rPr lang="en-US" altLang="zh-CN" sz="1600" dirty="0" smtClean="0"/>
              <a:t>DOM</a:t>
            </a:r>
            <a:r>
              <a:rPr lang="zh-CN" altLang="en-US" sz="1600" dirty="0" smtClean="0"/>
              <a:t>的常见操作，</a:t>
            </a:r>
            <a:r>
              <a:rPr lang="en-US" altLang="zh-CN" sz="1600" dirty="0" err="1" smtClean="0"/>
              <a:t>jQuery</a:t>
            </a:r>
            <a:r>
              <a:rPr lang="zh-CN" altLang="en-US" sz="1600" dirty="0" smtClean="0"/>
              <a:t>提供两个方法</a:t>
            </a:r>
            <a:r>
              <a:rPr lang="zh-CN" altLang="en-US" sz="1600" dirty="0" smtClean="0"/>
              <a:t>，专门用于处理</a:t>
            </a:r>
            <a:r>
              <a:rPr lang="en-US" altLang="zh-CN" sz="1600" dirty="0" err="1" smtClean="0"/>
              <a:t>dom</a:t>
            </a:r>
            <a:r>
              <a:rPr lang="zh-CN" altLang="en-US" sz="1600" dirty="0" smtClean="0"/>
              <a:t>的</a:t>
            </a:r>
            <a:r>
              <a:rPr lang="zh-CN" altLang="en-US" sz="1600" dirty="0" smtClean="0"/>
              <a:t>替换</a:t>
            </a:r>
            <a:endParaRPr lang="zh-CN" altLang="en-US" sz="1600" dirty="0"/>
          </a:p>
        </p:txBody>
      </p:sp>
      <p:sp>
        <p:nvSpPr>
          <p:cNvPr id="8" name="TextBox 7"/>
          <p:cNvSpPr txBox="1"/>
          <p:nvPr/>
        </p:nvSpPr>
        <p:spPr>
          <a:xfrm>
            <a:off x="914400" y="2103120"/>
            <a:ext cx="8961120" cy="615553"/>
          </a:xfrm>
          <a:prstGeom prst="rect">
            <a:avLst/>
          </a:prstGeom>
          <a:noFill/>
        </p:spPr>
        <p:txBody>
          <a:bodyPr wrap="square" rtlCol="0">
            <a:spAutoFit/>
          </a:bodyPr>
          <a:lstStyle/>
          <a:p>
            <a:r>
              <a:rPr lang="en-US" b="1" dirty="0" err="1" smtClean="0"/>
              <a:t>replaceWith</a:t>
            </a:r>
            <a:r>
              <a:rPr lang="en-US" b="1" dirty="0" smtClean="0"/>
              <a:t>()</a:t>
            </a:r>
          </a:p>
          <a:p>
            <a:r>
              <a:rPr lang="zh-CN" altLang="en-US" sz="1600" dirty="0" smtClean="0"/>
              <a:t>用提供的内容替换集合中所有匹配的元素并且返回被删除元素的集合</a:t>
            </a:r>
            <a:endParaRPr lang="zh-CN" altLang="en-US" sz="1600" dirty="0"/>
          </a:p>
        </p:txBody>
      </p:sp>
      <p:sp>
        <p:nvSpPr>
          <p:cNvPr id="10" name="TextBox 9"/>
          <p:cNvSpPr txBox="1"/>
          <p:nvPr/>
        </p:nvSpPr>
        <p:spPr>
          <a:xfrm>
            <a:off x="881149" y="2926079"/>
            <a:ext cx="8919556" cy="615553"/>
          </a:xfrm>
          <a:prstGeom prst="rect">
            <a:avLst/>
          </a:prstGeom>
          <a:noFill/>
        </p:spPr>
        <p:txBody>
          <a:bodyPr wrap="square" rtlCol="0">
            <a:spAutoFit/>
          </a:bodyPr>
          <a:lstStyle/>
          <a:p>
            <a:r>
              <a:rPr lang="en-US" b="1" dirty="0" err="1" smtClean="0"/>
              <a:t>replaceAll</a:t>
            </a:r>
            <a:r>
              <a:rPr lang="en-US" b="1" dirty="0" smtClean="0"/>
              <a:t>(target)</a:t>
            </a:r>
          </a:p>
          <a:p>
            <a:r>
              <a:rPr lang="zh-CN" altLang="en-US" sz="1600" dirty="0" smtClean="0"/>
              <a:t>用集合的匹配元素替换每个目标元素</a:t>
            </a:r>
            <a:endParaRPr lang="zh-CN" altLang="en-US" sz="1600" dirty="0"/>
          </a:p>
        </p:txBody>
      </p:sp>
      <p:sp>
        <p:nvSpPr>
          <p:cNvPr id="9" name="TextBox 8"/>
          <p:cNvSpPr txBox="1"/>
          <p:nvPr/>
        </p:nvSpPr>
        <p:spPr>
          <a:xfrm>
            <a:off x="964276" y="3765665"/>
            <a:ext cx="9351819" cy="369332"/>
          </a:xfrm>
          <a:prstGeom prst="rect">
            <a:avLst/>
          </a:prstGeom>
          <a:noFill/>
        </p:spPr>
        <p:txBody>
          <a:bodyPr wrap="square" rtlCol="0">
            <a:spAutoFit/>
          </a:bodyPr>
          <a:lstStyle/>
          <a:p>
            <a:endParaRPr lang="zh-CN" altLang="en-US" dirty="0"/>
          </a:p>
        </p:txBody>
      </p:sp>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1521</TotalTime>
  <Words>2014</Words>
  <Application>Microsoft Office PowerPoint</Application>
  <PresentationFormat>自定义</PresentationFormat>
  <Paragraphs>140</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2</vt:lpstr>
      <vt:lpstr>章节目标</vt:lpstr>
      <vt:lpstr>创建节点</vt:lpstr>
      <vt:lpstr>apend()和apendTo()</vt:lpstr>
      <vt:lpstr>prepend()和prependTo()</vt:lpstr>
      <vt:lpstr>After()和before()</vt:lpstr>
      <vt:lpstr>insertAfter()和insertBefor()</vt:lpstr>
      <vt:lpstr>克隆节点clone()</vt:lpstr>
      <vt:lpstr>替换节点replaceWith ()和replaceAll()</vt:lpstr>
      <vt:lpstr>包裹节点wrap()</vt:lpstr>
      <vt:lpstr>unwrap()</vt:lpstr>
      <vt:lpstr>wrapAll()</vt:lpstr>
      <vt:lpstr>wrapInner()</vt:lpstr>
      <vt:lpstr>删除节点empty ()</vt:lpstr>
      <vt:lpstr>删除节点remove()</vt:lpstr>
      <vt:lpstr>empty()与remove()的区别</vt:lpstr>
      <vt:lpstr>删除节点detach()</vt:lpstr>
      <vt:lpstr>detach()与remove()区别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249</cp:revision>
  <dcterms:created xsi:type="dcterms:W3CDTF">2016-04-22T07:52:00Z</dcterms:created>
  <dcterms:modified xsi:type="dcterms:W3CDTF">2018-03-27T05:29:52Z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