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2" r:id="rId1"/>
  </p:sldMasterIdLst>
  <p:notesMasterIdLst>
    <p:notesMasterId r:id="rId18"/>
  </p:notesMasterIdLst>
  <p:sldIdLst>
    <p:sldId id="257" r:id="rId2"/>
    <p:sldId id="285" r:id="rId3"/>
    <p:sldId id="287" r:id="rId4"/>
    <p:sldId id="288" r:id="rId5"/>
    <p:sldId id="289" r:id="rId6"/>
    <p:sldId id="290" r:id="rId7"/>
    <p:sldId id="291" r:id="rId8"/>
    <p:sldId id="292" r:id="rId9"/>
    <p:sldId id="293" r:id="rId10"/>
    <p:sldId id="294" r:id="rId11"/>
    <p:sldId id="295" r:id="rId12"/>
    <p:sldId id="297" r:id="rId13"/>
    <p:sldId id="298" r:id="rId14"/>
    <p:sldId id="299" r:id="rId15"/>
    <p:sldId id="296" r:id="rId16"/>
    <p:sldId id="30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15:clr>
            <a:srgbClr val="A4A3A4"/>
          </p15:clr>
        </p15:guide>
        <p15:guide id="2">
          <p15:clr>
            <a:srgbClr val="A4A3A4"/>
          </p15:clr>
        </p15:guide>
        <p15:guide id="3" orient="horz" pos="1176">
          <p15:clr>
            <a:srgbClr val="A4A3A4"/>
          </p15:clr>
        </p15:guide>
        <p15:guide id="4" pos="726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CDE5"/>
    <a:srgbClr val="95C674"/>
    <a:srgbClr val="79ADED"/>
    <a:srgbClr val="EC9A84"/>
    <a:srgbClr val="EABDBC"/>
    <a:srgbClr val="F4D3D0"/>
    <a:srgbClr val="FFFF7D"/>
    <a:srgbClr val="72BBDC"/>
    <a:srgbClr val="FFE8B9"/>
    <a:srgbClr val="BCDFE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457" autoAdjust="0"/>
    <p:restoredTop sz="94660"/>
  </p:normalViewPr>
  <p:slideViewPr>
    <p:cSldViewPr snapToGrid="0">
      <p:cViewPr varScale="1">
        <p:scale>
          <a:sx n="90" d="100"/>
          <a:sy n="90" d="100"/>
        </p:scale>
        <p:origin x="-114" y="-600"/>
      </p:cViewPr>
      <p:guideLst>
        <p:guide orient="horz"/>
        <p:guide orient="horz" pos="1176"/>
        <p:guide/>
        <p:guide pos="7261"/>
      </p:guideLst>
    </p:cSldViewPr>
  </p:slideViewPr>
  <p:notesTextViewPr>
    <p:cViewPr>
      <p:scale>
        <a:sx n="1" d="1"/>
        <a:sy n="1" d="1"/>
      </p:scale>
      <p:origin x="0" y="0"/>
    </p:cViewPr>
  </p:notesTextViewPr>
  <p:notesViewPr>
    <p:cSldViewPr snapToGrid="0" showGuides="1">
      <p:cViewPr varScale="1">
        <p:scale>
          <a:sx n="68" d="100"/>
          <a:sy n="68" d="100"/>
        </p:scale>
        <p:origin x="-2856"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0A3CD435-2AB5-4113-A35F-6AE0729AC345}" type="datetimeFigureOut">
              <a:rPr lang="zh-CN" altLang="en-US" smtClean="0"/>
              <a:pPr/>
              <a:t>2018/4/8</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EB42F0CA-B970-4312-9445-1F41E20742AF}" type="slidenum">
              <a:rPr lang="zh-CN" altLang="en-US" smtClean="0"/>
              <a:pPr/>
              <a:t>‹#›</a:t>
            </a:fld>
            <a:endParaRPr lang="zh-CN" altLang="en-US" dirty="0"/>
          </a:p>
        </p:txBody>
      </p:sp>
    </p:spTree>
    <p:extLst>
      <p:ext uri="{BB962C8B-B14F-4D97-AF65-F5344CB8AC3E}">
        <p14:creationId xmlns:p14="http://schemas.microsoft.com/office/powerpoint/2010/main" xmlns="" val="3687937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2018/4/8</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2018/4/8</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2018/4/8</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0" name="矩形 9"/>
          <p:cNvSpPr/>
          <p:nvPr userDrawn="1"/>
        </p:nvSpPr>
        <p:spPr>
          <a:xfrm>
            <a:off x="0" y="0"/>
            <a:ext cx="12192000" cy="342900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sp>
        <p:nvSpPr>
          <p:cNvPr id="16" name="椭圆 15"/>
          <p:cNvSpPr/>
          <p:nvPr userDrawn="1"/>
        </p:nvSpPr>
        <p:spPr>
          <a:xfrm>
            <a:off x="5280237" y="2602653"/>
            <a:ext cx="1631527" cy="163152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pic>
        <p:nvPicPr>
          <p:cNvPr id="17" name="图片 16" descr="logo无蓝底"/>
          <p:cNvPicPr>
            <a:picLocks noChangeAspect="1"/>
          </p:cNvPicPr>
          <p:nvPr userDrawn="1"/>
        </p:nvPicPr>
        <p:blipFill>
          <a:blip r:embed="rId2" cstate="print"/>
          <a:stretch>
            <a:fillRect/>
          </a:stretch>
        </p:blipFill>
        <p:spPr>
          <a:xfrm>
            <a:off x="5612553" y="3108113"/>
            <a:ext cx="966893" cy="620607"/>
          </a:xfrm>
          <a:prstGeom prst="rect">
            <a:avLst/>
          </a:prstGeom>
        </p:spPr>
      </p:pic>
      <p:sp>
        <p:nvSpPr>
          <p:cNvPr id="3" name="文本占位符 2"/>
          <p:cNvSpPr>
            <a:spLocks noGrp="1"/>
          </p:cNvSpPr>
          <p:nvPr>
            <p:ph type="body" sz="quarter" idx="10"/>
          </p:nvPr>
        </p:nvSpPr>
        <p:spPr>
          <a:xfrm>
            <a:off x="3151664" y="4315407"/>
            <a:ext cx="5888673" cy="644525"/>
          </a:xfrm>
        </p:spPr>
        <p:txBody>
          <a:bodyPr anchor="ctr">
            <a:noAutofit/>
          </a:bodyPr>
          <a:lstStyle>
            <a:lvl1pPr marL="0" indent="0" algn="ctr">
              <a:buFontTx/>
              <a:buNone/>
              <a:defRPr sz="3200">
                <a:solidFill>
                  <a:schemeClr val="tx1">
                    <a:lumMod val="75000"/>
                    <a:lumOff val="25000"/>
                  </a:schemeClr>
                </a:solidFill>
              </a:defRPr>
            </a:lvl1pPr>
          </a:lstStyle>
          <a:p>
            <a:pPr lvl="0"/>
            <a:r>
              <a:rPr lang="zh-CN" altLang="en-US" dirty="0" smtClean="0"/>
              <a:t>单击此处编辑母版文本样式</a:t>
            </a:r>
            <a:endParaRPr lang="zh-CN" altLang="en-US" dirty="0"/>
          </a:p>
        </p:txBody>
      </p:sp>
      <p:sp>
        <p:nvSpPr>
          <p:cNvPr id="5" name="文本占位符 4"/>
          <p:cNvSpPr>
            <a:spLocks noGrp="1"/>
          </p:cNvSpPr>
          <p:nvPr>
            <p:ph type="body" sz="quarter" idx="11" hasCustomPrompt="1"/>
          </p:nvPr>
        </p:nvSpPr>
        <p:spPr>
          <a:xfrm>
            <a:off x="4426743" y="5049147"/>
            <a:ext cx="3338512" cy="514350"/>
          </a:xfrm>
        </p:spPr>
        <p:txBody>
          <a:bodyPr anchor="ctr">
            <a:normAutofit/>
          </a:bodyPr>
          <a:lstStyle>
            <a:lvl1pPr marL="0" indent="0" algn="ctr">
              <a:buFontTx/>
              <a:buNone/>
              <a:defRPr sz="2400">
                <a:solidFill>
                  <a:schemeClr val="bg1">
                    <a:lumMod val="50000"/>
                  </a:schemeClr>
                </a:solidFill>
              </a:defRPr>
            </a:lvl1pPr>
          </a:lstStyle>
          <a:p>
            <a:pPr lvl="0"/>
            <a:r>
              <a:rPr lang="zh-CN" altLang="en-US" dirty="0" smtClean="0"/>
              <a:t>单击此处添加副标题</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0"/>
            <a:ext cx="12192000" cy="100076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2" name="标题 1"/>
          <p:cNvSpPr>
            <a:spLocks noGrp="1"/>
          </p:cNvSpPr>
          <p:nvPr>
            <p:ph type="title"/>
          </p:nvPr>
        </p:nvSpPr>
        <p:spPr>
          <a:xfrm>
            <a:off x="7173532" y="9736"/>
            <a:ext cx="4343809" cy="1016847"/>
          </a:xfrm>
        </p:spPr>
        <p:txBody>
          <a:bodyPr>
            <a:normAutofit/>
          </a:bodyPr>
          <a:lstStyle>
            <a:lvl1pPr algn="r">
              <a:defRPr sz="2800">
                <a:solidFill>
                  <a:schemeClr val="bg1"/>
                </a:solidFill>
              </a:defRPr>
            </a:lvl1pPr>
          </a:lstStyle>
          <a:p>
            <a:r>
              <a:rPr lang="zh-CN" altLang="en-US" dirty="0" smtClean="0"/>
              <a:t>单击此处编辑母版标题</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8" name="椭圆 7"/>
          <p:cNvSpPr/>
          <p:nvPr userDrawn="1"/>
        </p:nvSpPr>
        <p:spPr>
          <a:xfrm>
            <a:off x="712893" y="535940"/>
            <a:ext cx="986367" cy="981287"/>
          </a:xfrm>
          <a:prstGeom prst="ellipse">
            <a:avLst/>
          </a:prstGeom>
          <a:solidFill>
            <a:schemeClr val="bg1"/>
          </a:solidFill>
          <a:ln w="38100">
            <a:solidFill>
              <a:srgbClr val="97CDE5">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pic>
        <p:nvPicPr>
          <p:cNvPr id="9" name="图片 8" descr="logo无蓝底"/>
          <p:cNvPicPr>
            <a:picLocks noChangeAspect="1"/>
          </p:cNvPicPr>
          <p:nvPr userDrawn="1"/>
        </p:nvPicPr>
        <p:blipFill>
          <a:blip r:embed="rId2" cstate="print"/>
          <a:stretch>
            <a:fillRect/>
          </a:stretch>
        </p:blipFill>
        <p:spPr>
          <a:xfrm>
            <a:off x="906780" y="834813"/>
            <a:ext cx="598593" cy="383540"/>
          </a:xfrm>
          <a:prstGeom prst="rect">
            <a:avLst/>
          </a:prstGeom>
        </p:spPr>
      </p:pic>
      <p:sp>
        <p:nvSpPr>
          <p:cNvPr id="10" name="内容占位符 2"/>
          <p:cNvSpPr>
            <a:spLocks noGrp="1"/>
          </p:cNvSpPr>
          <p:nvPr>
            <p:ph idx="1"/>
          </p:nvPr>
        </p:nvSpPr>
        <p:spPr>
          <a:xfrm>
            <a:off x="838200" y="1825625"/>
            <a:ext cx="10515600" cy="4351338"/>
          </a:xfrm>
        </p:spPr>
        <p:txBody>
          <a:bodyPr/>
          <a:lstStyle>
            <a:lvl1pPr>
              <a:lnSpc>
                <a:spcPct val="120000"/>
              </a:lnSpc>
              <a:spcBef>
                <a:spcPts val="0"/>
              </a:spcBef>
              <a:spcAft>
                <a:spcPts val="1800"/>
              </a:spcAft>
              <a:defRPr sz="1800">
                <a:solidFill>
                  <a:schemeClr val="bg1">
                    <a:lumMod val="50000"/>
                  </a:schemeClr>
                </a:solidFill>
              </a:defRPr>
            </a:lvl1pPr>
            <a:lvl2pPr>
              <a:lnSpc>
                <a:spcPct val="120000"/>
              </a:lnSpc>
              <a:spcBef>
                <a:spcPts val="0"/>
              </a:spcBef>
              <a:spcAft>
                <a:spcPts val="1800"/>
              </a:spcAft>
              <a:defRPr sz="1600">
                <a:solidFill>
                  <a:schemeClr val="bg1">
                    <a:lumMod val="50000"/>
                  </a:schemeClr>
                </a:solidFill>
              </a:defRPr>
            </a:lvl2pPr>
            <a:lvl3pPr>
              <a:lnSpc>
                <a:spcPct val="120000"/>
              </a:lnSpc>
              <a:spcBef>
                <a:spcPts val="0"/>
              </a:spcBef>
              <a:spcAft>
                <a:spcPts val="1800"/>
              </a:spcAft>
              <a:defRPr sz="1400">
                <a:solidFill>
                  <a:schemeClr val="bg1">
                    <a:lumMod val="50000"/>
                  </a:schemeClr>
                </a:solidFill>
              </a:defRPr>
            </a:lvl3pPr>
            <a:lvl4pPr>
              <a:lnSpc>
                <a:spcPct val="120000"/>
              </a:lnSpc>
              <a:spcBef>
                <a:spcPts val="0"/>
              </a:spcBef>
              <a:spcAft>
                <a:spcPts val="1800"/>
              </a:spcAft>
              <a:defRPr sz="1200">
                <a:solidFill>
                  <a:schemeClr val="bg1">
                    <a:lumMod val="50000"/>
                  </a:schemeClr>
                </a:solidFill>
              </a:defRPr>
            </a:lvl4pPr>
            <a:lvl5pPr>
              <a:lnSpc>
                <a:spcPct val="120000"/>
              </a:lnSpc>
              <a:spcBef>
                <a:spcPts val="0"/>
              </a:spcBef>
              <a:spcAft>
                <a:spcPts val="1800"/>
              </a:spcAft>
              <a:defRPr sz="1100">
                <a:solidFill>
                  <a:schemeClr val="bg1">
                    <a:lumMod val="50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右小幅图片及说明">
    <p:spTree>
      <p:nvGrpSpPr>
        <p:cNvPr id="1" name=""/>
        <p:cNvGrpSpPr/>
        <p:nvPr/>
      </p:nvGrpSpPr>
      <p:grpSpPr>
        <a:xfrm>
          <a:off x="0" y="0"/>
          <a:ext cx="0" cy="0"/>
          <a:chOff x="0" y="0"/>
          <a:chExt cx="0" cy="0"/>
        </a:xfrm>
      </p:grpSpPr>
      <p:sp>
        <p:nvSpPr>
          <p:cNvPr id="16" name="文本占位符 15"/>
          <p:cNvSpPr>
            <a:spLocks noGrp="1"/>
          </p:cNvSpPr>
          <p:nvPr>
            <p:ph type="body" sz="quarter" idx="11"/>
          </p:nvPr>
        </p:nvSpPr>
        <p:spPr>
          <a:xfrm>
            <a:off x="1534863" y="4980137"/>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smtClean="0"/>
              <a:t>单击此处编辑母版文本样式</a:t>
            </a:r>
          </a:p>
          <a:p>
            <a:pPr lvl="1"/>
            <a:r>
              <a:rPr lang="zh-CN" altLang="en-US" dirty="0" smtClean="0"/>
              <a:t>第二级</a:t>
            </a:r>
          </a:p>
          <a:p>
            <a:pPr lvl="4"/>
            <a:endParaRPr lang="zh-CN" altLang="en-US" dirty="0"/>
          </a:p>
        </p:txBody>
      </p:sp>
      <p:sp>
        <p:nvSpPr>
          <p:cNvPr id="3" name="图片占位符 2"/>
          <p:cNvSpPr>
            <a:spLocks noGrp="1"/>
          </p:cNvSpPr>
          <p:nvPr>
            <p:ph type="pic" sz="quarter" idx="10"/>
          </p:nvPr>
        </p:nvSpPr>
        <p:spPr>
          <a:xfrm>
            <a:off x="5703299" y="1535000"/>
            <a:ext cx="5590517" cy="4732075"/>
          </a:xfrm>
        </p:spPr>
        <p:txBody>
          <a:bodyPr/>
          <a:lstStyle/>
          <a:p>
            <a:endParaRPr lang="zh-CN" altLang="en-US" dirty="0"/>
          </a:p>
        </p:txBody>
      </p:sp>
      <p:sp>
        <p:nvSpPr>
          <p:cNvPr id="11" name="矩形 10"/>
          <p:cNvSpPr/>
          <p:nvPr userDrawn="1"/>
        </p:nvSpPr>
        <p:spPr>
          <a:xfrm>
            <a:off x="0" y="0"/>
            <a:ext cx="12192000" cy="100076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12" name="椭圆 11"/>
          <p:cNvSpPr/>
          <p:nvPr userDrawn="1"/>
        </p:nvSpPr>
        <p:spPr>
          <a:xfrm>
            <a:off x="712893" y="535940"/>
            <a:ext cx="986367" cy="981287"/>
          </a:xfrm>
          <a:prstGeom prst="ellipse">
            <a:avLst/>
          </a:prstGeom>
          <a:solidFill>
            <a:schemeClr val="bg1"/>
          </a:solidFill>
          <a:ln w="38100">
            <a:solidFill>
              <a:srgbClr val="97CDE5">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pic>
        <p:nvPicPr>
          <p:cNvPr id="13" name="图片 12" descr="logo无蓝底"/>
          <p:cNvPicPr>
            <a:picLocks noChangeAspect="1"/>
          </p:cNvPicPr>
          <p:nvPr userDrawn="1"/>
        </p:nvPicPr>
        <p:blipFill>
          <a:blip r:embed="rId2" cstate="print"/>
          <a:stretch>
            <a:fillRect/>
          </a:stretch>
        </p:blipFill>
        <p:spPr>
          <a:xfrm>
            <a:off x="906780" y="834813"/>
            <a:ext cx="598593" cy="383540"/>
          </a:xfrm>
          <a:prstGeom prst="rect">
            <a:avLst/>
          </a:prstGeom>
        </p:spPr>
      </p:pic>
      <p:cxnSp>
        <p:nvCxnSpPr>
          <p:cNvPr id="15" name="直接连接符 14"/>
          <p:cNvCxnSpPr/>
          <p:nvPr userDrawn="1"/>
        </p:nvCxnSpPr>
        <p:spPr>
          <a:xfrm>
            <a:off x="5277566" y="1242681"/>
            <a:ext cx="0" cy="50405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15"/>
          <p:cNvSpPr>
            <a:spLocks noGrp="1"/>
          </p:cNvSpPr>
          <p:nvPr>
            <p:ph type="body" sz="quarter" idx="12"/>
          </p:nvPr>
        </p:nvSpPr>
        <p:spPr>
          <a:xfrm>
            <a:off x="1534862" y="3569250"/>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smtClean="0"/>
              <a:t>单击此处编辑母版文本样式</a:t>
            </a:r>
          </a:p>
          <a:p>
            <a:pPr lvl="1"/>
            <a:r>
              <a:rPr lang="zh-CN" altLang="en-US" dirty="0" smtClean="0"/>
              <a:t>第二级</a:t>
            </a:r>
          </a:p>
          <a:p>
            <a:pPr lvl="4"/>
            <a:endParaRPr lang="zh-CN" altLang="en-US" dirty="0"/>
          </a:p>
        </p:txBody>
      </p:sp>
      <p:sp>
        <p:nvSpPr>
          <p:cNvPr id="18" name="文本占位符 15"/>
          <p:cNvSpPr>
            <a:spLocks noGrp="1"/>
          </p:cNvSpPr>
          <p:nvPr>
            <p:ph type="body" sz="quarter" idx="13"/>
          </p:nvPr>
        </p:nvSpPr>
        <p:spPr>
          <a:xfrm>
            <a:off x="1534862" y="2158363"/>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smtClean="0"/>
              <a:t>单击此处编辑母版文本样式</a:t>
            </a:r>
          </a:p>
          <a:p>
            <a:pPr lvl="1"/>
            <a:r>
              <a:rPr lang="zh-CN" altLang="en-US" dirty="0" smtClean="0"/>
              <a:t>第二级</a:t>
            </a:r>
          </a:p>
          <a:p>
            <a:pPr lvl="4"/>
            <a:endParaRPr lang="zh-CN" altLang="en-US" dirty="0"/>
          </a:p>
        </p:txBody>
      </p:sp>
      <p:sp>
        <p:nvSpPr>
          <p:cNvPr id="19" name="标题 1"/>
          <p:cNvSpPr>
            <a:spLocks noGrp="1"/>
          </p:cNvSpPr>
          <p:nvPr>
            <p:ph type="title"/>
          </p:nvPr>
        </p:nvSpPr>
        <p:spPr>
          <a:xfrm>
            <a:off x="7173532" y="9736"/>
            <a:ext cx="4343809" cy="1016847"/>
          </a:xfrm>
        </p:spPr>
        <p:txBody>
          <a:bodyPr>
            <a:normAutofit/>
          </a:bodyPr>
          <a:lstStyle>
            <a:lvl1pPr algn="r">
              <a:defRPr sz="2800">
                <a:solidFill>
                  <a:schemeClr val="bg1"/>
                </a:solidFill>
              </a:defRPr>
            </a:lvl1pPr>
          </a:lstStyle>
          <a:p>
            <a:r>
              <a:rPr lang="zh-CN" altLang="en-US" dirty="0" smtClean="0"/>
              <a:t>单击此处编辑母版标题</a:t>
            </a:r>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竖版幻灯片">
    <p:spTree>
      <p:nvGrpSpPr>
        <p:cNvPr id="1" name=""/>
        <p:cNvGrpSpPr/>
        <p:nvPr/>
      </p:nvGrpSpPr>
      <p:grpSpPr>
        <a:xfrm>
          <a:off x="0" y="0"/>
          <a:ext cx="0" cy="0"/>
          <a:chOff x="0" y="0"/>
          <a:chExt cx="0" cy="0"/>
        </a:xfrm>
      </p:grpSpPr>
      <p:sp>
        <p:nvSpPr>
          <p:cNvPr id="5" name="矩形 4"/>
          <p:cNvSpPr/>
          <p:nvPr userDrawn="1"/>
        </p:nvSpPr>
        <p:spPr>
          <a:xfrm>
            <a:off x="0" y="0"/>
            <a:ext cx="1204807" cy="685292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sp>
        <p:nvSpPr>
          <p:cNvPr id="6" name="椭圆 5"/>
          <p:cNvSpPr/>
          <p:nvPr userDrawn="1"/>
        </p:nvSpPr>
        <p:spPr>
          <a:xfrm>
            <a:off x="712893" y="535940"/>
            <a:ext cx="986367" cy="981287"/>
          </a:xfrm>
          <a:prstGeom prst="ellipse">
            <a:avLst/>
          </a:prstGeom>
          <a:solidFill>
            <a:schemeClr val="bg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pic>
        <p:nvPicPr>
          <p:cNvPr id="7" name="图片 6" descr="logo无蓝底"/>
          <p:cNvPicPr>
            <a:picLocks noChangeAspect="1"/>
          </p:cNvPicPr>
          <p:nvPr userDrawn="1"/>
        </p:nvPicPr>
        <p:blipFill>
          <a:blip r:embed="rId2" cstate="print"/>
          <a:stretch>
            <a:fillRect/>
          </a:stretch>
        </p:blipFill>
        <p:spPr>
          <a:xfrm>
            <a:off x="906780" y="834813"/>
            <a:ext cx="598593" cy="383540"/>
          </a:xfrm>
          <a:prstGeom prst="rect">
            <a:avLst/>
          </a:prstGeom>
        </p:spPr>
      </p:pic>
      <p:cxnSp>
        <p:nvCxnSpPr>
          <p:cNvPr id="8" name="直接连接符 7"/>
          <p:cNvCxnSpPr/>
          <p:nvPr userDrawn="1"/>
        </p:nvCxnSpPr>
        <p:spPr>
          <a:xfrm flipV="1">
            <a:off x="4304249" y="1316765"/>
            <a:ext cx="7072337" cy="10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内容占位符 9"/>
          <p:cNvSpPr>
            <a:spLocks noGrp="1"/>
          </p:cNvSpPr>
          <p:nvPr>
            <p:ph sz="quarter" idx="10"/>
          </p:nvPr>
        </p:nvSpPr>
        <p:spPr>
          <a:xfrm>
            <a:off x="1612526" y="0"/>
            <a:ext cx="10583863" cy="6858000"/>
          </a:xfrm>
        </p:spPr>
        <p:txBody>
          <a:bodyPr anchor="ctr"/>
          <a:lstStyle>
            <a:lvl1pPr>
              <a:defRPr sz="20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sz="1200">
                <a:solidFill>
                  <a:schemeClr val="bg1">
                    <a:lumMod val="50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双幅图片及说明">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98226" y="435428"/>
            <a:ext cx="5505497" cy="29881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 name="图片占位符 2"/>
          <p:cNvSpPr>
            <a:spLocks noGrp="1"/>
          </p:cNvSpPr>
          <p:nvPr>
            <p:ph type="pic" idx="13"/>
          </p:nvPr>
        </p:nvSpPr>
        <p:spPr>
          <a:xfrm>
            <a:off x="669678" y="3423540"/>
            <a:ext cx="5505497" cy="29881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7" name="文本占位符 15"/>
          <p:cNvSpPr>
            <a:spLocks noGrp="1"/>
          </p:cNvSpPr>
          <p:nvPr>
            <p:ph type="body" sz="quarter" idx="15"/>
          </p:nvPr>
        </p:nvSpPr>
        <p:spPr>
          <a:xfrm>
            <a:off x="6743062" y="4736318"/>
            <a:ext cx="3779519" cy="595078"/>
          </a:xfrm>
        </p:spPr>
        <p:txBody>
          <a:bodyPr/>
          <a:lstStyle>
            <a:lvl1pPr marL="0" indent="0" algn="l" defTabSz="914400" rtl="0" eaLnBrk="1" latinLnBrk="0" hangingPunct="1">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单击此处编辑母版文本样式</a:t>
            </a:r>
          </a:p>
          <a:p>
            <a:pPr lvl="1"/>
            <a:r>
              <a:rPr lang="zh-CN" altLang="en-US" dirty="0" smtClean="0"/>
              <a:t>第二级</a:t>
            </a:r>
            <a:endParaRPr lang="zh-CN" altLang="en-US" dirty="0"/>
          </a:p>
        </p:txBody>
      </p:sp>
      <p:sp>
        <p:nvSpPr>
          <p:cNvPr id="16" name="文本占位符 15"/>
          <p:cNvSpPr>
            <a:spLocks noGrp="1"/>
          </p:cNvSpPr>
          <p:nvPr>
            <p:ph type="body" sz="quarter" idx="14"/>
          </p:nvPr>
        </p:nvSpPr>
        <p:spPr>
          <a:xfrm>
            <a:off x="1704588" y="1471213"/>
            <a:ext cx="3779519" cy="595078"/>
          </a:xfrm>
        </p:spPr>
        <p:txBody>
          <a:bodyPr/>
          <a:lstStyle>
            <a:lvl1pPr marL="0" indent="0" algn="r" defTabSz="914400" rtl="0" eaLnBrk="1" latinLnBrk="0" hangingPunct="1">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r"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单击此处编辑母版文本样式</a:t>
            </a:r>
          </a:p>
          <a:p>
            <a:pPr lvl="1"/>
            <a:r>
              <a:rPr lang="zh-CN" altLang="en-US" dirty="0" smtClean="0"/>
              <a:t>第二级</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左大幅图片带说明">
    <p:spTree>
      <p:nvGrpSpPr>
        <p:cNvPr id="1" name=""/>
        <p:cNvGrpSpPr/>
        <p:nvPr/>
      </p:nvGrpSpPr>
      <p:grpSpPr>
        <a:xfrm>
          <a:off x="0" y="0"/>
          <a:ext cx="0" cy="0"/>
          <a:chOff x="0" y="0"/>
          <a:chExt cx="0" cy="0"/>
        </a:xfrm>
      </p:grpSpPr>
      <p:sp>
        <p:nvSpPr>
          <p:cNvPr id="18" name="图片占位符 17"/>
          <p:cNvSpPr>
            <a:spLocks noGrp="1"/>
          </p:cNvSpPr>
          <p:nvPr>
            <p:ph type="pic" sz="quarter" idx="13"/>
          </p:nvPr>
        </p:nvSpPr>
        <p:spPr>
          <a:xfrm>
            <a:off x="233363" y="344488"/>
            <a:ext cx="8510587" cy="5969000"/>
          </a:xfrm>
        </p:spPr>
        <p:txBody>
          <a:bodyPr/>
          <a:lstStyle/>
          <a:p>
            <a:endParaRPr lang="zh-CN" altLang="en-US"/>
          </a:p>
        </p:txBody>
      </p:sp>
      <p:sp>
        <p:nvSpPr>
          <p:cNvPr id="14" name="文本占位符 13"/>
          <p:cNvSpPr>
            <a:spLocks noGrp="1"/>
          </p:cNvSpPr>
          <p:nvPr>
            <p:ph type="body" sz="quarter" idx="10" hasCustomPrompt="1"/>
          </p:nvPr>
        </p:nvSpPr>
        <p:spPr>
          <a:xfrm>
            <a:off x="8900159" y="4582160"/>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单击此处编辑母版文本式</a:t>
            </a:r>
          </a:p>
          <a:p>
            <a:pPr lvl="1"/>
            <a:r>
              <a:rPr lang="zh-CN" altLang="en-US" dirty="0" smtClean="0"/>
              <a:t>第二级</a:t>
            </a:r>
            <a:endParaRPr lang="zh-CN" altLang="en-US" dirty="0"/>
          </a:p>
        </p:txBody>
      </p:sp>
      <p:sp>
        <p:nvSpPr>
          <p:cNvPr id="15" name="文本占位符 13"/>
          <p:cNvSpPr>
            <a:spLocks noGrp="1"/>
          </p:cNvSpPr>
          <p:nvPr>
            <p:ph type="body" sz="quarter" idx="11" hasCustomPrompt="1"/>
          </p:nvPr>
        </p:nvSpPr>
        <p:spPr>
          <a:xfrm>
            <a:off x="8900159" y="2756747"/>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单击此处编辑母版文本式</a:t>
            </a:r>
          </a:p>
          <a:p>
            <a:pPr lvl="1"/>
            <a:r>
              <a:rPr lang="zh-CN" altLang="en-US" dirty="0" smtClean="0"/>
              <a:t>第二级</a:t>
            </a:r>
            <a:endParaRPr lang="zh-CN" altLang="en-US" dirty="0"/>
          </a:p>
        </p:txBody>
      </p:sp>
      <p:sp>
        <p:nvSpPr>
          <p:cNvPr id="16" name="文本占位符 13"/>
          <p:cNvSpPr>
            <a:spLocks noGrp="1"/>
          </p:cNvSpPr>
          <p:nvPr>
            <p:ph type="body" sz="quarter" idx="12" hasCustomPrompt="1"/>
          </p:nvPr>
        </p:nvSpPr>
        <p:spPr>
          <a:xfrm>
            <a:off x="8900159" y="1055096"/>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单击此处编辑母版文本式</a:t>
            </a:r>
          </a:p>
          <a:p>
            <a:pPr lvl="1"/>
            <a:r>
              <a:rPr lang="zh-CN" altLang="en-US" dirty="0" smtClean="0"/>
              <a:t>第二级</a:t>
            </a:r>
            <a:endParaRPr lang="zh-CN" altLang="en-US" dirty="0"/>
          </a:p>
        </p:txBody>
      </p:sp>
    </p:spTree>
    <p:extLst>
      <p:ext uri="{BB962C8B-B14F-4D97-AF65-F5344CB8AC3E}">
        <p14:creationId xmlns:p14="http://schemas.microsoft.com/office/powerpoint/2010/main" xmlns="" val="136345536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全幅图无说明">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12192000" cy="6858000"/>
          </a:xfrm>
        </p:spPr>
        <p:txBody>
          <a:bodyPr/>
          <a:lstStyle/>
          <a:p>
            <a:endParaRPr lang="zh-CN" altLang="en-US"/>
          </a:p>
        </p:txBody>
      </p:sp>
    </p:spTree>
    <p:extLst>
      <p:ext uri="{BB962C8B-B14F-4D97-AF65-F5344CB8AC3E}">
        <p14:creationId xmlns:p14="http://schemas.microsoft.com/office/powerpoint/2010/main" xmlns="" val="33934273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7" name="矩形 6"/>
          <p:cNvSpPr/>
          <p:nvPr userDrawn="1"/>
        </p:nvSpPr>
        <p:spPr>
          <a:xfrm>
            <a:off x="0" y="0"/>
            <a:ext cx="12192000" cy="100076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8" name="椭圆 7"/>
          <p:cNvSpPr/>
          <p:nvPr userDrawn="1"/>
        </p:nvSpPr>
        <p:spPr>
          <a:xfrm>
            <a:off x="712893" y="535940"/>
            <a:ext cx="986367" cy="981287"/>
          </a:xfrm>
          <a:prstGeom prst="ellipse">
            <a:avLst/>
          </a:prstGeom>
          <a:solidFill>
            <a:schemeClr val="bg1"/>
          </a:solidFill>
          <a:ln w="38100">
            <a:solidFill>
              <a:srgbClr val="97CDE5">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pic>
        <p:nvPicPr>
          <p:cNvPr id="9" name="图片 8" descr="logo无蓝底"/>
          <p:cNvPicPr>
            <a:picLocks noChangeAspect="1"/>
          </p:cNvPicPr>
          <p:nvPr userDrawn="1"/>
        </p:nvPicPr>
        <p:blipFill>
          <a:blip r:embed="rId2" cstate="print"/>
          <a:stretch>
            <a:fillRect/>
          </a:stretch>
        </p:blipFill>
        <p:spPr>
          <a:xfrm>
            <a:off x="906780" y="834813"/>
            <a:ext cx="598593" cy="38354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2018/4/8</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2018/4/8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2018/4/8</a:t>
            </a:fld>
            <a:endParaRPr lang="zh-CN" altLang="en-US" dirty="0"/>
          </a:p>
        </p:txBody>
      </p:sp>
      <p:sp>
        <p:nvSpPr>
          <p:cNvPr id="8" name="页脚占位符 7"/>
          <p:cNvSpPr>
            <a:spLocks noGrp="1"/>
          </p:cNvSpPr>
          <p:nvPr>
            <p:ph type="ftr" sz="quarter" idx="11"/>
          </p:nvPr>
        </p:nvSpPr>
        <p:spPr/>
        <p:txBody>
          <a:bodyPr/>
          <a:lstStyle/>
          <a:p>
            <a:endParaRPr lang="zh-CN" altLang="en-US" dirty="0"/>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2018/4/8</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2018/4/8</a:t>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2018/4/8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2018/4/8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2018/4/8</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54" r:id="rId13"/>
    <p:sldLayoutId id="2147483651" r:id="rId14"/>
    <p:sldLayoutId id="2147483655" r:id="rId15"/>
    <p:sldLayoutId id="2147483656" r:id="rId16"/>
    <p:sldLayoutId id="2147483661" r:id="rId17"/>
    <p:sldLayoutId id="2147483659"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pachefriends.org/zh_cn/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4400" dirty="0" smtClean="0"/>
              <a:t>第</a:t>
            </a:r>
            <a:r>
              <a:rPr lang="en-US" altLang="zh-CN" sz="4400" dirty="0" smtClean="0"/>
              <a:t>12</a:t>
            </a:r>
            <a:r>
              <a:rPr lang="en-US" sz="4400" b="1" dirty="0" smtClean="0"/>
              <a:t> </a:t>
            </a:r>
            <a:r>
              <a:rPr lang="zh-CN" altLang="en-US" sz="4400" dirty="0" smtClean="0"/>
              <a:t>章</a:t>
            </a:r>
            <a:r>
              <a:rPr lang="en-US" altLang="zh-CN" sz="4400" dirty="0" smtClean="0"/>
              <a:t>AJAX</a:t>
            </a:r>
            <a:endParaRPr lang="zh-CN" altLang="en-US" sz="4400" dirty="0"/>
          </a:p>
        </p:txBody>
      </p:sp>
      <p:sp>
        <p:nvSpPr>
          <p:cNvPr id="2" name="文本占位符 1"/>
          <p:cNvSpPr>
            <a:spLocks noGrp="1"/>
          </p:cNvSpPr>
          <p:nvPr>
            <p:ph type="body" sz="quarter" idx="11"/>
          </p:nvPr>
        </p:nvSpPr>
        <p:spPr/>
        <p:txBody>
          <a:bodyPr/>
          <a:lstStyle/>
          <a:p>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2428" y="102550"/>
            <a:ext cx="4649972" cy="914400"/>
          </a:xfrm>
        </p:spPr>
        <p:txBody>
          <a:bodyPr>
            <a:normAutofit/>
          </a:bodyPr>
          <a:lstStyle/>
          <a:p>
            <a:r>
              <a:rPr lang="en-US" altLang="zh-CN" dirty="0" smtClean="0">
                <a:solidFill>
                  <a:schemeClr val="bg1"/>
                </a:solidFill>
              </a:rPr>
              <a:t>$.get()</a:t>
            </a:r>
            <a:r>
              <a:rPr lang="zh-CN" altLang="en-US" dirty="0" smtClean="0">
                <a:solidFill>
                  <a:schemeClr val="bg1"/>
                </a:solidFill>
              </a:rPr>
              <a:t>与</a:t>
            </a:r>
            <a:r>
              <a:rPr lang="en-US" altLang="zh-CN" dirty="0" smtClean="0">
                <a:solidFill>
                  <a:schemeClr val="bg1"/>
                </a:solidFill>
              </a:rPr>
              <a:t>$.post</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sp>
        <p:nvSpPr>
          <p:cNvPr id="13" name="TextBox 12"/>
          <p:cNvSpPr txBox="1"/>
          <p:nvPr/>
        </p:nvSpPr>
        <p:spPr>
          <a:xfrm>
            <a:off x="627321" y="1456660"/>
            <a:ext cx="10866474" cy="830997"/>
          </a:xfrm>
          <a:prstGeom prst="rect">
            <a:avLst/>
          </a:prstGeom>
          <a:noFill/>
        </p:spPr>
        <p:txBody>
          <a:bodyPr wrap="square" rtlCol="0">
            <a:spAutoFit/>
          </a:bodyPr>
          <a:lstStyle/>
          <a:p>
            <a:r>
              <a:rPr lang="en-US" sz="1600" dirty="0" smtClean="0"/>
              <a:t>.load()</a:t>
            </a:r>
            <a:r>
              <a:rPr lang="zh-CN" altLang="en-US" sz="1600" dirty="0" smtClean="0"/>
              <a:t>方法是局部方法，因为他需要一个包含元素的 </a:t>
            </a:r>
            <a:r>
              <a:rPr lang="en-US" sz="1600" dirty="0" err="1" smtClean="0"/>
              <a:t>jQuery</a:t>
            </a:r>
            <a:r>
              <a:rPr lang="en-US" sz="1600" dirty="0" smtClean="0"/>
              <a:t> </a:t>
            </a:r>
            <a:r>
              <a:rPr lang="zh-CN" altLang="en-US" sz="1600" dirty="0" smtClean="0"/>
              <a:t>对象作为前缀。而</a:t>
            </a:r>
            <a:r>
              <a:rPr lang="en-US" sz="1600" dirty="0" smtClean="0"/>
              <a:t>$.get()</a:t>
            </a:r>
            <a:r>
              <a:rPr lang="zh-CN" altLang="en-US" sz="1600" dirty="0" smtClean="0"/>
              <a:t>和</a:t>
            </a:r>
            <a:r>
              <a:rPr lang="en-US" sz="1600" dirty="0" smtClean="0"/>
              <a:t>$.</a:t>
            </a:r>
            <a:r>
              <a:rPr lang="en-US" sz="1600" dirty="0" smtClean="0"/>
              <a:t>post()</a:t>
            </a:r>
            <a:r>
              <a:rPr lang="zh-CN" altLang="en-US" sz="1600" dirty="0" smtClean="0"/>
              <a:t>是全局方法，无须指定某个元素。对于用途而言，</a:t>
            </a:r>
            <a:r>
              <a:rPr lang="en-US" sz="1600" dirty="0" smtClean="0"/>
              <a:t>.load()</a:t>
            </a:r>
            <a:r>
              <a:rPr lang="zh-CN" altLang="en-US" sz="1600" dirty="0" smtClean="0"/>
              <a:t>适合做静态文件的异步获取， 而对于需要传递参数到服务器页面的，</a:t>
            </a:r>
            <a:r>
              <a:rPr lang="en-US" sz="1600" dirty="0" smtClean="0"/>
              <a:t>$.get()</a:t>
            </a:r>
            <a:r>
              <a:rPr lang="zh-CN" altLang="en-US" sz="1600" dirty="0" smtClean="0"/>
              <a:t>和</a:t>
            </a:r>
            <a:r>
              <a:rPr lang="en-US" sz="1600" dirty="0" smtClean="0"/>
              <a:t>$.post()</a:t>
            </a:r>
            <a:r>
              <a:rPr lang="zh-CN" altLang="en-US" sz="1600" dirty="0" smtClean="0"/>
              <a:t>更加合适</a:t>
            </a:r>
            <a:r>
              <a:rPr lang="zh-CN" altLang="en-US" sz="1600" dirty="0" smtClean="0"/>
              <a:t>。</a:t>
            </a:r>
            <a:endParaRPr lang="zh-CN" altLang="en-US" sz="1600" dirty="0" smtClean="0"/>
          </a:p>
        </p:txBody>
      </p:sp>
      <p:graphicFrame>
        <p:nvGraphicFramePr>
          <p:cNvPr id="8" name="表格 7"/>
          <p:cNvGraphicFramePr>
            <a:graphicFrameLocks noGrp="1"/>
          </p:cNvGraphicFramePr>
          <p:nvPr/>
        </p:nvGraphicFramePr>
        <p:xfrm>
          <a:off x="1713023" y="2357080"/>
          <a:ext cx="8128000" cy="20853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sz="1800" b="1" i="0" kern="1200" dirty="0" smtClean="0">
                          <a:solidFill>
                            <a:schemeClr val="lt1"/>
                          </a:solidFill>
                          <a:latin typeface="+mn-lt"/>
                          <a:ea typeface="+mn-ea"/>
                          <a:cs typeface="+mn-cs"/>
                        </a:rPr>
                        <a:t>参数</a:t>
                      </a:r>
                      <a:endParaRPr lang="zh-CN" altLang="en-US" dirty="0"/>
                    </a:p>
                  </a:txBody>
                  <a:tcPr/>
                </a:tc>
                <a:tc>
                  <a:txBody>
                    <a:bodyPr/>
                    <a:lstStyle/>
                    <a:p>
                      <a:r>
                        <a:rPr lang="zh-CN" altLang="en-US" sz="1800" b="1" i="0" kern="1200" dirty="0" smtClean="0">
                          <a:solidFill>
                            <a:schemeClr val="lt1"/>
                          </a:solidFill>
                          <a:latin typeface="+mn-lt"/>
                          <a:ea typeface="+mn-ea"/>
                          <a:cs typeface="+mn-cs"/>
                        </a:rPr>
                        <a:t>描述</a:t>
                      </a:r>
                      <a:endParaRPr lang="zh-CN" altLang="en-US" dirty="0"/>
                    </a:p>
                  </a:txBody>
                  <a:tcPr/>
                </a:tc>
              </a:tr>
              <a:tr h="370840">
                <a:tc>
                  <a:txBody>
                    <a:bodyPr/>
                    <a:lstStyle/>
                    <a:p>
                      <a:r>
                        <a:rPr lang="en-US" sz="1600" b="0" i="1" kern="1200" dirty="0" err="1" smtClean="0">
                          <a:solidFill>
                            <a:schemeClr val="dk1"/>
                          </a:solidFill>
                          <a:latin typeface="+mn-lt"/>
                          <a:ea typeface="+mn-ea"/>
                          <a:cs typeface="+mn-cs"/>
                        </a:rPr>
                        <a:t>url</a:t>
                      </a:r>
                      <a:endParaRPr lang="zh-CN" altLang="en-US" sz="1600" dirty="0"/>
                    </a:p>
                  </a:txBody>
                  <a:tcPr/>
                </a:tc>
                <a:tc>
                  <a:txBody>
                    <a:bodyPr/>
                    <a:lstStyle/>
                    <a:p>
                      <a:r>
                        <a:rPr lang="zh-CN" altLang="en-US" sz="1600" b="0" i="0" kern="1200" dirty="0" smtClean="0">
                          <a:solidFill>
                            <a:schemeClr val="dk1"/>
                          </a:solidFill>
                          <a:latin typeface="+mn-lt"/>
                          <a:ea typeface="+mn-ea"/>
                          <a:cs typeface="+mn-cs"/>
                        </a:rPr>
                        <a:t>必需。规定将请求发送的哪个 </a:t>
                      </a:r>
                      <a:r>
                        <a:rPr lang="en-US" altLang="zh-CN" sz="1600" b="0" i="0" kern="1200" dirty="0" smtClean="0">
                          <a:solidFill>
                            <a:schemeClr val="dk1"/>
                          </a:solidFill>
                          <a:latin typeface="+mn-lt"/>
                          <a:ea typeface="+mn-ea"/>
                          <a:cs typeface="+mn-cs"/>
                        </a:rPr>
                        <a:t>URL</a:t>
                      </a:r>
                      <a:r>
                        <a:rPr lang="zh-CN" altLang="en-US" sz="1600" b="0" i="0" kern="1200" dirty="0" smtClean="0">
                          <a:solidFill>
                            <a:schemeClr val="dk1"/>
                          </a:solidFill>
                          <a:latin typeface="+mn-lt"/>
                          <a:ea typeface="+mn-ea"/>
                          <a:cs typeface="+mn-cs"/>
                        </a:rPr>
                        <a:t>。</a:t>
                      </a:r>
                      <a:endParaRPr lang="zh-CN" altLang="en-US" sz="1600" dirty="0"/>
                    </a:p>
                  </a:txBody>
                  <a:tcPr/>
                </a:tc>
              </a:tr>
              <a:tr h="370840">
                <a:tc>
                  <a:txBody>
                    <a:bodyPr/>
                    <a:lstStyle/>
                    <a:p>
                      <a:r>
                        <a:rPr lang="en-US" sz="1600" b="0" i="1" kern="1200" dirty="0" smtClean="0">
                          <a:solidFill>
                            <a:schemeClr val="dk1"/>
                          </a:solidFill>
                          <a:latin typeface="+mn-lt"/>
                          <a:ea typeface="+mn-ea"/>
                          <a:cs typeface="+mn-cs"/>
                        </a:rPr>
                        <a:t>data</a:t>
                      </a:r>
                      <a:endParaRPr lang="zh-CN" altLang="en-US" sz="1600" dirty="0"/>
                    </a:p>
                  </a:txBody>
                  <a:tcPr/>
                </a:tc>
                <a:tc>
                  <a:txBody>
                    <a:bodyPr/>
                    <a:lstStyle/>
                    <a:p>
                      <a:r>
                        <a:rPr lang="zh-CN" altLang="en-US" sz="1600" b="0" i="0" kern="1200" dirty="0" smtClean="0">
                          <a:solidFill>
                            <a:schemeClr val="dk1"/>
                          </a:solidFill>
                          <a:latin typeface="+mn-lt"/>
                          <a:ea typeface="+mn-ea"/>
                          <a:cs typeface="+mn-cs"/>
                        </a:rPr>
                        <a:t>可选。规定连同请求发送到服务器的数据。</a:t>
                      </a:r>
                      <a:endParaRPr lang="zh-CN" altLang="en-US" sz="1600" dirty="0"/>
                    </a:p>
                  </a:txBody>
                  <a:tcPr/>
                </a:tc>
              </a:tr>
              <a:tr h="370840">
                <a:tc>
                  <a:txBody>
                    <a:bodyPr/>
                    <a:lstStyle/>
                    <a:p>
                      <a:r>
                        <a:rPr lang="en-US" sz="1600" b="0" i="1" kern="1200" dirty="0" smtClean="0">
                          <a:solidFill>
                            <a:schemeClr val="dk1"/>
                          </a:solidFill>
                          <a:latin typeface="+mn-lt"/>
                          <a:ea typeface="+mn-ea"/>
                          <a:cs typeface="+mn-cs"/>
                        </a:rPr>
                        <a:t>success(</a:t>
                      </a:r>
                      <a:r>
                        <a:rPr lang="en-US" sz="1600" b="0" i="1" kern="1200" dirty="0" err="1" smtClean="0">
                          <a:solidFill>
                            <a:schemeClr val="dk1"/>
                          </a:solidFill>
                          <a:latin typeface="+mn-lt"/>
                          <a:ea typeface="+mn-ea"/>
                          <a:cs typeface="+mn-cs"/>
                        </a:rPr>
                        <a:t>response,status,xhr</a:t>
                      </a:r>
                      <a:r>
                        <a:rPr lang="en-US" sz="1600" b="0" i="1" kern="1200" dirty="0" smtClean="0">
                          <a:solidFill>
                            <a:schemeClr val="dk1"/>
                          </a:solidFill>
                          <a:latin typeface="+mn-lt"/>
                          <a:ea typeface="+mn-ea"/>
                          <a:cs typeface="+mn-cs"/>
                        </a:rPr>
                        <a:t>)</a:t>
                      </a:r>
                      <a:endParaRPr lang="zh-CN" altLang="en-US" sz="1600" dirty="0"/>
                    </a:p>
                  </a:txBody>
                  <a:tcPr/>
                </a:tc>
                <a:tc>
                  <a:txBody>
                    <a:bodyPr/>
                    <a:lstStyle/>
                    <a:p>
                      <a:r>
                        <a:rPr lang="zh-CN" altLang="en-US" sz="1600" b="0" i="0" kern="1200" dirty="0" smtClean="0">
                          <a:solidFill>
                            <a:schemeClr val="dk1"/>
                          </a:solidFill>
                          <a:latin typeface="+mn-lt"/>
                          <a:ea typeface="+mn-ea"/>
                          <a:cs typeface="+mn-cs"/>
                        </a:rPr>
                        <a:t>可选。规定当请求成功时运行的函数。</a:t>
                      </a:r>
                      <a:endParaRPr lang="zh-CN" altLang="en-US" sz="1600" dirty="0"/>
                    </a:p>
                  </a:txBody>
                  <a:tcPr/>
                </a:tc>
              </a:tr>
              <a:tr h="370840">
                <a:tc>
                  <a:txBody>
                    <a:bodyPr/>
                    <a:lstStyle/>
                    <a:p>
                      <a:r>
                        <a:rPr lang="en-US" sz="1600" b="0" i="1" kern="1200" dirty="0" err="1" smtClean="0">
                          <a:solidFill>
                            <a:schemeClr val="dk1"/>
                          </a:solidFill>
                          <a:latin typeface="+mn-lt"/>
                          <a:ea typeface="+mn-ea"/>
                          <a:cs typeface="+mn-cs"/>
                        </a:rPr>
                        <a:t>dataType</a:t>
                      </a:r>
                      <a:endParaRPr lang="zh-CN" altLang="en-US" sz="1600" dirty="0"/>
                    </a:p>
                  </a:txBody>
                  <a:tcPr/>
                </a:tc>
                <a:tc>
                  <a:txBody>
                    <a:bodyPr/>
                    <a:lstStyle/>
                    <a:p>
                      <a:pPr fontAlgn="t"/>
                      <a:r>
                        <a:rPr lang="zh-CN" altLang="en-US" sz="1600" dirty="0" smtClean="0"/>
                        <a:t>可选</a:t>
                      </a:r>
                      <a:r>
                        <a:rPr lang="zh-CN" altLang="en-US" sz="1600" dirty="0"/>
                        <a:t>。规定预计的服务器响应的数据类型。</a:t>
                      </a:r>
                    </a:p>
                    <a:p>
                      <a:pPr fontAlgn="t"/>
                      <a:r>
                        <a:rPr lang="zh-CN" altLang="en-US" sz="1600" dirty="0"/>
                        <a:t>默认地，</a:t>
                      </a:r>
                      <a:r>
                        <a:rPr lang="en-US" altLang="zh-CN" sz="1600" dirty="0" err="1"/>
                        <a:t>jQuery</a:t>
                      </a:r>
                      <a:r>
                        <a:rPr lang="en-US" altLang="zh-CN" sz="1600" dirty="0"/>
                        <a:t> </a:t>
                      </a:r>
                      <a:r>
                        <a:rPr lang="zh-CN" altLang="en-US" sz="1600" dirty="0"/>
                        <a:t>将智能判断。</a:t>
                      </a:r>
                    </a:p>
                  </a:txBody>
                  <a:tcPr marL="57150" marR="142875" marT="57150" marB="57150" anchor="ctr"/>
                </a:tc>
              </a:tr>
            </a:tbl>
          </a:graphicData>
        </a:graphic>
      </p:graphicFrame>
      <p:sp>
        <p:nvSpPr>
          <p:cNvPr id="9" name="TextBox 8"/>
          <p:cNvSpPr txBox="1"/>
          <p:nvPr/>
        </p:nvSpPr>
        <p:spPr>
          <a:xfrm>
            <a:off x="808075" y="4635795"/>
            <a:ext cx="10898372" cy="1569660"/>
          </a:xfrm>
          <a:prstGeom prst="rect">
            <a:avLst/>
          </a:prstGeom>
          <a:noFill/>
        </p:spPr>
        <p:txBody>
          <a:bodyPr wrap="square" rtlCol="0">
            <a:spAutoFit/>
          </a:bodyPr>
          <a:lstStyle/>
          <a:p>
            <a:r>
              <a:rPr lang="en-US" sz="1600" dirty="0" smtClean="0"/>
              <a:t>$.post()</a:t>
            </a:r>
            <a:r>
              <a:rPr lang="en-US" sz="1600" dirty="0" err="1" smtClean="0"/>
              <a:t>方法的使用和$.get</a:t>
            </a:r>
            <a:r>
              <a:rPr lang="en-US" sz="1600" dirty="0" smtClean="0"/>
              <a:t>()</a:t>
            </a:r>
            <a:r>
              <a:rPr lang="en-US" sz="1600" dirty="0" err="1" smtClean="0"/>
              <a:t>基本上一致，他们之间的区别也比较隐晦，基本都是背后的不同，在用户使用上体现不出</a:t>
            </a:r>
            <a:r>
              <a:rPr lang="en-US" sz="1600" dirty="0" smtClean="0"/>
              <a:t>。</a:t>
            </a:r>
            <a:r>
              <a:rPr lang="en-US" sz="1600" dirty="0" err="1" smtClean="0"/>
              <a:t>具体区别如下</a:t>
            </a:r>
            <a:r>
              <a:rPr lang="en-US" sz="1600" dirty="0" smtClean="0"/>
              <a:t>：</a:t>
            </a:r>
            <a:endParaRPr lang="zh-CN" altLang="en-US" sz="1600" dirty="0" smtClean="0"/>
          </a:p>
          <a:p>
            <a:pPr lvl="0"/>
            <a:r>
              <a:rPr lang="en-US" sz="1600" dirty="0" smtClean="0"/>
              <a:t>GET </a:t>
            </a:r>
            <a:r>
              <a:rPr lang="en-US" sz="1600" dirty="0" err="1" smtClean="0"/>
              <a:t>请求是通过</a:t>
            </a:r>
            <a:r>
              <a:rPr lang="en-US" sz="1600" dirty="0" smtClean="0"/>
              <a:t> URL </a:t>
            </a:r>
            <a:r>
              <a:rPr lang="en-US" sz="1600" dirty="0" err="1" smtClean="0"/>
              <a:t>提交的，而</a:t>
            </a:r>
            <a:r>
              <a:rPr lang="en-US" sz="1600" dirty="0" smtClean="0"/>
              <a:t> POST </a:t>
            </a:r>
            <a:r>
              <a:rPr lang="en-US" sz="1600" dirty="0" err="1" smtClean="0"/>
              <a:t>请求则是</a:t>
            </a:r>
            <a:r>
              <a:rPr lang="en-US" sz="1600" dirty="0" smtClean="0"/>
              <a:t> HTTP </a:t>
            </a:r>
            <a:r>
              <a:rPr lang="en-US" sz="1600" dirty="0" err="1" smtClean="0"/>
              <a:t>消息实体提交的</a:t>
            </a:r>
            <a:r>
              <a:rPr lang="en-US" sz="1600" dirty="0" smtClean="0"/>
              <a:t>；</a:t>
            </a:r>
            <a:endParaRPr lang="zh-CN" altLang="en-US" sz="1600" dirty="0" smtClean="0"/>
          </a:p>
          <a:p>
            <a:pPr lvl="0"/>
            <a:r>
              <a:rPr lang="en-US" sz="1600" dirty="0" smtClean="0"/>
              <a:t>GET 提交有大小限制（2KB），而 POST </a:t>
            </a:r>
            <a:r>
              <a:rPr lang="en-US" sz="1600" dirty="0" err="1" smtClean="0"/>
              <a:t>方式不受限制</a:t>
            </a:r>
            <a:r>
              <a:rPr lang="en-US" sz="1600" dirty="0" smtClean="0"/>
              <a:t>；</a:t>
            </a:r>
            <a:endParaRPr lang="zh-CN" altLang="en-US" sz="1600" dirty="0" smtClean="0"/>
          </a:p>
          <a:p>
            <a:pPr lvl="0"/>
            <a:r>
              <a:rPr lang="en-US" sz="1600" dirty="0" smtClean="0"/>
              <a:t>GET </a:t>
            </a:r>
            <a:r>
              <a:rPr lang="zh-CN" altLang="en-US" sz="1600" dirty="0" smtClean="0"/>
              <a:t>方式会被缓存下来，可能有安全性问题，而 </a:t>
            </a:r>
            <a:r>
              <a:rPr lang="en-US" sz="1600" dirty="0" smtClean="0"/>
              <a:t>POST </a:t>
            </a:r>
            <a:r>
              <a:rPr lang="zh-CN" altLang="en-US" sz="1600" dirty="0" smtClean="0"/>
              <a:t>没有这个问题；</a:t>
            </a:r>
          </a:p>
          <a:p>
            <a:pPr lvl="0"/>
            <a:r>
              <a:rPr lang="en-US" sz="1600" dirty="0" smtClean="0"/>
              <a:t>GET </a:t>
            </a:r>
            <a:r>
              <a:rPr lang="en-US" sz="1600" dirty="0" err="1" smtClean="0"/>
              <a:t>方式通过$_GET</a:t>
            </a:r>
            <a:r>
              <a:rPr lang="en-US" sz="1600" dirty="0" smtClean="0"/>
              <a:t>[]</a:t>
            </a:r>
            <a:r>
              <a:rPr lang="en-US" sz="1600" dirty="0" err="1" smtClean="0"/>
              <a:t>获取，POST</a:t>
            </a:r>
            <a:r>
              <a:rPr lang="en-US" sz="1600" dirty="0" smtClean="0"/>
              <a:t> </a:t>
            </a:r>
            <a:r>
              <a:rPr lang="en-US" sz="1600" dirty="0" err="1" smtClean="0"/>
              <a:t>方式通过$_POST</a:t>
            </a:r>
            <a:r>
              <a:rPr lang="en-US" sz="1600" dirty="0" smtClean="0"/>
              <a:t>[]</a:t>
            </a:r>
            <a:r>
              <a:rPr lang="en-US" sz="1600" dirty="0" err="1" smtClean="0"/>
              <a:t>获取</a:t>
            </a:r>
            <a:r>
              <a:rPr lang="en-US" sz="1600" dirty="0" smtClean="0"/>
              <a:t>。</a:t>
            </a:r>
            <a:endParaRPr lang="zh-CN" altLang="en-US" sz="1600" dirty="0" smtClean="0"/>
          </a:p>
        </p:txBody>
      </p:sp>
    </p:spTree>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43870" y="102550"/>
            <a:ext cx="6138530" cy="914400"/>
          </a:xfrm>
        </p:spPr>
        <p:txBody>
          <a:bodyPr>
            <a:normAutofit/>
          </a:bodyPr>
          <a:lstStyle/>
          <a:p>
            <a:r>
              <a:rPr lang="en-US" altLang="zh-CN" dirty="0" smtClean="0">
                <a:solidFill>
                  <a:schemeClr val="bg1"/>
                </a:solidFill>
              </a:rPr>
              <a:t>$.</a:t>
            </a:r>
            <a:r>
              <a:rPr lang="en-US" altLang="zh-CN" dirty="0" err="1" smtClean="0">
                <a:solidFill>
                  <a:schemeClr val="bg1"/>
                </a:solidFill>
              </a:rPr>
              <a:t>getScript</a:t>
            </a:r>
            <a:r>
              <a:rPr lang="en-US" altLang="zh-CN" dirty="0" smtClean="0">
                <a:solidFill>
                  <a:schemeClr val="bg1"/>
                </a:solidFill>
              </a:rPr>
              <a:t>()</a:t>
            </a:r>
            <a:r>
              <a:rPr lang="zh-CN" altLang="en-US" dirty="0" smtClean="0">
                <a:solidFill>
                  <a:schemeClr val="bg1"/>
                </a:solidFill>
              </a:rPr>
              <a:t>与</a:t>
            </a:r>
            <a:r>
              <a:rPr lang="en-US" altLang="zh-CN" dirty="0" smtClean="0">
                <a:solidFill>
                  <a:schemeClr val="bg1"/>
                </a:solidFill>
              </a:rPr>
              <a:t>$.</a:t>
            </a:r>
            <a:r>
              <a:rPr lang="en-US" altLang="zh-CN" dirty="0" err="1" smtClean="0">
                <a:solidFill>
                  <a:schemeClr val="bg1"/>
                </a:solidFill>
              </a:rPr>
              <a:t>getJSON</a:t>
            </a:r>
            <a:r>
              <a:rPr lang="en-US" altLang="zh-CN" dirty="0" smtClean="0">
                <a:solidFill>
                  <a:schemeClr val="bg1"/>
                </a:solidFill>
              </a:rPr>
              <a:t>()</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sp>
        <p:nvSpPr>
          <p:cNvPr id="13" name="TextBox 12"/>
          <p:cNvSpPr txBox="1"/>
          <p:nvPr/>
        </p:nvSpPr>
        <p:spPr>
          <a:xfrm>
            <a:off x="627321" y="1456660"/>
            <a:ext cx="10866474" cy="830997"/>
          </a:xfrm>
          <a:prstGeom prst="rect">
            <a:avLst/>
          </a:prstGeom>
          <a:noFill/>
        </p:spPr>
        <p:txBody>
          <a:bodyPr wrap="square" rtlCol="0">
            <a:spAutoFit/>
          </a:bodyPr>
          <a:lstStyle/>
          <a:p>
            <a:r>
              <a:rPr lang="en-US" sz="1600" dirty="0" err="1" smtClean="0"/>
              <a:t>jQuery</a:t>
            </a:r>
            <a:r>
              <a:rPr lang="en-US" sz="1600" dirty="0" smtClean="0"/>
              <a:t> </a:t>
            </a:r>
            <a:r>
              <a:rPr lang="en-US" sz="1600" dirty="0" err="1" smtClean="0"/>
              <a:t>提供了一组用于特定异步加载的方法</a:t>
            </a:r>
            <a:r>
              <a:rPr lang="en-US" sz="1600" dirty="0" smtClean="0"/>
              <a:t>：$.</a:t>
            </a:r>
            <a:r>
              <a:rPr lang="en-US" sz="1600" dirty="0" err="1" smtClean="0"/>
              <a:t>getScript</a:t>
            </a:r>
            <a:r>
              <a:rPr lang="en-US" sz="1600" dirty="0" smtClean="0"/>
              <a:t>()，</a:t>
            </a:r>
            <a:r>
              <a:rPr lang="en-US" sz="1600" dirty="0" err="1" smtClean="0"/>
              <a:t>用于加载特定的</a:t>
            </a:r>
            <a:r>
              <a:rPr lang="en-US" sz="1600" dirty="0" smtClean="0"/>
              <a:t> JS </a:t>
            </a:r>
            <a:r>
              <a:rPr lang="en-US" sz="1600" dirty="0" err="1" smtClean="0"/>
              <a:t>文件</a:t>
            </a:r>
            <a:r>
              <a:rPr lang="en-US" sz="1600" dirty="0" smtClean="0"/>
              <a:t>；</a:t>
            </a:r>
            <a:endParaRPr lang="zh-CN" altLang="en-US" sz="1600" dirty="0" smtClean="0"/>
          </a:p>
          <a:p>
            <a:r>
              <a:rPr lang="en-US" sz="1600" dirty="0" smtClean="0"/>
              <a:t>$.</a:t>
            </a:r>
            <a:r>
              <a:rPr lang="en-US" sz="1600" dirty="0" err="1" smtClean="0"/>
              <a:t>getJSON</a:t>
            </a:r>
            <a:r>
              <a:rPr lang="en-US" sz="1600" dirty="0" smtClean="0"/>
              <a:t>()，</a:t>
            </a:r>
            <a:r>
              <a:rPr lang="en-US" sz="1600" dirty="0" err="1" smtClean="0"/>
              <a:t>用于专门加载</a:t>
            </a:r>
            <a:r>
              <a:rPr lang="en-US" sz="1600" dirty="0" smtClean="0"/>
              <a:t> JSON </a:t>
            </a:r>
            <a:r>
              <a:rPr lang="en-US" sz="1600" dirty="0" err="1" smtClean="0"/>
              <a:t>文件</a:t>
            </a:r>
            <a:r>
              <a:rPr lang="en-US" sz="1600" dirty="0" smtClean="0"/>
              <a:t>。</a:t>
            </a:r>
            <a:endParaRPr lang="zh-CN" altLang="en-US" sz="1600" dirty="0" smtClean="0"/>
          </a:p>
          <a:p>
            <a:r>
              <a:rPr lang="en-US" sz="1600" dirty="0" err="1" smtClean="0"/>
              <a:t>有时我们希望能够特定的情况再加载</a:t>
            </a:r>
            <a:r>
              <a:rPr lang="en-US" sz="1600" dirty="0" smtClean="0"/>
              <a:t> JS </a:t>
            </a:r>
            <a:r>
              <a:rPr lang="en-US" sz="1600" dirty="0" err="1" smtClean="0"/>
              <a:t>文件，而不是一开始把所有</a:t>
            </a:r>
            <a:r>
              <a:rPr lang="en-US" sz="1600" dirty="0" smtClean="0"/>
              <a:t> JS </a:t>
            </a:r>
            <a:r>
              <a:rPr lang="en-US" sz="1600" dirty="0" err="1" smtClean="0"/>
              <a:t>文件都加载了</a:t>
            </a:r>
            <a:r>
              <a:rPr lang="en-US" sz="1600" dirty="0" smtClean="0"/>
              <a:t>， </a:t>
            </a:r>
            <a:r>
              <a:rPr lang="en-US" sz="1600" dirty="0" err="1" smtClean="0"/>
              <a:t>这时使用</a:t>
            </a:r>
            <a:r>
              <a:rPr lang="en-US" sz="1600" dirty="0" err="1" smtClean="0"/>
              <a:t>$.getScript</a:t>
            </a:r>
            <a:r>
              <a:rPr lang="en-US" sz="1600" dirty="0" smtClean="0"/>
              <a:t>()</a:t>
            </a:r>
            <a:r>
              <a:rPr lang="en-US" sz="1600" dirty="0" err="1" smtClean="0"/>
              <a:t>方法</a:t>
            </a:r>
            <a:r>
              <a:rPr lang="en-US" sz="1600" dirty="0" smtClean="0"/>
              <a:t>。</a:t>
            </a:r>
            <a:endParaRPr lang="zh-CN" altLang="en-US" sz="1600" dirty="0"/>
          </a:p>
        </p:txBody>
      </p:sp>
      <p:graphicFrame>
        <p:nvGraphicFramePr>
          <p:cNvPr id="10" name="表格 9"/>
          <p:cNvGraphicFramePr>
            <a:graphicFrameLocks noGrp="1"/>
          </p:cNvGraphicFramePr>
          <p:nvPr/>
        </p:nvGraphicFramePr>
        <p:xfrm>
          <a:off x="1744921" y="2569731"/>
          <a:ext cx="8128000" cy="111252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l" fontAlgn="base"/>
                      <a:r>
                        <a:rPr lang="zh-CN" altLang="en-US" dirty="0">
                          <a:solidFill>
                            <a:srgbClr val="FFFFFF"/>
                          </a:solidFill>
                        </a:rPr>
                        <a:t>参数</a:t>
                      </a:r>
                    </a:p>
                  </a:txBody>
                  <a:tcPr marL="57150" marR="142875" marT="47625" marB="47625" anchor="ctr"/>
                </a:tc>
                <a:tc>
                  <a:txBody>
                    <a:bodyPr/>
                    <a:lstStyle/>
                    <a:p>
                      <a:r>
                        <a:rPr lang="zh-CN" altLang="en-US" sz="1800" b="1" i="0" kern="1200" dirty="0" smtClean="0">
                          <a:solidFill>
                            <a:schemeClr val="lt1"/>
                          </a:solidFill>
                          <a:latin typeface="+mn-lt"/>
                          <a:ea typeface="+mn-ea"/>
                          <a:cs typeface="+mn-cs"/>
                        </a:rPr>
                        <a:t>描述</a:t>
                      </a:r>
                      <a:endParaRPr lang="zh-CN" altLang="en-US" dirty="0"/>
                    </a:p>
                  </a:txBody>
                  <a:tcPr/>
                </a:tc>
              </a:tr>
              <a:tr h="370840">
                <a:tc>
                  <a:txBody>
                    <a:bodyPr/>
                    <a:lstStyle/>
                    <a:p>
                      <a:r>
                        <a:rPr lang="en-US" sz="1600" b="0" i="1" kern="1200" dirty="0" err="1" smtClean="0">
                          <a:solidFill>
                            <a:schemeClr val="dk1"/>
                          </a:solidFill>
                          <a:latin typeface="+mn-lt"/>
                          <a:ea typeface="+mn-ea"/>
                          <a:cs typeface="+mn-cs"/>
                        </a:rPr>
                        <a:t>url</a:t>
                      </a:r>
                      <a:endParaRPr lang="zh-CN" altLang="en-US" sz="1600" dirty="0"/>
                    </a:p>
                  </a:txBody>
                  <a:tcPr/>
                </a:tc>
                <a:tc>
                  <a:txBody>
                    <a:bodyPr/>
                    <a:lstStyle/>
                    <a:p>
                      <a:r>
                        <a:rPr lang="zh-CN" altLang="en-US" sz="1600" b="0" i="0" kern="1200" dirty="0" smtClean="0">
                          <a:solidFill>
                            <a:schemeClr val="dk1"/>
                          </a:solidFill>
                          <a:latin typeface="+mn-lt"/>
                          <a:ea typeface="+mn-ea"/>
                          <a:cs typeface="+mn-cs"/>
                        </a:rPr>
                        <a:t>将要请求的 </a:t>
                      </a:r>
                      <a:r>
                        <a:rPr lang="en-US" altLang="zh-CN" sz="1600" b="0" i="0" kern="1200" dirty="0" smtClean="0">
                          <a:solidFill>
                            <a:schemeClr val="dk1"/>
                          </a:solidFill>
                          <a:latin typeface="+mn-lt"/>
                          <a:ea typeface="+mn-ea"/>
                          <a:cs typeface="+mn-cs"/>
                        </a:rPr>
                        <a:t>URL </a:t>
                      </a:r>
                      <a:r>
                        <a:rPr lang="zh-CN" altLang="en-US" sz="1600" b="0" i="0" kern="1200" dirty="0" smtClean="0">
                          <a:solidFill>
                            <a:schemeClr val="dk1"/>
                          </a:solidFill>
                          <a:latin typeface="+mn-lt"/>
                          <a:ea typeface="+mn-ea"/>
                          <a:cs typeface="+mn-cs"/>
                        </a:rPr>
                        <a:t>字符串。</a:t>
                      </a:r>
                      <a:endParaRPr lang="zh-CN" altLang="en-US" sz="1600" dirty="0"/>
                    </a:p>
                  </a:txBody>
                  <a:tcPr/>
                </a:tc>
              </a:tr>
              <a:tr h="370840">
                <a:tc>
                  <a:txBody>
                    <a:bodyPr/>
                    <a:lstStyle/>
                    <a:p>
                      <a:r>
                        <a:rPr lang="en-US" sz="1600" b="0" i="1" kern="1200" dirty="0" smtClean="0">
                          <a:solidFill>
                            <a:schemeClr val="dk1"/>
                          </a:solidFill>
                          <a:latin typeface="+mn-lt"/>
                          <a:ea typeface="+mn-ea"/>
                          <a:cs typeface="+mn-cs"/>
                        </a:rPr>
                        <a:t>success(</a:t>
                      </a:r>
                      <a:r>
                        <a:rPr lang="en-US" sz="1600" b="0" i="1" kern="1200" dirty="0" err="1" smtClean="0">
                          <a:solidFill>
                            <a:schemeClr val="dk1"/>
                          </a:solidFill>
                          <a:latin typeface="+mn-lt"/>
                          <a:ea typeface="+mn-ea"/>
                          <a:cs typeface="+mn-cs"/>
                        </a:rPr>
                        <a:t>response,status</a:t>
                      </a:r>
                      <a:r>
                        <a:rPr lang="en-US" sz="1600" b="0" i="1" kern="1200" dirty="0" smtClean="0">
                          <a:solidFill>
                            <a:schemeClr val="dk1"/>
                          </a:solidFill>
                          <a:latin typeface="+mn-lt"/>
                          <a:ea typeface="+mn-ea"/>
                          <a:cs typeface="+mn-cs"/>
                        </a:rPr>
                        <a:t>)</a:t>
                      </a:r>
                      <a:endParaRPr lang="zh-CN" altLang="en-US" sz="1600" dirty="0"/>
                    </a:p>
                  </a:txBody>
                  <a:tcPr/>
                </a:tc>
                <a:tc>
                  <a:txBody>
                    <a:bodyPr/>
                    <a:lstStyle/>
                    <a:p>
                      <a:r>
                        <a:rPr lang="zh-CN" altLang="en-US" sz="1600" b="0" i="0" kern="1200" dirty="0" smtClean="0">
                          <a:solidFill>
                            <a:schemeClr val="dk1"/>
                          </a:solidFill>
                          <a:latin typeface="+mn-lt"/>
                          <a:ea typeface="+mn-ea"/>
                          <a:cs typeface="+mn-cs"/>
                        </a:rPr>
                        <a:t>可选。规定请求成功后执行的回调函数。</a:t>
                      </a:r>
                      <a:endParaRPr lang="zh-CN" altLang="en-US" sz="1600" dirty="0"/>
                    </a:p>
                  </a:txBody>
                  <a:tcPr/>
                </a:tc>
              </a:tr>
            </a:tbl>
          </a:graphicData>
        </a:graphic>
      </p:graphicFrame>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43870" y="102550"/>
            <a:ext cx="6138530" cy="914400"/>
          </a:xfrm>
        </p:spPr>
        <p:txBody>
          <a:bodyPr>
            <a:normAutofit/>
          </a:bodyPr>
          <a:lstStyle/>
          <a:p>
            <a:r>
              <a:rPr lang="en-US" altLang="zh-CN" dirty="0" smtClean="0">
                <a:solidFill>
                  <a:schemeClr val="bg1"/>
                </a:solidFill>
              </a:rPr>
              <a:t>JSON</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sp>
        <p:nvSpPr>
          <p:cNvPr id="8" name="TextBox 7"/>
          <p:cNvSpPr txBox="1"/>
          <p:nvPr/>
        </p:nvSpPr>
        <p:spPr>
          <a:xfrm>
            <a:off x="659219" y="1488558"/>
            <a:ext cx="9983972" cy="2400657"/>
          </a:xfrm>
          <a:prstGeom prst="rect">
            <a:avLst/>
          </a:prstGeom>
          <a:noFill/>
        </p:spPr>
        <p:txBody>
          <a:bodyPr wrap="square" rtlCol="0">
            <a:spAutoFit/>
          </a:bodyPr>
          <a:lstStyle/>
          <a:p>
            <a:r>
              <a:rPr lang="zh-CN" altLang="en-US" b="1" dirty="0" smtClean="0"/>
              <a:t>什么是</a:t>
            </a:r>
            <a:r>
              <a:rPr lang="en-US" altLang="zh-CN" b="1" dirty="0" smtClean="0"/>
              <a:t>JSON</a:t>
            </a:r>
          </a:p>
          <a:p>
            <a:pPr latinLnBrk="1"/>
            <a:r>
              <a:rPr lang="en-US" sz="1600" dirty="0" smtClean="0"/>
              <a:t>JSON </a:t>
            </a:r>
            <a:r>
              <a:rPr lang="zh-CN" altLang="en-US" sz="1600" dirty="0" smtClean="0"/>
              <a:t>指的是 </a:t>
            </a:r>
            <a:r>
              <a:rPr lang="en-US" sz="1600" dirty="0" smtClean="0"/>
              <a:t>JavaScript </a:t>
            </a:r>
            <a:r>
              <a:rPr lang="zh-CN" altLang="en-US" sz="1600" dirty="0" smtClean="0"/>
              <a:t>对象表示法（</a:t>
            </a:r>
            <a:r>
              <a:rPr lang="en-US" sz="1600" b="1" dirty="0" smtClean="0"/>
              <a:t>J</a:t>
            </a:r>
            <a:r>
              <a:rPr lang="en-US" sz="1600" dirty="0" smtClean="0"/>
              <a:t>ava</a:t>
            </a:r>
            <a:r>
              <a:rPr lang="en-US" sz="1600" b="1" dirty="0" smtClean="0"/>
              <a:t>S</a:t>
            </a:r>
            <a:r>
              <a:rPr lang="en-US" sz="1600" dirty="0" smtClean="0"/>
              <a:t>cript </a:t>
            </a:r>
            <a:r>
              <a:rPr lang="en-US" sz="1600" b="1" dirty="0" smtClean="0"/>
              <a:t>O</a:t>
            </a:r>
            <a:r>
              <a:rPr lang="en-US" sz="1600" dirty="0" smtClean="0"/>
              <a:t>bject </a:t>
            </a:r>
            <a:r>
              <a:rPr lang="en-US" sz="1600" b="1" dirty="0" smtClean="0"/>
              <a:t>N</a:t>
            </a:r>
            <a:r>
              <a:rPr lang="en-US" sz="1600" dirty="0" smtClean="0"/>
              <a:t>otation）</a:t>
            </a:r>
          </a:p>
          <a:p>
            <a:pPr latinLnBrk="1"/>
            <a:r>
              <a:rPr lang="en-US" sz="1600" dirty="0" smtClean="0"/>
              <a:t>JSON </a:t>
            </a:r>
            <a:r>
              <a:rPr lang="zh-CN" altLang="en-US" sz="1600" dirty="0" smtClean="0"/>
              <a:t>是轻量级的文本数据交换格式</a:t>
            </a:r>
          </a:p>
          <a:p>
            <a:pPr latinLnBrk="1"/>
            <a:r>
              <a:rPr lang="en-US" sz="1600" dirty="0" smtClean="0"/>
              <a:t>JSON </a:t>
            </a:r>
            <a:r>
              <a:rPr lang="zh-CN" altLang="en-US" sz="1600" dirty="0" smtClean="0"/>
              <a:t>独立于语言：</a:t>
            </a:r>
            <a:r>
              <a:rPr lang="en-US" sz="1600" dirty="0" smtClean="0"/>
              <a:t>JSON </a:t>
            </a:r>
            <a:r>
              <a:rPr lang="zh-CN" altLang="en-US" sz="1600" dirty="0" smtClean="0"/>
              <a:t>使用 </a:t>
            </a:r>
            <a:r>
              <a:rPr lang="en-US" sz="1600" dirty="0" err="1" smtClean="0"/>
              <a:t>Javascript</a:t>
            </a:r>
            <a:r>
              <a:rPr lang="zh-CN" altLang="en-US" sz="1600" dirty="0" smtClean="0"/>
              <a:t>语法来描述数据对象，但是 </a:t>
            </a:r>
            <a:r>
              <a:rPr lang="en-US" sz="1600" dirty="0" smtClean="0"/>
              <a:t>JSON </a:t>
            </a:r>
            <a:r>
              <a:rPr lang="zh-CN" altLang="en-US" sz="1600" dirty="0" smtClean="0"/>
              <a:t>仍然独立于语言和平台。</a:t>
            </a:r>
            <a:r>
              <a:rPr lang="en-US" sz="1600" dirty="0" smtClean="0"/>
              <a:t>JSON </a:t>
            </a:r>
            <a:r>
              <a:rPr lang="zh-CN" altLang="en-US" sz="1600" dirty="0" smtClean="0"/>
              <a:t>解析器和 </a:t>
            </a:r>
            <a:r>
              <a:rPr lang="en-US" sz="1600" dirty="0" smtClean="0"/>
              <a:t>JSON </a:t>
            </a:r>
            <a:r>
              <a:rPr lang="zh-CN" altLang="en-US" sz="1600" dirty="0" smtClean="0"/>
              <a:t>库支持许多不同的编程语言。 目前非常多的动态（</a:t>
            </a:r>
            <a:r>
              <a:rPr lang="en-US" sz="1600" dirty="0" smtClean="0"/>
              <a:t>PHP，JSP，.NET）</a:t>
            </a:r>
            <a:r>
              <a:rPr lang="zh-CN" altLang="en-US" sz="1600" dirty="0" smtClean="0"/>
              <a:t>编程语言都支持</a:t>
            </a:r>
            <a:r>
              <a:rPr lang="en-US" sz="1600" dirty="0" smtClean="0"/>
              <a:t>JSON。</a:t>
            </a:r>
          </a:p>
          <a:p>
            <a:pPr latinLnBrk="1"/>
            <a:r>
              <a:rPr lang="en-US" sz="1600" dirty="0" smtClean="0"/>
              <a:t>JSON </a:t>
            </a:r>
            <a:r>
              <a:rPr lang="zh-CN" altLang="en-US" sz="1600" dirty="0" smtClean="0"/>
              <a:t>具有自我描述性，更易</a:t>
            </a:r>
            <a:r>
              <a:rPr lang="zh-CN" altLang="en-US" sz="1600" dirty="0" smtClean="0"/>
              <a:t>理解</a:t>
            </a:r>
            <a:endParaRPr lang="en-US" altLang="zh-CN" sz="1600" dirty="0" smtClean="0"/>
          </a:p>
          <a:p>
            <a:pPr latinLnBrk="1"/>
            <a:r>
              <a:rPr lang="en-US" sz="1600" dirty="0" smtClean="0"/>
              <a:t>JSON </a:t>
            </a:r>
            <a:r>
              <a:rPr lang="zh-CN" altLang="en-US" sz="1600" dirty="0" smtClean="0"/>
              <a:t>文件的文件类型是 </a:t>
            </a:r>
            <a:r>
              <a:rPr lang="en-US" altLang="zh-CN" sz="1600" dirty="0" smtClean="0"/>
              <a:t>".</a:t>
            </a:r>
            <a:r>
              <a:rPr lang="en-US" sz="1600" dirty="0" err="1" smtClean="0"/>
              <a:t>json</a:t>
            </a:r>
            <a:r>
              <a:rPr lang="en-US" sz="1600" dirty="0" smtClean="0"/>
              <a:t>"</a:t>
            </a:r>
          </a:p>
          <a:p>
            <a:pPr latinLnBrk="1"/>
            <a:endParaRPr lang="zh-CN" altLang="en-US" sz="1600" dirty="0" smtClean="0"/>
          </a:p>
          <a:p>
            <a:endParaRPr lang="zh-CN" altLang="en-US" dirty="0"/>
          </a:p>
        </p:txBody>
      </p:sp>
      <p:sp>
        <p:nvSpPr>
          <p:cNvPr id="9" name="TextBox 8"/>
          <p:cNvSpPr txBox="1"/>
          <p:nvPr/>
        </p:nvSpPr>
        <p:spPr>
          <a:xfrm>
            <a:off x="712381" y="3359888"/>
            <a:ext cx="10271052" cy="1754326"/>
          </a:xfrm>
          <a:prstGeom prst="rect">
            <a:avLst/>
          </a:prstGeom>
          <a:noFill/>
        </p:spPr>
        <p:txBody>
          <a:bodyPr wrap="square" rtlCol="0">
            <a:spAutoFit/>
          </a:bodyPr>
          <a:lstStyle/>
          <a:p>
            <a:r>
              <a:rPr lang="en-US" altLang="zh-CN" dirty="0" smtClean="0"/>
              <a:t>JSON</a:t>
            </a:r>
            <a:r>
              <a:rPr lang="zh-CN" altLang="en-US" dirty="0" smtClean="0"/>
              <a:t>特点</a:t>
            </a:r>
            <a:endParaRPr lang="en-US" altLang="zh-CN" dirty="0" smtClean="0"/>
          </a:p>
          <a:p>
            <a:r>
              <a:rPr lang="en-US" dirty="0" smtClean="0"/>
              <a:t>JSON: </a:t>
            </a:r>
            <a:r>
              <a:rPr lang="en-US" b="1" dirty="0" smtClean="0"/>
              <a:t>J</a:t>
            </a:r>
            <a:r>
              <a:rPr lang="en-US" dirty="0" smtClean="0"/>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otation(JavaScript </a:t>
            </a:r>
            <a:r>
              <a:rPr lang="zh-CN" altLang="en-US" dirty="0" smtClean="0"/>
              <a:t>对象表示法</a:t>
            </a:r>
            <a:r>
              <a:rPr lang="en-US" altLang="zh-CN" dirty="0" smtClean="0"/>
              <a:t>)</a:t>
            </a:r>
          </a:p>
          <a:p>
            <a:r>
              <a:rPr lang="en-US" dirty="0" smtClean="0"/>
              <a:t>JSON </a:t>
            </a:r>
            <a:r>
              <a:rPr lang="zh-CN" altLang="en-US" dirty="0" smtClean="0"/>
              <a:t>是存储和交换文本信息的语法。类似 </a:t>
            </a:r>
            <a:r>
              <a:rPr lang="en-US" dirty="0" smtClean="0"/>
              <a:t>XML。</a:t>
            </a:r>
          </a:p>
          <a:p>
            <a:r>
              <a:rPr lang="en-US" dirty="0" smtClean="0"/>
              <a:t>JSON </a:t>
            </a:r>
            <a:r>
              <a:rPr lang="zh-CN" altLang="en-US" dirty="0" smtClean="0"/>
              <a:t>比 </a:t>
            </a:r>
            <a:r>
              <a:rPr lang="en-US" dirty="0" smtClean="0"/>
              <a:t>XML </a:t>
            </a:r>
            <a:r>
              <a:rPr lang="zh-CN" altLang="en-US" dirty="0" smtClean="0"/>
              <a:t>更小、更快，更易解析。</a:t>
            </a:r>
          </a:p>
          <a:p>
            <a:endParaRPr lang="en-US" altLang="zh-CN" dirty="0" smtClean="0"/>
          </a:p>
          <a:p>
            <a:endParaRPr lang="zh-CN" altLang="en-US" dirty="0"/>
          </a:p>
        </p:txBody>
      </p:sp>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43870" y="102550"/>
            <a:ext cx="6138530" cy="914400"/>
          </a:xfrm>
        </p:spPr>
        <p:txBody>
          <a:bodyPr>
            <a:normAutofit/>
          </a:bodyPr>
          <a:lstStyle/>
          <a:p>
            <a:r>
              <a:rPr lang="en-US" altLang="zh-CN" dirty="0" smtClean="0">
                <a:solidFill>
                  <a:schemeClr val="bg1"/>
                </a:solidFill>
              </a:rPr>
              <a:t>JSON</a:t>
            </a:r>
            <a:r>
              <a:rPr lang="zh-CN" altLang="en-US" dirty="0" smtClean="0">
                <a:solidFill>
                  <a:schemeClr val="bg1"/>
                </a:solidFill>
              </a:rPr>
              <a:t>语法</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sp>
        <p:nvSpPr>
          <p:cNvPr id="8" name="TextBox 7"/>
          <p:cNvSpPr txBox="1"/>
          <p:nvPr/>
        </p:nvSpPr>
        <p:spPr>
          <a:xfrm>
            <a:off x="659219" y="1488558"/>
            <a:ext cx="9983972" cy="615553"/>
          </a:xfrm>
          <a:prstGeom prst="rect">
            <a:avLst/>
          </a:prstGeom>
          <a:noFill/>
        </p:spPr>
        <p:txBody>
          <a:bodyPr wrap="square" rtlCol="0">
            <a:spAutoFit/>
          </a:bodyPr>
          <a:lstStyle/>
          <a:p>
            <a:r>
              <a:rPr lang="en-US" altLang="zh-CN" b="1" dirty="0" smtClean="0"/>
              <a:t>JSON</a:t>
            </a:r>
            <a:r>
              <a:rPr lang="zh-CN" altLang="en-US" b="1" dirty="0" smtClean="0"/>
              <a:t>语法</a:t>
            </a:r>
            <a:endParaRPr lang="en-US" altLang="zh-CN" b="1" dirty="0" smtClean="0"/>
          </a:p>
          <a:p>
            <a:pPr latinLnBrk="1"/>
            <a:r>
              <a:rPr lang="en-US" sz="1600" dirty="0" smtClean="0"/>
              <a:t>JSON </a:t>
            </a:r>
            <a:r>
              <a:rPr lang="zh-CN" altLang="en-US" sz="1600" dirty="0" smtClean="0"/>
              <a:t>语法是 </a:t>
            </a:r>
            <a:r>
              <a:rPr lang="en-US" sz="1600" dirty="0" smtClean="0"/>
              <a:t>JavaScript </a:t>
            </a:r>
            <a:r>
              <a:rPr lang="zh-CN" altLang="en-US" sz="1600" dirty="0" smtClean="0"/>
              <a:t>语法的子集</a:t>
            </a:r>
            <a:endParaRPr lang="zh-CN" altLang="en-US" dirty="0"/>
          </a:p>
        </p:txBody>
      </p:sp>
      <p:sp>
        <p:nvSpPr>
          <p:cNvPr id="9" name="TextBox 8"/>
          <p:cNvSpPr txBox="1"/>
          <p:nvPr/>
        </p:nvSpPr>
        <p:spPr>
          <a:xfrm>
            <a:off x="637953" y="2264735"/>
            <a:ext cx="10271052" cy="2031325"/>
          </a:xfrm>
          <a:prstGeom prst="rect">
            <a:avLst/>
          </a:prstGeom>
          <a:noFill/>
        </p:spPr>
        <p:txBody>
          <a:bodyPr wrap="square" rtlCol="0">
            <a:spAutoFit/>
          </a:bodyPr>
          <a:lstStyle/>
          <a:p>
            <a:r>
              <a:rPr lang="en-US" altLang="zh-CN" dirty="0" smtClean="0"/>
              <a:t>JSON </a:t>
            </a:r>
            <a:r>
              <a:rPr lang="zh-CN" altLang="en-US" dirty="0" smtClean="0"/>
              <a:t>语法是 </a:t>
            </a:r>
            <a:r>
              <a:rPr lang="en-US" altLang="zh-CN" dirty="0" smtClean="0"/>
              <a:t>JavaScript </a:t>
            </a:r>
            <a:r>
              <a:rPr lang="zh-CN" altLang="en-US" dirty="0" smtClean="0"/>
              <a:t>对象表示语法的子集。</a:t>
            </a:r>
          </a:p>
          <a:p>
            <a:pPr latinLnBrk="1"/>
            <a:r>
              <a:rPr lang="en-US" altLang="zh-CN" dirty="0" smtClean="0"/>
              <a:t>1.</a:t>
            </a:r>
            <a:r>
              <a:rPr lang="zh-CN" altLang="en-US" dirty="0" smtClean="0"/>
              <a:t>数据</a:t>
            </a:r>
            <a:r>
              <a:rPr lang="zh-CN" altLang="en-US" dirty="0" smtClean="0"/>
              <a:t>在名称</a:t>
            </a:r>
            <a:r>
              <a:rPr lang="en-US" altLang="zh-CN" dirty="0" smtClean="0"/>
              <a:t>/</a:t>
            </a:r>
            <a:r>
              <a:rPr lang="zh-CN" altLang="en-US" dirty="0" smtClean="0"/>
              <a:t>值对中</a:t>
            </a:r>
          </a:p>
          <a:p>
            <a:pPr latinLnBrk="1"/>
            <a:r>
              <a:rPr lang="en-US" altLang="zh-CN" dirty="0" smtClean="0"/>
              <a:t>2.</a:t>
            </a:r>
            <a:r>
              <a:rPr lang="zh-CN" altLang="en-US" dirty="0" smtClean="0"/>
              <a:t>数据</a:t>
            </a:r>
            <a:r>
              <a:rPr lang="zh-CN" altLang="en-US" dirty="0" smtClean="0"/>
              <a:t>由逗号分隔</a:t>
            </a:r>
          </a:p>
          <a:p>
            <a:pPr latinLnBrk="1"/>
            <a:r>
              <a:rPr lang="en-US" altLang="zh-CN" dirty="0" smtClean="0"/>
              <a:t>3.</a:t>
            </a:r>
            <a:r>
              <a:rPr lang="zh-CN" altLang="en-US" dirty="0" smtClean="0"/>
              <a:t>大括号</a:t>
            </a:r>
            <a:r>
              <a:rPr lang="zh-CN" altLang="en-US" dirty="0" smtClean="0"/>
              <a:t>保存对象</a:t>
            </a:r>
          </a:p>
          <a:p>
            <a:pPr latinLnBrk="1"/>
            <a:r>
              <a:rPr lang="en-US" altLang="zh-CN" dirty="0" smtClean="0"/>
              <a:t>4.</a:t>
            </a:r>
            <a:r>
              <a:rPr lang="zh-CN" altLang="en-US" dirty="0" smtClean="0"/>
              <a:t>中括号</a:t>
            </a:r>
            <a:r>
              <a:rPr lang="zh-CN" altLang="en-US" dirty="0" smtClean="0"/>
              <a:t>保存</a:t>
            </a:r>
            <a:r>
              <a:rPr lang="zh-CN" altLang="en-US" dirty="0" smtClean="0"/>
              <a:t>数组</a:t>
            </a:r>
            <a:endParaRPr lang="en-US" altLang="zh-CN" dirty="0" smtClean="0"/>
          </a:p>
          <a:p>
            <a:r>
              <a:rPr lang="zh-CN" altLang="en-US" dirty="0" smtClean="0"/>
              <a:t>注</a:t>
            </a:r>
            <a:r>
              <a:rPr lang="en-US" altLang="zh-CN" dirty="0" smtClean="0"/>
              <a:t>:</a:t>
            </a:r>
            <a:r>
              <a:rPr lang="en-US" altLang="zh-CN" dirty="0" smtClean="0"/>
              <a:t>JSON </a:t>
            </a:r>
            <a:r>
              <a:rPr lang="zh-CN" altLang="en-US" dirty="0" smtClean="0"/>
              <a:t>数据的书写格式是：名称</a:t>
            </a:r>
            <a:r>
              <a:rPr lang="en-US" altLang="zh-CN" dirty="0" smtClean="0"/>
              <a:t>/</a:t>
            </a:r>
            <a:r>
              <a:rPr lang="zh-CN" altLang="en-US" dirty="0" smtClean="0"/>
              <a:t>值对。</a:t>
            </a:r>
          </a:p>
          <a:p>
            <a:r>
              <a:rPr lang="zh-CN" altLang="en-US" dirty="0" smtClean="0"/>
              <a:t>名称</a:t>
            </a:r>
            <a:r>
              <a:rPr lang="en-US" altLang="zh-CN" dirty="0" smtClean="0"/>
              <a:t>/</a:t>
            </a:r>
            <a:r>
              <a:rPr lang="zh-CN" altLang="en-US" dirty="0" smtClean="0"/>
              <a:t>值对包括字段名称（在双引号中），后面写一个冒号，然后是</a:t>
            </a:r>
            <a:r>
              <a:rPr lang="zh-CN" altLang="en-US" dirty="0" smtClean="0"/>
              <a:t>值</a:t>
            </a:r>
            <a:r>
              <a:rPr lang="en-US" altLang="zh-CN" dirty="0" smtClean="0"/>
              <a:t>.</a:t>
            </a:r>
          </a:p>
        </p:txBody>
      </p:sp>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43870" y="102550"/>
            <a:ext cx="6138530" cy="914400"/>
          </a:xfrm>
        </p:spPr>
        <p:txBody>
          <a:bodyPr>
            <a:normAutofit/>
          </a:bodyPr>
          <a:lstStyle/>
          <a:p>
            <a:r>
              <a:rPr lang="en-US" altLang="zh-CN" dirty="0" err="1" smtClean="0">
                <a:solidFill>
                  <a:schemeClr val="bg1"/>
                </a:solidFill>
              </a:rPr>
              <a:t>JSON</a:t>
            </a:r>
            <a:r>
              <a:rPr lang="en-US" altLang="zh-CN" dirty="0" err="1" smtClean="0">
                <a:solidFill>
                  <a:schemeClr val="bg1"/>
                </a:solidFill>
              </a:rPr>
              <a:t>.parse</a:t>
            </a:r>
            <a:r>
              <a:rPr lang="en-US" altLang="zh-CN" dirty="0" smtClean="0">
                <a:solidFill>
                  <a:schemeClr val="bg1"/>
                </a:solidFill>
              </a:rPr>
              <a:t>()</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sp>
        <p:nvSpPr>
          <p:cNvPr id="8" name="TextBox 7"/>
          <p:cNvSpPr txBox="1"/>
          <p:nvPr/>
        </p:nvSpPr>
        <p:spPr>
          <a:xfrm>
            <a:off x="659219" y="1488558"/>
            <a:ext cx="9983972" cy="1415772"/>
          </a:xfrm>
          <a:prstGeom prst="rect">
            <a:avLst/>
          </a:prstGeom>
          <a:noFill/>
        </p:spPr>
        <p:txBody>
          <a:bodyPr wrap="square" rtlCol="0">
            <a:spAutoFit/>
          </a:bodyPr>
          <a:lstStyle/>
          <a:p>
            <a:r>
              <a:rPr lang="en-US" b="1" dirty="0" err="1" smtClean="0"/>
              <a:t>JSON.parse</a:t>
            </a:r>
            <a:r>
              <a:rPr lang="en-US" b="1" dirty="0" smtClean="0"/>
              <a:t>()</a:t>
            </a:r>
            <a:r>
              <a:rPr lang="en-US" dirty="0" smtClean="0"/>
              <a:t/>
            </a:r>
            <a:br>
              <a:rPr lang="en-US" dirty="0" smtClean="0"/>
            </a:br>
            <a:r>
              <a:rPr lang="en-US" altLang="zh-CN" sz="1600" dirty="0" smtClean="0"/>
              <a:t>JSON </a:t>
            </a:r>
            <a:r>
              <a:rPr lang="zh-CN" altLang="en-US" sz="1600" dirty="0" smtClean="0"/>
              <a:t>通常用于与服务端交换数据。</a:t>
            </a:r>
          </a:p>
          <a:p>
            <a:r>
              <a:rPr lang="zh-CN" altLang="en-US" sz="1600" dirty="0" smtClean="0"/>
              <a:t>在接收服务器数据时一般是字符串。</a:t>
            </a:r>
          </a:p>
          <a:p>
            <a:r>
              <a:rPr lang="zh-CN" altLang="en-US" sz="1600" dirty="0" smtClean="0"/>
              <a:t>我们可以使用 </a:t>
            </a:r>
            <a:r>
              <a:rPr lang="en-US" altLang="zh-CN" sz="1600" dirty="0" err="1" smtClean="0"/>
              <a:t>JSON.parse</a:t>
            </a:r>
            <a:r>
              <a:rPr lang="en-US" altLang="zh-CN" sz="1600" dirty="0" smtClean="0"/>
              <a:t>() </a:t>
            </a:r>
            <a:r>
              <a:rPr lang="zh-CN" altLang="en-US" sz="1600" dirty="0" smtClean="0"/>
              <a:t>方法将数据转换为 </a:t>
            </a:r>
            <a:r>
              <a:rPr lang="en-US" altLang="zh-CN" sz="1600" dirty="0" smtClean="0"/>
              <a:t>JavaScript </a:t>
            </a:r>
            <a:r>
              <a:rPr lang="zh-CN" altLang="en-US" sz="1600" dirty="0" smtClean="0"/>
              <a:t>对象。</a:t>
            </a:r>
          </a:p>
          <a:p>
            <a:endParaRPr lang="zh-CN" altLang="en-US" dirty="0"/>
          </a:p>
        </p:txBody>
      </p:sp>
      <p:graphicFrame>
        <p:nvGraphicFramePr>
          <p:cNvPr id="10" name="表格 9"/>
          <p:cNvGraphicFramePr>
            <a:graphicFrameLocks noGrp="1"/>
          </p:cNvGraphicFramePr>
          <p:nvPr/>
        </p:nvGraphicFramePr>
        <p:xfrm>
          <a:off x="1457842" y="3101359"/>
          <a:ext cx="8128000" cy="741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参数</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sz="1600" kern="1200" dirty="0" smtClean="0">
                          <a:solidFill>
                            <a:schemeClr val="dk1"/>
                          </a:solidFill>
                          <a:latin typeface="+mn-lt"/>
                          <a:ea typeface="+mn-ea"/>
                          <a:cs typeface="+mn-cs"/>
                        </a:rPr>
                        <a:t>text</a:t>
                      </a:r>
                      <a:endParaRPr lang="zh-CN" altLang="en-US" sz="1600" dirty="0"/>
                    </a:p>
                  </a:txBody>
                  <a:tcPr/>
                </a:tc>
                <a:tc>
                  <a:txBody>
                    <a:bodyPr/>
                    <a:lstStyle/>
                    <a:p>
                      <a:r>
                        <a:rPr lang="zh-CN" altLang="en-US" sz="1600" b="0" i="0" kern="1200" dirty="0" smtClean="0">
                          <a:solidFill>
                            <a:schemeClr val="dk1"/>
                          </a:solidFill>
                          <a:latin typeface="+mn-lt"/>
                          <a:ea typeface="+mn-ea"/>
                          <a:cs typeface="+mn-cs"/>
                        </a:rPr>
                        <a:t>必需， 一个有效的 </a:t>
                      </a:r>
                      <a:r>
                        <a:rPr lang="en-US" sz="1600" b="0" i="0" kern="1200" dirty="0" smtClean="0">
                          <a:solidFill>
                            <a:schemeClr val="dk1"/>
                          </a:solidFill>
                          <a:latin typeface="+mn-lt"/>
                          <a:ea typeface="+mn-ea"/>
                          <a:cs typeface="+mn-cs"/>
                        </a:rPr>
                        <a:t>JSON </a:t>
                      </a:r>
                      <a:r>
                        <a:rPr lang="zh-CN" altLang="en-US" sz="1600" b="0" i="0" kern="1200" dirty="0" smtClean="0">
                          <a:solidFill>
                            <a:srgbClr val="FF0000"/>
                          </a:solidFill>
                          <a:latin typeface="+mn-lt"/>
                          <a:ea typeface="+mn-ea"/>
                          <a:cs typeface="+mn-cs"/>
                        </a:rPr>
                        <a:t>字符串</a:t>
                      </a:r>
                      <a:endParaRPr lang="zh-CN" altLang="en-US" sz="1600" dirty="0">
                        <a:solidFill>
                          <a:srgbClr val="FF0000"/>
                        </a:solidFill>
                      </a:endParaRPr>
                    </a:p>
                  </a:txBody>
                  <a:tcPr/>
                </a:tc>
              </a:tr>
            </a:tbl>
          </a:graphicData>
        </a:graphic>
      </p:graphicFrame>
      <p:sp>
        <p:nvSpPr>
          <p:cNvPr id="11" name="TextBox 10"/>
          <p:cNvSpPr txBox="1"/>
          <p:nvPr/>
        </p:nvSpPr>
        <p:spPr>
          <a:xfrm>
            <a:off x="701749" y="4316819"/>
            <a:ext cx="8931349" cy="369332"/>
          </a:xfrm>
          <a:prstGeom prst="rect">
            <a:avLst/>
          </a:prstGeom>
          <a:noFill/>
        </p:spPr>
        <p:txBody>
          <a:bodyPr wrap="square" rtlCol="0">
            <a:spAutoFit/>
          </a:bodyPr>
          <a:lstStyle/>
          <a:p>
            <a:r>
              <a:rPr lang="zh-CN" altLang="en-US" dirty="0" smtClean="0"/>
              <a:t>注</a:t>
            </a:r>
            <a:r>
              <a:rPr lang="en-US" altLang="zh-CN" dirty="0" smtClean="0"/>
              <a:t>:</a:t>
            </a:r>
            <a:r>
              <a:rPr lang="zh-CN" altLang="en-US" dirty="0" smtClean="0">
                <a:latin typeface="+mj-ea"/>
                <a:ea typeface="+mj-ea"/>
              </a:rPr>
              <a:t>解析前要确保你的数据是标准的 </a:t>
            </a:r>
            <a:r>
              <a:rPr lang="en-US" altLang="zh-CN" dirty="0" smtClean="0">
                <a:latin typeface="+mj-ea"/>
                <a:ea typeface="+mj-ea"/>
              </a:rPr>
              <a:t>JSON </a:t>
            </a:r>
            <a:r>
              <a:rPr lang="zh-CN" altLang="en-US" dirty="0" smtClean="0">
                <a:latin typeface="+mj-ea"/>
                <a:ea typeface="+mj-ea"/>
              </a:rPr>
              <a:t>格式，否则会解析出错。</a:t>
            </a:r>
            <a:endParaRPr lang="zh-CN" altLang="en-US" dirty="0">
              <a:latin typeface="+mj-ea"/>
              <a:ea typeface="+mj-ea"/>
            </a:endParaRPr>
          </a:p>
        </p:txBody>
      </p:sp>
    </p:spTree>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43870" y="102550"/>
            <a:ext cx="6138530" cy="914400"/>
          </a:xfrm>
        </p:spPr>
        <p:txBody>
          <a:bodyPr>
            <a:normAutofit/>
          </a:bodyPr>
          <a:lstStyle/>
          <a:p>
            <a:r>
              <a:rPr lang="en-US" altLang="zh-CN" dirty="0" smtClean="0">
                <a:solidFill>
                  <a:schemeClr val="bg1"/>
                </a:solidFill>
              </a:rPr>
              <a:t>$.AJAX</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sp>
        <p:nvSpPr>
          <p:cNvPr id="8" name="TextBox 7"/>
          <p:cNvSpPr txBox="1"/>
          <p:nvPr/>
        </p:nvSpPr>
        <p:spPr>
          <a:xfrm>
            <a:off x="659219" y="1499191"/>
            <a:ext cx="10217888" cy="584775"/>
          </a:xfrm>
          <a:prstGeom prst="rect">
            <a:avLst/>
          </a:prstGeom>
          <a:noFill/>
        </p:spPr>
        <p:txBody>
          <a:bodyPr wrap="square" rtlCol="0">
            <a:spAutoFit/>
          </a:bodyPr>
          <a:lstStyle/>
          <a:p>
            <a:r>
              <a:rPr lang="en-US" sz="1600" dirty="0" smtClean="0"/>
              <a:t>$.</a:t>
            </a:r>
            <a:r>
              <a:rPr lang="en-US" sz="1600" dirty="0" err="1" smtClean="0"/>
              <a:t>ajax</a:t>
            </a:r>
            <a:r>
              <a:rPr lang="en-US" sz="1600" dirty="0" smtClean="0"/>
              <a:t>()</a:t>
            </a:r>
            <a:r>
              <a:rPr lang="zh-CN" altLang="en-US" sz="1600" dirty="0" smtClean="0"/>
              <a:t>是所有 </a:t>
            </a:r>
            <a:r>
              <a:rPr lang="en-US" sz="1600" dirty="0" err="1" smtClean="0"/>
              <a:t>ajax</a:t>
            </a:r>
            <a:r>
              <a:rPr lang="en-US" sz="1600" dirty="0" smtClean="0"/>
              <a:t> </a:t>
            </a:r>
            <a:r>
              <a:rPr lang="zh-CN" altLang="en-US" sz="1600" dirty="0" smtClean="0"/>
              <a:t>方法中最底层的方法，所有其他方法都是基于</a:t>
            </a:r>
            <a:r>
              <a:rPr lang="en-US" sz="1600" dirty="0" smtClean="0"/>
              <a:t>$.</a:t>
            </a:r>
            <a:r>
              <a:rPr lang="en-US" sz="1600" dirty="0" err="1" smtClean="0"/>
              <a:t>ajax</a:t>
            </a:r>
            <a:r>
              <a:rPr lang="en-US" sz="1600" dirty="0" smtClean="0"/>
              <a:t>()</a:t>
            </a:r>
            <a:r>
              <a:rPr lang="zh-CN" altLang="en-US" sz="1600" dirty="0" smtClean="0"/>
              <a:t>方法的封装。这个方法只有一个参数，传递一个各个功能键值对的对象</a:t>
            </a:r>
            <a:r>
              <a:rPr lang="zh-CN" altLang="en-US" sz="1600" dirty="0" smtClean="0"/>
              <a:t>。</a:t>
            </a:r>
            <a:r>
              <a:rPr lang="zh-CN" altLang="en-US" sz="1600" dirty="0" smtClean="0"/>
              <a:t>这</a:t>
            </a:r>
            <a:r>
              <a:rPr lang="zh-CN" altLang="en-US" sz="1600" dirty="0" smtClean="0"/>
              <a:t>也是我们开发中最为常用的一个方法</a:t>
            </a:r>
            <a:r>
              <a:rPr lang="en-US" altLang="zh-CN" sz="1600" dirty="0" smtClean="0"/>
              <a:t>.</a:t>
            </a:r>
            <a:endParaRPr lang="zh-CN" altLang="en-US" sz="1600" dirty="0" smtClean="0"/>
          </a:p>
        </p:txBody>
      </p:sp>
      <p:graphicFrame>
        <p:nvGraphicFramePr>
          <p:cNvPr id="9" name="表格 8"/>
          <p:cNvGraphicFramePr>
            <a:graphicFrameLocks noGrp="1"/>
          </p:cNvGraphicFramePr>
          <p:nvPr/>
        </p:nvGraphicFramePr>
        <p:xfrm>
          <a:off x="1542902" y="2179673"/>
          <a:ext cx="9972157" cy="3749040"/>
        </p:xfrm>
        <a:graphic>
          <a:graphicData uri="http://schemas.openxmlformats.org/drawingml/2006/table">
            <a:tbl>
              <a:tblPr firstRow="1" bandRow="1">
                <a:tableStyleId>{5C22544A-7EE6-4342-B048-85BDC9FD1C3A}</a:tableStyleId>
              </a:tblPr>
              <a:tblGrid>
                <a:gridCol w="2993387"/>
                <a:gridCol w="2993387"/>
                <a:gridCol w="3985383"/>
              </a:tblGrid>
              <a:tr h="335595">
                <a:tc>
                  <a:txBody>
                    <a:bodyPr/>
                    <a:lstStyle/>
                    <a:p>
                      <a:r>
                        <a:rPr lang="en-US" sz="1800" b="1" kern="1200" dirty="0" err="1" smtClean="0">
                          <a:solidFill>
                            <a:schemeClr val="lt1"/>
                          </a:solidFill>
                          <a:latin typeface="+mn-lt"/>
                          <a:ea typeface="+mn-ea"/>
                          <a:cs typeface="+mn-cs"/>
                        </a:rPr>
                        <a:t>参数</a:t>
                      </a:r>
                      <a:endParaRPr lang="zh-CN" altLang="en-US" dirty="0"/>
                    </a:p>
                  </a:txBody>
                  <a:tcPr/>
                </a:tc>
                <a:tc>
                  <a:txBody>
                    <a:bodyPr/>
                    <a:lstStyle/>
                    <a:p>
                      <a:r>
                        <a:rPr lang="en-US" sz="1800" b="1" kern="1200" dirty="0" err="1" smtClean="0">
                          <a:solidFill>
                            <a:schemeClr val="lt1"/>
                          </a:solidFill>
                          <a:latin typeface="+mn-lt"/>
                          <a:ea typeface="+mn-ea"/>
                          <a:cs typeface="+mn-cs"/>
                        </a:rPr>
                        <a:t>类型</a:t>
                      </a:r>
                      <a:endParaRPr lang="zh-CN" altLang="en-US" dirty="0"/>
                    </a:p>
                  </a:txBody>
                  <a:tcPr/>
                </a:tc>
                <a:tc>
                  <a:txBody>
                    <a:bodyPr/>
                    <a:lstStyle/>
                    <a:p>
                      <a:r>
                        <a:rPr lang="en-US" sz="1800" b="1" kern="1200" dirty="0" err="1" smtClean="0">
                          <a:solidFill>
                            <a:schemeClr val="lt1"/>
                          </a:solidFill>
                          <a:latin typeface="+mn-lt"/>
                          <a:ea typeface="+mn-ea"/>
                          <a:cs typeface="+mn-cs"/>
                        </a:rPr>
                        <a:t>说明</a:t>
                      </a:r>
                      <a:endParaRPr lang="zh-CN" altLang="en-US" dirty="0"/>
                    </a:p>
                  </a:txBody>
                  <a:tcPr/>
                </a:tc>
              </a:tr>
              <a:tr h="370840">
                <a:tc>
                  <a:txBody>
                    <a:bodyPr/>
                    <a:lstStyle/>
                    <a:p>
                      <a:r>
                        <a:rPr lang="en-US" sz="1600" kern="1200" dirty="0" err="1" smtClean="0">
                          <a:solidFill>
                            <a:schemeClr val="dk1"/>
                          </a:solidFill>
                          <a:latin typeface="+mn-lt"/>
                          <a:ea typeface="+mn-ea"/>
                          <a:cs typeface="+mn-cs"/>
                        </a:rPr>
                        <a:t>url</a:t>
                      </a:r>
                      <a:endParaRPr lang="zh-CN" altLang="en-US" sz="1600" dirty="0"/>
                    </a:p>
                  </a:txBody>
                  <a:tcPr/>
                </a:tc>
                <a:tc>
                  <a:txBody>
                    <a:bodyPr/>
                    <a:lstStyle/>
                    <a:p>
                      <a:r>
                        <a:rPr lang="en-US" sz="1600" kern="1200" dirty="0" smtClean="0">
                          <a:solidFill>
                            <a:schemeClr val="dk1"/>
                          </a:solidFill>
                          <a:latin typeface="+mn-lt"/>
                          <a:ea typeface="+mn-ea"/>
                          <a:cs typeface="+mn-cs"/>
                        </a:rPr>
                        <a:t>String</a:t>
                      </a:r>
                      <a:endParaRPr lang="zh-CN" altLang="en-US" sz="1600" dirty="0"/>
                    </a:p>
                  </a:txBody>
                  <a:tcPr/>
                </a:tc>
                <a:tc>
                  <a:txBody>
                    <a:bodyPr/>
                    <a:lstStyle/>
                    <a:p>
                      <a:r>
                        <a:rPr lang="en-US" sz="1600" kern="1200" dirty="0" err="1" smtClean="0">
                          <a:solidFill>
                            <a:schemeClr val="dk1"/>
                          </a:solidFill>
                          <a:latin typeface="+mn-lt"/>
                          <a:ea typeface="+mn-ea"/>
                          <a:cs typeface="+mn-cs"/>
                        </a:rPr>
                        <a:t>发送请求的地址</a:t>
                      </a:r>
                      <a:endParaRPr lang="zh-CN" altLang="en-US" sz="1600" dirty="0"/>
                    </a:p>
                  </a:txBody>
                  <a:tcPr/>
                </a:tc>
              </a:tr>
              <a:tr h="370840">
                <a:tc>
                  <a:txBody>
                    <a:bodyPr/>
                    <a:lstStyle/>
                    <a:p>
                      <a:r>
                        <a:rPr lang="en-US" sz="1600" kern="1200" dirty="0" smtClean="0">
                          <a:solidFill>
                            <a:schemeClr val="dk1"/>
                          </a:solidFill>
                          <a:latin typeface="+mn-lt"/>
                          <a:ea typeface="+mn-ea"/>
                          <a:cs typeface="+mn-cs"/>
                        </a:rPr>
                        <a:t>type</a:t>
                      </a:r>
                      <a:endParaRPr lang="zh-CN" altLang="en-US" sz="1600" dirty="0"/>
                    </a:p>
                  </a:txBody>
                  <a:tcPr/>
                </a:tc>
                <a:tc>
                  <a:txBody>
                    <a:bodyPr/>
                    <a:lstStyle/>
                    <a:p>
                      <a:r>
                        <a:rPr lang="en-US" sz="1600" kern="1200" dirty="0" smtClean="0">
                          <a:solidFill>
                            <a:schemeClr val="dk1"/>
                          </a:solidFill>
                          <a:latin typeface="+mn-lt"/>
                          <a:ea typeface="+mn-ea"/>
                          <a:cs typeface="+mn-cs"/>
                        </a:rPr>
                        <a:t>String</a:t>
                      </a:r>
                      <a:endParaRPr lang="zh-CN" altLang="en-US" sz="1600" dirty="0"/>
                    </a:p>
                  </a:txBody>
                  <a:tcPr/>
                </a:tc>
                <a:tc>
                  <a:txBody>
                    <a:bodyPr/>
                    <a:lstStyle/>
                    <a:p>
                      <a:r>
                        <a:rPr lang="en-US" sz="1600" kern="1200" dirty="0" err="1" smtClean="0">
                          <a:solidFill>
                            <a:schemeClr val="dk1"/>
                          </a:solidFill>
                          <a:latin typeface="+mn-lt"/>
                          <a:ea typeface="+mn-ea"/>
                          <a:cs typeface="+mn-cs"/>
                        </a:rPr>
                        <a:t>请求方式：POST</a:t>
                      </a:r>
                      <a:r>
                        <a:rPr lang="en-US" sz="1600" kern="1200" dirty="0" smtClean="0">
                          <a:solidFill>
                            <a:schemeClr val="dk1"/>
                          </a:solidFill>
                          <a:latin typeface="+mn-lt"/>
                          <a:ea typeface="+mn-ea"/>
                          <a:cs typeface="+mn-cs"/>
                        </a:rPr>
                        <a:t> 或 </a:t>
                      </a:r>
                      <a:r>
                        <a:rPr lang="en-US" sz="1600" kern="1200" dirty="0" err="1" smtClean="0">
                          <a:solidFill>
                            <a:schemeClr val="dk1"/>
                          </a:solidFill>
                          <a:latin typeface="+mn-lt"/>
                          <a:ea typeface="+mn-ea"/>
                          <a:cs typeface="+mn-cs"/>
                        </a:rPr>
                        <a:t>GET，默认</a:t>
                      </a:r>
                      <a:r>
                        <a:rPr lang="en-US" sz="1600" kern="1200" dirty="0" smtClean="0">
                          <a:solidFill>
                            <a:schemeClr val="dk1"/>
                          </a:solidFill>
                          <a:latin typeface="+mn-lt"/>
                          <a:ea typeface="+mn-ea"/>
                          <a:cs typeface="+mn-cs"/>
                        </a:rPr>
                        <a:t> GET</a:t>
                      </a:r>
                      <a:endParaRPr lang="zh-CN" altLang="en-US" sz="1600" dirty="0"/>
                    </a:p>
                  </a:txBody>
                  <a:tcPr/>
                </a:tc>
              </a:tr>
              <a:tr h="370840">
                <a:tc>
                  <a:txBody>
                    <a:bodyPr/>
                    <a:lstStyle/>
                    <a:p>
                      <a:r>
                        <a:rPr lang="en-US" sz="1600" kern="1200" dirty="0" smtClean="0">
                          <a:solidFill>
                            <a:schemeClr val="dk1"/>
                          </a:solidFill>
                          <a:latin typeface="+mn-lt"/>
                          <a:ea typeface="+mn-ea"/>
                          <a:cs typeface="+mn-cs"/>
                        </a:rPr>
                        <a:t>timeout</a:t>
                      </a:r>
                      <a:endParaRPr lang="zh-CN" altLang="en-US" sz="1600" dirty="0"/>
                    </a:p>
                  </a:txBody>
                  <a:tcPr/>
                </a:tc>
                <a:tc>
                  <a:txBody>
                    <a:bodyPr/>
                    <a:lstStyle/>
                    <a:p>
                      <a:r>
                        <a:rPr lang="en-US" sz="1600" kern="1200" dirty="0" smtClean="0">
                          <a:solidFill>
                            <a:schemeClr val="dk1"/>
                          </a:solidFill>
                          <a:latin typeface="+mn-lt"/>
                          <a:ea typeface="+mn-ea"/>
                          <a:cs typeface="+mn-cs"/>
                        </a:rPr>
                        <a:t>Number</a:t>
                      </a:r>
                      <a:endParaRPr lang="zh-CN" altLang="en-US" sz="1600" dirty="0"/>
                    </a:p>
                  </a:txBody>
                  <a:tcPr/>
                </a:tc>
                <a:tc>
                  <a:txBody>
                    <a:bodyPr/>
                    <a:lstStyle/>
                    <a:p>
                      <a:r>
                        <a:rPr lang="zh-CN" altLang="en-US" sz="1600" kern="1200" dirty="0" smtClean="0">
                          <a:solidFill>
                            <a:schemeClr val="dk1"/>
                          </a:solidFill>
                          <a:latin typeface="+mn-lt"/>
                          <a:ea typeface="+mn-ea"/>
                          <a:cs typeface="+mn-cs"/>
                        </a:rPr>
                        <a:t>设置请求超时的时间（毫秒）</a:t>
                      </a:r>
                      <a:endParaRPr lang="zh-CN" altLang="en-US" sz="1600" dirty="0"/>
                    </a:p>
                  </a:txBody>
                  <a:tcPr/>
                </a:tc>
              </a:tr>
              <a:tr h="370840">
                <a:tc>
                  <a:txBody>
                    <a:bodyPr/>
                    <a:lstStyle/>
                    <a:p>
                      <a:r>
                        <a:rPr lang="en-US" sz="1600" kern="1200" dirty="0" smtClean="0">
                          <a:solidFill>
                            <a:schemeClr val="dk1"/>
                          </a:solidFill>
                          <a:latin typeface="+mn-lt"/>
                          <a:ea typeface="+mn-ea"/>
                          <a:cs typeface="+mn-cs"/>
                        </a:rPr>
                        <a:t>data</a:t>
                      </a:r>
                      <a:endParaRPr lang="zh-CN" altLang="en-US" sz="1600" dirty="0"/>
                    </a:p>
                  </a:txBody>
                  <a:tcPr/>
                </a:tc>
                <a:tc>
                  <a:txBody>
                    <a:bodyPr/>
                    <a:lstStyle/>
                    <a:p>
                      <a:r>
                        <a:rPr lang="en-US" sz="1600" kern="1200" dirty="0" smtClean="0">
                          <a:solidFill>
                            <a:schemeClr val="dk1"/>
                          </a:solidFill>
                          <a:latin typeface="+mn-lt"/>
                          <a:ea typeface="+mn-ea"/>
                          <a:cs typeface="+mn-cs"/>
                        </a:rPr>
                        <a:t>Object </a:t>
                      </a:r>
                      <a:r>
                        <a:rPr lang="en-US" sz="1600" kern="1200" dirty="0" err="1" smtClean="0">
                          <a:solidFill>
                            <a:schemeClr val="dk1"/>
                          </a:solidFill>
                          <a:latin typeface="+mn-lt"/>
                          <a:ea typeface="+mn-ea"/>
                          <a:cs typeface="+mn-cs"/>
                        </a:rPr>
                        <a:t>或String</a:t>
                      </a:r>
                      <a:endParaRPr lang="zh-CN" altLang="en-US" sz="1600" dirty="0"/>
                    </a:p>
                  </a:txBody>
                  <a:tcPr/>
                </a:tc>
                <a:tc>
                  <a:txBody>
                    <a:bodyPr/>
                    <a:lstStyle/>
                    <a:p>
                      <a:r>
                        <a:rPr lang="zh-CN" altLang="en-US" sz="1600" kern="1200" dirty="0" smtClean="0">
                          <a:solidFill>
                            <a:schemeClr val="dk1"/>
                          </a:solidFill>
                          <a:latin typeface="+mn-lt"/>
                          <a:ea typeface="+mn-ea"/>
                          <a:cs typeface="+mn-cs"/>
                        </a:rPr>
                        <a:t>发送到服务器的数据，键值对字符串或对象</a:t>
                      </a:r>
                      <a:endParaRPr lang="zh-CN" altLang="en-US" sz="1600" dirty="0"/>
                    </a:p>
                  </a:txBody>
                  <a:tcPr/>
                </a:tc>
              </a:tr>
              <a:tr h="370840">
                <a:tc>
                  <a:txBody>
                    <a:bodyPr/>
                    <a:lstStyle/>
                    <a:p>
                      <a:r>
                        <a:rPr lang="en-US" sz="1600" kern="1200" dirty="0" err="1" smtClean="0">
                          <a:solidFill>
                            <a:schemeClr val="dk1"/>
                          </a:solidFill>
                          <a:latin typeface="+mn-lt"/>
                          <a:ea typeface="+mn-ea"/>
                          <a:cs typeface="+mn-cs"/>
                        </a:rPr>
                        <a:t>dataType</a:t>
                      </a:r>
                      <a:endParaRPr lang="zh-CN" altLang="en-US" sz="1600" dirty="0"/>
                    </a:p>
                  </a:txBody>
                  <a:tcPr/>
                </a:tc>
                <a:tc>
                  <a:txBody>
                    <a:bodyPr/>
                    <a:lstStyle/>
                    <a:p>
                      <a:r>
                        <a:rPr lang="en-US" sz="1600" kern="1200" dirty="0" smtClean="0">
                          <a:solidFill>
                            <a:schemeClr val="dk1"/>
                          </a:solidFill>
                          <a:latin typeface="+mn-lt"/>
                          <a:ea typeface="+mn-ea"/>
                          <a:cs typeface="+mn-cs"/>
                        </a:rPr>
                        <a:t>String</a:t>
                      </a:r>
                      <a:endParaRPr lang="zh-CN" altLang="en-US" sz="1600" dirty="0"/>
                    </a:p>
                  </a:txBody>
                  <a:tcPr/>
                </a:tc>
                <a:tc>
                  <a:txBody>
                    <a:bodyPr/>
                    <a:lstStyle/>
                    <a:p>
                      <a:r>
                        <a:rPr lang="en-US" sz="1600" kern="1200" dirty="0" err="1" smtClean="0">
                          <a:solidFill>
                            <a:schemeClr val="dk1"/>
                          </a:solidFill>
                          <a:latin typeface="+mn-lt"/>
                          <a:ea typeface="+mn-ea"/>
                          <a:cs typeface="+mn-cs"/>
                        </a:rPr>
                        <a:t>返回的数据类型，比如</a:t>
                      </a:r>
                      <a:r>
                        <a:rPr lang="en-US" sz="1600" kern="1200" dirty="0" smtClean="0">
                          <a:solidFill>
                            <a:schemeClr val="dk1"/>
                          </a:solidFill>
                          <a:latin typeface="+mn-lt"/>
                          <a:ea typeface="+mn-ea"/>
                          <a:cs typeface="+mn-cs"/>
                        </a:rPr>
                        <a:t> </a:t>
                      </a:r>
                      <a:r>
                        <a:rPr lang="en-US" sz="1600" kern="1200" dirty="0" err="1" smtClean="0">
                          <a:solidFill>
                            <a:schemeClr val="dk1"/>
                          </a:solidFill>
                          <a:latin typeface="+mn-lt"/>
                          <a:ea typeface="+mn-ea"/>
                          <a:cs typeface="+mn-cs"/>
                        </a:rPr>
                        <a:t>html、xml、json</a:t>
                      </a:r>
                      <a:r>
                        <a:rPr lang="en-US" sz="1600" kern="1200" dirty="0" smtClean="0">
                          <a:solidFill>
                            <a:schemeClr val="dk1"/>
                          </a:solidFill>
                          <a:latin typeface="+mn-lt"/>
                          <a:ea typeface="+mn-ea"/>
                          <a:cs typeface="+mn-cs"/>
                        </a:rPr>
                        <a:t> 等</a:t>
                      </a:r>
                      <a:endParaRPr lang="zh-CN" altLang="en-US" sz="1600" dirty="0"/>
                    </a:p>
                  </a:txBody>
                  <a:tcPr/>
                </a:tc>
              </a:tr>
              <a:tr h="370840">
                <a:tc>
                  <a:txBody>
                    <a:bodyPr/>
                    <a:lstStyle/>
                    <a:p>
                      <a:r>
                        <a:rPr lang="en-US" sz="1600" kern="1200" dirty="0" smtClean="0">
                          <a:solidFill>
                            <a:schemeClr val="dk1"/>
                          </a:solidFill>
                          <a:latin typeface="+mn-lt"/>
                          <a:ea typeface="+mn-ea"/>
                          <a:cs typeface="+mn-cs"/>
                        </a:rPr>
                        <a:t>success</a:t>
                      </a:r>
                      <a:endParaRPr lang="zh-CN" altLang="en-US" sz="1600" dirty="0"/>
                    </a:p>
                  </a:txBody>
                  <a:tcPr/>
                </a:tc>
                <a:tc>
                  <a:txBody>
                    <a:bodyPr/>
                    <a:lstStyle/>
                    <a:p>
                      <a:r>
                        <a:rPr lang="en-US" sz="1600" kern="1200" dirty="0" smtClean="0">
                          <a:solidFill>
                            <a:schemeClr val="dk1"/>
                          </a:solidFill>
                          <a:latin typeface="+mn-lt"/>
                          <a:ea typeface="+mn-ea"/>
                          <a:cs typeface="+mn-cs"/>
                        </a:rPr>
                        <a:t>Function</a:t>
                      </a:r>
                      <a:endParaRPr lang="zh-CN" altLang="en-US" sz="1600" dirty="0"/>
                    </a:p>
                  </a:txBody>
                  <a:tcPr/>
                </a:tc>
                <a:tc>
                  <a:txBody>
                    <a:bodyPr/>
                    <a:lstStyle/>
                    <a:p>
                      <a:r>
                        <a:rPr lang="zh-CN" altLang="en-US" sz="1600" kern="1200" dirty="0" smtClean="0">
                          <a:solidFill>
                            <a:schemeClr val="dk1"/>
                          </a:solidFill>
                          <a:latin typeface="+mn-lt"/>
                          <a:ea typeface="+mn-ea"/>
                          <a:cs typeface="+mn-cs"/>
                        </a:rPr>
                        <a:t>请求成功后调用的回调函数</a:t>
                      </a:r>
                      <a:endParaRPr lang="zh-CN" altLang="en-US" sz="1600" dirty="0"/>
                    </a:p>
                  </a:txBody>
                  <a:tcPr/>
                </a:tc>
              </a:tr>
              <a:tr h="370840">
                <a:tc>
                  <a:txBody>
                    <a:bodyPr/>
                    <a:lstStyle/>
                    <a:p>
                      <a:r>
                        <a:rPr lang="en-US" sz="1600" kern="1200" dirty="0" smtClean="0">
                          <a:solidFill>
                            <a:schemeClr val="dk1"/>
                          </a:solidFill>
                          <a:latin typeface="+mn-lt"/>
                          <a:ea typeface="+mn-ea"/>
                          <a:cs typeface="+mn-cs"/>
                        </a:rPr>
                        <a:t>error</a:t>
                      </a:r>
                      <a:endParaRPr lang="zh-CN" altLang="en-US" sz="1600" dirty="0"/>
                    </a:p>
                  </a:txBody>
                  <a:tcPr/>
                </a:tc>
                <a:tc>
                  <a:txBody>
                    <a:bodyPr/>
                    <a:lstStyle/>
                    <a:p>
                      <a:r>
                        <a:rPr lang="en-US" sz="1600" kern="1200" dirty="0" smtClean="0">
                          <a:solidFill>
                            <a:schemeClr val="dk1"/>
                          </a:solidFill>
                          <a:latin typeface="+mn-lt"/>
                          <a:ea typeface="+mn-ea"/>
                          <a:cs typeface="+mn-cs"/>
                        </a:rPr>
                        <a:t>Function</a:t>
                      </a:r>
                      <a:endParaRPr lang="zh-CN" altLang="en-US" sz="1600" dirty="0"/>
                    </a:p>
                  </a:txBody>
                  <a:tcPr/>
                </a:tc>
                <a:tc>
                  <a:txBody>
                    <a:bodyPr/>
                    <a:lstStyle/>
                    <a:p>
                      <a:r>
                        <a:rPr lang="zh-CN" altLang="en-US" sz="1600" kern="1200" dirty="0" smtClean="0">
                          <a:solidFill>
                            <a:schemeClr val="dk1"/>
                          </a:solidFill>
                          <a:latin typeface="+mn-lt"/>
                          <a:ea typeface="+mn-ea"/>
                          <a:cs typeface="+mn-cs"/>
                        </a:rPr>
                        <a:t>请求失败时调用的回调函数</a:t>
                      </a:r>
                      <a:endParaRPr lang="zh-CN" altLang="en-US" sz="1600" dirty="0"/>
                    </a:p>
                  </a:txBody>
                  <a:tcPr/>
                </a:tc>
              </a:tr>
              <a:tr h="370840">
                <a:tc>
                  <a:txBody>
                    <a:bodyPr/>
                    <a:lstStyle/>
                    <a:p>
                      <a:r>
                        <a:rPr lang="en-US" sz="1600" kern="1200" dirty="0" err="1" smtClean="0">
                          <a:solidFill>
                            <a:schemeClr val="dk1"/>
                          </a:solidFill>
                          <a:latin typeface="+mn-lt"/>
                          <a:ea typeface="+mn-ea"/>
                          <a:cs typeface="+mn-cs"/>
                        </a:rPr>
                        <a:t>async</a:t>
                      </a:r>
                      <a:endParaRPr lang="zh-CN" altLang="en-US" sz="1600" dirty="0"/>
                    </a:p>
                  </a:txBody>
                  <a:tcPr/>
                </a:tc>
                <a:tc>
                  <a:txBody>
                    <a:bodyPr/>
                    <a:lstStyle/>
                    <a:p>
                      <a:r>
                        <a:rPr lang="en-US" sz="1600" kern="1200" dirty="0" smtClean="0">
                          <a:solidFill>
                            <a:schemeClr val="dk1"/>
                          </a:solidFill>
                          <a:latin typeface="+mn-lt"/>
                          <a:ea typeface="+mn-ea"/>
                          <a:cs typeface="+mn-cs"/>
                        </a:rPr>
                        <a:t>Boolean</a:t>
                      </a:r>
                      <a:endParaRPr lang="zh-CN" altLang="en-US" sz="1600" dirty="0"/>
                    </a:p>
                  </a:txBody>
                  <a:tcPr/>
                </a:tc>
                <a:tc>
                  <a:txBody>
                    <a:bodyPr/>
                    <a:lstStyle/>
                    <a:p>
                      <a:r>
                        <a:rPr lang="zh-CN" altLang="en-US" sz="1600" kern="1200" dirty="0" smtClean="0">
                          <a:solidFill>
                            <a:schemeClr val="dk1"/>
                          </a:solidFill>
                          <a:latin typeface="+mn-lt"/>
                          <a:ea typeface="+mn-ea"/>
                          <a:cs typeface="+mn-cs"/>
                        </a:rPr>
                        <a:t>是否异步处理。默认为 </a:t>
                      </a:r>
                      <a:r>
                        <a:rPr lang="en-US" sz="1600" kern="1200" dirty="0" smtClean="0">
                          <a:solidFill>
                            <a:schemeClr val="dk1"/>
                          </a:solidFill>
                          <a:latin typeface="+mn-lt"/>
                          <a:ea typeface="+mn-ea"/>
                          <a:cs typeface="+mn-cs"/>
                        </a:rPr>
                        <a:t>true</a:t>
                      </a:r>
                      <a:r>
                        <a:rPr lang="zh-CN" altLang="en-US" sz="1600" kern="1200" dirty="0" smtClean="0">
                          <a:solidFill>
                            <a:schemeClr val="dk1"/>
                          </a:solidFill>
                          <a:latin typeface="+mn-lt"/>
                          <a:ea typeface="+mn-ea"/>
                          <a:cs typeface="+mn-cs"/>
                        </a:rPr>
                        <a:t>，</a:t>
                      </a:r>
                      <a:r>
                        <a:rPr lang="en-US" sz="1600" kern="1200" dirty="0" smtClean="0">
                          <a:solidFill>
                            <a:schemeClr val="dk1"/>
                          </a:solidFill>
                          <a:latin typeface="+mn-lt"/>
                          <a:ea typeface="+mn-ea"/>
                          <a:cs typeface="+mn-cs"/>
                        </a:rPr>
                        <a:t>false </a:t>
                      </a:r>
                      <a:r>
                        <a:rPr lang="zh-CN" altLang="en-US" sz="1600" kern="1200" dirty="0" smtClean="0">
                          <a:solidFill>
                            <a:schemeClr val="dk1"/>
                          </a:solidFill>
                          <a:latin typeface="+mn-lt"/>
                          <a:ea typeface="+mn-ea"/>
                          <a:cs typeface="+mn-cs"/>
                        </a:rPr>
                        <a:t>为同步处理</a:t>
                      </a:r>
                      <a:endParaRPr lang="zh-CN" altLang="en-US" sz="1600" dirty="0"/>
                    </a:p>
                  </a:txBody>
                  <a:tcPr/>
                </a:tc>
              </a:tr>
            </a:tbl>
          </a:graphicData>
        </a:graphic>
      </p:graphicFrame>
    </p:spTree>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43870" y="102550"/>
            <a:ext cx="6138530" cy="914400"/>
          </a:xfrm>
        </p:spPr>
        <p:txBody>
          <a:bodyPr>
            <a:normAutofit/>
          </a:bodyPr>
          <a:lstStyle/>
          <a:p>
            <a:r>
              <a:rPr lang="zh-CN" altLang="en-US" dirty="0" smtClean="0">
                <a:solidFill>
                  <a:schemeClr val="bg1"/>
                </a:solidFill>
              </a:rPr>
              <a:t>表</a:t>
            </a:r>
            <a:r>
              <a:rPr lang="zh-CN" altLang="en-US" dirty="0" smtClean="0">
                <a:solidFill>
                  <a:schemeClr val="bg1"/>
                </a:solidFill>
              </a:rPr>
              <a:t>单序列化</a:t>
            </a:r>
            <a:r>
              <a:rPr lang="en-US" altLang="zh-CN" dirty="0" smtClean="0">
                <a:solidFill>
                  <a:schemeClr val="bg1"/>
                </a:solidFill>
              </a:rPr>
              <a:t>serialize()</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sp>
        <p:nvSpPr>
          <p:cNvPr id="10" name="TextBox 9"/>
          <p:cNvSpPr txBox="1"/>
          <p:nvPr/>
        </p:nvSpPr>
        <p:spPr>
          <a:xfrm>
            <a:off x="680484" y="1562986"/>
            <a:ext cx="10909004" cy="923330"/>
          </a:xfrm>
          <a:prstGeom prst="rect">
            <a:avLst/>
          </a:prstGeom>
          <a:noFill/>
        </p:spPr>
        <p:txBody>
          <a:bodyPr wrap="square" rtlCol="0">
            <a:spAutoFit/>
          </a:bodyPr>
          <a:lstStyle/>
          <a:p>
            <a:r>
              <a:rPr lang="en-US" altLang="zh-CN" dirty="0" smtClean="0"/>
              <a:t>s</a:t>
            </a:r>
            <a:r>
              <a:rPr lang="en-US" altLang="zh-CN" dirty="0" smtClean="0"/>
              <a:t>erialize()</a:t>
            </a:r>
            <a:r>
              <a:rPr lang="zh-CN" altLang="en-US" dirty="0" smtClean="0"/>
              <a:t>方法</a:t>
            </a:r>
            <a:endParaRPr lang="en-US" altLang="zh-CN" dirty="0" smtClean="0"/>
          </a:p>
          <a:p>
            <a:r>
              <a:rPr lang="en-US" altLang="zh-CN" dirty="0" smtClean="0"/>
              <a:t>.serialize() </a:t>
            </a:r>
            <a:r>
              <a:rPr lang="zh-CN" altLang="en-US" dirty="0" smtClean="0"/>
              <a:t>方法创建以标准 </a:t>
            </a:r>
            <a:r>
              <a:rPr lang="en-US" altLang="zh-CN" dirty="0" smtClean="0"/>
              <a:t>URL </a:t>
            </a:r>
            <a:r>
              <a:rPr lang="zh-CN" altLang="en-US" dirty="0" smtClean="0"/>
              <a:t>编码表示的文本字符串。它的操作对象是代表表单元素集合的 </a:t>
            </a:r>
            <a:r>
              <a:rPr lang="en-US" altLang="zh-CN" dirty="0" err="1" smtClean="0"/>
              <a:t>jQuery</a:t>
            </a:r>
            <a:r>
              <a:rPr lang="en-US" altLang="zh-CN" dirty="0" smtClean="0"/>
              <a:t> </a:t>
            </a:r>
            <a:r>
              <a:rPr lang="zh-CN" altLang="en-US" dirty="0" smtClean="0"/>
              <a:t>对象</a:t>
            </a:r>
            <a:r>
              <a:rPr lang="zh-CN" altLang="en-US" dirty="0" smtClean="0"/>
              <a:t>。面向的是表单元素</a:t>
            </a:r>
            <a:r>
              <a:rPr lang="en-US" altLang="zh-CN" dirty="0" smtClean="0"/>
              <a:t>.</a:t>
            </a:r>
            <a:endParaRPr lang="zh-CN" altLang="en-US" dirty="0"/>
          </a:p>
        </p:txBody>
      </p:sp>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9402" y="102550"/>
            <a:ext cx="3762998" cy="914400"/>
          </a:xfrm>
        </p:spPr>
        <p:txBody>
          <a:bodyPr/>
          <a:lstStyle/>
          <a:p>
            <a:r>
              <a:rPr lang="zh-CN" altLang="en-US" dirty="0" smtClean="0">
                <a:solidFill>
                  <a:schemeClr val="bg1"/>
                </a:solidFill>
              </a:rPr>
              <a:t>什么是</a:t>
            </a:r>
            <a:r>
              <a:rPr lang="en-US" altLang="zh-CN" dirty="0" smtClean="0">
                <a:solidFill>
                  <a:schemeClr val="bg1"/>
                </a:solidFill>
              </a:rPr>
              <a:t>AJAX</a:t>
            </a:r>
            <a:endParaRPr lang="zh-CN" altLang="en-US" dirty="0">
              <a:solidFill>
                <a:schemeClr val="bg1"/>
              </a:solidFill>
            </a:endParaRPr>
          </a:p>
        </p:txBody>
      </p:sp>
      <p:sp>
        <p:nvSpPr>
          <p:cNvPr id="4" name="TextBox 3"/>
          <p:cNvSpPr txBox="1"/>
          <p:nvPr/>
        </p:nvSpPr>
        <p:spPr>
          <a:xfrm>
            <a:off x="1007994" y="2098964"/>
            <a:ext cx="10205874" cy="646331"/>
          </a:xfrm>
          <a:prstGeom prst="rect">
            <a:avLst/>
          </a:prstGeom>
          <a:noFill/>
        </p:spPr>
        <p:txBody>
          <a:bodyPr wrap="square" rtlCol="0">
            <a:spAutoFit/>
          </a:bodyPr>
          <a:lstStyle/>
          <a:p>
            <a:endParaRPr lang="zh-CN" altLang="en-US" b="1" dirty="0" smtClean="0"/>
          </a:p>
          <a:p>
            <a:endParaRPr lang="zh-CN" altLang="en-US" dirty="0"/>
          </a:p>
        </p:txBody>
      </p:sp>
      <p:sp>
        <p:nvSpPr>
          <p:cNvPr id="6" name="TextBox 5"/>
          <p:cNvSpPr txBox="1"/>
          <p:nvPr/>
        </p:nvSpPr>
        <p:spPr>
          <a:xfrm>
            <a:off x="685799" y="1588168"/>
            <a:ext cx="10142621" cy="646331"/>
          </a:xfrm>
          <a:prstGeom prst="rect">
            <a:avLst/>
          </a:prstGeom>
          <a:noFill/>
        </p:spPr>
        <p:txBody>
          <a:bodyPr wrap="square" rtlCol="0">
            <a:spAutoFit/>
          </a:bodyPr>
          <a:lstStyle/>
          <a:p>
            <a:r>
              <a:rPr lang="zh-CN" altLang="en-US" dirty="0" smtClean="0"/>
              <a:t/>
            </a:r>
            <a:br>
              <a:rPr lang="zh-CN" altLang="en-US" dirty="0" smtClean="0"/>
            </a:br>
            <a:endParaRPr lang="zh-CN" altLang="en-US" dirty="0"/>
          </a:p>
        </p:txBody>
      </p:sp>
      <p:sp>
        <p:nvSpPr>
          <p:cNvPr id="11" name="矩形 10"/>
          <p:cNvSpPr/>
          <p:nvPr/>
        </p:nvSpPr>
        <p:spPr>
          <a:xfrm>
            <a:off x="713873" y="4218619"/>
            <a:ext cx="6096000" cy="646331"/>
          </a:xfrm>
          <a:prstGeom prst="rect">
            <a:avLst/>
          </a:prstGeom>
        </p:spPr>
        <p:txBody>
          <a:bodyPr>
            <a:spAutoFit/>
          </a:bodyPr>
          <a:lstStyle/>
          <a:p>
            <a:r>
              <a:rPr lang="nl-NL" dirty="0" smtClean="0"/>
              <a:t/>
            </a:r>
            <a:br>
              <a:rPr lang="nl-NL" dirty="0" smtClean="0"/>
            </a:br>
            <a:endParaRPr lang="zh-CN" altLang="en-US" dirty="0"/>
          </a:p>
        </p:txBody>
      </p:sp>
      <p:sp>
        <p:nvSpPr>
          <p:cNvPr id="14" name="TextBox 13"/>
          <p:cNvSpPr txBox="1"/>
          <p:nvPr/>
        </p:nvSpPr>
        <p:spPr>
          <a:xfrm>
            <a:off x="723014" y="1605516"/>
            <a:ext cx="10951535" cy="1107996"/>
          </a:xfrm>
          <a:prstGeom prst="rect">
            <a:avLst/>
          </a:prstGeom>
          <a:noFill/>
        </p:spPr>
        <p:txBody>
          <a:bodyPr wrap="square" rtlCol="0">
            <a:spAutoFit/>
          </a:bodyPr>
          <a:lstStyle/>
          <a:p>
            <a:r>
              <a:rPr lang="en-US" sz="1600" dirty="0" smtClean="0"/>
              <a:t>Ajax </a:t>
            </a:r>
            <a:r>
              <a:rPr lang="en-US" sz="1600" dirty="0" err="1" smtClean="0"/>
              <a:t>全称为</a:t>
            </a:r>
            <a:r>
              <a:rPr lang="en-US" sz="1600" dirty="0" smtClean="0"/>
              <a:t>：“Asynchronous JavaScript and XML”（</a:t>
            </a:r>
            <a:r>
              <a:rPr lang="en-US" sz="1600" dirty="0" err="1" smtClean="0"/>
              <a:t>异步</a:t>
            </a:r>
            <a:r>
              <a:rPr lang="en-US" sz="1600" dirty="0" smtClean="0"/>
              <a:t> JavaScript 和 XML），</a:t>
            </a:r>
            <a:r>
              <a:rPr lang="en-US" sz="1600" dirty="0" err="1" smtClean="0"/>
              <a:t>它并不是</a:t>
            </a:r>
            <a:r>
              <a:rPr lang="en-US" sz="1600" dirty="0" smtClean="0"/>
              <a:t> JavaScript </a:t>
            </a:r>
            <a:r>
              <a:rPr lang="en-US" sz="1600" dirty="0" err="1" smtClean="0"/>
              <a:t>的一种单一技术，而是利用了一系列交互式网页应用相关的技术所形成的结合体</a:t>
            </a:r>
            <a:r>
              <a:rPr lang="en-US" sz="1600" dirty="0" smtClean="0"/>
              <a:t>。</a:t>
            </a:r>
            <a:r>
              <a:rPr lang="en-US" sz="1600" dirty="0" err="1" smtClean="0"/>
              <a:t>使用</a:t>
            </a:r>
            <a:r>
              <a:rPr lang="en-US" sz="1600" dirty="0" smtClean="0"/>
              <a:t> </a:t>
            </a:r>
            <a:r>
              <a:rPr lang="en-US" sz="1600" dirty="0" err="1" smtClean="0"/>
              <a:t>Ajax，我们可以无刷新状态更新页面，并且实现异步提交，提升了用户体验</a:t>
            </a:r>
            <a:r>
              <a:rPr lang="en-US" sz="1600" dirty="0" smtClean="0"/>
              <a:t>。</a:t>
            </a:r>
            <a:endParaRPr lang="zh-CN" altLang="en-US" sz="1600" dirty="0" smtClean="0"/>
          </a:p>
          <a:p>
            <a:endParaRPr lang="zh-CN" altLang="en-US" dirty="0"/>
          </a:p>
        </p:txBody>
      </p:sp>
      <p:sp>
        <p:nvSpPr>
          <p:cNvPr id="15" name="TextBox 14"/>
          <p:cNvSpPr txBox="1"/>
          <p:nvPr/>
        </p:nvSpPr>
        <p:spPr>
          <a:xfrm>
            <a:off x="808074" y="2498651"/>
            <a:ext cx="10590028" cy="1323439"/>
          </a:xfrm>
          <a:prstGeom prst="rect">
            <a:avLst/>
          </a:prstGeom>
          <a:noFill/>
        </p:spPr>
        <p:txBody>
          <a:bodyPr wrap="square" rtlCol="0">
            <a:spAutoFit/>
          </a:bodyPr>
          <a:lstStyle/>
          <a:p>
            <a:r>
              <a:rPr lang="en-US" sz="1600" dirty="0" smtClean="0"/>
              <a:t>Ajax </a:t>
            </a:r>
            <a:r>
              <a:rPr lang="en-US" sz="1600" dirty="0" err="1" smtClean="0"/>
              <a:t>这个概念是由</a:t>
            </a:r>
            <a:r>
              <a:rPr lang="en-US" sz="1600" dirty="0" smtClean="0"/>
              <a:t> Jesse James Garrett 在 2005 </a:t>
            </a:r>
            <a:r>
              <a:rPr lang="en-US" sz="1600" dirty="0" err="1" smtClean="0"/>
              <a:t>年发明的</a:t>
            </a:r>
            <a:r>
              <a:rPr lang="en-US" sz="1600" dirty="0" smtClean="0"/>
              <a:t>。</a:t>
            </a:r>
            <a:r>
              <a:rPr lang="en-US" sz="1600" dirty="0" err="1" smtClean="0"/>
              <a:t>它本身不是单一技术，是一串技术的集合，主要有</a:t>
            </a:r>
            <a:r>
              <a:rPr lang="en-US" sz="1600" dirty="0" smtClean="0"/>
              <a:t>：</a:t>
            </a:r>
            <a:endParaRPr lang="zh-CN" altLang="en-US" sz="1600" dirty="0" smtClean="0"/>
          </a:p>
          <a:p>
            <a:pPr lvl="0"/>
            <a:r>
              <a:rPr lang="en-US" sz="1600" dirty="0" smtClean="0"/>
              <a:t>1.JavaScript</a:t>
            </a:r>
            <a:r>
              <a:rPr lang="zh-CN" altLang="en-US" sz="1600" dirty="0" smtClean="0"/>
              <a:t>，通过用户或其他与浏览器相关事件捕获交互行为；</a:t>
            </a:r>
          </a:p>
          <a:p>
            <a:pPr lvl="0"/>
            <a:r>
              <a:rPr lang="en-US" sz="1600" dirty="0" smtClean="0"/>
              <a:t>2.XMLHttpRequest </a:t>
            </a:r>
            <a:r>
              <a:rPr lang="zh-CN" altLang="en-US" sz="1600" dirty="0" smtClean="0"/>
              <a:t>对象，通过这个对象可以在不中断其它浏览器任务的情况下向服务器发送请求；</a:t>
            </a:r>
          </a:p>
          <a:p>
            <a:r>
              <a:rPr lang="en-US" sz="1600" dirty="0" smtClean="0"/>
              <a:t>3.</a:t>
            </a:r>
            <a:r>
              <a:rPr lang="zh-CN" altLang="en-US" sz="1600" dirty="0" smtClean="0"/>
              <a:t>服务器上的文件，以 </a:t>
            </a:r>
            <a:r>
              <a:rPr lang="en-US" sz="1600" dirty="0" smtClean="0"/>
              <a:t>XML</a:t>
            </a:r>
            <a:r>
              <a:rPr lang="zh-CN" altLang="en-US" sz="1600" dirty="0" smtClean="0"/>
              <a:t>、</a:t>
            </a:r>
            <a:r>
              <a:rPr lang="en-US" sz="1600" dirty="0" smtClean="0"/>
              <a:t>HTML </a:t>
            </a:r>
            <a:r>
              <a:rPr lang="zh-CN" altLang="en-US" sz="1600" dirty="0" smtClean="0"/>
              <a:t>或 </a:t>
            </a:r>
            <a:r>
              <a:rPr lang="en-US" sz="1600" dirty="0" smtClean="0"/>
              <a:t>JSON </a:t>
            </a:r>
            <a:r>
              <a:rPr lang="zh-CN" altLang="en-US" sz="1600" dirty="0" smtClean="0"/>
              <a:t>格式保存文本数据；</a:t>
            </a:r>
          </a:p>
          <a:p>
            <a:r>
              <a:rPr lang="en-US" sz="1600" dirty="0" smtClean="0"/>
              <a:t>4.</a:t>
            </a:r>
            <a:r>
              <a:rPr lang="zh-CN" altLang="en-US" sz="1600" dirty="0" smtClean="0"/>
              <a:t>其它 </a:t>
            </a:r>
            <a:r>
              <a:rPr lang="en-US" sz="1600" dirty="0" smtClean="0"/>
              <a:t>JavaScript</a:t>
            </a:r>
            <a:r>
              <a:rPr lang="zh-CN" altLang="en-US" sz="1600" dirty="0" smtClean="0"/>
              <a:t>，解释来自服务器的数据（比如 </a:t>
            </a:r>
            <a:r>
              <a:rPr lang="en-US" sz="1600" dirty="0" smtClean="0"/>
              <a:t>PHP </a:t>
            </a:r>
            <a:r>
              <a:rPr lang="zh-CN" altLang="en-US" sz="1600" dirty="0" smtClean="0"/>
              <a:t>从 </a:t>
            </a:r>
            <a:r>
              <a:rPr lang="en-US" sz="1600" dirty="0" err="1" smtClean="0"/>
              <a:t>MySQL</a:t>
            </a:r>
            <a:r>
              <a:rPr lang="en-US" sz="1600" dirty="0" smtClean="0"/>
              <a:t> </a:t>
            </a:r>
            <a:r>
              <a:rPr lang="zh-CN" altLang="en-US" sz="1600" dirty="0" smtClean="0"/>
              <a:t>获取的数据）并将其呈现到页面上。</a:t>
            </a:r>
            <a:endParaRPr lang="zh-CN" altLang="en-US" sz="1600" dirty="0"/>
          </a:p>
        </p:txBody>
      </p:sp>
      <p:pic>
        <p:nvPicPr>
          <p:cNvPr id="1026" name="Picture 2" descr="C:\Users\Administrator\Desktop\timg.jpg"/>
          <p:cNvPicPr>
            <a:picLocks noChangeAspect="1" noChangeArrowheads="1"/>
          </p:cNvPicPr>
          <p:nvPr/>
        </p:nvPicPr>
        <p:blipFill>
          <a:blip r:embed="rId2"/>
          <a:srcRect/>
          <a:stretch>
            <a:fillRect/>
          </a:stretch>
        </p:blipFill>
        <p:spPr bwMode="auto">
          <a:xfrm>
            <a:off x="3345713" y="4012060"/>
            <a:ext cx="4458584" cy="2553946"/>
          </a:xfrm>
          <a:prstGeom prst="rect">
            <a:avLst/>
          </a:prstGeom>
          <a:noFill/>
        </p:spPr>
      </p:pic>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9402" y="102550"/>
            <a:ext cx="3762998" cy="914400"/>
          </a:xfrm>
        </p:spPr>
        <p:txBody>
          <a:bodyPr>
            <a:normAutofit fontScale="90000"/>
          </a:bodyPr>
          <a:lstStyle/>
          <a:p>
            <a:r>
              <a:rPr lang="en-US" altLang="zh-CN" dirty="0" smtClean="0">
                <a:solidFill>
                  <a:schemeClr val="bg1"/>
                </a:solidFill>
              </a:rPr>
              <a:t>AJAX</a:t>
            </a:r>
            <a:r>
              <a:rPr lang="zh-CN" altLang="en-US" dirty="0" smtClean="0">
                <a:solidFill>
                  <a:schemeClr val="bg1"/>
                </a:solidFill>
              </a:rPr>
              <a:t>优势与不足</a:t>
            </a:r>
            <a:endParaRPr lang="zh-CN" altLang="en-US" dirty="0">
              <a:solidFill>
                <a:schemeClr val="bg1"/>
              </a:solidFill>
            </a:endParaRPr>
          </a:p>
        </p:txBody>
      </p:sp>
      <p:sp>
        <p:nvSpPr>
          <p:cNvPr id="9" name="TextBox 8"/>
          <p:cNvSpPr txBox="1"/>
          <p:nvPr/>
        </p:nvSpPr>
        <p:spPr>
          <a:xfrm>
            <a:off x="939492" y="1449340"/>
            <a:ext cx="8678488" cy="369332"/>
          </a:xfrm>
          <a:prstGeom prst="rect">
            <a:avLst/>
          </a:prstGeom>
          <a:noFill/>
        </p:spPr>
        <p:txBody>
          <a:bodyPr wrap="square" rtlCol="0">
            <a:spAutoFit/>
          </a:bodyPr>
          <a:lstStyle/>
          <a:p>
            <a:pPr>
              <a:buClr>
                <a:schemeClr val="accent6"/>
              </a:buClr>
            </a:pPr>
            <a:endParaRPr lang="zh-CN" altLang="en-US" b="1" spc="300" dirty="0"/>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11" name="TextBox 10"/>
          <p:cNvSpPr txBox="1"/>
          <p:nvPr/>
        </p:nvSpPr>
        <p:spPr>
          <a:xfrm>
            <a:off x="922712" y="1471352"/>
            <a:ext cx="9929771" cy="646331"/>
          </a:xfrm>
          <a:prstGeom prst="rect">
            <a:avLst/>
          </a:prstGeom>
          <a:noFill/>
        </p:spPr>
        <p:txBody>
          <a:bodyPr wrap="square" rtlCol="0">
            <a:spAutoFit/>
          </a:bodyPr>
          <a:lstStyle/>
          <a:p>
            <a:r>
              <a:rPr lang="zh-CN" altLang="en-US" dirty="0" smtClean="0"/>
              <a:t/>
            </a:r>
            <a:br>
              <a:rPr lang="zh-CN" altLang="en-US" dirty="0" smtClean="0"/>
            </a:br>
            <a:endParaRPr lang="zh-CN" altLang="en-US" dirty="0"/>
          </a:p>
        </p:txBody>
      </p:sp>
      <p:sp>
        <p:nvSpPr>
          <p:cNvPr id="14" name="TextBox 13"/>
          <p:cNvSpPr txBox="1"/>
          <p:nvPr/>
        </p:nvSpPr>
        <p:spPr>
          <a:xfrm>
            <a:off x="893135" y="1435395"/>
            <a:ext cx="10111563" cy="1600438"/>
          </a:xfrm>
          <a:prstGeom prst="rect">
            <a:avLst/>
          </a:prstGeom>
          <a:noFill/>
        </p:spPr>
        <p:txBody>
          <a:bodyPr wrap="square" rtlCol="0">
            <a:spAutoFit/>
          </a:bodyPr>
          <a:lstStyle/>
          <a:p>
            <a:r>
              <a:rPr lang="zh-CN" altLang="en-US" sz="1600" dirty="0" smtClean="0"/>
              <a:t>由于 </a:t>
            </a:r>
            <a:r>
              <a:rPr lang="en-US" sz="1600" dirty="0" smtClean="0"/>
              <a:t>Ajax </a:t>
            </a:r>
            <a:r>
              <a:rPr lang="zh-CN" altLang="en-US" sz="1600" dirty="0" smtClean="0"/>
              <a:t>包含众多特性，优势与不足也非常明显。优势主要以下几点：</a:t>
            </a:r>
          </a:p>
          <a:p>
            <a:r>
              <a:rPr lang="en-US" sz="1600" dirty="0" smtClean="0"/>
              <a:t>1.</a:t>
            </a:r>
            <a:r>
              <a:rPr lang="zh-CN" altLang="en-US" sz="1600" dirty="0" smtClean="0"/>
              <a:t>不需要插件支持（一般浏览器且默认开启 </a:t>
            </a:r>
            <a:r>
              <a:rPr lang="en-US" sz="1600" dirty="0" smtClean="0"/>
              <a:t>JavaScript </a:t>
            </a:r>
            <a:r>
              <a:rPr lang="zh-CN" altLang="en-US" sz="1600" dirty="0" smtClean="0"/>
              <a:t>即可）；</a:t>
            </a:r>
          </a:p>
          <a:p>
            <a:r>
              <a:rPr lang="en-US" sz="1600" dirty="0" smtClean="0"/>
              <a:t>2.</a:t>
            </a:r>
            <a:r>
              <a:rPr lang="zh-CN" altLang="en-US" sz="1600" dirty="0" smtClean="0"/>
              <a:t>用户体验极佳（不刷新页面即可获取可更新的数据）；</a:t>
            </a:r>
          </a:p>
          <a:p>
            <a:r>
              <a:rPr lang="en-US" sz="1600" dirty="0" smtClean="0"/>
              <a:t>3.</a:t>
            </a:r>
            <a:r>
              <a:rPr lang="zh-CN" altLang="en-US" sz="1600" dirty="0" smtClean="0"/>
              <a:t>提升 </a:t>
            </a:r>
            <a:r>
              <a:rPr lang="en-US" sz="1600" dirty="0" smtClean="0"/>
              <a:t>Web </a:t>
            </a:r>
            <a:r>
              <a:rPr lang="zh-CN" altLang="en-US" sz="1600" dirty="0" smtClean="0"/>
              <a:t>程序的性能（在传递数据方面做到按需放松，不必整体提交）；</a:t>
            </a:r>
          </a:p>
          <a:p>
            <a:r>
              <a:rPr lang="en-US" sz="1600" dirty="0" smtClean="0"/>
              <a:t>4.</a:t>
            </a:r>
            <a:r>
              <a:rPr lang="zh-CN" altLang="en-US" sz="1600" dirty="0" smtClean="0"/>
              <a:t>减轻服务器和带宽的负担（将服务器的一些操作转移到客户端）；</a:t>
            </a:r>
          </a:p>
          <a:p>
            <a:endParaRPr lang="zh-CN" altLang="en-US" dirty="0"/>
          </a:p>
        </p:txBody>
      </p:sp>
      <p:sp>
        <p:nvSpPr>
          <p:cNvPr id="15" name="TextBox 14"/>
          <p:cNvSpPr txBox="1"/>
          <p:nvPr/>
        </p:nvSpPr>
        <p:spPr>
          <a:xfrm>
            <a:off x="988828" y="3104707"/>
            <a:ext cx="9728791" cy="1631216"/>
          </a:xfrm>
          <a:prstGeom prst="rect">
            <a:avLst/>
          </a:prstGeom>
          <a:noFill/>
        </p:spPr>
        <p:txBody>
          <a:bodyPr wrap="square" rtlCol="0">
            <a:spAutoFit/>
          </a:bodyPr>
          <a:lstStyle/>
          <a:p>
            <a:r>
              <a:rPr lang="en-US" sz="1600" dirty="0" smtClean="0"/>
              <a:t>而 Ajax </a:t>
            </a:r>
            <a:r>
              <a:rPr lang="en-US" sz="1600" dirty="0" err="1" smtClean="0"/>
              <a:t>的不足由以下几点</a:t>
            </a:r>
            <a:r>
              <a:rPr lang="en-US" sz="1600" dirty="0" smtClean="0"/>
              <a:t>：</a:t>
            </a:r>
            <a:endParaRPr lang="zh-CN" altLang="en-US" sz="1600" dirty="0" smtClean="0"/>
          </a:p>
          <a:p>
            <a:r>
              <a:rPr lang="en-US" sz="1600" dirty="0" smtClean="0"/>
              <a:t>1.不同版本的浏览器度 </a:t>
            </a:r>
            <a:r>
              <a:rPr lang="en-US" sz="1600" dirty="0" err="1" smtClean="0"/>
              <a:t>XMLHttpRequest</a:t>
            </a:r>
            <a:r>
              <a:rPr lang="en-US" sz="1600" dirty="0" smtClean="0"/>
              <a:t> </a:t>
            </a:r>
            <a:r>
              <a:rPr lang="en-US" sz="1600" dirty="0" err="1" smtClean="0"/>
              <a:t>对象支持度不足</a:t>
            </a:r>
            <a:r>
              <a:rPr lang="en-US" sz="1600" dirty="0" smtClean="0"/>
              <a:t>(</a:t>
            </a:r>
            <a:r>
              <a:rPr lang="en-US" sz="1600" dirty="0" err="1" smtClean="0"/>
              <a:t>比如</a:t>
            </a:r>
            <a:r>
              <a:rPr lang="en-US" sz="1600" dirty="0" smtClean="0"/>
              <a:t> IE5 </a:t>
            </a:r>
            <a:r>
              <a:rPr lang="en-US" sz="1600" dirty="0" err="1" smtClean="0"/>
              <a:t>之前</a:t>
            </a:r>
            <a:r>
              <a:rPr lang="en-US" sz="1600" dirty="0" smtClean="0"/>
              <a:t>)；</a:t>
            </a:r>
            <a:endParaRPr lang="zh-CN" altLang="en-US" sz="1600" dirty="0" smtClean="0"/>
          </a:p>
          <a:p>
            <a:r>
              <a:rPr lang="en-US" sz="1600" dirty="0" smtClean="0"/>
              <a:t>2.前进、后退的功能被破坏（因为 Ajax </a:t>
            </a:r>
            <a:r>
              <a:rPr lang="en-US" sz="1600" dirty="0" err="1" smtClean="0"/>
              <a:t>永远在当前页，不会几率前后页面</a:t>
            </a:r>
            <a:r>
              <a:rPr lang="en-US" sz="1600" dirty="0" smtClean="0"/>
              <a:t>）；</a:t>
            </a:r>
            <a:endParaRPr lang="zh-CN" altLang="en-US" sz="1600" dirty="0" smtClean="0"/>
          </a:p>
          <a:p>
            <a:r>
              <a:rPr lang="en-US" sz="1600" dirty="0" smtClean="0"/>
              <a:t>3.</a:t>
            </a:r>
            <a:r>
              <a:rPr lang="zh-CN" altLang="en-US" sz="1600" dirty="0" smtClean="0"/>
              <a:t>搜索引擎的支持度不够（因为搜索引擎爬虫还不能理解 </a:t>
            </a:r>
            <a:r>
              <a:rPr lang="en-US" sz="1600" dirty="0" smtClean="0"/>
              <a:t>JS </a:t>
            </a:r>
            <a:r>
              <a:rPr lang="zh-CN" altLang="en-US" sz="1600" dirty="0" smtClean="0"/>
              <a:t>引起变化数据的内容）；</a:t>
            </a:r>
          </a:p>
          <a:p>
            <a:r>
              <a:rPr lang="en-US" sz="1600" dirty="0" smtClean="0"/>
              <a:t>4.</a:t>
            </a:r>
            <a:r>
              <a:rPr lang="zh-CN" altLang="en-US" sz="1600" dirty="0" smtClean="0"/>
              <a:t>开发调试工具缺乏（相对于其他语言的工具集来说，</a:t>
            </a:r>
            <a:r>
              <a:rPr lang="en-US" sz="1600" dirty="0" smtClean="0"/>
              <a:t>JS </a:t>
            </a:r>
            <a:r>
              <a:rPr lang="zh-CN" altLang="en-US" sz="1600" dirty="0" smtClean="0"/>
              <a:t>或 </a:t>
            </a:r>
            <a:r>
              <a:rPr lang="en-US" sz="1600" dirty="0" smtClean="0"/>
              <a:t>Ajax </a:t>
            </a:r>
            <a:r>
              <a:rPr lang="zh-CN" altLang="en-US" sz="1600" dirty="0" smtClean="0"/>
              <a:t>调试开发少的可怜）</a:t>
            </a:r>
            <a:r>
              <a:rPr lang="zh-CN" altLang="en-US" dirty="0" smtClean="0"/>
              <a:t>。</a:t>
            </a:r>
          </a:p>
          <a:p>
            <a:endParaRPr lang="zh-CN" altLang="en-US" dirty="0"/>
          </a:p>
        </p:txBody>
      </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3181" y="102550"/>
            <a:ext cx="4469219" cy="914400"/>
          </a:xfrm>
        </p:spPr>
        <p:txBody>
          <a:bodyPr>
            <a:normAutofit/>
          </a:bodyPr>
          <a:lstStyle/>
          <a:p>
            <a:r>
              <a:rPr lang="zh-CN" altLang="en-US" dirty="0" smtClean="0">
                <a:solidFill>
                  <a:schemeClr val="bg1"/>
                </a:solidFill>
              </a:rPr>
              <a:t>同步与异步</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6" name="TextBox 5"/>
          <p:cNvSpPr txBox="1"/>
          <p:nvPr/>
        </p:nvSpPr>
        <p:spPr>
          <a:xfrm>
            <a:off x="776177" y="1626781"/>
            <a:ext cx="10185990" cy="369332"/>
          </a:xfrm>
          <a:prstGeom prst="rect">
            <a:avLst/>
          </a:prstGeom>
          <a:noFill/>
        </p:spPr>
        <p:txBody>
          <a:bodyPr wrap="square" rtlCol="0">
            <a:spAutoFit/>
          </a:bodyPr>
          <a:lstStyle/>
          <a:p>
            <a:r>
              <a:rPr lang="zh-CN" altLang="en-US" dirty="0" smtClean="0"/>
              <a:t>使用 </a:t>
            </a:r>
            <a:r>
              <a:rPr lang="en-US" dirty="0" smtClean="0"/>
              <a:t>Ajax </a:t>
            </a:r>
            <a:r>
              <a:rPr lang="zh-CN" altLang="en-US" dirty="0" smtClean="0"/>
              <a:t>最关键的地方，就是实现异步请求、接受响应及执行回调。那么异步与同步有什么区别呢？</a:t>
            </a:r>
            <a:endParaRPr lang="zh-CN" altLang="en-US" dirty="0"/>
          </a:p>
        </p:txBody>
      </p:sp>
      <p:sp>
        <p:nvSpPr>
          <p:cNvPr id="7" name="TextBox 6"/>
          <p:cNvSpPr txBox="1"/>
          <p:nvPr/>
        </p:nvSpPr>
        <p:spPr>
          <a:xfrm>
            <a:off x="808074" y="2232838"/>
            <a:ext cx="10037135" cy="1354217"/>
          </a:xfrm>
          <a:prstGeom prst="rect">
            <a:avLst/>
          </a:prstGeom>
          <a:noFill/>
        </p:spPr>
        <p:txBody>
          <a:bodyPr wrap="square" rtlCol="0">
            <a:spAutoFit/>
          </a:bodyPr>
          <a:lstStyle/>
          <a:p>
            <a:r>
              <a:rPr lang="zh-CN" altLang="en-US" sz="1600" dirty="0" smtClean="0"/>
              <a:t>我们普通的 </a:t>
            </a:r>
            <a:r>
              <a:rPr lang="en-US" sz="1600" dirty="0" smtClean="0"/>
              <a:t>Web </a:t>
            </a:r>
            <a:r>
              <a:rPr lang="zh-CN" altLang="en-US" sz="1600" dirty="0" smtClean="0"/>
              <a:t>程序开发基本都是同步的，意为执行一段程序才能执行下一段，类似电话中的通话，一个电话接完才能接听下个电话；而异步可以同时执行多条任务， 感觉有多条线路，类似于短信，不会因为看一条短信而停止接受另一条短信。</a:t>
            </a:r>
            <a:r>
              <a:rPr lang="en-US" sz="1600" dirty="0" smtClean="0"/>
              <a:t>Ajax </a:t>
            </a:r>
            <a:r>
              <a:rPr lang="zh-CN" altLang="en-US" sz="1600" dirty="0" smtClean="0"/>
              <a:t>也可以使用同步模式执行，但同步的模式属于阻塞模式，这样会导致多条线路执行时又必须一条一条执行，会让 </a:t>
            </a:r>
            <a:r>
              <a:rPr lang="en-US" sz="1600" dirty="0" smtClean="0"/>
              <a:t>Web </a:t>
            </a:r>
            <a:r>
              <a:rPr lang="zh-CN" altLang="en-US" sz="1600" dirty="0" smtClean="0"/>
              <a:t>页面出现假死状态，所以，一般 </a:t>
            </a:r>
            <a:r>
              <a:rPr lang="en-US" sz="1600" dirty="0" smtClean="0"/>
              <a:t>Ajax </a:t>
            </a:r>
            <a:r>
              <a:rPr lang="zh-CN" altLang="en-US" sz="1600" dirty="0" smtClean="0"/>
              <a:t>大部分采用异步模式。</a:t>
            </a:r>
          </a:p>
          <a:p>
            <a:endParaRPr lang="zh-CN" altLang="en-US" dirty="0"/>
          </a:p>
        </p:txBody>
      </p:sp>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2428" y="102550"/>
            <a:ext cx="4649972" cy="914400"/>
          </a:xfrm>
        </p:spPr>
        <p:txBody>
          <a:bodyPr>
            <a:normAutofit/>
          </a:bodyPr>
          <a:lstStyle/>
          <a:p>
            <a:r>
              <a:rPr lang="zh-CN" altLang="en-US" dirty="0" smtClean="0">
                <a:solidFill>
                  <a:schemeClr val="bg1"/>
                </a:solidFill>
              </a:rPr>
              <a:t>服务器安装</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sp>
        <p:nvSpPr>
          <p:cNvPr id="12" name="TextBox 11"/>
          <p:cNvSpPr txBox="1"/>
          <p:nvPr/>
        </p:nvSpPr>
        <p:spPr>
          <a:xfrm>
            <a:off x="733647" y="1520456"/>
            <a:ext cx="10430539" cy="369332"/>
          </a:xfrm>
          <a:prstGeom prst="rect">
            <a:avLst/>
          </a:prstGeom>
          <a:noFill/>
        </p:spPr>
        <p:txBody>
          <a:bodyPr wrap="square" rtlCol="0">
            <a:spAutoFit/>
          </a:bodyPr>
          <a:lstStyle/>
          <a:p>
            <a:r>
              <a:rPr lang="zh-CN" altLang="en-US" dirty="0" smtClean="0"/>
              <a:t>我们要注意</a:t>
            </a:r>
            <a:r>
              <a:rPr lang="en-US" altLang="zh-CN" dirty="0" smtClean="0"/>
              <a:t>,AJAX</a:t>
            </a:r>
            <a:r>
              <a:rPr lang="zh-CN" altLang="en-US" dirty="0" smtClean="0"/>
              <a:t>是运行在服务上面的</a:t>
            </a:r>
            <a:r>
              <a:rPr lang="en-US" altLang="zh-CN" dirty="0" smtClean="0"/>
              <a:t>.</a:t>
            </a:r>
            <a:r>
              <a:rPr lang="zh-CN" altLang="en-US" dirty="0" smtClean="0"/>
              <a:t>所以我们需要安装</a:t>
            </a:r>
            <a:r>
              <a:rPr lang="en-US" altLang="zh-CN" dirty="0" smtClean="0"/>
              <a:t>WEB</a:t>
            </a:r>
            <a:r>
              <a:rPr lang="zh-CN" altLang="en-US" dirty="0" smtClean="0"/>
              <a:t>环境</a:t>
            </a:r>
            <a:r>
              <a:rPr lang="en-US" altLang="zh-CN" dirty="0" smtClean="0"/>
              <a:t>.</a:t>
            </a:r>
            <a:r>
              <a:rPr lang="zh-CN" altLang="en-US" dirty="0" smtClean="0"/>
              <a:t>我们这里采用</a:t>
            </a:r>
            <a:r>
              <a:rPr lang="en-US" altLang="zh-CN" dirty="0" smtClean="0"/>
              <a:t>XAMPP</a:t>
            </a:r>
            <a:r>
              <a:rPr lang="zh-CN" altLang="en-US" dirty="0" smtClean="0"/>
              <a:t>这款集成软件</a:t>
            </a:r>
            <a:r>
              <a:rPr lang="en-US" altLang="zh-CN" dirty="0" smtClean="0"/>
              <a:t>.</a:t>
            </a:r>
            <a:endParaRPr lang="zh-CN" altLang="en-US" dirty="0"/>
          </a:p>
        </p:txBody>
      </p:sp>
      <p:sp>
        <p:nvSpPr>
          <p:cNvPr id="15" name="TextBox 14"/>
          <p:cNvSpPr txBox="1"/>
          <p:nvPr/>
        </p:nvSpPr>
        <p:spPr>
          <a:xfrm>
            <a:off x="818707" y="2126512"/>
            <a:ext cx="2286000" cy="369332"/>
          </a:xfrm>
          <a:prstGeom prst="rect">
            <a:avLst/>
          </a:prstGeom>
          <a:noFill/>
        </p:spPr>
        <p:txBody>
          <a:bodyPr wrap="square" rtlCol="0">
            <a:spAutoFit/>
          </a:bodyPr>
          <a:lstStyle/>
          <a:p>
            <a:r>
              <a:rPr lang="en-US" altLang="zh-CN" b="1" dirty="0" smtClean="0"/>
              <a:t>XAMPP</a:t>
            </a:r>
            <a:r>
              <a:rPr lang="zh-CN" altLang="en-US" b="1" dirty="0" smtClean="0"/>
              <a:t>简介</a:t>
            </a:r>
            <a:endParaRPr lang="zh-CN" altLang="en-US" b="1" dirty="0"/>
          </a:p>
        </p:txBody>
      </p:sp>
      <p:sp>
        <p:nvSpPr>
          <p:cNvPr id="16" name="TextBox 15"/>
          <p:cNvSpPr txBox="1"/>
          <p:nvPr/>
        </p:nvSpPr>
        <p:spPr>
          <a:xfrm>
            <a:off x="808074" y="2668772"/>
            <a:ext cx="9952075" cy="1323439"/>
          </a:xfrm>
          <a:prstGeom prst="rect">
            <a:avLst/>
          </a:prstGeom>
          <a:noFill/>
        </p:spPr>
        <p:txBody>
          <a:bodyPr wrap="square" rtlCol="0">
            <a:spAutoFit/>
          </a:bodyPr>
          <a:lstStyle/>
          <a:p>
            <a:r>
              <a:rPr lang="en-US" altLang="zh-CN" sz="1600" dirty="0" smtClean="0"/>
              <a:t>XAMPP</a:t>
            </a:r>
            <a:r>
              <a:rPr lang="zh-CN" altLang="en-US" sz="1600" dirty="0" smtClean="0"/>
              <a:t>是一款开源、免费的网络服务器</a:t>
            </a:r>
            <a:r>
              <a:rPr lang="zh-CN" altLang="en-US" sz="1600" dirty="0" smtClean="0"/>
              <a:t>软件</a:t>
            </a:r>
            <a:r>
              <a:rPr lang="en-US" altLang="zh-CN" sz="1600" dirty="0" smtClean="0"/>
              <a:t>.</a:t>
            </a:r>
            <a:r>
              <a:rPr lang="zh-CN" altLang="en-US" sz="1600" dirty="0" smtClean="0"/>
              <a:t>这个缩写名称说明了</a:t>
            </a:r>
            <a:r>
              <a:rPr lang="en-US" altLang="zh-CN" sz="1600" dirty="0" smtClean="0"/>
              <a:t>XAMPP</a:t>
            </a:r>
            <a:r>
              <a:rPr lang="zh-CN" altLang="en-US" sz="1600" dirty="0" smtClean="0"/>
              <a:t>安装包所包含 的文件：</a:t>
            </a:r>
            <a:r>
              <a:rPr lang="en-US" altLang="zh-CN" sz="1600" dirty="0" smtClean="0"/>
              <a:t>Apache web </a:t>
            </a:r>
            <a:r>
              <a:rPr lang="zh-CN" altLang="en-US" sz="1600" dirty="0" smtClean="0"/>
              <a:t>服务器</a:t>
            </a:r>
            <a:r>
              <a:rPr lang="en-US" altLang="zh-CN" sz="1600" dirty="0" smtClean="0"/>
              <a:t>, </a:t>
            </a:r>
            <a:r>
              <a:rPr lang="en-US" altLang="zh-CN" sz="1600" dirty="0" err="1" smtClean="0"/>
              <a:t>MySQL</a:t>
            </a:r>
            <a:r>
              <a:rPr lang="zh-CN" altLang="en-US" sz="1600" dirty="0" smtClean="0"/>
              <a:t>数据库</a:t>
            </a:r>
            <a:r>
              <a:rPr lang="en-US" altLang="zh-CN" sz="1600" dirty="0" smtClean="0"/>
              <a:t>, PHP, Perl, FTP </a:t>
            </a:r>
            <a:r>
              <a:rPr lang="zh-CN" altLang="en-US" sz="1600" dirty="0" smtClean="0"/>
              <a:t>服务程序</a:t>
            </a:r>
            <a:r>
              <a:rPr lang="en-US" altLang="zh-CN" sz="1600" dirty="0" smtClean="0"/>
              <a:t>(</a:t>
            </a:r>
            <a:r>
              <a:rPr lang="en-US" altLang="zh-CN" sz="1600" dirty="0" err="1" smtClean="0"/>
              <a:t>FileZillaFTP</a:t>
            </a:r>
            <a:r>
              <a:rPr lang="en-US" altLang="zh-CN" sz="1600" dirty="0" smtClean="0"/>
              <a:t>)</a:t>
            </a:r>
            <a:r>
              <a:rPr lang="zh-CN" altLang="en-US" sz="1600" dirty="0" smtClean="0"/>
              <a:t>和</a:t>
            </a:r>
            <a:r>
              <a:rPr lang="en-US" altLang="zh-CN" sz="1600" dirty="0" err="1" smtClean="0"/>
              <a:t>phpMyAdmin</a:t>
            </a:r>
            <a:r>
              <a:rPr lang="zh-CN" altLang="en-US" sz="1600" dirty="0" smtClean="0"/>
              <a:t>。简单的说，</a:t>
            </a:r>
            <a:r>
              <a:rPr lang="en-US" altLang="zh-CN" sz="1600" dirty="0" smtClean="0"/>
              <a:t>XAMPP</a:t>
            </a:r>
            <a:r>
              <a:rPr lang="zh-CN" altLang="en-US" sz="1600" dirty="0" smtClean="0"/>
              <a:t>是一款集成了</a:t>
            </a:r>
            <a:r>
              <a:rPr lang="en-US" altLang="zh-CN" sz="1600" dirty="0" err="1" smtClean="0"/>
              <a:t>Apache+MYSQL+PHP</a:t>
            </a:r>
            <a:r>
              <a:rPr lang="zh-CN" altLang="en-US" sz="1600" dirty="0" smtClean="0"/>
              <a:t>的服务器系统开发套 件，同时还包含了管理</a:t>
            </a:r>
            <a:r>
              <a:rPr lang="en-US" altLang="zh-CN" sz="1600" dirty="0" err="1" smtClean="0"/>
              <a:t>MySQL</a:t>
            </a:r>
            <a:r>
              <a:rPr lang="zh-CN" altLang="en-US" sz="1600" dirty="0" smtClean="0"/>
              <a:t>的工具</a:t>
            </a:r>
            <a:r>
              <a:rPr lang="en-US" altLang="zh-CN" sz="1600" dirty="0" err="1" smtClean="0"/>
              <a:t>phpMyAdmin</a:t>
            </a:r>
            <a:r>
              <a:rPr lang="zh-CN" altLang="en-US" sz="1600" dirty="0" smtClean="0"/>
              <a:t>，即可对</a:t>
            </a:r>
            <a:r>
              <a:rPr lang="en-US" altLang="zh-CN" sz="1600" dirty="0" err="1" smtClean="0"/>
              <a:t>MySQL</a:t>
            </a:r>
            <a:r>
              <a:rPr lang="zh-CN" altLang="en-US" sz="1600" dirty="0" smtClean="0"/>
              <a:t>进行可视化操作。采用这种紧密的集成，</a:t>
            </a:r>
            <a:r>
              <a:rPr lang="en-US" altLang="zh-CN" sz="1600" dirty="0" smtClean="0"/>
              <a:t>XAMPP </a:t>
            </a:r>
            <a:r>
              <a:rPr lang="zh-CN" altLang="en-US" sz="1600" dirty="0" smtClean="0"/>
              <a:t>可以运行任何程序：从个人主页到功能全面的产品站点（虽然这仅仅用于开发目的；出于安全考虑，</a:t>
            </a:r>
            <a:r>
              <a:rPr lang="en-US" altLang="zh-CN" sz="1600" dirty="0" smtClean="0"/>
              <a:t>XAMPP </a:t>
            </a:r>
            <a:r>
              <a:rPr lang="zh-CN" altLang="en-US" sz="1600" dirty="0" smtClean="0"/>
              <a:t>还不适于用在产品服务器上）。</a:t>
            </a:r>
            <a:endParaRPr lang="zh-CN" altLang="en-US" sz="1600" dirty="0"/>
          </a:p>
        </p:txBody>
      </p:sp>
      <p:sp>
        <p:nvSpPr>
          <p:cNvPr id="17" name="TextBox 16"/>
          <p:cNvSpPr txBox="1"/>
          <p:nvPr/>
        </p:nvSpPr>
        <p:spPr>
          <a:xfrm>
            <a:off x="871870" y="4242391"/>
            <a:ext cx="1648046" cy="372139"/>
          </a:xfrm>
          <a:prstGeom prst="rect">
            <a:avLst/>
          </a:prstGeom>
          <a:noFill/>
        </p:spPr>
        <p:txBody>
          <a:bodyPr wrap="square" rtlCol="0">
            <a:spAutoFit/>
          </a:bodyPr>
          <a:lstStyle/>
          <a:p>
            <a:r>
              <a:rPr lang="en-US" altLang="zh-CN" dirty="0" smtClean="0"/>
              <a:t>XAMPP</a:t>
            </a:r>
            <a:r>
              <a:rPr lang="zh-CN" altLang="en-US" dirty="0" smtClean="0"/>
              <a:t>下载</a:t>
            </a:r>
            <a:endParaRPr lang="zh-CN" altLang="en-US" dirty="0"/>
          </a:p>
        </p:txBody>
      </p:sp>
      <p:sp>
        <p:nvSpPr>
          <p:cNvPr id="18" name="TextBox 17"/>
          <p:cNvSpPr txBox="1"/>
          <p:nvPr/>
        </p:nvSpPr>
        <p:spPr>
          <a:xfrm>
            <a:off x="925032" y="4710223"/>
            <a:ext cx="9090837" cy="369332"/>
          </a:xfrm>
          <a:prstGeom prst="rect">
            <a:avLst/>
          </a:prstGeom>
          <a:noFill/>
        </p:spPr>
        <p:txBody>
          <a:bodyPr wrap="square" rtlCol="0">
            <a:spAutoFit/>
          </a:bodyPr>
          <a:lstStyle/>
          <a:p>
            <a:r>
              <a:rPr lang="en-US" altLang="zh-CN" dirty="0" smtClean="0">
                <a:hlinkClick r:id="rId2"/>
              </a:rPr>
              <a:t>https://</a:t>
            </a:r>
            <a:r>
              <a:rPr lang="en-US" altLang="zh-CN" dirty="0" smtClean="0">
                <a:hlinkClick r:id="rId2"/>
              </a:rPr>
              <a:t>www.apachefriends.org/zh_cn/index.html</a:t>
            </a:r>
            <a:r>
              <a:rPr lang="en-US" altLang="zh-CN" dirty="0" smtClean="0"/>
              <a:t> </a:t>
            </a:r>
            <a:r>
              <a:rPr lang="zh-CN" altLang="en-US" dirty="0" smtClean="0"/>
              <a:t>或者直接</a:t>
            </a:r>
            <a:r>
              <a:rPr lang="en-US" altLang="zh-CN" dirty="0" err="1" smtClean="0"/>
              <a:t>baidu</a:t>
            </a:r>
            <a:r>
              <a:rPr lang="zh-CN" altLang="en-US" dirty="0" smtClean="0"/>
              <a:t>搜索 </a:t>
            </a:r>
            <a:r>
              <a:rPr lang="en-US" altLang="zh-CN" dirty="0" err="1" smtClean="0"/>
              <a:t>xampp</a:t>
            </a:r>
            <a:r>
              <a:rPr lang="zh-CN" altLang="en-US" dirty="0" smtClean="0"/>
              <a:t>即可</a:t>
            </a:r>
            <a:endParaRPr lang="zh-CN" altLang="en-US" dirty="0"/>
          </a:p>
        </p:txBody>
      </p:sp>
    </p:spTree>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2428" y="102550"/>
            <a:ext cx="4649972" cy="914400"/>
          </a:xfrm>
        </p:spPr>
        <p:txBody>
          <a:bodyPr>
            <a:normAutofit/>
          </a:bodyPr>
          <a:lstStyle/>
          <a:p>
            <a:r>
              <a:rPr lang="en-US" altLang="zh-CN" dirty="0" smtClean="0">
                <a:solidFill>
                  <a:schemeClr val="bg1"/>
                </a:solidFill>
              </a:rPr>
              <a:t>l</a:t>
            </a:r>
            <a:r>
              <a:rPr lang="en-US" altLang="zh-CN" dirty="0" smtClean="0">
                <a:solidFill>
                  <a:schemeClr val="bg1"/>
                </a:solidFill>
              </a:rPr>
              <a:t>oad</a:t>
            </a:r>
            <a:r>
              <a:rPr lang="en-US" altLang="zh-CN" dirty="0" smtClean="0">
                <a:solidFill>
                  <a:schemeClr val="bg1"/>
                </a:solidFill>
              </a:rPr>
              <a:t>()</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sp>
        <p:nvSpPr>
          <p:cNvPr id="10" name="TextBox 9"/>
          <p:cNvSpPr txBox="1"/>
          <p:nvPr/>
        </p:nvSpPr>
        <p:spPr>
          <a:xfrm>
            <a:off x="797442" y="1403498"/>
            <a:ext cx="9739423" cy="1200329"/>
          </a:xfrm>
          <a:prstGeom prst="rect">
            <a:avLst/>
          </a:prstGeom>
          <a:noFill/>
        </p:spPr>
        <p:txBody>
          <a:bodyPr wrap="square" rtlCol="0">
            <a:spAutoFit/>
          </a:bodyPr>
          <a:lstStyle/>
          <a:p>
            <a:r>
              <a:rPr lang="en-US" dirty="0" err="1" smtClean="0"/>
              <a:t>jQuery</a:t>
            </a:r>
            <a:r>
              <a:rPr lang="en-US" dirty="0" smtClean="0"/>
              <a:t> </a:t>
            </a:r>
            <a:r>
              <a:rPr lang="zh-CN" altLang="en-US" dirty="0" smtClean="0"/>
              <a:t>对 </a:t>
            </a:r>
            <a:r>
              <a:rPr lang="en-US" dirty="0" smtClean="0"/>
              <a:t>Ajax </a:t>
            </a:r>
            <a:r>
              <a:rPr lang="zh-CN" altLang="en-US" dirty="0" smtClean="0"/>
              <a:t>做了大量的封装，我们使用起来也较为方便，不需要去考虑浏览器兼容性。对于封装的方式，</a:t>
            </a:r>
            <a:r>
              <a:rPr lang="en-US" dirty="0" err="1" smtClean="0"/>
              <a:t>jQuery</a:t>
            </a:r>
            <a:r>
              <a:rPr lang="en-US" dirty="0" smtClean="0"/>
              <a:t> </a:t>
            </a:r>
            <a:r>
              <a:rPr lang="zh-CN" altLang="en-US" dirty="0" smtClean="0"/>
              <a:t>采用了三层封装：最底层的封装方法为：</a:t>
            </a:r>
            <a:r>
              <a:rPr lang="en-US" dirty="0" smtClean="0"/>
              <a:t>$.</a:t>
            </a:r>
            <a:r>
              <a:rPr lang="en-US" dirty="0" err="1" smtClean="0"/>
              <a:t>ajax</a:t>
            </a:r>
            <a:r>
              <a:rPr lang="en-US" dirty="0" smtClean="0"/>
              <a:t>()</a:t>
            </a:r>
            <a:r>
              <a:rPr lang="zh-CN" altLang="en-US" dirty="0" smtClean="0"/>
              <a:t>，而通过这层封装了第二层有三种方法：</a:t>
            </a:r>
            <a:r>
              <a:rPr lang="en-US" dirty="0" smtClean="0"/>
              <a:t>.load()</a:t>
            </a:r>
            <a:r>
              <a:rPr lang="zh-CN" altLang="en-US" dirty="0" smtClean="0"/>
              <a:t>、</a:t>
            </a:r>
            <a:r>
              <a:rPr lang="en-US" dirty="0" smtClean="0"/>
              <a:t>$.get()</a:t>
            </a:r>
            <a:r>
              <a:rPr lang="zh-CN" altLang="en-US" dirty="0" smtClean="0"/>
              <a:t>和</a:t>
            </a:r>
            <a:r>
              <a:rPr lang="en-US" dirty="0" smtClean="0"/>
              <a:t>$.post()</a:t>
            </a:r>
            <a:r>
              <a:rPr lang="zh-CN" altLang="en-US" dirty="0" smtClean="0"/>
              <a:t>，最高层是</a:t>
            </a:r>
            <a:r>
              <a:rPr lang="en-US" dirty="0" smtClean="0"/>
              <a:t>$.</a:t>
            </a:r>
            <a:r>
              <a:rPr lang="en-US" dirty="0" err="1" smtClean="0"/>
              <a:t>getScript</a:t>
            </a:r>
            <a:r>
              <a:rPr lang="en-US" dirty="0" smtClean="0"/>
              <a:t>()</a:t>
            </a:r>
            <a:r>
              <a:rPr lang="zh-CN" altLang="en-US" dirty="0" smtClean="0"/>
              <a:t>和</a:t>
            </a:r>
            <a:r>
              <a:rPr lang="en-US" dirty="0" smtClean="0"/>
              <a:t>$.</a:t>
            </a:r>
            <a:r>
              <a:rPr lang="en-US" dirty="0" err="1" smtClean="0"/>
              <a:t>getJSON</a:t>
            </a:r>
            <a:r>
              <a:rPr lang="en-US" dirty="0" smtClean="0"/>
              <a:t>() </a:t>
            </a:r>
            <a:r>
              <a:rPr lang="zh-CN" altLang="en-US" dirty="0" smtClean="0"/>
              <a:t>方法。</a:t>
            </a:r>
          </a:p>
          <a:p>
            <a:endParaRPr lang="zh-CN" altLang="en-US" dirty="0"/>
          </a:p>
        </p:txBody>
      </p:sp>
      <p:sp>
        <p:nvSpPr>
          <p:cNvPr id="11" name="TextBox 10"/>
          <p:cNvSpPr txBox="1"/>
          <p:nvPr/>
        </p:nvSpPr>
        <p:spPr>
          <a:xfrm>
            <a:off x="829340" y="2519916"/>
            <a:ext cx="3434317" cy="369332"/>
          </a:xfrm>
          <a:prstGeom prst="rect">
            <a:avLst/>
          </a:prstGeom>
          <a:noFill/>
        </p:spPr>
        <p:txBody>
          <a:bodyPr wrap="square" rtlCol="0">
            <a:spAutoFit/>
          </a:bodyPr>
          <a:lstStyle/>
          <a:p>
            <a:r>
              <a:rPr lang="en-US" altLang="zh-CN" b="1" dirty="0" smtClean="0"/>
              <a:t>l</a:t>
            </a:r>
            <a:r>
              <a:rPr lang="en-US" altLang="zh-CN" b="1" dirty="0" smtClean="0"/>
              <a:t>oad()</a:t>
            </a:r>
            <a:endParaRPr lang="zh-CN" altLang="en-US" b="1" dirty="0"/>
          </a:p>
        </p:txBody>
      </p:sp>
      <p:sp>
        <p:nvSpPr>
          <p:cNvPr id="13" name="TextBox 12"/>
          <p:cNvSpPr txBox="1"/>
          <p:nvPr/>
        </p:nvSpPr>
        <p:spPr>
          <a:xfrm>
            <a:off x="850605" y="2955851"/>
            <a:ext cx="9346018" cy="369332"/>
          </a:xfrm>
          <a:prstGeom prst="rect">
            <a:avLst/>
          </a:prstGeom>
          <a:noFill/>
        </p:spPr>
        <p:txBody>
          <a:bodyPr wrap="square" rtlCol="0">
            <a:spAutoFit/>
          </a:bodyPr>
          <a:lstStyle/>
          <a:p>
            <a:r>
              <a:rPr lang="en-US" altLang="zh-CN" dirty="0" smtClean="0"/>
              <a:t>load() </a:t>
            </a:r>
            <a:r>
              <a:rPr lang="zh-CN" altLang="en-US" dirty="0" smtClean="0"/>
              <a:t>方法通过 </a:t>
            </a:r>
            <a:r>
              <a:rPr lang="en-US" altLang="zh-CN" dirty="0" smtClean="0"/>
              <a:t>AJAX </a:t>
            </a:r>
            <a:r>
              <a:rPr lang="zh-CN" altLang="en-US" dirty="0" smtClean="0"/>
              <a:t>请求从服务器加载数据，并把返回的数据放置到指定的元素中。</a:t>
            </a:r>
            <a:endParaRPr lang="zh-CN" altLang="en-US" dirty="0"/>
          </a:p>
        </p:txBody>
      </p:sp>
      <p:graphicFrame>
        <p:nvGraphicFramePr>
          <p:cNvPr id="14" name="表格 13"/>
          <p:cNvGraphicFramePr>
            <a:graphicFrameLocks noGrp="1"/>
          </p:cNvGraphicFramePr>
          <p:nvPr/>
        </p:nvGraphicFramePr>
        <p:xfrm>
          <a:off x="1138865" y="3526661"/>
          <a:ext cx="8128000" cy="17754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sz="1800" b="1" i="0" kern="1200" dirty="0" smtClean="0">
                          <a:solidFill>
                            <a:schemeClr val="lt1"/>
                          </a:solidFill>
                          <a:latin typeface="+mn-lt"/>
                          <a:ea typeface="+mn-ea"/>
                          <a:cs typeface="+mn-cs"/>
                        </a:rPr>
                        <a:t>参数</a:t>
                      </a:r>
                      <a:endParaRPr lang="zh-CN" altLang="en-US" dirty="0"/>
                    </a:p>
                  </a:txBody>
                  <a:tcPr/>
                </a:tc>
                <a:tc>
                  <a:txBody>
                    <a:bodyPr/>
                    <a:lstStyle/>
                    <a:p>
                      <a:r>
                        <a:rPr lang="zh-CN" altLang="en-US" sz="1800" b="1" i="0" kern="1200" dirty="0" smtClean="0">
                          <a:solidFill>
                            <a:schemeClr val="lt1"/>
                          </a:solidFill>
                          <a:latin typeface="+mn-lt"/>
                          <a:ea typeface="+mn-ea"/>
                          <a:cs typeface="+mn-cs"/>
                        </a:rPr>
                        <a:t>描述</a:t>
                      </a:r>
                      <a:endParaRPr lang="zh-CN" altLang="en-US" dirty="0"/>
                    </a:p>
                  </a:txBody>
                  <a:tcPr/>
                </a:tc>
              </a:tr>
              <a:tr h="370840">
                <a:tc>
                  <a:txBody>
                    <a:bodyPr/>
                    <a:lstStyle/>
                    <a:p>
                      <a:r>
                        <a:rPr lang="en-US" sz="1800" b="0" i="1" kern="1200" dirty="0" err="1" smtClean="0">
                          <a:solidFill>
                            <a:schemeClr val="dk1"/>
                          </a:solidFill>
                          <a:latin typeface="+mn-lt"/>
                          <a:ea typeface="+mn-ea"/>
                          <a:cs typeface="+mn-cs"/>
                        </a:rPr>
                        <a:t>url</a:t>
                      </a:r>
                      <a:endParaRPr lang="zh-CN" altLang="en-US" dirty="0"/>
                    </a:p>
                  </a:txBody>
                  <a:tcPr/>
                </a:tc>
                <a:tc>
                  <a:txBody>
                    <a:bodyPr/>
                    <a:lstStyle/>
                    <a:p>
                      <a:r>
                        <a:rPr lang="zh-CN" altLang="en-US" sz="1800" b="0" i="0" kern="1200" dirty="0" smtClean="0">
                          <a:solidFill>
                            <a:schemeClr val="dk1"/>
                          </a:solidFill>
                          <a:latin typeface="+mn-lt"/>
                          <a:ea typeface="+mn-ea"/>
                          <a:cs typeface="+mn-cs"/>
                        </a:rPr>
                        <a:t>规定要将请求发送到哪个 </a:t>
                      </a:r>
                      <a:r>
                        <a:rPr lang="en-US" altLang="zh-CN" sz="1800" b="0" i="0" kern="1200" dirty="0" smtClean="0">
                          <a:solidFill>
                            <a:schemeClr val="dk1"/>
                          </a:solidFill>
                          <a:latin typeface="+mn-lt"/>
                          <a:ea typeface="+mn-ea"/>
                          <a:cs typeface="+mn-cs"/>
                        </a:rPr>
                        <a:t>URL</a:t>
                      </a:r>
                      <a:r>
                        <a:rPr lang="zh-CN" altLang="en-US" sz="1800" b="0" i="0" kern="1200" dirty="0" smtClean="0">
                          <a:solidFill>
                            <a:schemeClr val="dk1"/>
                          </a:solidFill>
                          <a:latin typeface="+mn-lt"/>
                          <a:ea typeface="+mn-ea"/>
                          <a:cs typeface="+mn-cs"/>
                        </a:rPr>
                        <a:t>。</a:t>
                      </a:r>
                      <a:endParaRPr lang="zh-CN" altLang="en-US" dirty="0"/>
                    </a:p>
                  </a:txBody>
                  <a:tcPr/>
                </a:tc>
              </a:tr>
              <a:tr h="370840">
                <a:tc>
                  <a:txBody>
                    <a:bodyPr/>
                    <a:lstStyle/>
                    <a:p>
                      <a:r>
                        <a:rPr lang="en-US" sz="1800" b="0" i="1" kern="1200" dirty="0" smtClean="0">
                          <a:solidFill>
                            <a:schemeClr val="dk1"/>
                          </a:solidFill>
                          <a:latin typeface="+mn-lt"/>
                          <a:ea typeface="+mn-ea"/>
                          <a:cs typeface="+mn-cs"/>
                        </a:rPr>
                        <a:t>data</a:t>
                      </a:r>
                      <a:endParaRPr lang="zh-CN" altLang="en-US" dirty="0"/>
                    </a:p>
                  </a:txBody>
                  <a:tcPr/>
                </a:tc>
                <a:tc>
                  <a:txBody>
                    <a:bodyPr/>
                    <a:lstStyle/>
                    <a:p>
                      <a:pPr fontAlgn="t"/>
                      <a:r>
                        <a:rPr lang="zh-CN" altLang="en-US" dirty="0" smtClean="0"/>
                        <a:t>可选</a:t>
                      </a:r>
                      <a:r>
                        <a:rPr lang="zh-CN" altLang="en-US" dirty="0"/>
                        <a:t>。规定连同请求发送到服务器的数据。</a:t>
                      </a:r>
                    </a:p>
                  </a:txBody>
                  <a:tcPr marL="57150" marR="142875" marT="57150" marB="57150" anchor="ctr"/>
                </a:tc>
              </a:tr>
              <a:tr h="370840">
                <a:tc>
                  <a:txBody>
                    <a:bodyPr/>
                    <a:lstStyle/>
                    <a:p>
                      <a:r>
                        <a:rPr lang="en-US" sz="1800" b="0" i="1" kern="1200" dirty="0" smtClean="0">
                          <a:solidFill>
                            <a:schemeClr val="dk1"/>
                          </a:solidFill>
                          <a:latin typeface="+mn-lt"/>
                          <a:ea typeface="+mn-ea"/>
                          <a:cs typeface="+mn-cs"/>
                        </a:rPr>
                        <a:t>function(</a:t>
                      </a:r>
                      <a:r>
                        <a:rPr lang="en-US" sz="1800" b="0" i="1" kern="1200" dirty="0" err="1" smtClean="0">
                          <a:solidFill>
                            <a:schemeClr val="dk1"/>
                          </a:solidFill>
                          <a:latin typeface="+mn-lt"/>
                          <a:ea typeface="+mn-ea"/>
                          <a:cs typeface="+mn-cs"/>
                        </a:rPr>
                        <a:t>response,status,xhr</a:t>
                      </a:r>
                      <a:r>
                        <a:rPr lang="en-US" sz="1800" b="0" i="1" kern="1200" dirty="0" smtClean="0">
                          <a:solidFill>
                            <a:schemeClr val="dk1"/>
                          </a:solidFill>
                          <a:latin typeface="+mn-lt"/>
                          <a:ea typeface="+mn-ea"/>
                          <a:cs typeface="+mn-cs"/>
                        </a:rPr>
                        <a:t>)</a:t>
                      </a:r>
                      <a:endParaRPr lang="zh-CN" altLang="en-US" dirty="0"/>
                    </a:p>
                  </a:txBody>
                  <a:tcPr/>
                </a:tc>
                <a:tc>
                  <a:txBody>
                    <a:bodyPr/>
                    <a:lstStyle/>
                    <a:p>
                      <a:r>
                        <a:rPr lang="zh-CN" altLang="en-US" sz="1800" b="0" i="0" kern="1200" dirty="0" smtClean="0">
                          <a:solidFill>
                            <a:schemeClr val="dk1"/>
                          </a:solidFill>
                          <a:latin typeface="+mn-lt"/>
                          <a:ea typeface="+mn-ea"/>
                          <a:cs typeface="+mn-cs"/>
                        </a:rPr>
                        <a:t>可选。规定当请求完成时运行的函数。</a:t>
                      </a:r>
                    </a:p>
                  </a:txBody>
                  <a:tcPr/>
                </a:tc>
              </a:tr>
            </a:tbl>
          </a:graphicData>
        </a:graphic>
      </p:graphicFrame>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2428" y="102550"/>
            <a:ext cx="4649972" cy="914400"/>
          </a:xfrm>
        </p:spPr>
        <p:txBody>
          <a:bodyPr>
            <a:normAutofit fontScale="90000"/>
          </a:bodyPr>
          <a:lstStyle/>
          <a:p>
            <a:r>
              <a:rPr lang="en-US" altLang="zh-CN" dirty="0" smtClean="0">
                <a:solidFill>
                  <a:schemeClr val="bg1"/>
                </a:solidFill>
              </a:rPr>
              <a:t>l</a:t>
            </a:r>
            <a:r>
              <a:rPr lang="en-US" altLang="zh-CN" dirty="0" smtClean="0">
                <a:solidFill>
                  <a:schemeClr val="bg1"/>
                </a:solidFill>
              </a:rPr>
              <a:t>oad</a:t>
            </a:r>
            <a:r>
              <a:rPr lang="en-US" altLang="zh-CN" dirty="0" smtClean="0">
                <a:solidFill>
                  <a:schemeClr val="bg1"/>
                </a:solidFill>
              </a:rPr>
              <a:t>()</a:t>
            </a:r>
            <a:r>
              <a:rPr lang="zh-CN" altLang="en-US" dirty="0" smtClean="0">
                <a:solidFill>
                  <a:schemeClr val="bg1"/>
                </a:solidFill>
              </a:rPr>
              <a:t>加载页面片段</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sp>
        <p:nvSpPr>
          <p:cNvPr id="10" name="TextBox 9"/>
          <p:cNvSpPr txBox="1"/>
          <p:nvPr/>
        </p:nvSpPr>
        <p:spPr>
          <a:xfrm>
            <a:off x="797442" y="1403498"/>
            <a:ext cx="9739423" cy="923330"/>
          </a:xfrm>
          <a:prstGeom prst="rect">
            <a:avLst/>
          </a:prstGeom>
          <a:noFill/>
        </p:spPr>
        <p:txBody>
          <a:bodyPr wrap="square" rtlCol="0">
            <a:spAutoFit/>
          </a:bodyPr>
          <a:lstStyle/>
          <a:p>
            <a:r>
              <a:rPr lang="en-US" altLang="zh-CN" dirty="0" smtClean="0"/>
              <a:t>.load() </a:t>
            </a:r>
            <a:r>
              <a:rPr lang="zh-CN" altLang="en-US" dirty="0" smtClean="0"/>
              <a:t>方法允许</a:t>
            </a:r>
            <a:r>
              <a:rPr lang="zh-CN" altLang="en-US" dirty="0" smtClean="0"/>
              <a:t>我们规定要插入的远程文档的某个部分。这一点是通过 </a:t>
            </a:r>
            <a:r>
              <a:rPr lang="en-US" altLang="zh-CN" dirty="0" err="1" smtClean="0"/>
              <a:t>url</a:t>
            </a:r>
            <a:r>
              <a:rPr lang="en-US" altLang="zh-CN" dirty="0" smtClean="0"/>
              <a:t> </a:t>
            </a:r>
            <a:r>
              <a:rPr lang="zh-CN" altLang="en-US" dirty="0" smtClean="0"/>
              <a:t>参数的特殊语法实现的。如果该字符串中包含一个或多个空格，紧接第一个空格的字符串则是决定所加载内容的 </a:t>
            </a:r>
            <a:r>
              <a:rPr lang="en-US" altLang="zh-CN" dirty="0" err="1" smtClean="0"/>
              <a:t>jQuery</a:t>
            </a:r>
            <a:r>
              <a:rPr lang="en-US" altLang="zh-CN" dirty="0" smtClean="0"/>
              <a:t> </a:t>
            </a:r>
            <a:r>
              <a:rPr lang="zh-CN" altLang="en-US" dirty="0" smtClean="0"/>
              <a:t>选择器。</a:t>
            </a:r>
            <a:endParaRPr lang="zh-CN" altLang="en-US" dirty="0"/>
          </a:p>
        </p:txBody>
      </p:sp>
      <p:sp>
        <p:nvSpPr>
          <p:cNvPr id="13" name="TextBox 12"/>
          <p:cNvSpPr txBox="1"/>
          <p:nvPr/>
        </p:nvSpPr>
        <p:spPr>
          <a:xfrm>
            <a:off x="850605" y="2955851"/>
            <a:ext cx="9346018" cy="646331"/>
          </a:xfrm>
          <a:prstGeom prst="rect">
            <a:avLst/>
          </a:prstGeom>
          <a:noFill/>
        </p:spPr>
        <p:txBody>
          <a:bodyPr wrap="square" rtlCol="0">
            <a:spAutoFit/>
          </a:bodyPr>
          <a:lstStyle/>
          <a:p>
            <a:r>
              <a:rPr lang="zh-CN" altLang="en-US" b="1" dirty="0" smtClean="0"/>
              <a:t>注释：</a:t>
            </a:r>
            <a:r>
              <a:rPr lang="zh-CN" altLang="en-US" dirty="0" smtClean="0"/>
              <a:t>由于浏览器安全方面的限制，大多数 </a:t>
            </a:r>
            <a:r>
              <a:rPr lang="en-US" altLang="zh-CN" dirty="0" smtClean="0"/>
              <a:t>"Ajax" </a:t>
            </a:r>
            <a:r>
              <a:rPr lang="zh-CN" altLang="en-US" dirty="0" smtClean="0"/>
              <a:t>请求遵守同源策略；请求无法从不同的域、子域或协议成功地取回数据</a:t>
            </a:r>
            <a:endParaRPr lang="zh-CN" altLang="en-US" dirty="0"/>
          </a:p>
        </p:txBody>
      </p:sp>
    </p:spTree>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2428" y="102550"/>
            <a:ext cx="4649972" cy="914400"/>
          </a:xfrm>
        </p:spPr>
        <p:txBody>
          <a:bodyPr>
            <a:normAutofit/>
          </a:bodyPr>
          <a:lstStyle/>
          <a:p>
            <a:r>
              <a:rPr lang="en-US" altLang="zh-CN" dirty="0" smtClean="0">
                <a:solidFill>
                  <a:schemeClr val="bg1"/>
                </a:solidFill>
              </a:rPr>
              <a:t>status</a:t>
            </a:r>
            <a:r>
              <a:rPr lang="zh-CN" altLang="en-US" dirty="0" smtClean="0">
                <a:solidFill>
                  <a:schemeClr val="bg1"/>
                </a:solidFill>
              </a:rPr>
              <a:t>参数</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sp>
        <p:nvSpPr>
          <p:cNvPr id="10" name="TextBox 9"/>
          <p:cNvSpPr txBox="1"/>
          <p:nvPr/>
        </p:nvSpPr>
        <p:spPr>
          <a:xfrm>
            <a:off x="446568" y="1392865"/>
            <a:ext cx="11089758" cy="923330"/>
          </a:xfrm>
          <a:prstGeom prst="rect">
            <a:avLst/>
          </a:prstGeom>
          <a:noFill/>
        </p:spPr>
        <p:txBody>
          <a:bodyPr wrap="square" rtlCol="0">
            <a:spAutoFit/>
          </a:bodyPr>
          <a:lstStyle/>
          <a:p>
            <a:r>
              <a:rPr lang="en-US" dirty="0" smtClean="0"/>
              <a:t>在 Ajax </a:t>
            </a:r>
            <a:r>
              <a:rPr lang="en-US" dirty="0" err="1" smtClean="0"/>
              <a:t>数据载入完毕之后，就能执行回调函数</a:t>
            </a:r>
            <a:r>
              <a:rPr lang="en-US" dirty="0" smtClean="0"/>
              <a:t> </a:t>
            </a:r>
            <a:r>
              <a:rPr lang="en-US" dirty="0" err="1" smtClean="0"/>
              <a:t>callback，也就是第三个参数</a:t>
            </a:r>
            <a:r>
              <a:rPr lang="en-US" dirty="0" smtClean="0"/>
              <a:t>。</a:t>
            </a:r>
            <a:r>
              <a:rPr lang="en-US" dirty="0" err="1" smtClean="0"/>
              <a:t>回调函数也可以传递三个可选参数：responseText</a:t>
            </a:r>
            <a:r>
              <a:rPr lang="en-US" dirty="0" smtClean="0"/>
              <a:t>(</a:t>
            </a:r>
            <a:r>
              <a:rPr lang="en-US" dirty="0" err="1" smtClean="0"/>
              <a:t>请求返回</a:t>
            </a:r>
            <a:r>
              <a:rPr lang="en-US" dirty="0" smtClean="0"/>
              <a:t>)</a:t>
            </a:r>
            <a:r>
              <a:rPr lang="en-US" dirty="0" smtClean="0"/>
              <a:t>,</a:t>
            </a:r>
            <a:r>
              <a:rPr lang="en-US" dirty="0" err="1" smtClean="0"/>
              <a:t>textStatus（请求状态</a:t>
            </a:r>
            <a:r>
              <a:rPr lang="en-US" dirty="0" smtClean="0"/>
              <a:t>),</a:t>
            </a:r>
            <a:r>
              <a:rPr lang="en-US" dirty="0" err="1" smtClean="0"/>
              <a:t>XMLHttpRequest</a:t>
            </a:r>
            <a:r>
              <a:rPr lang="en-US" dirty="0" smtClean="0"/>
              <a:t>(</a:t>
            </a:r>
            <a:r>
              <a:rPr lang="en-US" dirty="0" err="1" smtClean="0"/>
              <a:t>XMLHttpRequest</a:t>
            </a:r>
            <a:r>
              <a:rPr lang="en-US" dirty="0" smtClean="0"/>
              <a:t> </a:t>
            </a:r>
            <a:r>
              <a:rPr lang="en-US" dirty="0" err="1" smtClean="0"/>
              <a:t>对象</a:t>
            </a:r>
            <a:r>
              <a:rPr lang="en-US" dirty="0" smtClean="0"/>
              <a:t>)。</a:t>
            </a:r>
            <a:endParaRPr lang="zh-CN" altLang="en-US" dirty="0" smtClean="0"/>
          </a:p>
          <a:p>
            <a:endParaRPr lang="zh-CN" altLang="en-US" dirty="0"/>
          </a:p>
        </p:txBody>
      </p:sp>
      <p:graphicFrame>
        <p:nvGraphicFramePr>
          <p:cNvPr id="8" name="表格 7"/>
          <p:cNvGraphicFramePr>
            <a:graphicFrameLocks noGrp="1"/>
          </p:cNvGraphicFramePr>
          <p:nvPr/>
        </p:nvGraphicFramePr>
        <p:xfrm>
          <a:off x="1542903" y="2335815"/>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sz="1800" b="1" kern="1200" dirty="0" err="1" smtClean="0">
                          <a:solidFill>
                            <a:schemeClr val="lt1"/>
                          </a:solidFill>
                          <a:latin typeface="+mn-lt"/>
                          <a:ea typeface="+mn-ea"/>
                          <a:cs typeface="+mn-cs"/>
                        </a:rPr>
                        <a:t>属性名</a:t>
                      </a:r>
                      <a:endParaRPr lang="zh-CN" altLang="en-US" dirty="0"/>
                    </a:p>
                  </a:txBody>
                  <a:tcPr/>
                </a:tc>
                <a:tc>
                  <a:txBody>
                    <a:bodyPr/>
                    <a:lstStyle/>
                    <a:p>
                      <a:r>
                        <a:rPr lang="en-US" sz="1800" b="1" kern="1200" dirty="0" err="1" smtClean="0">
                          <a:solidFill>
                            <a:schemeClr val="lt1"/>
                          </a:solidFill>
                          <a:latin typeface="+mn-lt"/>
                          <a:ea typeface="+mn-ea"/>
                          <a:cs typeface="+mn-cs"/>
                        </a:rPr>
                        <a:t>说明</a:t>
                      </a:r>
                      <a:endParaRPr lang="zh-CN" altLang="en-US" dirty="0"/>
                    </a:p>
                  </a:txBody>
                  <a:tcPr/>
                </a:tc>
              </a:tr>
              <a:tr h="370840">
                <a:tc>
                  <a:txBody>
                    <a:bodyPr/>
                    <a:lstStyle/>
                    <a:p>
                      <a:r>
                        <a:rPr lang="en-US" sz="1600" kern="1200" dirty="0" err="1" smtClean="0">
                          <a:solidFill>
                            <a:schemeClr val="dk1"/>
                          </a:solidFill>
                          <a:latin typeface="+mn-lt"/>
                          <a:ea typeface="+mn-ea"/>
                          <a:cs typeface="+mn-cs"/>
                        </a:rPr>
                        <a:t>responseText</a:t>
                      </a:r>
                      <a:endParaRPr lang="zh-CN" altLang="en-US" sz="1600" dirty="0"/>
                    </a:p>
                  </a:txBody>
                  <a:tcPr/>
                </a:tc>
                <a:tc>
                  <a:txBody>
                    <a:bodyPr/>
                    <a:lstStyle/>
                    <a:p>
                      <a:r>
                        <a:rPr lang="zh-CN" altLang="en-US" sz="1600" kern="1200" dirty="0" smtClean="0">
                          <a:solidFill>
                            <a:schemeClr val="dk1"/>
                          </a:solidFill>
                          <a:latin typeface="+mn-lt"/>
                          <a:ea typeface="+mn-ea"/>
                          <a:cs typeface="+mn-cs"/>
                        </a:rPr>
                        <a:t>作为响应主体被返回的文本</a:t>
                      </a:r>
                      <a:endParaRPr lang="zh-CN" altLang="en-US" sz="1600" dirty="0"/>
                    </a:p>
                  </a:txBody>
                  <a:tcPr/>
                </a:tc>
              </a:tr>
              <a:tr h="370840">
                <a:tc>
                  <a:txBody>
                    <a:bodyPr/>
                    <a:lstStyle/>
                    <a:p>
                      <a:r>
                        <a:rPr lang="en-US" sz="1600" kern="1200" dirty="0" smtClean="0">
                          <a:solidFill>
                            <a:schemeClr val="dk1"/>
                          </a:solidFill>
                          <a:latin typeface="+mn-lt"/>
                          <a:ea typeface="+mn-ea"/>
                          <a:cs typeface="+mn-cs"/>
                        </a:rPr>
                        <a:t>status</a:t>
                      </a:r>
                      <a:endParaRPr lang="zh-CN" altLang="en-US" sz="1600" dirty="0"/>
                    </a:p>
                  </a:txBody>
                  <a:tcPr/>
                </a:tc>
                <a:tc>
                  <a:txBody>
                    <a:bodyPr/>
                    <a:lstStyle/>
                    <a:p>
                      <a:r>
                        <a:rPr lang="en-US" sz="1600" kern="1200" dirty="0" err="1" smtClean="0">
                          <a:solidFill>
                            <a:schemeClr val="dk1"/>
                          </a:solidFill>
                          <a:latin typeface="+mn-lt"/>
                          <a:ea typeface="+mn-ea"/>
                          <a:cs typeface="+mn-cs"/>
                        </a:rPr>
                        <a:t>响应的</a:t>
                      </a:r>
                      <a:r>
                        <a:rPr lang="en-US" sz="1600" kern="1200" dirty="0" smtClean="0">
                          <a:solidFill>
                            <a:schemeClr val="dk1"/>
                          </a:solidFill>
                          <a:latin typeface="+mn-lt"/>
                          <a:ea typeface="+mn-ea"/>
                          <a:cs typeface="+mn-cs"/>
                        </a:rPr>
                        <a:t> HTTP </a:t>
                      </a:r>
                      <a:r>
                        <a:rPr lang="en-US" sz="1600" kern="1200" dirty="0" err="1" smtClean="0">
                          <a:solidFill>
                            <a:schemeClr val="dk1"/>
                          </a:solidFill>
                          <a:latin typeface="+mn-lt"/>
                          <a:ea typeface="+mn-ea"/>
                          <a:cs typeface="+mn-cs"/>
                        </a:rPr>
                        <a:t>状态</a:t>
                      </a:r>
                      <a:endParaRPr lang="zh-CN" altLang="en-US" sz="1600" dirty="0"/>
                    </a:p>
                  </a:txBody>
                  <a:tcPr/>
                </a:tc>
              </a:tr>
              <a:tr h="370840">
                <a:tc>
                  <a:txBody>
                    <a:bodyPr/>
                    <a:lstStyle/>
                    <a:p>
                      <a:r>
                        <a:rPr lang="en-US" sz="1600" kern="1200" dirty="0" err="1" smtClean="0">
                          <a:solidFill>
                            <a:schemeClr val="dk1"/>
                          </a:solidFill>
                          <a:latin typeface="+mn-lt"/>
                          <a:ea typeface="+mn-ea"/>
                          <a:cs typeface="+mn-cs"/>
                        </a:rPr>
                        <a:t>statusText</a:t>
                      </a:r>
                      <a:endParaRPr lang="zh-CN" altLang="en-US" sz="1600" dirty="0"/>
                    </a:p>
                  </a:txBody>
                  <a:tcPr/>
                </a:tc>
                <a:tc>
                  <a:txBody>
                    <a:bodyPr/>
                    <a:lstStyle/>
                    <a:p>
                      <a:r>
                        <a:rPr lang="en-US" sz="1600" kern="1200" dirty="0" smtClean="0">
                          <a:solidFill>
                            <a:schemeClr val="dk1"/>
                          </a:solidFill>
                          <a:latin typeface="+mn-lt"/>
                          <a:ea typeface="+mn-ea"/>
                          <a:cs typeface="+mn-cs"/>
                        </a:rPr>
                        <a:t>HTTP </a:t>
                      </a:r>
                      <a:r>
                        <a:rPr lang="en-US" sz="1600" kern="1200" dirty="0" err="1" smtClean="0">
                          <a:solidFill>
                            <a:schemeClr val="dk1"/>
                          </a:solidFill>
                          <a:latin typeface="+mn-lt"/>
                          <a:ea typeface="+mn-ea"/>
                          <a:cs typeface="+mn-cs"/>
                        </a:rPr>
                        <a:t>状态的说明</a:t>
                      </a:r>
                      <a:endParaRPr lang="zh-CN" altLang="en-US" sz="1600" dirty="0"/>
                    </a:p>
                  </a:txBody>
                  <a:tcPr/>
                </a:tc>
              </a:tr>
            </a:tbl>
          </a:graphicData>
        </a:graphic>
      </p:graphicFrame>
      <p:sp>
        <p:nvSpPr>
          <p:cNvPr id="9" name="TextBox 8"/>
          <p:cNvSpPr txBox="1"/>
          <p:nvPr/>
        </p:nvSpPr>
        <p:spPr>
          <a:xfrm>
            <a:off x="510363" y="4221126"/>
            <a:ext cx="10239153" cy="646331"/>
          </a:xfrm>
          <a:prstGeom prst="rect">
            <a:avLst/>
          </a:prstGeom>
          <a:noFill/>
        </p:spPr>
        <p:txBody>
          <a:bodyPr wrap="square" rtlCol="0">
            <a:spAutoFit/>
          </a:bodyPr>
          <a:lstStyle/>
          <a:p>
            <a:r>
              <a:rPr lang="en-US" dirty="0" err="1" smtClean="0"/>
              <a:t>注意：status</a:t>
            </a:r>
            <a:r>
              <a:rPr lang="en-US" dirty="0" smtClean="0"/>
              <a:t> </a:t>
            </a:r>
            <a:r>
              <a:rPr lang="en-US" dirty="0" err="1" smtClean="0"/>
              <a:t>得到的值，如果成功返回数据则为：success，否则为：error</a:t>
            </a:r>
            <a:r>
              <a:rPr lang="en-US" dirty="0" smtClean="0"/>
              <a:t>。</a:t>
            </a:r>
            <a:r>
              <a:rPr lang="en-US" dirty="0" err="1" smtClean="0"/>
              <a:t>XMLHttpRequest</a:t>
            </a:r>
            <a:r>
              <a:rPr lang="en-US" dirty="0" smtClean="0"/>
              <a:t> </a:t>
            </a:r>
            <a:r>
              <a:rPr lang="en-US" dirty="0" err="1" smtClean="0"/>
              <a:t>对象属于</a:t>
            </a:r>
            <a:r>
              <a:rPr lang="en-US" dirty="0" smtClean="0"/>
              <a:t> JavaScript </a:t>
            </a:r>
            <a:r>
              <a:rPr lang="en-US" dirty="0" err="1" smtClean="0"/>
              <a:t>范畴</a:t>
            </a:r>
            <a:endParaRPr lang="zh-CN" altLang="en-US" dirty="0"/>
          </a:p>
        </p:txBody>
      </p:sp>
    </p:spTree>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2428" y="102550"/>
            <a:ext cx="4649972" cy="914400"/>
          </a:xfrm>
        </p:spPr>
        <p:txBody>
          <a:bodyPr>
            <a:normAutofit/>
          </a:bodyPr>
          <a:lstStyle/>
          <a:p>
            <a:r>
              <a:rPr lang="en-US" altLang="zh-CN" dirty="0" smtClean="0">
                <a:solidFill>
                  <a:schemeClr val="bg1"/>
                </a:solidFill>
              </a:rPr>
              <a:t>HTTP</a:t>
            </a:r>
            <a:r>
              <a:rPr lang="zh-CN" altLang="en-US" dirty="0" smtClean="0">
                <a:solidFill>
                  <a:schemeClr val="bg1"/>
                </a:solidFill>
              </a:rPr>
              <a:t>状态码</a:t>
            </a:r>
            <a:endParaRPr lang="zh-CN" altLang="en-US" dirty="0">
              <a:solidFill>
                <a:schemeClr val="bg1"/>
              </a:solidFill>
            </a:endParaRPr>
          </a:p>
        </p:txBody>
      </p:sp>
      <p:sp>
        <p:nvSpPr>
          <p:cNvPr id="4" name="TextBox 3"/>
          <p:cNvSpPr txBox="1"/>
          <p:nvPr/>
        </p:nvSpPr>
        <p:spPr>
          <a:xfrm>
            <a:off x="1032933" y="2514600"/>
            <a:ext cx="9211734" cy="646331"/>
          </a:xfrm>
          <a:prstGeom prst="rect">
            <a:avLst/>
          </a:prstGeom>
          <a:noFill/>
        </p:spPr>
        <p:txBody>
          <a:bodyPr wrap="square" rtlCol="0">
            <a:spAutoFit/>
          </a:bodyPr>
          <a:lstStyle/>
          <a:p>
            <a:endParaRPr lang="zh-CN" altLang="en-US" b="1" dirty="0" smtClean="0"/>
          </a:p>
          <a:p>
            <a:endParaRPr lang="zh-CN" altLang="en-US" dirty="0"/>
          </a:p>
        </p:txBody>
      </p:sp>
      <p:sp>
        <p:nvSpPr>
          <p:cNvPr id="7" name="TextBox 6"/>
          <p:cNvSpPr txBox="1"/>
          <p:nvPr/>
        </p:nvSpPr>
        <p:spPr>
          <a:xfrm>
            <a:off x="1496291" y="6076604"/>
            <a:ext cx="8994371" cy="615553"/>
          </a:xfrm>
          <a:prstGeom prst="rect">
            <a:avLst/>
          </a:prstGeom>
          <a:noFill/>
        </p:spPr>
        <p:txBody>
          <a:bodyPr wrap="square" rtlCol="0">
            <a:spAutoFit/>
          </a:bodyPr>
          <a:lstStyle/>
          <a:p>
            <a:endParaRPr lang="en-US" altLang="zh-CN" sz="1600" dirty="0" smtClean="0"/>
          </a:p>
          <a:p>
            <a:endParaRPr lang="zh-CN" altLang="en-US" dirty="0"/>
          </a:p>
        </p:txBody>
      </p:sp>
      <p:graphicFrame>
        <p:nvGraphicFramePr>
          <p:cNvPr id="8" name="表格 7"/>
          <p:cNvGraphicFramePr>
            <a:graphicFrameLocks noGrp="1"/>
          </p:cNvGraphicFramePr>
          <p:nvPr/>
        </p:nvGraphicFramePr>
        <p:xfrm>
          <a:off x="1659860" y="1846717"/>
          <a:ext cx="8127999" cy="32207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sz="1800" b="1" kern="1200" dirty="0" smtClean="0">
                          <a:solidFill>
                            <a:schemeClr val="lt1"/>
                          </a:solidFill>
                          <a:latin typeface="+mn-lt"/>
                          <a:ea typeface="+mn-ea"/>
                          <a:cs typeface="+mn-cs"/>
                        </a:rPr>
                        <a:t>HTTP </a:t>
                      </a:r>
                      <a:r>
                        <a:rPr lang="en-US" sz="1800" b="1" kern="1200" dirty="0" err="1" smtClean="0">
                          <a:solidFill>
                            <a:schemeClr val="lt1"/>
                          </a:solidFill>
                          <a:latin typeface="+mn-lt"/>
                          <a:ea typeface="+mn-ea"/>
                          <a:cs typeface="+mn-cs"/>
                        </a:rPr>
                        <a:t>状态码</a:t>
                      </a:r>
                      <a:endParaRPr lang="zh-CN" altLang="en-US" dirty="0"/>
                    </a:p>
                  </a:txBody>
                  <a:tcPr/>
                </a:tc>
                <a:tc>
                  <a:txBody>
                    <a:bodyPr/>
                    <a:lstStyle/>
                    <a:p>
                      <a:r>
                        <a:rPr lang="en-US" sz="1800" b="1" kern="1200" dirty="0" err="1" smtClean="0">
                          <a:solidFill>
                            <a:schemeClr val="lt1"/>
                          </a:solidFill>
                          <a:latin typeface="+mn-lt"/>
                          <a:ea typeface="+mn-ea"/>
                          <a:cs typeface="+mn-cs"/>
                        </a:rPr>
                        <a:t>状态字符串</a:t>
                      </a:r>
                      <a:endParaRPr lang="zh-CN" altLang="en-US" dirty="0"/>
                    </a:p>
                  </a:txBody>
                  <a:tcPr/>
                </a:tc>
                <a:tc>
                  <a:txBody>
                    <a:bodyPr/>
                    <a:lstStyle/>
                    <a:p>
                      <a:r>
                        <a:rPr lang="en-US" sz="1800" b="1" kern="1200" dirty="0" err="1" smtClean="0">
                          <a:solidFill>
                            <a:schemeClr val="lt1"/>
                          </a:solidFill>
                          <a:latin typeface="+mn-lt"/>
                          <a:ea typeface="+mn-ea"/>
                          <a:cs typeface="+mn-cs"/>
                        </a:rPr>
                        <a:t>说明</a:t>
                      </a:r>
                      <a:endParaRPr lang="zh-CN" altLang="en-US" dirty="0"/>
                    </a:p>
                  </a:txBody>
                  <a:tcPr/>
                </a:tc>
              </a:tr>
              <a:tr h="370840">
                <a:tc>
                  <a:txBody>
                    <a:bodyPr/>
                    <a:lstStyle/>
                    <a:p>
                      <a:r>
                        <a:rPr lang="en-US" sz="1600" kern="1200" dirty="0" smtClean="0">
                          <a:solidFill>
                            <a:schemeClr val="dk1"/>
                          </a:solidFill>
                          <a:latin typeface="+mn-lt"/>
                          <a:ea typeface="+mn-ea"/>
                          <a:cs typeface="+mn-cs"/>
                        </a:rPr>
                        <a:t>200</a:t>
                      </a:r>
                      <a:endParaRPr lang="zh-CN" altLang="en-US" sz="1600" dirty="0"/>
                    </a:p>
                  </a:txBody>
                  <a:tcPr/>
                </a:tc>
                <a:tc>
                  <a:txBody>
                    <a:bodyPr/>
                    <a:lstStyle/>
                    <a:p>
                      <a:r>
                        <a:rPr lang="en-US" sz="1600" kern="1200" dirty="0" smtClean="0">
                          <a:solidFill>
                            <a:schemeClr val="dk1"/>
                          </a:solidFill>
                          <a:latin typeface="+mn-lt"/>
                          <a:ea typeface="+mn-ea"/>
                          <a:cs typeface="+mn-cs"/>
                        </a:rPr>
                        <a:t>OK</a:t>
                      </a:r>
                      <a:endParaRPr lang="zh-CN" altLang="en-US" sz="1600" dirty="0"/>
                    </a:p>
                  </a:txBody>
                  <a:tcPr/>
                </a:tc>
                <a:tc>
                  <a:txBody>
                    <a:bodyPr/>
                    <a:lstStyle/>
                    <a:p>
                      <a:r>
                        <a:rPr lang="zh-CN" altLang="en-US" sz="1600" kern="1200" dirty="0" smtClean="0">
                          <a:solidFill>
                            <a:schemeClr val="dk1"/>
                          </a:solidFill>
                          <a:latin typeface="+mn-lt"/>
                          <a:ea typeface="+mn-ea"/>
                          <a:cs typeface="+mn-cs"/>
                        </a:rPr>
                        <a:t>服务器成功返回了页面</a:t>
                      </a:r>
                      <a:endParaRPr lang="zh-CN" altLang="en-US" sz="1600" dirty="0"/>
                    </a:p>
                  </a:txBody>
                  <a:tcPr/>
                </a:tc>
              </a:tr>
              <a:tr h="370840">
                <a:tc>
                  <a:txBody>
                    <a:bodyPr/>
                    <a:lstStyle/>
                    <a:p>
                      <a:r>
                        <a:rPr lang="en-US" sz="1600" kern="1200" dirty="0" smtClean="0">
                          <a:solidFill>
                            <a:schemeClr val="dk1"/>
                          </a:solidFill>
                          <a:latin typeface="+mn-lt"/>
                          <a:ea typeface="+mn-ea"/>
                          <a:cs typeface="+mn-cs"/>
                        </a:rPr>
                        <a:t>400</a:t>
                      </a:r>
                      <a:endParaRPr lang="zh-CN" altLang="en-US" sz="1600" dirty="0"/>
                    </a:p>
                  </a:txBody>
                  <a:tcPr/>
                </a:tc>
                <a:tc>
                  <a:txBody>
                    <a:bodyPr/>
                    <a:lstStyle/>
                    <a:p>
                      <a:r>
                        <a:rPr lang="en-US" sz="1600" kern="1200" dirty="0" smtClean="0">
                          <a:solidFill>
                            <a:schemeClr val="dk1"/>
                          </a:solidFill>
                          <a:latin typeface="+mn-lt"/>
                          <a:ea typeface="+mn-ea"/>
                          <a:cs typeface="+mn-cs"/>
                        </a:rPr>
                        <a:t>Bad Request</a:t>
                      </a:r>
                      <a:endParaRPr lang="zh-CN" altLang="en-US" sz="1600" dirty="0"/>
                    </a:p>
                  </a:txBody>
                  <a:tcPr/>
                </a:tc>
                <a:tc>
                  <a:txBody>
                    <a:bodyPr/>
                    <a:lstStyle/>
                    <a:p>
                      <a:r>
                        <a:rPr lang="zh-CN" altLang="en-US" sz="1600" kern="1200" dirty="0" smtClean="0">
                          <a:solidFill>
                            <a:schemeClr val="dk1"/>
                          </a:solidFill>
                          <a:latin typeface="+mn-lt"/>
                          <a:ea typeface="+mn-ea"/>
                          <a:cs typeface="+mn-cs"/>
                        </a:rPr>
                        <a:t>语法错误导致服务器不识别</a:t>
                      </a:r>
                      <a:endParaRPr lang="zh-CN" altLang="en-US" sz="1600" dirty="0"/>
                    </a:p>
                  </a:txBody>
                  <a:tcPr/>
                </a:tc>
              </a:tr>
              <a:tr h="370840">
                <a:tc>
                  <a:txBody>
                    <a:bodyPr/>
                    <a:lstStyle/>
                    <a:p>
                      <a:r>
                        <a:rPr lang="en-US" sz="1600" kern="1200" dirty="0" smtClean="0">
                          <a:solidFill>
                            <a:schemeClr val="dk1"/>
                          </a:solidFill>
                          <a:latin typeface="+mn-lt"/>
                          <a:ea typeface="+mn-ea"/>
                          <a:cs typeface="+mn-cs"/>
                        </a:rPr>
                        <a:t>401</a:t>
                      </a:r>
                      <a:endParaRPr lang="zh-CN" altLang="en-US" sz="1600" dirty="0"/>
                    </a:p>
                  </a:txBody>
                  <a:tcPr/>
                </a:tc>
                <a:tc>
                  <a:txBody>
                    <a:bodyPr/>
                    <a:lstStyle/>
                    <a:p>
                      <a:r>
                        <a:rPr lang="en-US" sz="1600" kern="1200" dirty="0" smtClean="0">
                          <a:solidFill>
                            <a:schemeClr val="dk1"/>
                          </a:solidFill>
                          <a:latin typeface="+mn-lt"/>
                          <a:ea typeface="+mn-ea"/>
                          <a:cs typeface="+mn-cs"/>
                        </a:rPr>
                        <a:t>Unauthorized</a:t>
                      </a:r>
                      <a:endParaRPr lang="zh-CN" altLang="en-US" sz="1600" dirty="0"/>
                    </a:p>
                  </a:txBody>
                  <a:tcPr/>
                </a:tc>
                <a:tc>
                  <a:txBody>
                    <a:bodyPr/>
                    <a:lstStyle/>
                    <a:p>
                      <a:r>
                        <a:rPr lang="en-US" sz="1600" kern="1200" dirty="0" err="1" smtClean="0">
                          <a:solidFill>
                            <a:schemeClr val="dk1"/>
                          </a:solidFill>
                          <a:latin typeface="+mn-lt"/>
                          <a:ea typeface="+mn-ea"/>
                          <a:cs typeface="+mn-cs"/>
                        </a:rPr>
                        <a:t>请求需要用户认证</a:t>
                      </a:r>
                      <a:endParaRPr lang="zh-CN" altLang="en-US" sz="1600" dirty="0"/>
                    </a:p>
                  </a:txBody>
                  <a:tcPr/>
                </a:tc>
              </a:tr>
              <a:tr h="370840">
                <a:tc>
                  <a:txBody>
                    <a:bodyPr/>
                    <a:lstStyle/>
                    <a:p>
                      <a:r>
                        <a:rPr lang="en-US" sz="1600" kern="1200" dirty="0" smtClean="0">
                          <a:solidFill>
                            <a:schemeClr val="dk1"/>
                          </a:solidFill>
                          <a:latin typeface="+mn-lt"/>
                          <a:ea typeface="+mn-ea"/>
                          <a:cs typeface="+mn-cs"/>
                        </a:rPr>
                        <a:t>404</a:t>
                      </a:r>
                      <a:endParaRPr lang="zh-CN" altLang="en-US" sz="1600" dirty="0"/>
                    </a:p>
                  </a:txBody>
                  <a:tcPr/>
                </a:tc>
                <a:tc>
                  <a:txBody>
                    <a:bodyPr/>
                    <a:lstStyle/>
                    <a:p>
                      <a:r>
                        <a:rPr lang="en-US" sz="1600" kern="1200" dirty="0" smtClean="0">
                          <a:solidFill>
                            <a:schemeClr val="dk1"/>
                          </a:solidFill>
                          <a:latin typeface="+mn-lt"/>
                          <a:ea typeface="+mn-ea"/>
                          <a:cs typeface="+mn-cs"/>
                        </a:rPr>
                        <a:t>Not found</a:t>
                      </a:r>
                      <a:endParaRPr lang="zh-CN" altLang="en-US" sz="1600" dirty="0"/>
                    </a:p>
                  </a:txBody>
                  <a:tcPr/>
                </a:tc>
                <a:tc>
                  <a:txBody>
                    <a:bodyPr/>
                    <a:lstStyle/>
                    <a:p>
                      <a:r>
                        <a:rPr lang="en-US" sz="1600" kern="1200" dirty="0" err="1" smtClean="0">
                          <a:solidFill>
                            <a:schemeClr val="dk1"/>
                          </a:solidFill>
                          <a:latin typeface="+mn-lt"/>
                          <a:ea typeface="+mn-ea"/>
                          <a:cs typeface="+mn-cs"/>
                        </a:rPr>
                        <a:t>指定的</a:t>
                      </a:r>
                      <a:r>
                        <a:rPr lang="en-US" sz="1600" kern="1200" dirty="0" smtClean="0">
                          <a:solidFill>
                            <a:schemeClr val="dk1"/>
                          </a:solidFill>
                          <a:latin typeface="+mn-lt"/>
                          <a:ea typeface="+mn-ea"/>
                          <a:cs typeface="+mn-cs"/>
                        </a:rPr>
                        <a:t> URL </a:t>
                      </a:r>
                      <a:r>
                        <a:rPr lang="en-US" sz="1600" kern="1200" dirty="0" err="1" smtClean="0">
                          <a:solidFill>
                            <a:schemeClr val="dk1"/>
                          </a:solidFill>
                          <a:latin typeface="+mn-lt"/>
                          <a:ea typeface="+mn-ea"/>
                          <a:cs typeface="+mn-cs"/>
                        </a:rPr>
                        <a:t>在服务器上找不到</a:t>
                      </a:r>
                      <a:endParaRPr lang="zh-CN" altLang="en-US" sz="1600" dirty="0"/>
                    </a:p>
                  </a:txBody>
                  <a:tcPr/>
                </a:tc>
              </a:tr>
              <a:tr h="370840">
                <a:tc>
                  <a:txBody>
                    <a:bodyPr/>
                    <a:lstStyle/>
                    <a:p>
                      <a:r>
                        <a:rPr lang="en-US" sz="1600" kern="1200" dirty="0" smtClean="0">
                          <a:solidFill>
                            <a:schemeClr val="dk1"/>
                          </a:solidFill>
                          <a:latin typeface="+mn-lt"/>
                          <a:ea typeface="+mn-ea"/>
                          <a:cs typeface="+mn-cs"/>
                        </a:rPr>
                        <a:t>500</a:t>
                      </a:r>
                      <a:endParaRPr lang="zh-CN" altLang="en-US" sz="1600" dirty="0"/>
                    </a:p>
                  </a:txBody>
                  <a:tcPr/>
                </a:tc>
                <a:tc>
                  <a:txBody>
                    <a:bodyPr/>
                    <a:lstStyle/>
                    <a:p>
                      <a:r>
                        <a:rPr lang="en-US" sz="1600" kern="1200" dirty="0" smtClean="0">
                          <a:solidFill>
                            <a:schemeClr val="dk1"/>
                          </a:solidFill>
                          <a:latin typeface="+mn-lt"/>
                          <a:ea typeface="+mn-ea"/>
                          <a:cs typeface="+mn-cs"/>
                        </a:rPr>
                        <a:t>Internal Server Error</a:t>
                      </a:r>
                      <a:endParaRPr lang="zh-CN" altLang="en-US" sz="1600" dirty="0"/>
                    </a:p>
                  </a:txBody>
                  <a:tcPr/>
                </a:tc>
                <a:tc>
                  <a:txBody>
                    <a:bodyPr/>
                    <a:lstStyle/>
                    <a:p>
                      <a:r>
                        <a:rPr lang="zh-CN" altLang="en-US" sz="1600" kern="1200" dirty="0" smtClean="0">
                          <a:solidFill>
                            <a:schemeClr val="dk1"/>
                          </a:solidFill>
                          <a:latin typeface="+mn-lt"/>
                          <a:ea typeface="+mn-ea"/>
                          <a:cs typeface="+mn-cs"/>
                        </a:rPr>
                        <a:t>服务器遇到意外错误，无法完成请求</a:t>
                      </a:r>
                      <a:endParaRPr lang="zh-CN" altLang="en-US" sz="1600" dirty="0"/>
                    </a:p>
                  </a:txBody>
                  <a:tcPr/>
                </a:tc>
              </a:tr>
              <a:tr h="370840">
                <a:tc>
                  <a:txBody>
                    <a:bodyPr/>
                    <a:lstStyle/>
                    <a:p>
                      <a:r>
                        <a:rPr lang="en-US" sz="1600" kern="1200" dirty="0" smtClean="0">
                          <a:solidFill>
                            <a:schemeClr val="dk1"/>
                          </a:solidFill>
                          <a:latin typeface="+mn-lt"/>
                          <a:ea typeface="+mn-ea"/>
                          <a:cs typeface="+mn-cs"/>
                        </a:rPr>
                        <a:t>503</a:t>
                      </a:r>
                      <a:endParaRPr lang="zh-CN" altLang="en-US" sz="1600" dirty="0"/>
                    </a:p>
                  </a:txBody>
                  <a:tcPr/>
                </a:tc>
                <a:tc>
                  <a:txBody>
                    <a:bodyPr/>
                    <a:lstStyle/>
                    <a:p>
                      <a:r>
                        <a:rPr lang="en-US" sz="1600" kern="1200" dirty="0" err="1" smtClean="0">
                          <a:solidFill>
                            <a:schemeClr val="dk1"/>
                          </a:solidFill>
                          <a:latin typeface="+mn-lt"/>
                          <a:ea typeface="+mn-ea"/>
                          <a:cs typeface="+mn-cs"/>
                        </a:rPr>
                        <a:t>ServiceUnavailable</a:t>
                      </a:r>
                      <a:endParaRPr lang="zh-CN" altLang="en-US" sz="1600" dirty="0"/>
                    </a:p>
                  </a:txBody>
                  <a:tcPr/>
                </a:tc>
                <a:tc>
                  <a:txBody>
                    <a:bodyPr/>
                    <a:lstStyle/>
                    <a:p>
                      <a:r>
                        <a:rPr lang="zh-CN" altLang="en-US" sz="1600" kern="1200" dirty="0" smtClean="0">
                          <a:solidFill>
                            <a:schemeClr val="dk1"/>
                          </a:solidFill>
                          <a:latin typeface="+mn-lt"/>
                          <a:ea typeface="+mn-ea"/>
                          <a:cs typeface="+mn-cs"/>
                        </a:rPr>
                        <a:t>由于服务器过载或维护导致无法完成请求</a:t>
                      </a:r>
                      <a:endParaRPr lang="zh-CN" altLang="en-US" sz="1600" dirty="0"/>
                    </a:p>
                  </a:txBody>
                  <a:tcPr/>
                </a:tc>
              </a:tr>
            </a:tbl>
          </a:graphicData>
        </a:graphic>
      </p:graphicFrame>
    </p:spTree>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1168</TotalTime>
  <Words>1558</Words>
  <Application>Microsoft Office PowerPoint</Application>
  <PresentationFormat>自定义</PresentationFormat>
  <Paragraphs>169</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2</vt:lpstr>
      <vt:lpstr>什么是AJAX</vt:lpstr>
      <vt:lpstr>AJAX优势与不足</vt:lpstr>
      <vt:lpstr>同步与异步</vt:lpstr>
      <vt:lpstr>服务器安装</vt:lpstr>
      <vt:lpstr>load()</vt:lpstr>
      <vt:lpstr>load()加载页面片段</vt:lpstr>
      <vt:lpstr>status参数</vt:lpstr>
      <vt:lpstr>HTTP状态码</vt:lpstr>
      <vt:lpstr>$.get()与$.post</vt:lpstr>
      <vt:lpstr>$.getScript()与$.getJSON()</vt:lpstr>
      <vt:lpstr>JSON</vt:lpstr>
      <vt:lpstr>JSON语法</vt:lpstr>
      <vt:lpstr>JSON.parse()</vt:lpstr>
      <vt:lpstr>$.AJAX</vt:lpstr>
      <vt:lpstr>表单序列化serialize()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576</cp:revision>
  <dcterms:created xsi:type="dcterms:W3CDTF">2016-04-22T07:52:00Z</dcterms:created>
  <dcterms:modified xsi:type="dcterms:W3CDTF">2018-04-08T08:01:12Z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