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2" r:id="rId1"/>
  </p:sldMasterIdLst>
  <p:notesMasterIdLst>
    <p:notesMasterId r:id="rId11"/>
  </p:notesMasterIdLst>
  <p:sldIdLst>
    <p:sldId id="257" r:id="rId2"/>
    <p:sldId id="285" r:id="rId3"/>
    <p:sldId id="286" r:id="rId4"/>
    <p:sldId id="287" r:id="rId5"/>
    <p:sldId id="288" r:id="rId6"/>
    <p:sldId id="289" r:id="rId7"/>
    <p:sldId id="295" r:id="rId8"/>
    <p:sldId id="290" r:id="rId9"/>
    <p:sldId id="2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1176">
          <p15:clr>
            <a:srgbClr val="A4A3A4"/>
          </p15:clr>
        </p15:guide>
        <p15:guide id="4" pos="72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DE5"/>
    <a:srgbClr val="95C674"/>
    <a:srgbClr val="79ADED"/>
    <a:srgbClr val="EC9A84"/>
    <a:srgbClr val="EABDBC"/>
    <a:srgbClr val="F4D3D0"/>
    <a:srgbClr val="FFFF7D"/>
    <a:srgbClr val="72BBDC"/>
    <a:srgbClr val="FFE8B9"/>
    <a:srgbClr val="BCDFE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57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14" y="-600"/>
      </p:cViewPr>
      <p:guideLst>
        <p:guide orient="horz"/>
        <p:guide orient="horz" pos="1176"/>
        <p:guide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8793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5280237" y="2602653"/>
            <a:ext cx="1631527" cy="163152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12553" y="3108113"/>
            <a:ext cx="966893" cy="620607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151664" y="4315407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426743" y="5049147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13" name="图片 12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173532" y="9736"/>
            <a:ext cx="4343809" cy="1016847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04807" cy="685292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98226" y="435428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669678" y="3423540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233363" y="344488"/>
            <a:ext cx="8510587" cy="5969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58216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2756747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055096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 smtClean="0"/>
              <a:t>单击此处编辑母版文本式</a:t>
            </a:r>
          </a:p>
          <a:p>
            <a:pPr lvl="1"/>
            <a:r>
              <a:rPr lang="zh-CN" altLang="en-US" dirty="0" smtClean="0"/>
              <a:t>第二级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63455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93427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00760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12893" y="535940"/>
            <a:ext cx="986367" cy="9812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97CD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微软雅黑" panose="020B0503020204020204" pitchFamily="34" charset="-122"/>
            </a:endParaRPr>
          </a:p>
        </p:txBody>
      </p:sp>
      <p:pic>
        <p:nvPicPr>
          <p:cNvPr id="9" name="图片 8" descr="logo无蓝底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06780" y="834813"/>
            <a:ext cx="598593" cy="383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2018/4/2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4" r:id="rId13"/>
    <p:sldLayoutId id="2147483651" r:id="rId14"/>
    <p:sldLayoutId id="2147483655" r:id="rId15"/>
    <p:sldLayoutId id="2147483656" r:id="rId16"/>
    <p:sldLayoutId id="2147483661" r:id="rId17"/>
    <p:sldLayoutId id="2147483659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4400" dirty="0" smtClean="0"/>
              <a:t>第九</a:t>
            </a:r>
            <a:r>
              <a:rPr lang="en-US" sz="4400" b="1" dirty="0" smtClean="0"/>
              <a:t> </a:t>
            </a:r>
            <a:r>
              <a:rPr lang="zh-CN" altLang="en-US" sz="4400" dirty="0" smtClean="0"/>
              <a:t>章</a:t>
            </a:r>
            <a:r>
              <a:rPr lang="en-US" altLang="zh-CN" sz="4400" dirty="0" err="1" smtClean="0"/>
              <a:t>jquery</a:t>
            </a:r>
            <a:r>
              <a:rPr lang="zh-CN" altLang="en-US" sz="4400" dirty="0" smtClean="0"/>
              <a:t>中的动画</a:t>
            </a:r>
            <a:endParaRPr lang="zh-CN" altLang="en-US" sz="4400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994" y="2098964"/>
            <a:ext cx="1020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799" y="1588168"/>
            <a:ext cx="10142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在以前很长一段时间里，网页上的各种特效还需要采用 </a:t>
            </a:r>
            <a:r>
              <a:rPr lang="en-US" sz="1600" dirty="0" smtClean="0"/>
              <a:t>flash </a:t>
            </a:r>
            <a:r>
              <a:rPr lang="zh-CN" altLang="en-US" sz="1600" dirty="0" smtClean="0"/>
              <a:t>在进行。但最近几年里， 我们已经很少看到这种情况了，绝大部分已经使用 </a:t>
            </a:r>
            <a:r>
              <a:rPr lang="en-US" sz="1600" dirty="0" smtClean="0"/>
              <a:t>JavaScript </a:t>
            </a:r>
            <a:r>
              <a:rPr lang="zh-CN" altLang="en-US" sz="1600" dirty="0" smtClean="0"/>
              <a:t>动画效果来取代 </a:t>
            </a:r>
            <a:r>
              <a:rPr lang="en-US" sz="1600" dirty="0" smtClean="0"/>
              <a:t>flash</a:t>
            </a:r>
            <a:r>
              <a:rPr lang="zh-CN" altLang="en-US" sz="1600" dirty="0" smtClean="0"/>
              <a:t>。这里说的取代是网页特效部分，而不是动画。网页特效比如：渐变菜单、渐进显示、图片轮播等； 而动画比如：故事情节广告、</a:t>
            </a:r>
            <a:r>
              <a:rPr lang="en-US" sz="1600" dirty="0" smtClean="0"/>
              <a:t>MV </a:t>
            </a:r>
            <a:r>
              <a:rPr lang="zh-CN" altLang="en-US" sz="1600" dirty="0" smtClean="0"/>
              <a:t>等等。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3873" y="42186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显示与隐藏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3922" y="1203158"/>
            <a:ext cx="857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23" y="1573619"/>
            <a:ext cx="1085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hide()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为我们提供的最基本的动画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70493" y="2112530"/>
          <a:ext cx="7803444" cy="474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148"/>
                <a:gridCol w="2601148"/>
                <a:gridCol w="2601148"/>
              </a:tblGrid>
              <a:tr h="356032"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方法</a:t>
                      </a:r>
                      <a:endParaRPr lang="zh-CN" altLang="en-US" sz="1700" dirty="0"/>
                    </a:p>
                  </a:txBody>
                  <a:tcPr marL="87789" marR="87789" marT="43894" marB="43894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描述</a:t>
                      </a:r>
                      <a:endParaRPr lang="zh-CN" altLang="en-US" sz="1700" dirty="0"/>
                    </a:p>
                  </a:txBody>
                  <a:tcPr marL="87789" marR="87789" marT="43894" marB="43894"/>
                </a:tc>
                <a:tc>
                  <a:txBody>
                    <a:bodyPr/>
                    <a:lstStyle/>
                    <a:p>
                      <a:r>
                        <a:rPr lang="zh-CN" altLang="en-US" sz="1700" dirty="0" smtClean="0"/>
                        <a:t>参数</a:t>
                      </a:r>
                      <a:endParaRPr lang="en-US" altLang="zh-CN" sz="1700" dirty="0" smtClean="0"/>
                    </a:p>
                  </a:txBody>
                  <a:tcPr marL="87789" marR="87789" marT="43894" marB="43894"/>
                </a:tc>
              </a:tr>
              <a:tr h="2428822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show()</a:t>
                      </a:r>
                      <a:endParaRPr lang="zh-CN" altLang="en-US" sz="1700" dirty="0"/>
                    </a:p>
                  </a:txBody>
                  <a:tcPr marL="87789" marR="87789" marT="43894" marB="43894"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如果被选元素已被隐藏，则显示这些元素</a:t>
                      </a:r>
                      <a:endParaRPr lang="zh-CN" altLang="en-US" sz="1500" dirty="0"/>
                    </a:p>
                  </a:txBody>
                  <a:tcPr marL="87789" marR="87789" marT="43894" marB="43894"/>
                </a:tc>
                <a:tc>
                  <a:txBody>
                    <a:bodyPr/>
                    <a:lstStyle/>
                    <a:p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可选。规定元素从隐藏到完全可见的速度。默认为 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"0"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  <a:p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可能的值：</a:t>
                      </a:r>
                    </a:p>
                    <a:p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毫秒 （比如 </a:t>
                      </a:r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zh-CN" alt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r>
                        <a:rPr lang="en-US" altLang="zh-CN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slow"</a:t>
                      </a:r>
                    </a:p>
                    <a:p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</a:p>
                    <a:p>
                      <a:r>
                        <a:rPr lang="en-US" sz="17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"fast"</a:t>
                      </a:r>
                    </a:p>
                    <a:p>
                      <a:endParaRPr lang="zh-CN" altLang="en-US" sz="1500" dirty="0"/>
                    </a:p>
                  </a:txBody>
                  <a:tcPr marL="87789" marR="87789" marT="43894" marB="43894"/>
                </a:tc>
              </a:tr>
              <a:tr h="1960616">
                <a:tc>
                  <a:txBody>
                    <a:bodyPr/>
                    <a:lstStyle/>
                    <a:p>
                      <a:r>
                        <a:rPr lang="en-US" altLang="zh-CN" sz="1700" dirty="0" smtClean="0"/>
                        <a:t>hide()</a:t>
                      </a:r>
                      <a:endParaRPr lang="zh-CN" altLang="en-US" sz="1700" dirty="0"/>
                    </a:p>
                  </a:txBody>
                  <a:tcPr marL="87789" marR="87789" marT="43894" marB="43894"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如果被选的元素已被显示，则隐藏该元素。</a:t>
                      </a:r>
                      <a:endParaRPr lang="zh-CN" altLang="en-US" sz="1500" dirty="0"/>
                    </a:p>
                  </a:txBody>
                  <a:tcPr marL="87789" marR="87789" marT="43894" marB="43894"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可选。规定元素从可见到隐藏的速度。默认为 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"0"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5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可能的值：</a:t>
                      </a:r>
                    </a:p>
                    <a:p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毫秒 （比如 </a:t>
                      </a:r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zh-CN" alt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r>
                        <a:rPr lang="en-US" altLang="zh-CN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slow"</a:t>
                      </a:r>
                    </a:p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</a:p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"fast"</a:t>
                      </a:r>
                    </a:p>
                    <a:p>
                      <a:endParaRPr lang="zh-CN" altLang="en-US" sz="1500" dirty="0"/>
                    </a:p>
                  </a:txBody>
                  <a:tcPr marL="87789" marR="87789" marT="43894" marB="43894"/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9492" y="1449340"/>
            <a:ext cx="867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zh-CN" altLang="en-US" b="1" spc="300" dirty="0"/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2712" y="1471352"/>
            <a:ext cx="992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423" y="1541721"/>
            <a:ext cx="1107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show()</a:t>
            </a:r>
            <a:r>
              <a:rPr lang="zh-CN" altLang="en-US" dirty="0" smtClean="0"/>
              <a:t>第一个参数是代表时间</a:t>
            </a:r>
            <a:r>
              <a:rPr lang="en-US" altLang="zh-CN" dirty="0" smtClean="0"/>
              <a:t>.hide()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show()</a:t>
            </a:r>
            <a:r>
              <a:rPr lang="zh-CN" altLang="en-US" dirty="0" smtClean="0"/>
              <a:t>一样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872512" y="228265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第一个参数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毫秒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 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毫秒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r>
                        <a:rPr lang="zh-CN" altLang="en-US" dirty="0" smtClean="0"/>
                        <a:t>毫秒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时间秒数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</a:t>
                      </a:r>
                      <a:r>
                        <a:rPr lang="zh-CN" altLang="en-US" dirty="0" smtClean="0"/>
                        <a:t>代表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秒</a:t>
                      </a:r>
                      <a:r>
                        <a:rPr lang="en-US" altLang="zh-CN" dirty="0" smtClean="0"/>
                        <a:t>….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3181" y="102550"/>
            <a:ext cx="4469219" cy="914400"/>
          </a:xfrm>
        </p:spPr>
        <p:txBody>
          <a:bodyPr>
            <a:norm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5786" y="1552353"/>
            <a:ext cx="906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show()</a:t>
            </a:r>
            <a:r>
              <a:rPr lang="zh-CN" altLang="en-US" dirty="0" smtClean="0"/>
              <a:t>第二个参数是代表函数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可选</a:t>
            </a:r>
            <a:r>
              <a:rPr lang="en-US" altLang="zh-CN" dirty="0" smtClean="0"/>
              <a:t>.hide()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show()</a:t>
            </a:r>
            <a:r>
              <a:rPr lang="zh-CN" altLang="en-US" dirty="0" smtClean="0"/>
              <a:t>一样</a:t>
            </a:r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06698" y="255909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第二个参数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匿名函数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function(){}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有名称函数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函数名为</a:t>
                      </a: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2428" y="102550"/>
            <a:ext cx="4649972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淡入淡出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7321" y="1562986"/>
            <a:ext cx="1013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zh-CN" altLang="en-US" dirty="0" smtClean="0"/>
              <a:t>提供了一组专门用于透明度变化的方法：</a:t>
            </a:r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()</a:t>
            </a:r>
            <a:r>
              <a:rPr lang="zh-CN" altLang="en-US" dirty="0" smtClean="0"/>
              <a:t>和</a:t>
            </a:r>
            <a:r>
              <a:rPr lang="en-US" dirty="0" smtClean="0"/>
              <a:t>.</a:t>
            </a:r>
            <a:r>
              <a:rPr lang="en-US" dirty="0" err="1" smtClean="0"/>
              <a:t>fadeOut</a:t>
            </a:r>
            <a:r>
              <a:rPr lang="en-US" dirty="0" smtClean="0"/>
              <a:t>()</a:t>
            </a:r>
            <a:r>
              <a:rPr lang="zh-CN" altLang="en-US" dirty="0" smtClean="0"/>
              <a:t>，分别表示淡入、淡出。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27963" y="2186959"/>
          <a:ext cx="812800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fadeOut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方法使用淡出效果来隐藏被选元素，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fadeIn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方法使用淡入效果来显示被选元素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fadeToggle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如果元素是淡出显示的，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fadeToggle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会使用淡入效果显示它们。</a:t>
                      </a:r>
                      <a:endParaRPr lang="en-US" altLang="zh-CN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如果元素是淡入显示的，</a:t>
                      </a:r>
                      <a:r>
                        <a:rPr lang="en-US" altLang="zh-CN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fadeToggle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会使用淡出效果显示它们。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7172" y="4848447"/>
            <a:ext cx="8867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淡入的动画原理：操作元素的不透明度从</a:t>
            </a:r>
            <a:r>
              <a:rPr lang="en-US" altLang="zh-CN" dirty="0" smtClean="0"/>
              <a:t>0%</a:t>
            </a:r>
            <a:r>
              <a:rPr lang="zh-CN" altLang="en-US" dirty="0" smtClean="0"/>
              <a:t>逐渐增加到</a:t>
            </a:r>
            <a:r>
              <a:rPr lang="en-US" altLang="zh-CN" dirty="0" smtClean="0"/>
              <a:t>100%</a:t>
            </a:r>
          </a:p>
          <a:p>
            <a:r>
              <a:rPr lang="zh-CN" altLang="en-US" dirty="0" smtClean="0"/>
              <a:t>如果元素本身是可见的，不对其作任何改变。如果元素是隐藏的，则使其可见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9293" y="102550"/>
            <a:ext cx="5543107" cy="914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2381" y="1339702"/>
            <a:ext cx="10132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淡入淡出</a:t>
            </a:r>
            <a:r>
              <a:rPr lang="en-US" altLang="zh-CN" dirty="0" err="1" smtClean="0"/>
              <a:t>fadeIn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fadeOut</a:t>
            </a:r>
            <a:r>
              <a:rPr lang="zh-CN" altLang="en-US" dirty="0" smtClean="0"/>
              <a:t>都是修改元素样式的</a:t>
            </a:r>
            <a:r>
              <a:rPr lang="en-US" altLang="zh-CN" dirty="0" smtClean="0"/>
              <a:t>opacity</a:t>
            </a:r>
            <a:r>
              <a:rPr lang="zh-CN" altLang="en-US" dirty="0" smtClean="0"/>
              <a:t>属性，但是他们都有个共同的特点，变化的区间要么是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，要么是</a:t>
            </a:r>
            <a:r>
              <a:rPr lang="en-US" altLang="zh-CN" dirty="0" smtClean="0"/>
              <a:t>1.</a:t>
            </a:r>
            <a:r>
              <a:rPr lang="zh-CN" altLang="en-US" dirty="0" smtClean="0"/>
              <a:t>但如果我们只想淡入透明度为</a:t>
            </a:r>
            <a:r>
              <a:rPr lang="en-US" altLang="zh-CN" dirty="0" smtClean="0"/>
              <a:t>0.5</a:t>
            </a:r>
            <a:r>
              <a:rPr lang="zh-CN" altLang="en-US" dirty="0" smtClean="0"/>
              <a:t>呢？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为我们提供了</a:t>
            </a:r>
            <a:r>
              <a:rPr lang="en-US" dirty="0" err="1" smtClean="0"/>
              <a:t>fadeTo</a:t>
            </a:r>
            <a:r>
              <a:rPr lang="en-US" dirty="0" smtClean="0"/>
              <a:t>()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46940" y="241024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fadeTo</a:t>
                      </a:r>
                      <a:r>
                        <a:rPr lang="zh-CN" altLang="en-US" dirty="0" smtClean="0"/>
                        <a:t>（）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被选元素的不透明度逐渐地改变为指定的值。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83144" y="3430968"/>
          <a:ext cx="8128000" cy="2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描述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必选。规定元素从当前透明度到指定透明度的速度。</a:t>
                      </a:r>
                    </a:p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可能的值：</a:t>
                      </a:r>
                    </a:p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毫秒 （比如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slow"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"normal"</a:t>
                      </a:r>
                    </a:p>
                    <a:p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"fast"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opacity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规定要淡入或淡出的透明度。必须是介于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与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之间的数字。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9293" y="102550"/>
            <a:ext cx="5543107" cy="914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上拉动画和下拉动画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2381" y="1339702"/>
            <a:ext cx="1013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对于显示的元素，在将其隐藏的过程中，可以对其进行一些变化的动画效果。之前学过了</a:t>
            </a:r>
            <a:r>
              <a:rPr lang="en-US" altLang="zh-CN" dirty="0" smtClean="0"/>
              <a:t>hide</a:t>
            </a:r>
            <a:r>
              <a:rPr lang="zh-CN" altLang="en-US" dirty="0" smtClean="0"/>
              <a:t>方法，</a:t>
            </a:r>
            <a:r>
              <a:rPr lang="en-US" altLang="zh-CN" dirty="0" smtClean="0"/>
              <a:t>hide</a:t>
            </a:r>
            <a:r>
              <a:rPr lang="zh-CN" altLang="en-US" dirty="0" smtClean="0"/>
              <a:t>方法在显示的过程中也可以有动画，但 是</a:t>
            </a:r>
            <a:r>
              <a:rPr lang="en-US" altLang="zh-CN" dirty="0" smtClean="0"/>
              <a:t>.hide()</a:t>
            </a:r>
            <a:r>
              <a:rPr lang="zh-CN" altLang="en-US" dirty="0" smtClean="0"/>
              <a:t>方法将为匹配元素的宽度，高度，以及不透明度，同时进行动画操作。这里将要学习一个新的显示方法</a:t>
            </a:r>
            <a:r>
              <a:rPr lang="en-US" altLang="zh-CN" dirty="0" err="1" smtClean="0"/>
              <a:t>slideUp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slideDown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76819" y="251656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slideDown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使用滑动效果，显示隐藏的被选元素。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slideUp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使用滑动效果，隐藏显示被选元素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9402" y="102550"/>
            <a:ext cx="3762998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自定义动画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2933" y="2514600"/>
            <a:ext cx="9211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4771" y="1546167"/>
            <a:ext cx="974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提供了几种简单常用的固定动画方面我们使用。但有些时候，这些简单动画无法满足我们更加复杂的需求。这个时候，</a:t>
            </a:r>
            <a:r>
              <a:rPr lang="en-US" sz="1600" dirty="0" err="1" smtClean="0"/>
              <a:t>jQuery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提供了一个</a:t>
            </a:r>
            <a:r>
              <a:rPr lang="en-US" sz="1600" dirty="0" smtClean="0"/>
              <a:t>.animate()</a:t>
            </a:r>
            <a:r>
              <a:rPr lang="zh-CN" altLang="en-US" sz="1600" dirty="0" smtClean="0"/>
              <a:t>方法来创建我们的自定义动画，满足更多复杂多变的要求。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6291" y="6076604"/>
            <a:ext cx="89943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600" dirty="0" smtClean="0"/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457842" y="2527201"/>
          <a:ext cx="8128000" cy="34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styles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必需。规定产生动画效果的一个或多个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</a:t>
                      </a:r>
                      <a:endParaRPr lang="en-US" altLang="zh-CN" sz="16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注意：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当与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animate()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方法一起使用时，该属性名称必须是驼峰写法： 您必须使用 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paddingLeft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代替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padding-</a:t>
                      </a: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left，marginRight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代替 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margin-right，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依此类推。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可选。规定动画的速度。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可选。规定在动画的不同点中元素的速度。默认值是 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“swing”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inear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匀速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 smtClean="0"/>
                        <a:t>可选</a:t>
                      </a:r>
                      <a:r>
                        <a:rPr lang="zh-CN" altLang="en-US" sz="1600" dirty="0"/>
                        <a:t>。</a:t>
                      </a:r>
                      <a:r>
                        <a:rPr lang="en-US" altLang="zh-CN" sz="1600" dirty="0"/>
                        <a:t>animate </a:t>
                      </a:r>
                      <a:r>
                        <a:rPr lang="zh-CN" altLang="en-US" sz="1600" dirty="0"/>
                        <a:t>函数执行完之后，要执行的函数。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0" y="2115879"/>
            <a:ext cx="667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animate()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1155</TotalTime>
  <Words>763</Words>
  <Application>Microsoft Office PowerPoint</Application>
  <PresentationFormat>自定义</PresentationFormat>
  <Paragraphs>98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2</vt:lpstr>
      <vt:lpstr>幻灯片 3</vt:lpstr>
      <vt:lpstr>显示与隐藏</vt:lpstr>
      <vt:lpstr>幻灯片 5</vt:lpstr>
      <vt:lpstr>幻灯片 6</vt:lpstr>
      <vt:lpstr>淡入淡出</vt:lpstr>
      <vt:lpstr> </vt:lpstr>
      <vt:lpstr> 上拉动画和下拉动画</vt:lpstr>
      <vt:lpstr>自定义动画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387</cp:revision>
  <dcterms:created xsi:type="dcterms:W3CDTF">2016-04-22T07:52:00Z</dcterms:created>
  <dcterms:modified xsi:type="dcterms:W3CDTF">2018-04-02T13:56:04Z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