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79" r:id="rId2"/>
    <p:sldId id="256" r:id="rId3"/>
    <p:sldId id="257" r:id="rId4"/>
    <p:sldId id="260" r:id="rId5"/>
    <p:sldId id="261" r:id="rId6"/>
    <p:sldId id="262" r:id="rId7"/>
    <p:sldId id="263" r:id="rId8"/>
    <p:sldId id="264" r:id="rId9"/>
    <p:sldId id="281" r:id="rId10"/>
    <p:sldId id="282" r:id="rId11"/>
    <p:sldId id="285" r:id="rId12"/>
    <p:sldId id="283" r:id="rId13"/>
    <p:sldId id="266" r:id="rId14"/>
    <p:sldId id="267" r:id="rId15"/>
    <p:sldId id="268" r:id="rId16"/>
    <p:sldId id="286" r:id="rId17"/>
    <p:sldId id="272" r:id="rId18"/>
    <p:sldId id="344" r:id="rId19"/>
    <p:sldId id="274" r:id="rId20"/>
    <p:sldId id="275" r:id="rId21"/>
    <p:sldId id="345" r:id="rId22"/>
    <p:sldId id="304" r:id="rId23"/>
    <p:sldId id="278" r:id="rId24"/>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0"/>
  </p:normalViewPr>
  <p:slideViewPr>
    <p:cSldViewPr snapToGrid="0" snapToObjects="1">
      <p:cViewPr varScale="1">
        <p:scale>
          <a:sx n="112" d="100"/>
          <a:sy n="112" d="100"/>
        </p:scale>
        <p:origin x="63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7179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3157222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2931712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greenwhite_reading_share_20230419/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greenwhite_reading_share_20230419/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greenwhite_reading_share_20230419/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greenwhite_reading_share_20230419/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55" y="320452"/>
            <a:ext cx="8922642" cy="349548"/>
          </a:xfrm>
          <a:prstGeom prst="rect">
            <a:avLst/>
          </a:prstGeom>
        </p:spPr>
        <p:txBody>
          <a:bodyPr>
            <a:noAutofit/>
          </a:bodyPr>
          <a:lstStyle>
            <a:lvl1pPr algn="ctr">
              <a:defRPr sz="1399" b="1" i="0">
                <a:solidFill>
                  <a:schemeClr val="tx1">
                    <a:lumMod val="65000"/>
                    <a:lumOff val="35000"/>
                  </a:schemeClr>
                </a:solidFill>
                <a:latin typeface="微软雅黑" pitchFamily="34" charset="-122"/>
                <a:ea typeface="微软雅黑" pitchFamily="34" charset="-122"/>
              </a:defRPr>
            </a:lvl1pPr>
          </a:lstStyle>
          <a:p>
            <a:r>
              <a:rPr lang="zh-CN" altLang="en-US" dirty="0"/>
              <a:t>第一部分  点击此处输入您的标题</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32274D81-BE9C-4C9D-8371-8BC208C7A872}" type="datetimeFigureOut">
              <a:rPr lang="zh-CN" altLang="en-US" smtClean="0"/>
              <a:t>2023/6/4</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EED5F6FF-76A1-4CE1-A727-BAA53E4938F6}" type="slidenum">
              <a:rPr lang="zh-CN" altLang="en-US" smtClean="0"/>
              <a:t>‹#›</a:t>
            </a:fld>
            <a:endParaRPr lang="zh-CN" altLang="en-US"/>
          </a:p>
        </p:txBody>
      </p:sp>
      <p:cxnSp>
        <p:nvCxnSpPr>
          <p:cNvPr id="21" name="直接连接符 20"/>
          <p:cNvCxnSpPr/>
          <p:nvPr userDrawn="1"/>
        </p:nvCxnSpPr>
        <p:spPr>
          <a:xfrm>
            <a:off x="467632" y="502568"/>
            <a:ext cx="3005634"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740729" y="502568"/>
            <a:ext cx="3005634"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718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1D8BD707-D9CF-40AE-B4C6-C98DA3205C09}" type="datetimeFigureOut">
              <a:rPr lang="en-US" strike="noStrike" noProof="1" smtClean="0">
                <a:latin typeface="+mn-lt"/>
                <a:ea typeface="+mn-ea"/>
                <a:cs typeface="+mn-cs"/>
              </a:rPr>
              <a:t>6/4/2023</a:t>
            </a:fld>
            <a:endParaRPr lang="en-US" strike="noStrike" noProof="1"/>
          </a:p>
        </p:txBody>
      </p:sp>
      <p:sp>
        <p:nvSpPr>
          <p:cNvPr id="3" name="页脚占位符 2"/>
          <p:cNvSpPr>
            <a:spLocks noGrp="1"/>
          </p:cNvSpPr>
          <p:nvPr>
            <p:ph type="ftr" sz="quarter" idx="11"/>
          </p:nvPr>
        </p:nvSpPr>
        <p:spPr/>
        <p:txBody>
          <a:bodyPr/>
          <a:lstStyle/>
          <a:p>
            <a:pPr fontAlgn="auto"/>
            <a:endParaRPr lang="en-US" strike="noStrike" noProof="1"/>
          </a:p>
        </p:txBody>
      </p:sp>
      <p:sp>
        <p:nvSpPr>
          <p:cNvPr id="4" name="灯片编号占位符 3"/>
          <p:cNvSpPr>
            <a:spLocks noGrp="1"/>
          </p:cNvSpPr>
          <p:nvPr>
            <p:ph type="sldNum" sz="quarter" idx="12"/>
          </p:nvPr>
        </p:nvSpPr>
        <p:spPr/>
        <p:txBody>
          <a:bodyPr/>
          <a:lstStyle/>
          <a:p>
            <a:pPr fontAlgn="auto"/>
            <a:fld id="{B6F15528-21DE-4FAA-801E-634DDDAF4B2B}"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3411638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5F060A7B-1FC6-D91B-3F35-8A346BE2A064}"/>
              </a:ext>
            </a:extLst>
          </p:cNvPr>
          <p:cNvSpPr txBox="1"/>
          <p:nvPr/>
        </p:nvSpPr>
        <p:spPr>
          <a:xfrm>
            <a:off x="1059656" y="3232079"/>
            <a:ext cx="7024688" cy="874712"/>
          </a:xfrm>
          <a:prstGeom prst="rect">
            <a:avLst/>
          </a:prstGeom>
          <a:noFill/>
          <a:ln w="9525">
            <a:noFill/>
          </a:ln>
        </p:spPr>
        <p:txBody>
          <a:bodyPr wrap="square" lIns="127000" tIns="9005" rIns="127000" bIns="9005" anchor="t">
            <a:spAutoFit/>
          </a:bodyPr>
          <a:lstStyle/>
          <a:p>
            <a:pPr>
              <a:lnSpc>
                <a:spcPct val="116000"/>
              </a:lnSpc>
            </a:pPr>
            <a:r>
              <a:rPr lang="en-US" altLang="zh-CN" sz="4800" dirty="0">
                <a:solidFill>
                  <a:srgbClr val="198ABD"/>
                </a:solidFill>
                <a:latin typeface="微软雅黑" panose="020B0503020204020204" charset="-122"/>
                <a:ea typeface="微软雅黑" panose="020B0503020204020204" charset="-122"/>
              </a:rPr>
              <a:t>   </a:t>
            </a:r>
            <a:r>
              <a:rPr lang="en-US" altLang="zh-CN" sz="4000" dirty="0">
                <a:solidFill>
                  <a:srgbClr val="198ABD"/>
                </a:solidFill>
                <a:latin typeface="微软雅黑" panose="020B0503020204020204" charset="-122"/>
                <a:ea typeface="微软雅黑" panose="020B0503020204020204" charset="-122"/>
              </a:rPr>
              <a:t> </a:t>
            </a:r>
            <a:r>
              <a:rPr lang="zh-CN" altLang="en-US" sz="4000" dirty="0">
                <a:solidFill>
                  <a:srgbClr val="198ABD"/>
                </a:solidFill>
                <a:latin typeface="微软雅黑" panose="020B0503020204020204" charset="-122"/>
                <a:ea typeface="微软雅黑" panose="020B0503020204020204" charset="-122"/>
              </a:rPr>
              <a:t>毕 业 设 计 论 文 答 辩</a:t>
            </a:r>
          </a:p>
        </p:txBody>
      </p:sp>
      <p:sp>
        <p:nvSpPr>
          <p:cNvPr id="7" name="TextBox 3">
            <a:extLst>
              <a:ext uri="{FF2B5EF4-FFF2-40B4-BE49-F238E27FC236}">
                <a16:creationId xmlns:a16="http://schemas.microsoft.com/office/drawing/2014/main" id="{5DFED276-F878-69EE-DE7F-7E684460A0EF}"/>
              </a:ext>
            </a:extLst>
          </p:cNvPr>
          <p:cNvSpPr txBox="1"/>
          <p:nvPr/>
        </p:nvSpPr>
        <p:spPr>
          <a:xfrm>
            <a:off x="2235994" y="4106791"/>
            <a:ext cx="5495925" cy="590550"/>
          </a:xfrm>
          <a:prstGeom prst="rect">
            <a:avLst/>
          </a:prstGeom>
          <a:noFill/>
          <a:ln w="9525">
            <a:noFill/>
          </a:ln>
        </p:spPr>
        <p:txBody>
          <a:bodyPr wrap="square" lIns="127000" tIns="63500" rIns="127000" bIns="63500" anchor="t">
            <a:spAutoFit/>
          </a:bodyPr>
          <a:lstStyle/>
          <a:p>
            <a:pPr>
              <a:lnSpc>
                <a:spcPct val="116000"/>
              </a:lnSpc>
            </a:pPr>
            <a:r>
              <a:rPr lang="en-US" altLang="zh-CN" sz="2600" dirty="0">
                <a:solidFill>
                  <a:srgbClr val="00B0F0"/>
                </a:solidFill>
                <a:latin typeface="微软雅黑" panose="020B0503020204020204" charset="-122"/>
                <a:ea typeface="微软雅黑" panose="020B0503020204020204" charset="-122"/>
              </a:rPr>
              <a:t> </a:t>
            </a:r>
            <a:r>
              <a:rPr lang="en-US" altLang="zh-CN" sz="2400" dirty="0">
                <a:solidFill>
                  <a:srgbClr val="00B0F0"/>
                </a:solidFill>
                <a:latin typeface="微软雅黑" panose="020B0503020204020204" charset="-122"/>
                <a:ea typeface="微软雅黑" panose="020B0503020204020204" charset="-122"/>
              </a:rPr>
              <a:t>Graduation thesis defense</a:t>
            </a:r>
          </a:p>
        </p:txBody>
      </p:sp>
    </p:spTree>
    <p:extLst>
      <p:ext uri="{BB962C8B-B14F-4D97-AF65-F5344CB8AC3E}">
        <p14:creationId xmlns:p14="http://schemas.microsoft.com/office/powerpoint/2010/main" val="3927314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728591" y="305369"/>
            <a:ext cx="4705350" cy="552450"/>
          </a:xfrm>
          <a:prstGeom prst="rect">
            <a:avLst/>
          </a:prstGeom>
          <a:noFill/>
          <a:ln/>
        </p:spPr>
        <p:txBody>
          <a:bodyPr wrap="square" rtlCol="0" anchor="t"/>
          <a:lstStyle/>
          <a:p>
            <a:pPr marL="0" indent="0" algn="ctr">
              <a:buNone/>
            </a:pPr>
            <a:r>
              <a:rPr lang="en-US" sz="1920" b="1" dirty="0">
                <a:solidFill>
                  <a:srgbClr val="000000"/>
                </a:solidFill>
                <a:latin typeface="Noto Sans SC" pitchFamily="34" charset="0"/>
                <a:ea typeface="Noto Sans SC" pitchFamily="34" charset="-122"/>
                <a:cs typeface="Noto Sans SC" pitchFamily="34" charset="-120"/>
              </a:rPr>
              <a:t>2. </a:t>
            </a:r>
            <a:r>
              <a:rPr lang="en-US" sz="2400" b="1" dirty="0">
                <a:solidFill>
                  <a:srgbClr val="000000"/>
                </a:solidFill>
                <a:latin typeface="Noto Sans SC" pitchFamily="34" charset="0"/>
                <a:ea typeface="Noto Sans SC" pitchFamily="34" charset="-122"/>
                <a:cs typeface="Noto Sans SC" pitchFamily="34" charset="-120"/>
              </a:rPr>
              <a:t>经济可行性</a:t>
            </a:r>
            <a:endParaRPr lang="en-US" sz="2400" dirty="0"/>
          </a:p>
        </p:txBody>
      </p:sp>
      <p:sp>
        <p:nvSpPr>
          <p:cNvPr id="4" name="Text 1"/>
          <p:cNvSpPr/>
          <p:nvPr/>
        </p:nvSpPr>
        <p:spPr>
          <a:xfrm>
            <a:off x="1266825" y="2662238"/>
            <a:ext cx="1614488" cy="1285875"/>
          </a:xfrm>
          <a:prstGeom prst="rect">
            <a:avLst/>
          </a:prstGeom>
          <a:noFill/>
          <a:ln/>
        </p:spPr>
        <p:txBody>
          <a:bodyPr wrap="square" rtlCol="0" anchor="t"/>
          <a:lstStyle/>
          <a:p>
            <a:pPr marL="0" indent="0" algn="ctr">
              <a:lnSpc>
                <a:spcPct val="150000"/>
              </a:lnSpc>
              <a:buNone/>
            </a:pPr>
            <a:r>
              <a:rPr lang="en-US" sz="1152" b="1" dirty="0">
                <a:solidFill>
                  <a:srgbClr val="383838"/>
                </a:solidFill>
                <a:latin typeface="Noto Sans SC" pitchFamily="34" charset="0"/>
                <a:ea typeface="Noto Sans SC" pitchFamily="34" charset="-122"/>
                <a:cs typeface="Noto Sans SC" pitchFamily="34" charset="-120"/>
              </a:rPr>
              <a:t>市场需求</a:t>
            </a:r>
            <a:r>
              <a:rPr lang="en-US" sz="1152" dirty="0">
                <a:solidFill>
                  <a:srgbClr val="383838"/>
                </a:solidFill>
                <a:latin typeface="Noto Sans SC" pitchFamily="34" charset="0"/>
                <a:ea typeface="Noto Sans SC" pitchFamily="34" charset="-122"/>
                <a:cs typeface="Noto Sans SC" pitchFamily="34" charset="-120"/>
              </a:rPr>
              <a:t>：技术领域的读者群体数量庞大，而目前市面上类似的技术书籍在线阅读平台较少。</a:t>
            </a:r>
            <a:endParaRPr lang="en-US" sz="1152" dirty="0"/>
          </a:p>
        </p:txBody>
      </p:sp>
      <p:sp>
        <p:nvSpPr>
          <p:cNvPr id="5" name="Text 2"/>
          <p:cNvSpPr/>
          <p:nvPr/>
        </p:nvSpPr>
        <p:spPr>
          <a:xfrm>
            <a:off x="3762375" y="2662238"/>
            <a:ext cx="1614488" cy="1285875"/>
          </a:xfrm>
          <a:prstGeom prst="rect">
            <a:avLst/>
          </a:prstGeom>
          <a:noFill/>
          <a:ln/>
        </p:spPr>
        <p:txBody>
          <a:bodyPr wrap="square" rtlCol="0" anchor="t"/>
          <a:lstStyle/>
          <a:p>
            <a:pPr marL="0" indent="0" algn="ctr">
              <a:lnSpc>
                <a:spcPct val="150000"/>
              </a:lnSpc>
              <a:buNone/>
            </a:pPr>
            <a:r>
              <a:rPr lang="en-US" sz="1152" b="1" dirty="0">
                <a:solidFill>
                  <a:srgbClr val="383838"/>
                </a:solidFill>
                <a:latin typeface="Noto Sans SC" pitchFamily="34" charset="0"/>
                <a:ea typeface="Noto Sans SC" pitchFamily="34" charset="-122"/>
                <a:cs typeface="Noto Sans SC" pitchFamily="34" charset="-120"/>
              </a:rPr>
              <a:t>项目目标</a:t>
            </a:r>
            <a:r>
              <a:rPr lang="en-US" sz="1152" dirty="0">
                <a:solidFill>
                  <a:srgbClr val="383838"/>
                </a:solidFill>
                <a:latin typeface="Noto Sans SC" pitchFamily="34" charset="0"/>
                <a:ea typeface="Noto Sans SC" pitchFamily="34" charset="-122"/>
                <a:cs typeface="Noto Sans SC" pitchFamily="34" charset="-120"/>
              </a:rPr>
              <a:t>：提供一个便捷、舒适的阅读平台，帮助用户获取和学习技术知识，满足市场需求。</a:t>
            </a:r>
            <a:endParaRPr lang="en-US" sz="1152" dirty="0"/>
          </a:p>
        </p:txBody>
      </p:sp>
      <p:sp>
        <p:nvSpPr>
          <p:cNvPr id="6" name="Text 3"/>
          <p:cNvSpPr/>
          <p:nvPr/>
        </p:nvSpPr>
        <p:spPr>
          <a:xfrm>
            <a:off x="6281738" y="2662238"/>
            <a:ext cx="1614488" cy="1543050"/>
          </a:xfrm>
          <a:prstGeom prst="rect">
            <a:avLst/>
          </a:prstGeom>
          <a:noFill/>
          <a:ln/>
        </p:spPr>
        <p:txBody>
          <a:bodyPr wrap="square" rtlCol="0" anchor="t"/>
          <a:lstStyle/>
          <a:p>
            <a:pPr marL="0" indent="0" algn="ctr">
              <a:lnSpc>
                <a:spcPct val="150000"/>
              </a:lnSpc>
              <a:buNone/>
            </a:pPr>
            <a:r>
              <a:rPr lang="en-US" sz="1152" b="1" dirty="0" err="1">
                <a:solidFill>
                  <a:srgbClr val="383838"/>
                </a:solidFill>
                <a:latin typeface="Noto Sans SC" pitchFamily="34" charset="0"/>
                <a:ea typeface="Noto Sans SC" pitchFamily="34" charset="-122"/>
                <a:cs typeface="Noto Sans SC" pitchFamily="34" charset="-120"/>
              </a:rPr>
              <a:t>市场潜力</a:t>
            </a:r>
            <a:r>
              <a:rPr lang="en-US" sz="1152" dirty="0" err="1">
                <a:solidFill>
                  <a:srgbClr val="383838"/>
                </a:solidFill>
                <a:latin typeface="Noto Sans SC" pitchFamily="34" charset="0"/>
                <a:ea typeface="Noto Sans SC" pitchFamily="34" charset="-122"/>
                <a:cs typeface="Noto Sans SC" pitchFamily="34" charset="-120"/>
              </a:rPr>
              <a:t>：因为具有明确的目标群体和市场需求，本项目有良好的市场潜力，有望带来良好的经济效益</a:t>
            </a:r>
            <a:r>
              <a:rPr lang="zh-CN" altLang="en-US" sz="1152" dirty="0">
                <a:solidFill>
                  <a:srgbClr val="383838"/>
                </a:solidFill>
                <a:latin typeface="Noto Sans SC" pitchFamily="34" charset="0"/>
                <a:ea typeface="Noto Sans SC" pitchFamily="34" charset="-122"/>
                <a:cs typeface="Noto Sans SC" pitchFamily="34" charset="-120"/>
              </a:rPr>
              <a:t>。</a:t>
            </a:r>
            <a:endParaRPr lang="en-US" sz="1152"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9835108-B3E9-2DD2-C6EE-65334018E62E}"/>
              </a:ext>
            </a:extLst>
          </p:cNvPr>
          <p:cNvPicPr>
            <a:picLocks noChangeAspect="1"/>
          </p:cNvPicPr>
          <p:nvPr/>
        </p:nvPicPr>
        <p:blipFill>
          <a:blip r:embed="rId2"/>
          <a:stretch>
            <a:fillRect/>
          </a:stretch>
        </p:blipFill>
        <p:spPr>
          <a:xfrm>
            <a:off x="707978" y="586945"/>
            <a:ext cx="7864522" cy="4419983"/>
          </a:xfrm>
          <a:prstGeom prst="rect">
            <a:avLst/>
          </a:prstGeom>
        </p:spPr>
      </p:pic>
      <p:sp>
        <p:nvSpPr>
          <p:cNvPr id="2" name="Text 0">
            <a:extLst>
              <a:ext uri="{FF2B5EF4-FFF2-40B4-BE49-F238E27FC236}">
                <a16:creationId xmlns:a16="http://schemas.microsoft.com/office/drawing/2014/main" id="{A356CCE0-2350-D126-EED4-957ADE5A402D}"/>
              </a:ext>
            </a:extLst>
          </p:cNvPr>
          <p:cNvSpPr/>
          <p:nvPr/>
        </p:nvSpPr>
        <p:spPr>
          <a:xfrm>
            <a:off x="-776358" y="209834"/>
            <a:ext cx="4705350" cy="552450"/>
          </a:xfrm>
          <a:prstGeom prst="rect">
            <a:avLst/>
          </a:prstGeom>
          <a:noFill/>
          <a:ln/>
        </p:spPr>
        <p:txBody>
          <a:bodyPr wrap="square" rtlCol="0" anchor="t"/>
          <a:lstStyle/>
          <a:p>
            <a:pPr marL="0" indent="0" algn="ctr">
              <a:buNone/>
            </a:pPr>
            <a:r>
              <a:rPr lang="en-US" sz="1920" b="1" dirty="0">
                <a:solidFill>
                  <a:srgbClr val="000000"/>
                </a:solidFill>
                <a:latin typeface="Noto Sans SC" pitchFamily="34" charset="0"/>
                <a:ea typeface="Noto Sans SC" pitchFamily="34" charset="-122"/>
                <a:cs typeface="Noto Sans SC" pitchFamily="34" charset="-120"/>
              </a:rPr>
              <a:t>3. </a:t>
            </a:r>
            <a:r>
              <a:rPr lang="zh-CN" altLang="en-US" sz="2400" b="1" dirty="0">
                <a:solidFill>
                  <a:srgbClr val="000000"/>
                </a:solidFill>
                <a:latin typeface="Noto Sans SC" pitchFamily="34" charset="0"/>
                <a:ea typeface="Noto Sans SC" pitchFamily="34" charset="-122"/>
                <a:cs typeface="Noto Sans SC" pitchFamily="34" charset="-120"/>
              </a:rPr>
              <a:t>功能模块分析</a:t>
            </a:r>
            <a:endParaRPr lang="en-US" sz="2400" dirty="0"/>
          </a:p>
        </p:txBody>
      </p:sp>
    </p:spTree>
    <p:extLst>
      <p:ext uri="{BB962C8B-B14F-4D97-AF65-F5344CB8AC3E}">
        <p14:creationId xmlns:p14="http://schemas.microsoft.com/office/powerpoint/2010/main" val="380658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05728CE-08D0-5466-393E-D4BE333512D1}"/>
              </a:ext>
            </a:extLst>
          </p:cNvPr>
          <p:cNvPicPr>
            <a:picLocks noChangeAspect="1"/>
          </p:cNvPicPr>
          <p:nvPr/>
        </p:nvPicPr>
        <p:blipFill rotWithShape="1">
          <a:blip r:embed="rId2"/>
          <a:srcRect b="3947"/>
          <a:stretch/>
        </p:blipFill>
        <p:spPr>
          <a:xfrm>
            <a:off x="800297" y="101505"/>
            <a:ext cx="7668139" cy="4940490"/>
          </a:xfrm>
          <a:prstGeom prst="rect">
            <a:avLst/>
          </a:prstGeom>
        </p:spPr>
      </p:pic>
      <p:sp>
        <p:nvSpPr>
          <p:cNvPr id="2" name="Text 0">
            <a:extLst>
              <a:ext uri="{FF2B5EF4-FFF2-40B4-BE49-F238E27FC236}">
                <a16:creationId xmlns:a16="http://schemas.microsoft.com/office/drawing/2014/main" id="{A356CCE0-2350-D126-EED4-957ADE5A402D}"/>
              </a:ext>
            </a:extLst>
          </p:cNvPr>
          <p:cNvSpPr/>
          <p:nvPr/>
        </p:nvSpPr>
        <p:spPr>
          <a:xfrm>
            <a:off x="-728591" y="209834"/>
            <a:ext cx="4705350" cy="552450"/>
          </a:xfrm>
          <a:prstGeom prst="rect">
            <a:avLst/>
          </a:prstGeom>
          <a:noFill/>
          <a:ln/>
        </p:spPr>
        <p:txBody>
          <a:bodyPr wrap="square" rtlCol="0" anchor="t"/>
          <a:lstStyle/>
          <a:p>
            <a:pPr marL="0" indent="0" algn="ctr">
              <a:buNone/>
            </a:pPr>
            <a:r>
              <a:rPr lang="en-US" sz="1920" b="1" dirty="0">
                <a:solidFill>
                  <a:srgbClr val="000000"/>
                </a:solidFill>
                <a:latin typeface="Noto Sans SC" pitchFamily="34" charset="0"/>
                <a:ea typeface="Noto Sans SC" pitchFamily="34" charset="-122"/>
                <a:cs typeface="Noto Sans SC" pitchFamily="34" charset="-120"/>
              </a:rPr>
              <a:t>4. </a:t>
            </a:r>
            <a:r>
              <a:rPr lang="zh-CN" altLang="en-US" sz="2400" b="1" dirty="0">
                <a:solidFill>
                  <a:srgbClr val="000000"/>
                </a:solidFill>
                <a:latin typeface="Noto Sans SC" pitchFamily="34" charset="0"/>
                <a:ea typeface="Noto Sans SC" pitchFamily="34" charset="-122"/>
                <a:cs typeface="Noto Sans SC" pitchFamily="34" charset="-120"/>
              </a:rPr>
              <a:t>访问流程分析</a:t>
            </a:r>
            <a:endParaRPr lang="en-US" sz="2400" dirty="0"/>
          </a:p>
        </p:txBody>
      </p:sp>
    </p:spTree>
    <p:extLst>
      <p:ext uri="{BB962C8B-B14F-4D97-AF65-F5344CB8AC3E}">
        <p14:creationId xmlns:p14="http://schemas.microsoft.com/office/powerpoint/2010/main" val="327170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6829425" y="3090863"/>
            <a:ext cx="1900238" cy="1233488"/>
          </a:xfrm>
          <a:prstGeom prst="rect">
            <a:avLst/>
          </a:prstGeom>
          <a:noFill/>
          <a:ln/>
        </p:spPr>
        <p:txBody>
          <a:bodyPr wrap="square" rtlCol="0" anchor="ctr"/>
          <a:lstStyle/>
          <a:p>
            <a:pPr marL="0" indent="0">
              <a:buNone/>
            </a:pPr>
            <a:r>
              <a:rPr lang="en-US" sz="5400" b="1" dirty="0">
                <a:solidFill>
                  <a:srgbClr val="112629"/>
                </a:solidFill>
                <a:latin typeface="Noto Serif SC" pitchFamily="34" charset="0"/>
                <a:ea typeface="Noto Serif SC" pitchFamily="34" charset="-122"/>
                <a:cs typeface="Noto Serif SC" pitchFamily="34" charset="-120"/>
              </a:rPr>
              <a:t>04</a:t>
            </a:r>
            <a:endParaRPr lang="en-US" sz="5400" dirty="0"/>
          </a:p>
        </p:txBody>
      </p:sp>
      <p:sp>
        <p:nvSpPr>
          <p:cNvPr id="3" name="Text 1"/>
          <p:cNvSpPr/>
          <p:nvPr/>
        </p:nvSpPr>
        <p:spPr>
          <a:xfrm>
            <a:off x="428625" y="1495425"/>
            <a:ext cx="5101590" cy="1652588"/>
          </a:xfrm>
          <a:prstGeom prst="rect">
            <a:avLst/>
          </a:prstGeom>
          <a:noFill/>
          <a:ln/>
        </p:spPr>
        <p:txBody>
          <a:bodyPr wrap="square" rtlCol="0" anchor="t"/>
          <a:lstStyle/>
          <a:p>
            <a:pPr marL="0" indent="0">
              <a:buNone/>
            </a:pPr>
            <a:r>
              <a:rPr lang="en-US" sz="3200" b="1" dirty="0">
                <a:solidFill>
                  <a:srgbClr val="000000"/>
                </a:solidFill>
                <a:latin typeface="Noto Serif SC" pitchFamily="34" charset="0"/>
                <a:ea typeface="Noto Serif SC" pitchFamily="34" charset="-122"/>
                <a:cs typeface="Noto Serif SC" pitchFamily="34" charset="-120"/>
              </a:rPr>
              <a:t>4. </a:t>
            </a:r>
            <a:r>
              <a:rPr lang="zh-CN" altLang="en-US" sz="3200" b="1" dirty="0">
                <a:solidFill>
                  <a:srgbClr val="000000"/>
                </a:solidFill>
                <a:latin typeface="Noto Serif SC" pitchFamily="34" charset="0"/>
                <a:ea typeface="Noto Serif SC" pitchFamily="34" charset="-122"/>
                <a:cs typeface="Noto Serif SC" pitchFamily="34" charset="-120"/>
              </a:rPr>
              <a:t>设计论述</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762000" y="776288"/>
            <a:ext cx="7806690" cy="2143"/>
          </a:xfrm>
          <a:prstGeom prst="rect">
            <a:avLst/>
          </a:prstGeom>
          <a:solidFill>
            <a:srgbClr val="112629"/>
          </a:solidFill>
          <a:ln/>
        </p:spPr>
      </p:sp>
      <p:sp>
        <p:nvSpPr>
          <p:cNvPr id="3" name="Text 1"/>
          <p:cNvSpPr/>
          <p:nvPr/>
        </p:nvSpPr>
        <p:spPr>
          <a:xfrm>
            <a:off x="762000" y="228600"/>
            <a:ext cx="7806690" cy="547688"/>
          </a:xfrm>
          <a:prstGeom prst="rect">
            <a:avLst/>
          </a:prstGeom>
          <a:noFill/>
          <a:ln/>
        </p:spPr>
        <p:txBody>
          <a:bodyPr wrap="square" rtlCol="0" anchor="ctr"/>
          <a:lstStyle/>
          <a:p>
            <a:pPr marL="0" indent="0">
              <a:buNone/>
            </a:pPr>
            <a:r>
              <a:rPr lang="en-US" altLang="zh-CN" sz="2400" b="1" dirty="0">
                <a:solidFill>
                  <a:srgbClr val="112629"/>
                </a:solidFill>
                <a:latin typeface="Noto Serif SC" pitchFamily="34" charset="0"/>
                <a:ea typeface="Noto Serif SC" pitchFamily="34" charset="-122"/>
              </a:rPr>
              <a:t>Ⅰ.</a:t>
            </a:r>
            <a:r>
              <a:rPr lang="zh-CN" altLang="en-US" sz="2400" b="1" dirty="0">
                <a:solidFill>
                  <a:srgbClr val="112629"/>
                </a:solidFill>
                <a:latin typeface="Noto Serif SC" pitchFamily="34" charset="0"/>
                <a:ea typeface="Noto Serif SC" pitchFamily="34" charset="-122"/>
              </a:rPr>
              <a:t>登录实现</a:t>
            </a:r>
            <a:endParaRPr lang="en-US" sz="2400" dirty="0"/>
          </a:p>
        </p:txBody>
      </p:sp>
      <p:pic>
        <p:nvPicPr>
          <p:cNvPr id="5" name="图片 4">
            <a:extLst>
              <a:ext uri="{FF2B5EF4-FFF2-40B4-BE49-F238E27FC236}">
                <a16:creationId xmlns:a16="http://schemas.microsoft.com/office/drawing/2014/main" id="{981D4085-5EBC-6FD2-229C-F7572E6791CF}"/>
              </a:ext>
            </a:extLst>
          </p:cNvPr>
          <p:cNvPicPr>
            <a:picLocks noChangeAspect="1"/>
          </p:cNvPicPr>
          <p:nvPr/>
        </p:nvPicPr>
        <p:blipFill>
          <a:blip r:embed="rId3"/>
          <a:stretch>
            <a:fillRect/>
          </a:stretch>
        </p:blipFill>
        <p:spPr>
          <a:xfrm>
            <a:off x="155245" y="778431"/>
            <a:ext cx="8833510" cy="4072129"/>
          </a:xfrm>
          <a:prstGeom prst="rect">
            <a:avLst/>
          </a:prstGeom>
        </p:spPr>
      </p:pic>
      <p:sp>
        <p:nvSpPr>
          <p:cNvPr id="7" name="文本框 6">
            <a:extLst>
              <a:ext uri="{FF2B5EF4-FFF2-40B4-BE49-F238E27FC236}">
                <a16:creationId xmlns:a16="http://schemas.microsoft.com/office/drawing/2014/main" id="{2C30BD3A-C509-491A-786E-A290F720E7A8}"/>
              </a:ext>
            </a:extLst>
          </p:cNvPr>
          <p:cNvSpPr txBox="1"/>
          <p:nvPr/>
        </p:nvSpPr>
        <p:spPr>
          <a:xfrm>
            <a:off x="3862316" y="586854"/>
            <a:ext cx="3364960" cy="276999"/>
          </a:xfrm>
          <a:prstGeom prst="rect">
            <a:avLst/>
          </a:prstGeom>
          <a:noFill/>
        </p:spPr>
        <p:txBody>
          <a:bodyPr wrap="none" rtlCol="0">
            <a:spAutoFit/>
          </a:bodyPr>
          <a:lstStyle/>
          <a:p>
            <a:r>
              <a:rPr lang="zh-CN" altLang="en-US" sz="1200" dirty="0"/>
              <a:t>创新点：</a:t>
            </a:r>
            <a:r>
              <a:rPr lang="en-US" altLang="zh-CN" sz="1200" dirty="0" err="1"/>
              <a:t>redis</a:t>
            </a:r>
            <a:r>
              <a:rPr lang="zh-CN" altLang="en-US" sz="1200" dirty="0"/>
              <a:t>，</a:t>
            </a:r>
            <a:r>
              <a:rPr lang="en-US" altLang="zh-CN" sz="1200" dirty="0" err="1"/>
              <a:t>HandlerInterceptor</a:t>
            </a:r>
            <a:r>
              <a:rPr lang="zh-CN" altLang="en-US" sz="1200" dirty="0"/>
              <a:t>，</a:t>
            </a:r>
            <a:r>
              <a:rPr lang="en-US" altLang="zh-CN" sz="1200" dirty="0" err="1"/>
              <a:t>ThreadLocal</a:t>
            </a:r>
            <a:endParaRPr lang="zh-CN" alt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762000" y="776288"/>
            <a:ext cx="7806690" cy="2143"/>
          </a:xfrm>
          <a:prstGeom prst="rect">
            <a:avLst/>
          </a:prstGeom>
          <a:solidFill>
            <a:srgbClr val="112629"/>
          </a:solidFill>
          <a:ln/>
        </p:spPr>
      </p:sp>
      <p:sp>
        <p:nvSpPr>
          <p:cNvPr id="3" name="Text 1"/>
          <p:cNvSpPr/>
          <p:nvPr/>
        </p:nvSpPr>
        <p:spPr>
          <a:xfrm>
            <a:off x="762000" y="228600"/>
            <a:ext cx="7806690" cy="547688"/>
          </a:xfrm>
          <a:prstGeom prst="rect">
            <a:avLst/>
          </a:prstGeom>
          <a:noFill/>
          <a:ln/>
        </p:spPr>
        <p:txBody>
          <a:bodyPr wrap="square" rtlCol="0" anchor="ctr"/>
          <a:lstStyle/>
          <a:p>
            <a:pPr marL="0" indent="0">
              <a:buNone/>
            </a:pPr>
            <a:r>
              <a:rPr lang="en-US" altLang="zh-CN" sz="2400" b="1" dirty="0">
                <a:solidFill>
                  <a:srgbClr val="112629"/>
                </a:solidFill>
                <a:latin typeface="Noto Serif SC" pitchFamily="34" charset="0"/>
                <a:ea typeface="Noto Serif SC" pitchFamily="34" charset="-122"/>
                <a:cs typeface="Noto Serif SC" pitchFamily="34" charset="-120"/>
              </a:rPr>
              <a:t>Ⅱ.</a:t>
            </a:r>
            <a:r>
              <a:rPr lang="zh-CN" altLang="en-US" sz="2400" b="1" dirty="0">
                <a:solidFill>
                  <a:srgbClr val="112629"/>
                </a:solidFill>
                <a:latin typeface="Noto Serif SC" pitchFamily="34" charset="0"/>
                <a:ea typeface="Noto Serif SC" pitchFamily="34" charset="-122"/>
                <a:cs typeface="Noto Serif SC" pitchFamily="34" charset="-120"/>
              </a:rPr>
              <a:t>点赞实现</a:t>
            </a:r>
            <a:endParaRPr lang="en-US" sz="2400" dirty="0"/>
          </a:p>
        </p:txBody>
      </p:sp>
      <p:pic>
        <p:nvPicPr>
          <p:cNvPr id="6" name="图片 5">
            <a:extLst>
              <a:ext uri="{FF2B5EF4-FFF2-40B4-BE49-F238E27FC236}">
                <a16:creationId xmlns:a16="http://schemas.microsoft.com/office/drawing/2014/main" id="{8C5803E7-88EF-3C61-E617-EBC542AF627B}"/>
              </a:ext>
            </a:extLst>
          </p:cNvPr>
          <p:cNvPicPr>
            <a:picLocks noChangeAspect="1"/>
          </p:cNvPicPr>
          <p:nvPr/>
        </p:nvPicPr>
        <p:blipFill>
          <a:blip r:embed="rId3"/>
          <a:stretch>
            <a:fillRect/>
          </a:stretch>
        </p:blipFill>
        <p:spPr>
          <a:xfrm>
            <a:off x="5558529" y="1381514"/>
            <a:ext cx="3010161" cy="838273"/>
          </a:xfrm>
          <a:prstGeom prst="rect">
            <a:avLst/>
          </a:prstGeom>
        </p:spPr>
      </p:pic>
      <p:sp>
        <p:nvSpPr>
          <p:cNvPr id="8" name="矩形 7">
            <a:extLst>
              <a:ext uri="{FF2B5EF4-FFF2-40B4-BE49-F238E27FC236}">
                <a16:creationId xmlns:a16="http://schemas.microsoft.com/office/drawing/2014/main" id="{6467781E-9432-D7A2-C602-DC855F08FE4F}"/>
              </a:ext>
            </a:extLst>
          </p:cNvPr>
          <p:cNvSpPr/>
          <p:nvPr/>
        </p:nvSpPr>
        <p:spPr>
          <a:xfrm>
            <a:off x="4572000" y="1046023"/>
            <a:ext cx="2954655" cy="369332"/>
          </a:xfrm>
          <a:prstGeom prst="rect">
            <a:avLst/>
          </a:prstGeom>
          <a:noFill/>
        </p:spPr>
        <p:txBody>
          <a:bodyPr wrap="square" lIns="91440" tIns="45720" rIns="91440" bIns="45720">
            <a:spAutoFit/>
          </a:bodyPr>
          <a:lstStyle/>
          <a:p>
            <a:pPr algn="ctr"/>
            <a:r>
              <a:rPr lang="zh-CN" altLang="en-US" b="0" cap="none" spc="0" dirty="0">
                <a:ln w="0"/>
                <a:solidFill>
                  <a:schemeClr val="accent1"/>
                </a:solidFill>
                <a:effectLst>
                  <a:outerShdw blurRad="38100" dist="25400" dir="5400000" algn="ctr" rotWithShape="0">
                    <a:srgbClr val="6E747A">
                      <a:alpha val="43000"/>
                    </a:srgbClr>
                  </a:outerShdw>
                </a:effectLst>
              </a:rPr>
              <a:t>未点赞：</a:t>
            </a:r>
          </a:p>
        </p:txBody>
      </p:sp>
      <p:sp>
        <p:nvSpPr>
          <p:cNvPr id="9" name="矩形 8">
            <a:extLst>
              <a:ext uri="{FF2B5EF4-FFF2-40B4-BE49-F238E27FC236}">
                <a16:creationId xmlns:a16="http://schemas.microsoft.com/office/drawing/2014/main" id="{46991C11-CCB1-7D09-998D-60F59AC3F486}"/>
              </a:ext>
            </a:extLst>
          </p:cNvPr>
          <p:cNvSpPr/>
          <p:nvPr/>
        </p:nvSpPr>
        <p:spPr>
          <a:xfrm>
            <a:off x="4665345" y="2667580"/>
            <a:ext cx="2954655" cy="369332"/>
          </a:xfrm>
          <a:prstGeom prst="rect">
            <a:avLst/>
          </a:prstGeom>
          <a:noFill/>
        </p:spPr>
        <p:txBody>
          <a:bodyPr wrap="square" lIns="91440" tIns="45720" rIns="91440" bIns="45720">
            <a:spAutoFit/>
          </a:bodyPr>
          <a:lstStyle/>
          <a:p>
            <a:pPr algn="ctr"/>
            <a:r>
              <a:rPr lang="zh-CN" altLang="en-US" dirty="0">
                <a:ln w="0"/>
                <a:solidFill>
                  <a:schemeClr val="accent1"/>
                </a:solidFill>
                <a:effectLst>
                  <a:outerShdw blurRad="38100" dist="25400" dir="5400000" algn="ctr" rotWithShape="0">
                    <a:srgbClr val="6E747A">
                      <a:alpha val="43000"/>
                    </a:srgbClr>
                  </a:outerShdw>
                </a:effectLst>
              </a:rPr>
              <a:t>已</a:t>
            </a:r>
            <a:r>
              <a:rPr lang="zh-CN" altLang="en-US" b="0" cap="none" spc="0" dirty="0">
                <a:ln w="0"/>
                <a:solidFill>
                  <a:schemeClr val="accent1"/>
                </a:solidFill>
                <a:effectLst>
                  <a:outerShdw blurRad="38100" dist="25400" dir="5400000" algn="ctr" rotWithShape="0">
                    <a:srgbClr val="6E747A">
                      <a:alpha val="43000"/>
                    </a:srgbClr>
                  </a:outerShdw>
                </a:effectLst>
              </a:rPr>
              <a:t>点赞：</a:t>
            </a:r>
          </a:p>
        </p:txBody>
      </p:sp>
      <p:pic>
        <p:nvPicPr>
          <p:cNvPr id="11" name="图片 10">
            <a:extLst>
              <a:ext uri="{FF2B5EF4-FFF2-40B4-BE49-F238E27FC236}">
                <a16:creationId xmlns:a16="http://schemas.microsoft.com/office/drawing/2014/main" id="{53C75446-0CF1-DFE5-F8A4-61E962943416}"/>
              </a:ext>
            </a:extLst>
          </p:cNvPr>
          <p:cNvPicPr>
            <a:picLocks noChangeAspect="1"/>
          </p:cNvPicPr>
          <p:nvPr/>
        </p:nvPicPr>
        <p:blipFill rotWithShape="1">
          <a:blip r:embed="rId4"/>
          <a:srcRect l="1002" r="1"/>
          <a:stretch/>
        </p:blipFill>
        <p:spPr>
          <a:xfrm>
            <a:off x="5558528" y="3131750"/>
            <a:ext cx="3010161" cy="823031"/>
          </a:xfrm>
          <a:prstGeom prst="rect">
            <a:avLst/>
          </a:prstGeom>
        </p:spPr>
      </p:pic>
      <p:sp>
        <p:nvSpPr>
          <p:cNvPr id="12" name="文本框 11">
            <a:extLst>
              <a:ext uri="{FF2B5EF4-FFF2-40B4-BE49-F238E27FC236}">
                <a16:creationId xmlns:a16="http://schemas.microsoft.com/office/drawing/2014/main" id="{C4DE78D3-8B2B-9CD6-E32D-909A54F0770D}"/>
              </a:ext>
            </a:extLst>
          </p:cNvPr>
          <p:cNvSpPr txBox="1"/>
          <p:nvPr/>
        </p:nvSpPr>
        <p:spPr>
          <a:xfrm>
            <a:off x="3594744" y="430707"/>
            <a:ext cx="1104341" cy="276999"/>
          </a:xfrm>
          <a:prstGeom prst="rect">
            <a:avLst/>
          </a:prstGeom>
          <a:noFill/>
        </p:spPr>
        <p:txBody>
          <a:bodyPr wrap="none" rtlCol="0">
            <a:spAutoFit/>
          </a:bodyPr>
          <a:lstStyle/>
          <a:p>
            <a:r>
              <a:rPr lang="zh-CN" altLang="en-US" sz="1200" dirty="0"/>
              <a:t>创新点：</a:t>
            </a:r>
            <a:r>
              <a:rPr lang="en-US" altLang="zh-CN" sz="1200" dirty="0" err="1"/>
              <a:t>redis</a:t>
            </a:r>
            <a:endParaRPr lang="zh-CN" altLang="en-US" sz="1200" dirty="0"/>
          </a:p>
        </p:txBody>
      </p:sp>
      <p:sp>
        <p:nvSpPr>
          <p:cNvPr id="13" name="文本框 12">
            <a:extLst>
              <a:ext uri="{FF2B5EF4-FFF2-40B4-BE49-F238E27FC236}">
                <a16:creationId xmlns:a16="http://schemas.microsoft.com/office/drawing/2014/main" id="{6400DC6B-1991-D9A4-60C2-7041E1CCCA8A}"/>
              </a:ext>
            </a:extLst>
          </p:cNvPr>
          <p:cNvSpPr txBox="1"/>
          <p:nvPr/>
        </p:nvSpPr>
        <p:spPr>
          <a:xfrm>
            <a:off x="703386" y="1021816"/>
            <a:ext cx="4298518" cy="3970318"/>
          </a:xfrm>
          <a:prstGeom prst="rect">
            <a:avLst/>
          </a:prstGeom>
          <a:noFill/>
        </p:spPr>
        <p:txBody>
          <a:bodyPr wrap="square" rtlCol="0">
            <a:spAutoFit/>
          </a:bodyPr>
          <a:lstStyle/>
          <a:p>
            <a:r>
              <a:rPr lang="en-US" altLang="zh-CN" dirty="0"/>
              <a:t>Redis </a:t>
            </a:r>
            <a:r>
              <a:rPr lang="zh-CN" altLang="en-US" dirty="0"/>
              <a:t>的 </a:t>
            </a:r>
            <a:r>
              <a:rPr lang="en-US" altLang="zh-CN" dirty="0"/>
              <a:t>Set </a:t>
            </a:r>
            <a:r>
              <a:rPr lang="zh-CN" altLang="en-US" dirty="0"/>
              <a:t>是 </a:t>
            </a:r>
            <a:r>
              <a:rPr lang="en-US" altLang="zh-CN" dirty="0"/>
              <a:t>String </a:t>
            </a:r>
            <a:r>
              <a:rPr lang="zh-CN" altLang="en-US" dirty="0"/>
              <a:t>类型的无序集合。集合成员是唯一的，这就意味着集合中不能出现重复的数据。</a:t>
            </a:r>
          </a:p>
          <a:p>
            <a:r>
              <a:rPr lang="en-US" altLang="zh-CN" dirty="0"/>
              <a:t>Redis </a:t>
            </a:r>
            <a:r>
              <a:rPr lang="zh-CN" altLang="en-US" dirty="0"/>
              <a:t>中集合是通过哈希表实现的，所以添加，删除，查找的复杂度都是 </a:t>
            </a:r>
            <a:r>
              <a:rPr lang="en-US" altLang="zh-CN" dirty="0"/>
              <a:t>O(1)</a:t>
            </a:r>
            <a:r>
              <a:rPr lang="zh-CN" altLang="en-US" dirty="0"/>
              <a:t>。</a:t>
            </a:r>
            <a:endParaRPr lang="en-US" altLang="zh-CN" dirty="0"/>
          </a:p>
          <a:p>
            <a:r>
              <a:rPr lang="en-US" altLang="zh-CN" dirty="0"/>
              <a:t>SADD</a:t>
            </a:r>
            <a:r>
              <a:rPr lang="zh-CN" altLang="en-US" dirty="0"/>
              <a:t>：向集合中添加一个成员</a:t>
            </a:r>
            <a:endParaRPr lang="en-US" altLang="zh-CN" dirty="0"/>
          </a:p>
          <a:p>
            <a:r>
              <a:rPr lang="en-US" altLang="zh-CN" dirty="0"/>
              <a:t>SREM</a:t>
            </a:r>
            <a:r>
              <a:rPr lang="zh-CN" altLang="en-US" dirty="0"/>
              <a:t>：从集合中移除元素</a:t>
            </a:r>
            <a:endParaRPr lang="en-US" altLang="zh-CN" dirty="0"/>
          </a:p>
          <a:p>
            <a:r>
              <a:rPr lang="en-US" altLang="zh-CN" dirty="0"/>
              <a:t>SCARD</a:t>
            </a:r>
            <a:r>
              <a:rPr lang="zh-CN" altLang="en-US" dirty="0"/>
              <a:t>：获取集合的成员数</a:t>
            </a:r>
            <a:endParaRPr lang="en-US" altLang="zh-CN" dirty="0"/>
          </a:p>
          <a:p>
            <a:r>
              <a:rPr lang="en-US" altLang="zh-CN" dirty="0"/>
              <a:t>SISMEMBER</a:t>
            </a:r>
            <a:r>
              <a:rPr lang="zh-CN" altLang="en-US" dirty="0"/>
              <a:t>：判断元素是否是集合的成员</a:t>
            </a:r>
            <a:endParaRPr lang="en-US" altLang="zh-CN" dirty="0"/>
          </a:p>
          <a:p>
            <a:endParaRPr lang="en-US" altLang="zh-CN" dirty="0"/>
          </a:p>
          <a:p>
            <a:endParaRPr lang="en-US" altLang="zh-CN" dirty="0"/>
          </a:p>
          <a:p>
            <a:r>
              <a:rPr lang="zh-CN" altLang="en-US" dirty="0"/>
              <a:t>使用评论的</a:t>
            </a:r>
            <a:r>
              <a:rPr lang="en-US" altLang="zh-CN" dirty="0"/>
              <a:t>ID</a:t>
            </a:r>
            <a:r>
              <a:rPr lang="zh-CN" altLang="en-US" dirty="0"/>
              <a:t>作为</a:t>
            </a:r>
            <a:r>
              <a:rPr lang="en-US" altLang="zh-CN" dirty="0"/>
              <a:t>Set</a:t>
            </a:r>
            <a:r>
              <a:rPr lang="zh-CN" altLang="en-US" dirty="0"/>
              <a:t>的</a:t>
            </a:r>
            <a:r>
              <a:rPr lang="en-US" altLang="zh-CN" dirty="0"/>
              <a:t>key</a:t>
            </a:r>
            <a:r>
              <a:rPr lang="zh-CN" altLang="en-US" dirty="0"/>
              <a:t>，用户</a:t>
            </a:r>
            <a:r>
              <a:rPr lang="en-US" altLang="zh-CN" dirty="0"/>
              <a:t>ID</a:t>
            </a:r>
            <a:r>
              <a:rPr lang="zh-CN" altLang="en-US" dirty="0"/>
              <a:t>的集合作为</a:t>
            </a:r>
            <a:r>
              <a:rPr lang="en-US" altLang="zh-CN" dirty="0"/>
              <a:t>value</a:t>
            </a:r>
            <a:r>
              <a:rPr lang="zh-CN" altLang="en-US" dirty="0"/>
              <a:t>。</a:t>
            </a:r>
            <a:endParaRPr lang="en-US" altLang="zh-CN"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76288"/>
            <a:ext cx="7806690" cy="2143"/>
          </a:xfrm>
          <a:prstGeom prst="rect">
            <a:avLst/>
          </a:prstGeom>
          <a:solidFill>
            <a:srgbClr val="112629"/>
          </a:solidFill>
          <a:ln/>
        </p:spPr>
      </p:sp>
      <p:sp>
        <p:nvSpPr>
          <p:cNvPr id="3" name="Text 1"/>
          <p:cNvSpPr/>
          <p:nvPr/>
        </p:nvSpPr>
        <p:spPr>
          <a:xfrm>
            <a:off x="762000" y="228600"/>
            <a:ext cx="7806690" cy="547688"/>
          </a:xfrm>
          <a:prstGeom prst="rect">
            <a:avLst/>
          </a:prstGeom>
          <a:noFill/>
          <a:ln/>
        </p:spPr>
        <p:txBody>
          <a:bodyPr wrap="square" rtlCol="0" anchor="ctr"/>
          <a:lstStyle/>
          <a:p>
            <a:pPr marL="0" indent="0">
              <a:buNone/>
            </a:pPr>
            <a:r>
              <a:rPr lang="en-US" altLang="zh-CN" sz="2400" b="1" dirty="0">
                <a:solidFill>
                  <a:srgbClr val="112629"/>
                </a:solidFill>
                <a:latin typeface="Noto Serif SC" pitchFamily="34" charset="0"/>
                <a:ea typeface="Noto Serif SC" pitchFamily="34" charset="-122"/>
                <a:cs typeface="Noto Serif SC" pitchFamily="34" charset="-120"/>
              </a:rPr>
              <a:t>Ⅲ.</a:t>
            </a:r>
            <a:r>
              <a:rPr lang="zh-CN" altLang="en-US" sz="2400" b="1" dirty="0">
                <a:solidFill>
                  <a:srgbClr val="112629"/>
                </a:solidFill>
                <a:latin typeface="Noto Serif SC" pitchFamily="34" charset="0"/>
                <a:ea typeface="Noto Serif SC" pitchFamily="34" charset="-122"/>
                <a:cs typeface="Noto Serif SC" pitchFamily="34" charset="-120"/>
              </a:rPr>
              <a:t>分类</a:t>
            </a:r>
            <a:endParaRPr lang="en-US" sz="2400" dirty="0"/>
          </a:p>
        </p:txBody>
      </p:sp>
      <p:sp>
        <p:nvSpPr>
          <p:cNvPr id="12" name="文本框 11">
            <a:extLst>
              <a:ext uri="{FF2B5EF4-FFF2-40B4-BE49-F238E27FC236}">
                <a16:creationId xmlns:a16="http://schemas.microsoft.com/office/drawing/2014/main" id="{C4DE78D3-8B2B-9CD6-E32D-909A54F0770D}"/>
              </a:ext>
            </a:extLst>
          </p:cNvPr>
          <p:cNvSpPr txBox="1"/>
          <p:nvPr/>
        </p:nvSpPr>
        <p:spPr>
          <a:xfrm>
            <a:off x="3594744" y="430707"/>
            <a:ext cx="1263487" cy="276999"/>
          </a:xfrm>
          <a:prstGeom prst="rect">
            <a:avLst/>
          </a:prstGeom>
          <a:noFill/>
        </p:spPr>
        <p:txBody>
          <a:bodyPr wrap="none" rtlCol="0">
            <a:spAutoFit/>
          </a:bodyPr>
          <a:lstStyle/>
          <a:p>
            <a:r>
              <a:rPr lang="zh-CN" altLang="en-US" sz="1200" dirty="0"/>
              <a:t>创新点：懒加载</a:t>
            </a:r>
          </a:p>
        </p:txBody>
      </p:sp>
      <p:sp>
        <p:nvSpPr>
          <p:cNvPr id="13" name="文本框 12">
            <a:extLst>
              <a:ext uri="{FF2B5EF4-FFF2-40B4-BE49-F238E27FC236}">
                <a16:creationId xmlns:a16="http://schemas.microsoft.com/office/drawing/2014/main" id="{6400DC6B-1991-D9A4-60C2-7041E1CCCA8A}"/>
              </a:ext>
            </a:extLst>
          </p:cNvPr>
          <p:cNvSpPr txBox="1"/>
          <p:nvPr/>
        </p:nvSpPr>
        <p:spPr>
          <a:xfrm>
            <a:off x="703386" y="1021816"/>
            <a:ext cx="4298518" cy="2862322"/>
          </a:xfrm>
          <a:prstGeom prst="rect">
            <a:avLst/>
          </a:prstGeom>
          <a:noFill/>
        </p:spPr>
        <p:txBody>
          <a:bodyPr wrap="square" rtlCol="0">
            <a:spAutoFit/>
          </a:bodyPr>
          <a:lstStyle/>
          <a:p>
            <a:r>
              <a:rPr lang="zh-CN" altLang="en-US" dirty="0"/>
              <a:t>懒加载只在用户需要访问某个资源时才进行加载，而不是在页面一开始就加载所有资源。这可以帮助提高页面的响应速度，因为在页面初始加载时只需加载必要的资源，而不是所有资源，从而加快页面的加载速度。</a:t>
            </a:r>
            <a:endParaRPr lang="en-US" altLang="zh-CN" dirty="0"/>
          </a:p>
          <a:p>
            <a:endParaRPr lang="en-US" altLang="zh-CN" dirty="0"/>
          </a:p>
          <a:p>
            <a:r>
              <a:rPr lang="zh-CN" altLang="en-US" dirty="0"/>
              <a:t>当用户向下滑动页面时，会出现“加载中”的图标，此时前端会使用</a:t>
            </a:r>
            <a:r>
              <a:rPr lang="en-US" altLang="zh-CN" dirty="0"/>
              <a:t>AJAX</a:t>
            </a:r>
            <a:r>
              <a:rPr lang="zh-CN" altLang="en-US" dirty="0"/>
              <a:t>技术向</a:t>
            </a:r>
            <a:r>
              <a:rPr lang="en-US" altLang="zh-CN" dirty="0"/>
              <a:t>Java</a:t>
            </a:r>
            <a:r>
              <a:rPr lang="zh-CN" altLang="en-US" dirty="0"/>
              <a:t>端发送请求以请求下一页的书籍。</a:t>
            </a:r>
          </a:p>
        </p:txBody>
      </p:sp>
      <p:pic>
        <p:nvPicPr>
          <p:cNvPr id="5" name="图片 4">
            <a:extLst>
              <a:ext uri="{FF2B5EF4-FFF2-40B4-BE49-F238E27FC236}">
                <a16:creationId xmlns:a16="http://schemas.microsoft.com/office/drawing/2014/main" id="{1FF2AE8D-8FFC-938A-CC67-D57D78D83068}"/>
              </a:ext>
            </a:extLst>
          </p:cNvPr>
          <p:cNvPicPr>
            <a:picLocks noChangeAspect="1"/>
          </p:cNvPicPr>
          <p:nvPr/>
        </p:nvPicPr>
        <p:blipFill>
          <a:blip r:embed="rId3"/>
          <a:stretch>
            <a:fillRect/>
          </a:stretch>
        </p:blipFill>
        <p:spPr>
          <a:xfrm>
            <a:off x="5822208" y="844870"/>
            <a:ext cx="2393744" cy="4067566"/>
          </a:xfrm>
          <a:prstGeom prst="rect">
            <a:avLst/>
          </a:prstGeom>
        </p:spPr>
      </p:pic>
    </p:spTree>
    <p:extLst>
      <p:ext uri="{BB962C8B-B14F-4D97-AF65-F5344CB8AC3E}">
        <p14:creationId xmlns:p14="http://schemas.microsoft.com/office/powerpoint/2010/main" val="1430414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6829425" y="3090863"/>
            <a:ext cx="1900238" cy="1233488"/>
          </a:xfrm>
          <a:prstGeom prst="rect">
            <a:avLst/>
          </a:prstGeom>
          <a:noFill/>
          <a:ln/>
        </p:spPr>
        <p:txBody>
          <a:bodyPr wrap="square" rtlCol="0" anchor="ctr"/>
          <a:lstStyle/>
          <a:p>
            <a:pPr marL="0" indent="0">
              <a:buNone/>
            </a:pPr>
            <a:r>
              <a:rPr lang="en-US" sz="5400" b="1" dirty="0">
                <a:solidFill>
                  <a:srgbClr val="112629"/>
                </a:solidFill>
                <a:latin typeface="Noto Serif SC" pitchFamily="34" charset="0"/>
                <a:ea typeface="Noto Serif SC" pitchFamily="34" charset="-122"/>
                <a:cs typeface="Noto Serif SC" pitchFamily="34" charset="-120"/>
              </a:rPr>
              <a:t>05</a:t>
            </a:r>
            <a:endParaRPr lang="en-US" sz="5400" dirty="0"/>
          </a:p>
        </p:txBody>
      </p:sp>
      <p:sp>
        <p:nvSpPr>
          <p:cNvPr id="3" name="Text 1"/>
          <p:cNvSpPr/>
          <p:nvPr/>
        </p:nvSpPr>
        <p:spPr>
          <a:xfrm>
            <a:off x="428625" y="1495425"/>
            <a:ext cx="5101590" cy="1652588"/>
          </a:xfrm>
          <a:prstGeom prst="rect">
            <a:avLst/>
          </a:prstGeom>
          <a:noFill/>
          <a:ln/>
        </p:spPr>
        <p:txBody>
          <a:bodyPr wrap="square" rtlCol="0" anchor="t"/>
          <a:lstStyle/>
          <a:p>
            <a:pPr marL="0" indent="0">
              <a:buNone/>
            </a:pPr>
            <a:r>
              <a:rPr lang="en-US" sz="3200" b="1" dirty="0">
                <a:solidFill>
                  <a:srgbClr val="000000"/>
                </a:solidFill>
                <a:latin typeface="Noto Serif SC" pitchFamily="34" charset="0"/>
                <a:ea typeface="Noto Serif SC" pitchFamily="34" charset="-122"/>
                <a:cs typeface="Noto Serif SC" pitchFamily="34" charset="-120"/>
              </a:rPr>
              <a:t>5.</a:t>
            </a:r>
            <a:r>
              <a:rPr lang="zh-CN" altLang="en-US" sz="3200" b="1" dirty="0">
                <a:solidFill>
                  <a:srgbClr val="000000"/>
                </a:solidFill>
                <a:latin typeface="Noto Serif SC" pitchFamily="34" charset="0"/>
                <a:ea typeface="Noto Serif SC" pitchFamily="34" charset="-122"/>
                <a:cs typeface="Noto Serif SC" pitchFamily="34" charset="-120"/>
              </a:rPr>
              <a:t>测试与验证</a:t>
            </a:r>
            <a:endParaRPr lang="en-US"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测试与验证</a:t>
            </a:r>
          </a:p>
        </p:txBody>
      </p:sp>
      <p:grpSp>
        <p:nvGrpSpPr>
          <p:cNvPr id="35" name="组合 34"/>
          <p:cNvGrpSpPr/>
          <p:nvPr/>
        </p:nvGrpSpPr>
        <p:grpSpPr>
          <a:xfrm>
            <a:off x="972902" y="921226"/>
            <a:ext cx="3311171" cy="2096863"/>
            <a:chOff x="971600" y="920628"/>
            <a:chExt cx="3312368" cy="2097622"/>
          </a:xfrm>
        </p:grpSpPr>
        <p:sp>
          <p:nvSpPr>
            <p:cNvPr id="36" name="圆角矩形 1"/>
            <p:cNvSpPr/>
            <p:nvPr/>
          </p:nvSpPr>
          <p:spPr>
            <a:xfrm rot="627836">
              <a:off x="1115616" y="1318596"/>
              <a:ext cx="3168352" cy="1699654"/>
            </a:xfrm>
            <a:custGeom>
              <a:avLst/>
              <a:gdLst/>
              <a:ahLst/>
              <a:cxnLst/>
              <a:rect l="l" t="t" r="r" b="b"/>
              <a:pathLst>
                <a:path w="6264696" h="3360680">
                  <a:moveTo>
                    <a:pt x="1980220" y="0"/>
                  </a:moveTo>
                  <a:cubicBezTo>
                    <a:pt x="2222334" y="0"/>
                    <a:pt x="2437868" y="105672"/>
                    <a:pt x="2573873" y="272057"/>
                  </a:cubicBezTo>
                  <a:cubicBezTo>
                    <a:pt x="2692559" y="198638"/>
                    <a:pt x="2835124" y="156324"/>
                    <a:pt x="2988332" y="156324"/>
                  </a:cubicBezTo>
                  <a:cubicBezTo>
                    <a:pt x="3278644" y="156324"/>
                    <a:pt x="3530741" y="308257"/>
                    <a:pt x="3654451" y="532861"/>
                  </a:cubicBezTo>
                  <a:cubicBezTo>
                    <a:pt x="3790627" y="389267"/>
                    <a:pt x="3990364" y="300340"/>
                    <a:pt x="4212468" y="300340"/>
                  </a:cubicBezTo>
                  <a:cubicBezTo>
                    <a:pt x="4597946" y="300340"/>
                    <a:pt x="4916046" y="568206"/>
                    <a:pt x="4961998" y="914507"/>
                  </a:cubicBezTo>
                  <a:cubicBezTo>
                    <a:pt x="5077596" y="844149"/>
                    <a:pt x="5216097" y="804396"/>
                    <a:pt x="5364596" y="804396"/>
                  </a:cubicBezTo>
                  <a:cubicBezTo>
                    <a:pt x="5782170" y="804396"/>
                    <a:pt x="6120680" y="1118727"/>
                    <a:pt x="6120680" y="1506474"/>
                  </a:cubicBezTo>
                  <a:cubicBezTo>
                    <a:pt x="6120680" y="1536286"/>
                    <a:pt x="6118679" y="1565664"/>
                    <a:pt x="6114122" y="1594407"/>
                  </a:cubicBezTo>
                  <a:cubicBezTo>
                    <a:pt x="6210222" y="1765300"/>
                    <a:pt x="6264696" y="1962562"/>
                    <a:pt x="6264696" y="2172548"/>
                  </a:cubicBezTo>
                  <a:cubicBezTo>
                    <a:pt x="6264696" y="2828735"/>
                    <a:pt x="5732751" y="3360680"/>
                    <a:pt x="5076564" y="3360680"/>
                  </a:cubicBezTo>
                  <a:lnTo>
                    <a:pt x="1188132" y="3360680"/>
                  </a:lnTo>
                  <a:cubicBezTo>
                    <a:pt x="531945" y="3360680"/>
                    <a:pt x="0" y="2828735"/>
                    <a:pt x="0" y="2172548"/>
                  </a:cubicBezTo>
                  <a:cubicBezTo>
                    <a:pt x="0" y="1879734"/>
                    <a:pt x="105925" y="1611659"/>
                    <a:pt x="282046" y="1404976"/>
                  </a:cubicBezTo>
                  <a:cubicBezTo>
                    <a:pt x="194727" y="1291575"/>
                    <a:pt x="144016" y="1152495"/>
                    <a:pt x="144016" y="1002418"/>
                  </a:cubicBezTo>
                  <a:cubicBezTo>
                    <a:pt x="144016" y="614671"/>
                    <a:pt x="482526" y="300340"/>
                    <a:pt x="900100" y="300340"/>
                  </a:cubicBezTo>
                  <a:cubicBezTo>
                    <a:pt x="1045861" y="300340"/>
                    <a:pt x="1181989" y="338640"/>
                    <a:pt x="1296354" y="406898"/>
                  </a:cubicBezTo>
                  <a:cubicBezTo>
                    <a:pt x="1414762" y="166192"/>
                    <a:pt x="1676590" y="0"/>
                    <a:pt x="1980220" y="0"/>
                  </a:cubicBezTo>
                  <a:close/>
                </a:path>
              </a:pathLst>
            </a:custGeom>
            <a:gradFill flip="none" rotWithShape="1">
              <a:gsLst>
                <a:gs pos="0">
                  <a:schemeClr val="tx1">
                    <a:alpha val="76000"/>
                  </a:schemeClr>
                </a:gs>
                <a:gs pos="100000">
                  <a:schemeClr val="tx1">
                    <a:alpha val="0"/>
                  </a:schemeClr>
                </a:gs>
              </a:gsLst>
              <a:lin ang="0" scaled="1"/>
              <a:tileRect/>
            </a:gradFill>
            <a:ln w="25400" cap="flat" cmpd="sng" algn="ctr">
              <a:noFill/>
              <a:prstDash val="solid"/>
            </a:ln>
            <a:effectLst>
              <a:softEdge rad="127000"/>
            </a:effectLst>
          </p:spPr>
          <p:txBody>
            <a:bodyPr rtlCol="0" anchor="ctr"/>
            <a:lstStyle/>
            <a:p>
              <a:pPr algn="ctr" defTabSz="914065">
                <a:defRPr/>
              </a:pPr>
              <a:endParaRPr lang="en-US" sz="1350" kern="0">
                <a:solidFill>
                  <a:sysClr val="window" lastClr="FFFFFF"/>
                </a:solidFill>
                <a:latin typeface="Calibri"/>
              </a:endParaRPr>
            </a:p>
          </p:txBody>
        </p:sp>
        <p:sp>
          <p:nvSpPr>
            <p:cNvPr id="37" name="圆角矩形 1"/>
            <p:cNvSpPr/>
            <p:nvPr/>
          </p:nvSpPr>
          <p:spPr>
            <a:xfrm>
              <a:off x="971600" y="920628"/>
              <a:ext cx="3168352" cy="1699654"/>
            </a:xfrm>
            <a:custGeom>
              <a:avLst/>
              <a:gdLst/>
              <a:ahLst/>
              <a:cxnLst/>
              <a:rect l="l" t="t" r="r" b="b"/>
              <a:pathLst>
                <a:path w="6264696" h="3360680">
                  <a:moveTo>
                    <a:pt x="1980220" y="0"/>
                  </a:moveTo>
                  <a:cubicBezTo>
                    <a:pt x="2222334" y="0"/>
                    <a:pt x="2437868" y="105672"/>
                    <a:pt x="2573873" y="272057"/>
                  </a:cubicBezTo>
                  <a:cubicBezTo>
                    <a:pt x="2692559" y="198638"/>
                    <a:pt x="2835124" y="156324"/>
                    <a:pt x="2988332" y="156324"/>
                  </a:cubicBezTo>
                  <a:cubicBezTo>
                    <a:pt x="3278644" y="156324"/>
                    <a:pt x="3530741" y="308257"/>
                    <a:pt x="3654451" y="532861"/>
                  </a:cubicBezTo>
                  <a:cubicBezTo>
                    <a:pt x="3790627" y="389267"/>
                    <a:pt x="3990364" y="300340"/>
                    <a:pt x="4212468" y="300340"/>
                  </a:cubicBezTo>
                  <a:cubicBezTo>
                    <a:pt x="4597946" y="300340"/>
                    <a:pt x="4916046" y="568206"/>
                    <a:pt x="4961998" y="914507"/>
                  </a:cubicBezTo>
                  <a:cubicBezTo>
                    <a:pt x="5077596" y="844149"/>
                    <a:pt x="5216097" y="804396"/>
                    <a:pt x="5364596" y="804396"/>
                  </a:cubicBezTo>
                  <a:cubicBezTo>
                    <a:pt x="5782170" y="804396"/>
                    <a:pt x="6120680" y="1118727"/>
                    <a:pt x="6120680" y="1506474"/>
                  </a:cubicBezTo>
                  <a:cubicBezTo>
                    <a:pt x="6120680" y="1536286"/>
                    <a:pt x="6118679" y="1565664"/>
                    <a:pt x="6114122" y="1594407"/>
                  </a:cubicBezTo>
                  <a:cubicBezTo>
                    <a:pt x="6210222" y="1765300"/>
                    <a:pt x="6264696" y="1962562"/>
                    <a:pt x="6264696" y="2172548"/>
                  </a:cubicBezTo>
                  <a:cubicBezTo>
                    <a:pt x="6264696" y="2828735"/>
                    <a:pt x="5732751" y="3360680"/>
                    <a:pt x="5076564" y="3360680"/>
                  </a:cubicBezTo>
                  <a:lnTo>
                    <a:pt x="1188132" y="3360680"/>
                  </a:lnTo>
                  <a:cubicBezTo>
                    <a:pt x="531945" y="3360680"/>
                    <a:pt x="0" y="2828735"/>
                    <a:pt x="0" y="2172548"/>
                  </a:cubicBezTo>
                  <a:cubicBezTo>
                    <a:pt x="0" y="1879734"/>
                    <a:pt x="105925" y="1611659"/>
                    <a:pt x="282046" y="1404976"/>
                  </a:cubicBezTo>
                  <a:cubicBezTo>
                    <a:pt x="194727" y="1291575"/>
                    <a:pt x="144016" y="1152495"/>
                    <a:pt x="144016" y="1002418"/>
                  </a:cubicBezTo>
                  <a:cubicBezTo>
                    <a:pt x="144016" y="614671"/>
                    <a:pt x="482526" y="300340"/>
                    <a:pt x="900100" y="300340"/>
                  </a:cubicBezTo>
                  <a:cubicBezTo>
                    <a:pt x="1045861" y="300340"/>
                    <a:pt x="1181989" y="338640"/>
                    <a:pt x="1296354" y="406898"/>
                  </a:cubicBezTo>
                  <a:cubicBezTo>
                    <a:pt x="1414762" y="166192"/>
                    <a:pt x="1676590" y="0"/>
                    <a:pt x="1980220" y="0"/>
                  </a:cubicBezTo>
                  <a:close/>
                </a:path>
              </a:pathLst>
            </a:cu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a:outerShdw blurRad="279400" algn="ctr" rotWithShape="0">
                <a:prstClr val="black">
                  <a:alpha val="11000"/>
                </a:prstClr>
              </a:outerShdw>
            </a:effectLst>
          </p:spPr>
          <p:txBody>
            <a:bodyPr rtlCol="0" anchor="ctr"/>
            <a:lstStyle/>
            <a:p>
              <a:pPr algn="ctr" defTabSz="914065">
                <a:defRPr/>
              </a:pPr>
              <a:endParaRPr lang="en-US" sz="1350" kern="0" dirty="0">
                <a:latin typeface="Calibri"/>
              </a:endParaRPr>
            </a:p>
          </p:txBody>
        </p:sp>
        <p:sp>
          <p:nvSpPr>
            <p:cNvPr id="38" name="椭圆 37"/>
            <p:cNvSpPr/>
            <p:nvPr/>
          </p:nvSpPr>
          <p:spPr>
            <a:xfrm>
              <a:off x="1663539" y="1039217"/>
              <a:ext cx="619103" cy="606886"/>
            </a:xfrm>
            <a:prstGeom prst="ellipse">
              <a:avLst/>
            </a:prstGeom>
            <a:solidFill>
              <a:srgbClr val="4ABDD9"/>
            </a:solidFill>
            <a:ln w="25400" cap="flat" cmpd="sng" algn="ctr">
              <a:noFill/>
              <a:prstDash val="solid"/>
            </a:ln>
            <a:effectLst>
              <a:innerShdw blurRad="139700" dist="50800" dir="13500000">
                <a:prstClr val="black">
                  <a:alpha val="45000"/>
                </a:prstClr>
              </a:innerShdw>
            </a:effectLst>
          </p:spPr>
          <p:txBody>
            <a:bodyPr rtlCol="0" anchor="ctr"/>
            <a:lstStyle/>
            <a:p>
              <a:pPr algn="ctr" defTabSz="914065">
                <a:defRPr/>
              </a:pPr>
              <a:endParaRPr lang="en-US" sz="1350" kern="0">
                <a:solidFill>
                  <a:sysClr val="window" lastClr="FFFFFF"/>
                </a:solidFill>
                <a:latin typeface="Calibri"/>
              </a:endParaRPr>
            </a:p>
          </p:txBody>
        </p:sp>
        <p:sp>
          <p:nvSpPr>
            <p:cNvPr id="39" name="TextBox 38"/>
            <p:cNvSpPr txBox="1"/>
            <p:nvPr/>
          </p:nvSpPr>
          <p:spPr>
            <a:xfrm flipH="1">
              <a:off x="1562390" y="1104527"/>
              <a:ext cx="840572" cy="59723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914065">
                <a:defRPr/>
              </a:pPr>
              <a:r>
                <a:rPr lang="en-US" altLang="zh-CN" sz="3999" dirty="0">
                  <a:ln>
                    <a:noFill/>
                  </a:ln>
                  <a:solidFill>
                    <a:schemeClr val="bg1"/>
                  </a:solidFill>
                  <a:latin typeface="+mj-lt"/>
                  <a:cs typeface="Times New Roman" pitchFamily="18" charset="0"/>
                </a:rPr>
                <a:t>A</a:t>
              </a:r>
              <a:endParaRPr lang="zh-CN" altLang="en-US" sz="3999" dirty="0">
                <a:ln>
                  <a:noFill/>
                </a:ln>
                <a:solidFill>
                  <a:schemeClr val="bg1"/>
                </a:solidFill>
                <a:latin typeface="+mj-lt"/>
                <a:cs typeface="Times New Roman" pitchFamily="18" charset="0"/>
              </a:endParaRPr>
            </a:p>
          </p:txBody>
        </p:sp>
        <p:sp>
          <p:nvSpPr>
            <p:cNvPr id="40" name="TextBox 39"/>
            <p:cNvSpPr txBox="1"/>
            <p:nvPr/>
          </p:nvSpPr>
          <p:spPr>
            <a:xfrm>
              <a:off x="1207912" y="1773336"/>
              <a:ext cx="2860216" cy="891015"/>
            </a:xfrm>
            <a:prstGeom prst="rect">
              <a:avLst/>
            </a:prstGeom>
            <a:noFill/>
          </p:spPr>
          <p:txBody>
            <a:bodyPr wrap="square" rtlCol="0">
              <a:spAutoFit/>
            </a:bodyPr>
            <a:lstStyle/>
            <a:p>
              <a:pPr lvl="0" algn="ctr">
                <a:lnSpc>
                  <a:spcPct val="150000"/>
                </a:lnSpc>
              </a:pPr>
              <a:r>
                <a:rPr lang="zh-CN" altLang="en-US" sz="1200" kern="0" dirty="0">
                  <a:solidFill>
                    <a:schemeClr val="tx1">
                      <a:lumMod val="65000"/>
                      <a:lumOff val="35000"/>
                    </a:schemeClr>
                  </a:solidFill>
                  <a:latin typeface="微软雅黑" pitchFamily="34" charset="-122"/>
                  <a:ea typeface="微软雅黑" pitchFamily="34" charset="-122"/>
                </a:rPr>
                <a:t>单元测试是一种针对软件中最小的可测试单元进行测试的方法，使用</a:t>
              </a:r>
              <a:r>
                <a:rPr lang="en-US" altLang="zh-CN" sz="1200" kern="0" dirty="0" err="1">
                  <a:solidFill>
                    <a:schemeClr val="tx1">
                      <a:lumMod val="65000"/>
                      <a:lumOff val="35000"/>
                    </a:schemeClr>
                  </a:solidFill>
                  <a:latin typeface="微软雅黑" pitchFamily="34" charset="-122"/>
                  <a:ea typeface="微软雅黑" pitchFamily="34" charset="-122"/>
                </a:rPr>
                <a:t>SpringBootTest</a:t>
              </a:r>
              <a:r>
                <a:rPr lang="zh-CN" altLang="en-US" sz="1200" kern="0" dirty="0">
                  <a:solidFill>
                    <a:schemeClr val="tx1">
                      <a:lumMod val="65000"/>
                      <a:lumOff val="35000"/>
                    </a:schemeClr>
                  </a:solidFill>
                  <a:latin typeface="微软雅黑" pitchFamily="34" charset="-122"/>
                  <a:ea typeface="微软雅黑" pitchFamily="34" charset="-122"/>
                </a:rPr>
                <a:t>进行测试</a:t>
              </a:r>
            </a:p>
          </p:txBody>
        </p:sp>
      </p:grpSp>
      <p:grpSp>
        <p:nvGrpSpPr>
          <p:cNvPr id="41" name="组合 40"/>
          <p:cNvGrpSpPr/>
          <p:nvPr/>
        </p:nvGrpSpPr>
        <p:grpSpPr>
          <a:xfrm>
            <a:off x="4731977" y="988147"/>
            <a:ext cx="3311171" cy="2075551"/>
            <a:chOff x="4732035" y="987574"/>
            <a:chExt cx="3312368" cy="2076302"/>
          </a:xfrm>
        </p:grpSpPr>
        <p:sp>
          <p:nvSpPr>
            <p:cNvPr id="42" name="圆角矩形 1"/>
            <p:cNvSpPr/>
            <p:nvPr/>
          </p:nvSpPr>
          <p:spPr>
            <a:xfrm rot="627836">
              <a:off x="4876051" y="1364222"/>
              <a:ext cx="3168352" cy="1699654"/>
            </a:xfrm>
            <a:custGeom>
              <a:avLst/>
              <a:gdLst/>
              <a:ahLst/>
              <a:cxnLst/>
              <a:rect l="l" t="t" r="r" b="b"/>
              <a:pathLst>
                <a:path w="6264696" h="3360680">
                  <a:moveTo>
                    <a:pt x="1980220" y="0"/>
                  </a:moveTo>
                  <a:cubicBezTo>
                    <a:pt x="2222334" y="0"/>
                    <a:pt x="2437868" y="105672"/>
                    <a:pt x="2573873" y="272057"/>
                  </a:cubicBezTo>
                  <a:cubicBezTo>
                    <a:pt x="2692559" y="198638"/>
                    <a:pt x="2835124" y="156324"/>
                    <a:pt x="2988332" y="156324"/>
                  </a:cubicBezTo>
                  <a:cubicBezTo>
                    <a:pt x="3278644" y="156324"/>
                    <a:pt x="3530741" y="308257"/>
                    <a:pt x="3654451" y="532861"/>
                  </a:cubicBezTo>
                  <a:cubicBezTo>
                    <a:pt x="3790627" y="389267"/>
                    <a:pt x="3990364" y="300340"/>
                    <a:pt x="4212468" y="300340"/>
                  </a:cubicBezTo>
                  <a:cubicBezTo>
                    <a:pt x="4597946" y="300340"/>
                    <a:pt x="4916046" y="568206"/>
                    <a:pt x="4961998" y="914507"/>
                  </a:cubicBezTo>
                  <a:cubicBezTo>
                    <a:pt x="5077596" y="844149"/>
                    <a:pt x="5216097" y="804396"/>
                    <a:pt x="5364596" y="804396"/>
                  </a:cubicBezTo>
                  <a:cubicBezTo>
                    <a:pt x="5782170" y="804396"/>
                    <a:pt x="6120680" y="1118727"/>
                    <a:pt x="6120680" y="1506474"/>
                  </a:cubicBezTo>
                  <a:cubicBezTo>
                    <a:pt x="6120680" y="1536286"/>
                    <a:pt x="6118679" y="1565664"/>
                    <a:pt x="6114122" y="1594407"/>
                  </a:cubicBezTo>
                  <a:cubicBezTo>
                    <a:pt x="6210222" y="1765300"/>
                    <a:pt x="6264696" y="1962562"/>
                    <a:pt x="6264696" y="2172548"/>
                  </a:cubicBezTo>
                  <a:cubicBezTo>
                    <a:pt x="6264696" y="2828735"/>
                    <a:pt x="5732751" y="3360680"/>
                    <a:pt x="5076564" y="3360680"/>
                  </a:cubicBezTo>
                  <a:lnTo>
                    <a:pt x="1188132" y="3360680"/>
                  </a:lnTo>
                  <a:cubicBezTo>
                    <a:pt x="531945" y="3360680"/>
                    <a:pt x="0" y="2828735"/>
                    <a:pt x="0" y="2172548"/>
                  </a:cubicBezTo>
                  <a:cubicBezTo>
                    <a:pt x="0" y="1879734"/>
                    <a:pt x="105925" y="1611659"/>
                    <a:pt x="282046" y="1404976"/>
                  </a:cubicBezTo>
                  <a:cubicBezTo>
                    <a:pt x="194727" y="1291575"/>
                    <a:pt x="144016" y="1152495"/>
                    <a:pt x="144016" y="1002418"/>
                  </a:cubicBezTo>
                  <a:cubicBezTo>
                    <a:pt x="144016" y="614671"/>
                    <a:pt x="482526" y="300340"/>
                    <a:pt x="900100" y="300340"/>
                  </a:cubicBezTo>
                  <a:cubicBezTo>
                    <a:pt x="1045861" y="300340"/>
                    <a:pt x="1181989" y="338640"/>
                    <a:pt x="1296354" y="406898"/>
                  </a:cubicBezTo>
                  <a:cubicBezTo>
                    <a:pt x="1414762" y="166192"/>
                    <a:pt x="1676590" y="0"/>
                    <a:pt x="1980220" y="0"/>
                  </a:cubicBezTo>
                  <a:close/>
                </a:path>
              </a:pathLst>
            </a:custGeom>
            <a:gradFill flip="none" rotWithShape="1">
              <a:gsLst>
                <a:gs pos="0">
                  <a:schemeClr val="tx1">
                    <a:alpha val="76000"/>
                  </a:schemeClr>
                </a:gs>
                <a:gs pos="100000">
                  <a:schemeClr val="tx1">
                    <a:alpha val="0"/>
                  </a:schemeClr>
                </a:gs>
              </a:gsLst>
              <a:lin ang="0" scaled="1"/>
              <a:tileRect/>
            </a:gradFill>
            <a:ln w="25400" cap="flat" cmpd="sng" algn="ctr">
              <a:noFill/>
              <a:prstDash val="solid"/>
            </a:ln>
            <a:effectLst>
              <a:softEdge rad="127000"/>
            </a:effectLst>
          </p:spPr>
          <p:txBody>
            <a:bodyPr rtlCol="0" anchor="ctr"/>
            <a:lstStyle/>
            <a:p>
              <a:pPr algn="ctr" defTabSz="914065">
                <a:defRPr/>
              </a:pPr>
              <a:endParaRPr lang="en-US" sz="1350" kern="0">
                <a:solidFill>
                  <a:sysClr val="window" lastClr="FFFFFF"/>
                </a:solidFill>
                <a:latin typeface="Calibri"/>
              </a:endParaRPr>
            </a:p>
          </p:txBody>
        </p:sp>
        <p:sp>
          <p:nvSpPr>
            <p:cNvPr id="43" name="圆角矩形 1"/>
            <p:cNvSpPr/>
            <p:nvPr/>
          </p:nvSpPr>
          <p:spPr>
            <a:xfrm>
              <a:off x="4732035" y="987574"/>
              <a:ext cx="3168352" cy="1699654"/>
            </a:xfrm>
            <a:custGeom>
              <a:avLst/>
              <a:gdLst/>
              <a:ahLst/>
              <a:cxnLst/>
              <a:rect l="l" t="t" r="r" b="b"/>
              <a:pathLst>
                <a:path w="6264696" h="3360680">
                  <a:moveTo>
                    <a:pt x="1980220" y="0"/>
                  </a:moveTo>
                  <a:cubicBezTo>
                    <a:pt x="2222334" y="0"/>
                    <a:pt x="2437868" y="105672"/>
                    <a:pt x="2573873" y="272057"/>
                  </a:cubicBezTo>
                  <a:cubicBezTo>
                    <a:pt x="2692559" y="198638"/>
                    <a:pt x="2835124" y="156324"/>
                    <a:pt x="2988332" y="156324"/>
                  </a:cubicBezTo>
                  <a:cubicBezTo>
                    <a:pt x="3278644" y="156324"/>
                    <a:pt x="3530741" y="308257"/>
                    <a:pt x="3654451" y="532861"/>
                  </a:cubicBezTo>
                  <a:cubicBezTo>
                    <a:pt x="3790627" y="389267"/>
                    <a:pt x="3990364" y="300340"/>
                    <a:pt x="4212468" y="300340"/>
                  </a:cubicBezTo>
                  <a:cubicBezTo>
                    <a:pt x="4597946" y="300340"/>
                    <a:pt x="4916046" y="568206"/>
                    <a:pt x="4961998" y="914507"/>
                  </a:cubicBezTo>
                  <a:cubicBezTo>
                    <a:pt x="5077596" y="844149"/>
                    <a:pt x="5216097" y="804396"/>
                    <a:pt x="5364596" y="804396"/>
                  </a:cubicBezTo>
                  <a:cubicBezTo>
                    <a:pt x="5782170" y="804396"/>
                    <a:pt x="6120680" y="1118727"/>
                    <a:pt x="6120680" y="1506474"/>
                  </a:cubicBezTo>
                  <a:cubicBezTo>
                    <a:pt x="6120680" y="1536286"/>
                    <a:pt x="6118679" y="1565664"/>
                    <a:pt x="6114122" y="1594407"/>
                  </a:cubicBezTo>
                  <a:cubicBezTo>
                    <a:pt x="6210222" y="1765300"/>
                    <a:pt x="6264696" y="1962562"/>
                    <a:pt x="6264696" y="2172548"/>
                  </a:cubicBezTo>
                  <a:cubicBezTo>
                    <a:pt x="6264696" y="2828735"/>
                    <a:pt x="5732751" y="3360680"/>
                    <a:pt x="5076564" y="3360680"/>
                  </a:cubicBezTo>
                  <a:lnTo>
                    <a:pt x="1188132" y="3360680"/>
                  </a:lnTo>
                  <a:cubicBezTo>
                    <a:pt x="531945" y="3360680"/>
                    <a:pt x="0" y="2828735"/>
                    <a:pt x="0" y="2172548"/>
                  </a:cubicBezTo>
                  <a:cubicBezTo>
                    <a:pt x="0" y="1879734"/>
                    <a:pt x="105925" y="1611659"/>
                    <a:pt x="282046" y="1404976"/>
                  </a:cubicBezTo>
                  <a:cubicBezTo>
                    <a:pt x="194727" y="1291575"/>
                    <a:pt x="144016" y="1152495"/>
                    <a:pt x="144016" y="1002418"/>
                  </a:cubicBezTo>
                  <a:cubicBezTo>
                    <a:pt x="144016" y="614671"/>
                    <a:pt x="482526" y="300340"/>
                    <a:pt x="900100" y="300340"/>
                  </a:cubicBezTo>
                  <a:cubicBezTo>
                    <a:pt x="1045861" y="300340"/>
                    <a:pt x="1181989" y="338640"/>
                    <a:pt x="1296354" y="406898"/>
                  </a:cubicBezTo>
                  <a:cubicBezTo>
                    <a:pt x="1414762" y="166192"/>
                    <a:pt x="1676590" y="0"/>
                    <a:pt x="1980220" y="0"/>
                  </a:cubicBezTo>
                  <a:close/>
                </a:path>
              </a:pathLst>
            </a:cu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a:outerShdw blurRad="279400" algn="ctr" rotWithShape="0">
                <a:prstClr val="black">
                  <a:alpha val="11000"/>
                </a:prstClr>
              </a:outerShdw>
            </a:effectLst>
          </p:spPr>
          <p:txBody>
            <a:bodyPr rtlCol="0" anchor="ctr"/>
            <a:lstStyle/>
            <a:p>
              <a:pPr algn="ctr" defTabSz="914065">
                <a:defRPr/>
              </a:pPr>
              <a:endParaRPr lang="en-US" sz="1350" kern="0">
                <a:solidFill>
                  <a:sysClr val="window" lastClr="FFFFFF"/>
                </a:solidFill>
                <a:latin typeface="Calibri"/>
              </a:endParaRPr>
            </a:p>
          </p:txBody>
        </p:sp>
        <p:sp>
          <p:nvSpPr>
            <p:cNvPr id="44" name="椭圆 43"/>
            <p:cNvSpPr/>
            <p:nvPr/>
          </p:nvSpPr>
          <p:spPr>
            <a:xfrm>
              <a:off x="5423974" y="1084843"/>
              <a:ext cx="619103" cy="606886"/>
            </a:xfrm>
            <a:prstGeom prst="ellipse">
              <a:avLst/>
            </a:prstGeom>
            <a:solidFill>
              <a:srgbClr val="FDCC1C"/>
            </a:solidFill>
            <a:ln w="25400" cap="flat" cmpd="sng" algn="ctr">
              <a:noFill/>
              <a:prstDash val="solid"/>
            </a:ln>
            <a:effectLst>
              <a:innerShdw blurRad="139700" dist="50800" dir="13500000">
                <a:prstClr val="black">
                  <a:alpha val="45000"/>
                </a:prstClr>
              </a:innerShdw>
            </a:effectLst>
          </p:spPr>
          <p:txBody>
            <a:bodyPr rtlCol="0" anchor="ctr"/>
            <a:lstStyle/>
            <a:p>
              <a:pPr algn="ctr" defTabSz="914065">
                <a:defRPr/>
              </a:pPr>
              <a:endParaRPr lang="en-US" sz="1350" kern="0">
                <a:solidFill>
                  <a:sysClr val="window" lastClr="FFFFFF"/>
                </a:solidFill>
                <a:latin typeface="Calibri"/>
              </a:endParaRPr>
            </a:p>
          </p:txBody>
        </p:sp>
        <p:sp>
          <p:nvSpPr>
            <p:cNvPr id="45" name="TextBox 44"/>
            <p:cNvSpPr txBox="1"/>
            <p:nvPr/>
          </p:nvSpPr>
          <p:spPr>
            <a:xfrm flipH="1">
              <a:off x="5322825" y="1150153"/>
              <a:ext cx="840572" cy="59723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914065">
                <a:defRPr/>
              </a:pPr>
              <a:r>
                <a:rPr lang="en-US" altLang="zh-CN" sz="3999" dirty="0">
                  <a:ln>
                    <a:noFill/>
                  </a:ln>
                  <a:solidFill>
                    <a:schemeClr val="bg1"/>
                  </a:solidFill>
                  <a:latin typeface="+mj-lt"/>
                  <a:cs typeface="Times New Roman" pitchFamily="18" charset="0"/>
                </a:rPr>
                <a:t>B</a:t>
              </a:r>
              <a:endParaRPr lang="zh-CN" altLang="en-US" sz="3999" dirty="0">
                <a:ln>
                  <a:noFill/>
                </a:ln>
                <a:solidFill>
                  <a:schemeClr val="bg1"/>
                </a:solidFill>
                <a:latin typeface="+mj-lt"/>
                <a:cs typeface="Times New Roman" pitchFamily="18" charset="0"/>
              </a:endParaRPr>
            </a:p>
          </p:txBody>
        </p:sp>
        <p:sp>
          <p:nvSpPr>
            <p:cNvPr id="46" name="TextBox 45"/>
            <p:cNvSpPr txBox="1"/>
            <p:nvPr/>
          </p:nvSpPr>
          <p:spPr>
            <a:xfrm>
              <a:off x="4968347" y="1818962"/>
              <a:ext cx="2860216" cy="613916"/>
            </a:xfrm>
            <a:prstGeom prst="rect">
              <a:avLst/>
            </a:prstGeom>
            <a:noFill/>
          </p:spPr>
          <p:txBody>
            <a:bodyPr wrap="square" rtlCol="0">
              <a:spAutoFit/>
            </a:bodyPr>
            <a:lstStyle/>
            <a:p>
              <a:pPr lvl="0" algn="ctr">
                <a:lnSpc>
                  <a:spcPct val="150000"/>
                </a:lnSpc>
              </a:pPr>
              <a:r>
                <a:rPr lang="zh-CN" altLang="en-US" sz="1200" kern="0" dirty="0">
                  <a:solidFill>
                    <a:schemeClr val="tx1">
                      <a:lumMod val="65000"/>
                      <a:lumOff val="35000"/>
                    </a:schemeClr>
                  </a:solidFill>
                  <a:latin typeface="微软雅黑" pitchFamily="34" charset="-122"/>
                  <a:ea typeface="微软雅黑" pitchFamily="34" charset="-122"/>
                </a:rPr>
                <a:t>集成测试是一种测试软件系统中多个模块之间互相协作的能力的方法</a:t>
              </a:r>
            </a:p>
          </p:txBody>
        </p:sp>
      </p:grpSp>
      <p:grpSp>
        <p:nvGrpSpPr>
          <p:cNvPr id="47" name="组合 46"/>
          <p:cNvGrpSpPr/>
          <p:nvPr/>
        </p:nvGrpSpPr>
        <p:grpSpPr>
          <a:xfrm>
            <a:off x="3220356" y="2742087"/>
            <a:ext cx="3311171" cy="2075551"/>
            <a:chOff x="3219867" y="2742148"/>
            <a:chExt cx="3312368" cy="2076302"/>
          </a:xfrm>
        </p:grpSpPr>
        <p:sp>
          <p:nvSpPr>
            <p:cNvPr id="48" name="圆角矩形 1"/>
            <p:cNvSpPr/>
            <p:nvPr/>
          </p:nvSpPr>
          <p:spPr>
            <a:xfrm rot="627836">
              <a:off x="3363883" y="3118796"/>
              <a:ext cx="3168352" cy="1699654"/>
            </a:xfrm>
            <a:custGeom>
              <a:avLst/>
              <a:gdLst/>
              <a:ahLst/>
              <a:cxnLst/>
              <a:rect l="l" t="t" r="r" b="b"/>
              <a:pathLst>
                <a:path w="6264696" h="3360680">
                  <a:moveTo>
                    <a:pt x="1980220" y="0"/>
                  </a:moveTo>
                  <a:cubicBezTo>
                    <a:pt x="2222334" y="0"/>
                    <a:pt x="2437868" y="105672"/>
                    <a:pt x="2573873" y="272057"/>
                  </a:cubicBezTo>
                  <a:cubicBezTo>
                    <a:pt x="2692559" y="198638"/>
                    <a:pt x="2835124" y="156324"/>
                    <a:pt x="2988332" y="156324"/>
                  </a:cubicBezTo>
                  <a:cubicBezTo>
                    <a:pt x="3278644" y="156324"/>
                    <a:pt x="3530741" y="308257"/>
                    <a:pt x="3654451" y="532861"/>
                  </a:cubicBezTo>
                  <a:cubicBezTo>
                    <a:pt x="3790627" y="389267"/>
                    <a:pt x="3990364" y="300340"/>
                    <a:pt x="4212468" y="300340"/>
                  </a:cubicBezTo>
                  <a:cubicBezTo>
                    <a:pt x="4597946" y="300340"/>
                    <a:pt x="4916046" y="568206"/>
                    <a:pt x="4961998" y="914507"/>
                  </a:cubicBezTo>
                  <a:cubicBezTo>
                    <a:pt x="5077596" y="844149"/>
                    <a:pt x="5216097" y="804396"/>
                    <a:pt x="5364596" y="804396"/>
                  </a:cubicBezTo>
                  <a:cubicBezTo>
                    <a:pt x="5782170" y="804396"/>
                    <a:pt x="6120680" y="1118727"/>
                    <a:pt x="6120680" y="1506474"/>
                  </a:cubicBezTo>
                  <a:cubicBezTo>
                    <a:pt x="6120680" y="1536286"/>
                    <a:pt x="6118679" y="1565664"/>
                    <a:pt x="6114122" y="1594407"/>
                  </a:cubicBezTo>
                  <a:cubicBezTo>
                    <a:pt x="6210222" y="1765300"/>
                    <a:pt x="6264696" y="1962562"/>
                    <a:pt x="6264696" y="2172548"/>
                  </a:cubicBezTo>
                  <a:cubicBezTo>
                    <a:pt x="6264696" y="2828735"/>
                    <a:pt x="5732751" y="3360680"/>
                    <a:pt x="5076564" y="3360680"/>
                  </a:cubicBezTo>
                  <a:lnTo>
                    <a:pt x="1188132" y="3360680"/>
                  </a:lnTo>
                  <a:cubicBezTo>
                    <a:pt x="531945" y="3360680"/>
                    <a:pt x="0" y="2828735"/>
                    <a:pt x="0" y="2172548"/>
                  </a:cubicBezTo>
                  <a:cubicBezTo>
                    <a:pt x="0" y="1879734"/>
                    <a:pt x="105925" y="1611659"/>
                    <a:pt x="282046" y="1404976"/>
                  </a:cubicBezTo>
                  <a:cubicBezTo>
                    <a:pt x="194727" y="1291575"/>
                    <a:pt x="144016" y="1152495"/>
                    <a:pt x="144016" y="1002418"/>
                  </a:cubicBezTo>
                  <a:cubicBezTo>
                    <a:pt x="144016" y="614671"/>
                    <a:pt x="482526" y="300340"/>
                    <a:pt x="900100" y="300340"/>
                  </a:cubicBezTo>
                  <a:cubicBezTo>
                    <a:pt x="1045861" y="300340"/>
                    <a:pt x="1181989" y="338640"/>
                    <a:pt x="1296354" y="406898"/>
                  </a:cubicBezTo>
                  <a:cubicBezTo>
                    <a:pt x="1414762" y="166192"/>
                    <a:pt x="1676590" y="0"/>
                    <a:pt x="1980220" y="0"/>
                  </a:cubicBezTo>
                  <a:close/>
                </a:path>
              </a:pathLst>
            </a:custGeom>
            <a:gradFill flip="none" rotWithShape="1">
              <a:gsLst>
                <a:gs pos="0">
                  <a:schemeClr val="tx1">
                    <a:alpha val="76000"/>
                  </a:schemeClr>
                </a:gs>
                <a:gs pos="100000">
                  <a:schemeClr val="tx1">
                    <a:alpha val="0"/>
                  </a:schemeClr>
                </a:gs>
              </a:gsLst>
              <a:lin ang="0" scaled="1"/>
              <a:tileRect/>
            </a:gradFill>
            <a:ln w="25400" cap="flat" cmpd="sng" algn="ctr">
              <a:noFill/>
              <a:prstDash val="solid"/>
            </a:ln>
            <a:effectLst>
              <a:softEdge rad="127000"/>
            </a:effectLst>
          </p:spPr>
          <p:txBody>
            <a:bodyPr rtlCol="0" anchor="ctr"/>
            <a:lstStyle/>
            <a:p>
              <a:pPr algn="ctr" defTabSz="914065">
                <a:defRPr/>
              </a:pPr>
              <a:endParaRPr lang="en-US" sz="1350" kern="0">
                <a:solidFill>
                  <a:sysClr val="window" lastClr="FFFFFF"/>
                </a:solidFill>
                <a:latin typeface="Calibri"/>
              </a:endParaRPr>
            </a:p>
          </p:txBody>
        </p:sp>
        <p:sp>
          <p:nvSpPr>
            <p:cNvPr id="49" name="圆角矩形 1"/>
            <p:cNvSpPr/>
            <p:nvPr/>
          </p:nvSpPr>
          <p:spPr>
            <a:xfrm>
              <a:off x="3219867" y="2742148"/>
              <a:ext cx="3168352" cy="1699654"/>
            </a:xfrm>
            <a:custGeom>
              <a:avLst/>
              <a:gdLst/>
              <a:ahLst/>
              <a:cxnLst/>
              <a:rect l="l" t="t" r="r" b="b"/>
              <a:pathLst>
                <a:path w="6264696" h="3360680">
                  <a:moveTo>
                    <a:pt x="1980220" y="0"/>
                  </a:moveTo>
                  <a:cubicBezTo>
                    <a:pt x="2222334" y="0"/>
                    <a:pt x="2437868" y="105672"/>
                    <a:pt x="2573873" y="272057"/>
                  </a:cubicBezTo>
                  <a:cubicBezTo>
                    <a:pt x="2692559" y="198638"/>
                    <a:pt x="2835124" y="156324"/>
                    <a:pt x="2988332" y="156324"/>
                  </a:cubicBezTo>
                  <a:cubicBezTo>
                    <a:pt x="3278644" y="156324"/>
                    <a:pt x="3530741" y="308257"/>
                    <a:pt x="3654451" y="532861"/>
                  </a:cubicBezTo>
                  <a:cubicBezTo>
                    <a:pt x="3790627" y="389267"/>
                    <a:pt x="3990364" y="300340"/>
                    <a:pt x="4212468" y="300340"/>
                  </a:cubicBezTo>
                  <a:cubicBezTo>
                    <a:pt x="4597946" y="300340"/>
                    <a:pt x="4916046" y="568206"/>
                    <a:pt x="4961998" y="914507"/>
                  </a:cubicBezTo>
                  <a:cubicBezTo>
                    <a:pt x="5077596" y="844149"/>
                    <a:pt x="5216097" y="804396"/>
                    <a:pt x="5364596" y="804396"/>
                  </a:cubicBezTo>
                  <a:cubicBezTo>
                    <a:pt x="5782170" y="804396"/>
                    <a:pt x="6120680" y="1118727"/>
                    <a:pt x="6120680" y="1506474"/>
                  </a:cubicBezTo>
                  <a:cubicBezTo>
                    <a:pt x="6120680" y="1536286"/>
                    <a:pt x="6118679" y="1565664"/>
                    <a:pt x="6114122" y="1594407"/>
                  </a:cubicBezTo>
                  <a:cubicBezTo>
                    <a:pt x="6210222" y="1765300"/>
                    <a:pt x="6264696" y="1962562"/>
                    <a:pt x="6264696" y="2172548"/>
                  </a:cubicBezTo>
                  <a:cubicBezTo>
                    <a:pt x="6264696" y="2828735"/>
                    <a:pt x="5732751" y="3360680"/>
                    <a:pt x="5076564" y="3360680"/>
                  </a:cubicBezTo>
                  <a:lnTo>
                    <a:pt x="1188132" y="3360680"/>
                  </a:lnTo>
                  <a:cubicBezTo>
                    <a:pt x="531945" y="3360680"/>
                    <a:pt x="0" y="2828735"/>
                    <a:pt x="0" y="2172548"/>
                  </a:cubicBezTo>
                  <a:cubicBezTo>
                    <a:pt x="0" y="1879734"/>
                    <a:pt x="105925" y="1611659"/>
                    <a:pt x="282046" y="1404976"/>
                  </a:cubicBezTo>
                  <a:cubicBezTo>
                    <a:pt x="194727" y="1291575"/>
                    <a:pt x="144016" y="1152495"/>
                    <a:pt x="144016" y="1002418"/>
                  </a:cubicBezTo>
                  <a:cubicBezTo>
                    <a:pt x="144016" y="614671"/>
                    <a:pt x="482526" y="300340"/>
                    <a:pt x="900100" y="300340"/>
                  </a:cubicBezTo>
                  <a:cubicBezTo>
                    <a:pt x="1045861" y="300340"/>
                    <a:pt x="1181989" y="338640"/>
                    <a:pt x="1296354" y="406898"/>
                  </a:cubicBezTo>
                  <a:cubicBezTo>
                    <a:pt x="1414762" y="166192"/>
                    <a:pt x="1676590" y="0"/>
                    <a:pt x="1980220" y="0"/>
                  </a:cubicBezTo>
                  <a:close/>
                </a:path>
              </a:pathLst>
            </a:cu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a:outerShdw blurRad="279400" algn="ctr" rotWithShape="0">
                <a:prstClr val="black">
                  <a:alpha val="11000"/>
                </a:prstClr>
              </a:outerShdw>
            </a:effectLst>
          </p:spPr>
          <p:txBody>
            <a:bodyPr rtlCol="0" anchor="ctr"/>
            <a:lstStyle/>
            <a:p>
              <a:pPr algn="ctr" defTabSz="914065">
                <a:defRPr/>
              </a:pPr>
              <a:endParaRPr lang="en-US" sz="1350" kern="0" dirty="0">
                <a:solidFill>
                  <a:sysClr val="window" lastClr="FFFFFF"/>
                </a:solidFill>
                <a:latin typeface="Calibri"/>
              </a:endParaRPr>
            </a:p>
          </p:txBody>
        </p:sp>
        <p:sp>
          <p:nvSpPr>
            <p:cNvPr id="50" name="椭圆 49"/>
            <p:cNvSpPr/>
            <p:nvPr/>
          </p:nvSpPr>
          <p:spPr>
            <a:xfrm>
              <a:off x="3911806" y="2839417"/>
              <a:ext cx="619103" cy="606886"/>
            </a:xfrm>
            <a:prstGeom prst="ellipse">
              <a:avLst/>
            </a:prstGeom>
            <a:solidFill>
              <a:srgbClr val="C1DD21"/>
            </a:solidFill>
            <a:ln w="25400" cap="flat" cmpd="sng" algn="ctr">
              <a:noFill/>
              <a:prstDash val="solid"/>
            </a:ln>
            <a:effectLst>
              <a:innerShdw blurRad="139700" dist="50800" dir="13500000">
                <a:prstClr val="black">
                  <a:alpha val="45000"/>
                </a:prstClr>
              </a:innerShdw>
            </a:effectLst>
          </p:spPr>
          <p:txBody>
            <a:bodyPr rtlCol="0" anchor="ctr"/>
            <a:lstStyle/>
            <a:p>
              <a:pPr algn="ctr" defTabSz="914065">
                <a:defRPr/>
              </a:pPr>
              <a:endParaRPr lang="en-US" sz="1350" kern="0">
                <a:solidFill>
                  <a:sysClr val="window" lastClr="FFFFFF"/>
                </a:solidFill>
                <a:latin typeface="Calibri"/>
              </a:endParaRPr>
            </a:p>
          </p:txBody>
        </p:sp>
        <p:sp>
          <p:nvSpPr>
            <p:cNvPr id="51" name="TextBox 50"/>
            <p:cNvSpPr txBox="1"/>
            <p:nvPr/>
          </p:nvSpPr>
          <p:spPr>
            <a:xfrm flipH="1">
              <a:off x="3810657" y="2904727"/>
              <a:ext cx="840572" cy="59723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914065">
                <a:defRPr/>
              </a:pPr>
              <a:r>
                <a:rPr lang="en-US" altLang="zh-CN" sz="3999" dirty="0">
                  <a:ln>
                    <a:noFill/>
                  </a:ln>
                  <a:solidFill>
                    <a:schemeClr val="bg1"/>
                  </a:solidFill>
                  <a:latin typeface="+mj-lt"/>
                  <a:cs typeface="Times New Roman" pitchFamily="18" charset="0"/>
                </a:rPr>
                <a:t>C</a:t>
              </a:r>
              <a:endParaRPr lang="zh-CN" altLang="en-US" sz="3999" dirty="0">
                <a:ln>
                  <a:noFill/>
                </a:ln>
                <a:solidFill>
                  <a:schemeClr val="bg1"/>
                </a:solidFill>
                <a:latin typeface="+mj-lt"/>
                <a:cs typeface="Times New Roman" pitchFamily="18" charset="0"/>
              </a:endParaRPr>
            </a:p>
          </p:txBody>
        </p:sp>
        <p:sp>
          <p:nvSpPr>
            <p:cNvPr id="52" name="TextBox 51"/>
            <p:cNvSpPr txBox="1"/>
            <p:nvPr/>
          </p:nvSpPr>
          <p:spPr>
            <a:xfrm>
              <a:off x="3456179" y="3573536"/>
              <a:ext cx="2860216" cy="891015"/>
            </a:xfrm>
            <a:prstGeom prst="rect">
              <a:avLst/>
            </a:prstGeom>
            <a:noFill/>
          </p:spPr>
          <p:txBody>
            <a:bodyPr wrap="square" rtlCol="0">
              <a:spAutoFit/>
            </a:bodyPr>
            <a:lstStyle/>
            <a:p>
              <a:pPr lvl="0" algn="ctr">
                <a:lnSpc>
                  <a:spcPct val="150000"/>
                </a:lnSpc>
              </a:pPr>
              <a:r>
                <a:rPr lang="zh-CN" altLang="en-US" sz="1200" kern="0" dirty="0">
                  <a:solidFill>
                    <a:schemeClr val="tx1">
                      <a:lumMod val="65000"/>
                      <a:lumOff val="35000"/>
                    </a:schemeClr>
                  </a:solidFill>
                  <a:latin typeface="微软雅黑" pitchFamily="34" charset="-122"/>
                  <a:ea typeface="微软雅黑" pitchFamily="34" charset="-122"/>
                </a:rPr>
                <a:t>性能测试是一种评估、测量和验证计算机系统在给定工作负载下的性能的方法，使用</a:t>
              </a:r>
              <a:r>
                <a:rPr lang="en-US" altLang="zh-CN" sz="1200" kern="0" dirty="0" err="1">
                  <a:solidFill>
                    <a:schemeClr val="tx1">
                      <a:lumMod val="65000"/>
                      <a:lumOff val="35000"/>
                    </a:schemeClr>
                  </a:solidFill>
                  <a:latin typeface="微软雅黑" pitchFamily="34" charset="-122"/>
                  <a:ea typeface="微软雅黑" pitchFamily="34" charset="-122"/>
                </a:rPr>
                <a:t>Jmeter</a:t>
              </a:r>
              <a:r>
                <a:rPr lang="zh-CN" altLang="en-US" sz="1200" kern="0" dirty="0">
                  <a:solidFill>
                    <a:schemeClr val="tx1">
                      <a:lumMod val="65000"/>
                      <a:lumOff val="35000"/>
                    </a:schemeClr>
                  </a:solidFill>
                  <a:latin typeface="微软雅黑" pitchFamily="34" charset="-122"/>
                  <a:ea typeface="微软雅黑" pitchFamily="34" charset="-122"/>
                </a:rPr>
                <a:t>测试</a:t>
              </a:r>
            </a:p>
          </p:txBody>
        </p:sp>
      </p:grpSp>
    </p:spTree>
    <p:extLst>
      <p:ext uri="{BB962C8B-B14F-4D97-AF65-F5344CB8AC3E}">
        <p14:creationId xmlns:p14="http://schemas.microsoft.com/office/powerpoint/2010/main" val="316338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30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1+#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60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1+#ppt_w/2"/>
                                          </p:val>
                                        </p:tav>
                                        <p:tav tm="100000">
                                          <p:val>
                                            <p:strVal val="#ppt_x"/>
                                          </p:val>
                                        </p:tav>
                                      </p:tavLst>
                                    </p:anim>
                                    <p:anim calcmode="lin" valueType="num">
                                      <p:cBhvr additive="base">
                                        <p:cTn id="16"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6829425" y="3090863"/>
            <a:ext cx="1900238" cy="1233488"/>
          </a:xfrm>
          <a:prstGeom prst="rect">
            <a:avLst/>
          </a:prstGeom>
          <a:noFill/>
          <a:ln/>
        </p:spPr>
        <p:txBody>
          <a:bodyPr wrap="square" rtlCol="0" anchor="ctr"/>
          <a:lstStyle/>
          <a:p>
            <a:pPr marL="0" indent="0">
              <a:buNone/>
            </a:pPr>
            <a:r>
              <a:rPr lang="en-US" sz="5400" b="1" dirty="0">
                <a:solidFill>
                  <a:srgbClr val="112629"/>
                </a:solidFill>
                <a:latin typeface="Noto Serif SC" pitchFamily="34" charset="0"/>
                <a:ea typeface="Noto Serif SC" pitchFamily="34" charset="-122"/>
                <a:cs typeface="Noto Serif SC" pitchFamily="34" charset="-120"/>
              </a:rPr>
              <a:t>06</a:t>
            </a:r>
            <a:endParaRPr lang="en-US" sz="5400" dirty="0"/>
          </a:p>
        </p:txBody>
      </p:sp>
      <p:sp>
        <p:nvSpPr>
          <p:cNvPr id="3" name="Text 1"/>
          <p:cNvSpPr/>
          <p:nvPr/>
        </p:nvSpPr>
        <p:spPr>
          <a:xfrm>
            <a:off x="428625" y="1495425"/>
            <a:ext cx="5101590" cy="1652588"/>
          </a:xfrm>
          <a:prstGeom prst="rect">
            <a:avLst/>
          </a:prstGeom>
          <a:noFill/>
          <a:ln/>
        </p:spPr>
        <p:txBody>
          <a:bodyPr wrap="square" rtlCol="0" anchor="t"/>
          <a:lstStyle/>
          <a:p>
            <a:pPr marL="0" indent="0">
              <a:buNone/>
            </a:pPr>
            <a:r>
              <a:rPr lang="en-US" sz="3200" b="1" dirty="0">
                <a:solidFill>
                  <a:srgbClr val="000000"/>
                </a:solidFill>
                <a:latin typeface="Noto Serif SC" pitchFamily="34" charset="0"/>
                <a:ea typeface="Noto Serif SC" pitchFamily="34" charset="-122"/>
                <a:cs typeface="Noto Serif SC" pitchFamily="34" charset="-120"/>
              </a:rPr>
              <a:t>6. 结论</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2013" y="2690813"/>
            <a:ext cx="7187565" cy="747713"/>
          </a:xfrm>
          <a:prstGeom prst="rect">
            <a:avLst/>
          </a:prstGeom>
          <a:noFill/>
          <a:ln/>
        </p:spPr>
        <p:txBody>
          <a:bodyPr wrap="square" rtlCol="0" anchor="b"/>
          <a:lstStyle/>
          <a:p>
            <a:pPr marL="0" indent="0">
              <a:buNone/>
            </a:pPr>
            <a:r>
              <a:rPr lang="zh-CN" altLang="en-US" sz="2208" b="1" dirty="0">
                <a:solidFill>
                  <a:srgbClr val="112629"/>
                </a:solidFill>
                <a:latin typeface="Noto Serif SC" pitchFamily="34" charset="0"/>
                <a:ea typeface="Noto Serif SC" pitchFamily="34" charset="-122"/>
                <a:cs typeface="Noto Serif SC" pitchFamily="34" charset="-120"/>
              </a:rPr>
              <a:t>基于微信的程序员微阅读小程序的设计与开发</a:t>
            </a:r>
            <a:endParaRPr lang="en-US" sz="2208" dirty="0"/>
          </a:p>
        </p:txBody>
      </p:sp>
      <p:sp>
        <p:nvSpPr>
          <p:cNvPr id="3" name="Text 1"/>
          <p:cNvSpPr/>
          <p:nvPr/>
        </p:nvSpPr>
        <p:spPr>
          <a:xfrm>
            <a:off x="862013" y="3438525"/>
            <a:ext cx="6816090" cy="552450"/>
          </a:xfrm>
          <a:prstGeom prst="rect">
            <a:avLst/>
          </a:prstGeom>
          <a:noFill/>
          <a:ln/>
        </p:spPr>
        <p:txBody>
          <a:bodyPr wrap="square" rtlCol="0" anchor="t"/>
          <a:lstStyle/>
          <a:p>
            <a:pPr marL="0" indent="0">
              <a:buNone/>
            </a:pPr>
            <a:endParaRPr lang="en-US" sz="2048" dirty="0"/>
          </a:p>
        </p:txBody>
      </p:sp>
      <p:sp>
        <p:nvSpPr>
          <p:cNvPr id="4" name="Text 2"/>
          <p:cNvSpPr/>
          <p:nvPr/>
        </p:nvSpPr>
        <p:spPr>
          <a:xfrm>
            <a:off x="862013" y="4286250"/>
            <a:ext cx="2619375" cy="542925"/>
          </a:xfrm>
          <a:prstGeom prst="rect">
            <a:avLst/>
          </a:prstGeom>
          <a:noFill/>
          <a:ln/>
        </p:spPr>
        <p:txBody>
          <a:bodyPr wrap="square" rtlCol="0" anchor="t"/>
          <a:lstStyle/>
          <a:p>
            <a:pPr marL="0" indent="0">
              <a:buNone/>
            </a:pPr>
            <a:r>
              <a:rPr lang="en-US" sz="1200" dirty="0">
                <a:solidFill>
                  <a:srgbClr val="383838"/>
                </a:solidFill>
                <a:latin typeface="Noto Serif SC" pitchFamily="34" charset="0"/>
                <a:ea typeface="Noto Serif SC" pitchFamily="34" charset="-122"/>
                <a:cs typeface="Noto Serif SC" pitchFamily="34" charset="-120"/>
              </a:rPr>
              <a:t>2023-06-02</a:t>
            </a:r>
            <a:endParaRPr lang="en-US" sz="1200" dirty="0"/>
          </a:p>
        </p:txBody>
      </p:sp>
      <p:sp>
        <p:nvSpPr>
          <p:cNvPr id="10" name="文本框 9">
            <a:extLst>
              <a:ext uri="{FF2B5EF4-FFF2-40B4-BE49-F238E27FC236}">
                <a16:creationId xmlns:a16="http://schemas.microsoft.com/office/drawing/2014/main" id="{75D6F8DD-CDF0-E29F-0384-FD46AAEB379A}"/>
              </a:ext>
            </a:extLst>
          </p:cNvPr>
          <p:cNvSpPr txBox="1"/>
          <p:nvPr/>
        </p:nvSpPr>
        <p:spPr>
          <a:xfrm>
            <a:off x="876925" y="3447488"/>
            <a:ext cx="6266203" cy="307777"/>
          </a:xfrm>
          <a:prstGeom prst="rect">
            <a:avLst/>
          </a:prstGeom>
          <a:noFill/>
        </p:spPr>
        <p:txBody>
          <a:bodyPr wrap="none" rtlCol="0">
            <a:spAutoFit/>
          </a:bodyPr>
          <a:lstStyle/>
          <a:p>
            <a:r>
              <a:rPr lang="en-US" altLang="zh-CN" sz="1400" dirty="0"/>
              <a:t>Design and Development of a Mini Reading App for Programmers Based on WeChat</a:t>
            </a:r>
            <a:endParaRPr lang="zh-CN" alt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Shape 0"/>
          <p:cNvSpPr/>
          <p:nvPr/>
        </p:nvSpPr>
        <p:spPr>
          <a:xfrm>
            <a:off x="762000" y="776288"/>
            <a:ext cx="7806690" cy="2143"/>
          </a:xfrm>
          <a:prstGeom prst="rect">
            <a:avLst/>
          </a:prstGeom>
          <a:solidFill>
            <a:srgbClr val="112629"/>
          </a:solidFill>
          <a:ln/>
        </p:spPr>
      </p:sp>
      <p:sp>
        <p:nvSpPr>
          <p:cNvPr id="3" name="Text 1"/>
          <p:cNvSpPr/>
          <p:nvPr/>
        </p:nvSpPr>
        <p:spPr>
          <a:xfrm>
            <a:off x="762000" y="228600"/>
            <a:ext cx="7806690" cy="547688"/>
          </a:xfrm>
          <a:prstGeom prst="rect">
            <a:avLst/>
          </a:prstGeom>
          <a:noFill/>
          <a:ln/>
        </p:spPr>
        <p:txBody>
          <a:bodyPr wrap="square" rtlCol="0" anchor="ctr"/>
          <a:lstStyle/>
          <a:p>
            <a:pPr marL="0" indent="0">
              <a:buNone/>
            </a:pPr>
            <a:r>
              <a:rPr lang="en-US" sz="2400" b="1" dirty="0">
                <a:solidFill>
                  <a:srgbClr val="112629"/>
                </a:solidFill>
                <a:latin typeface="Noto Serif SC" pitchFamily="34" charset="0"/>
                <a:ea typeface="Noto Serif SC" pitchFamily="34" charset="-122"/>
                <a:cs typeface="Noto Serif SC" pitchFamily="34" charset="-120"/>
              </a:rPr>
              <a:t>6. 结论</a:t>
            </a:r>
            <a:endParaRPr lang="en-US" sz="2400" dirty="0"/>
          </a:p>
        </p:txBody>
      </p:sp>
      <p:sp>
        <p:nvSpPr>
          <p:cNvPr id="4" name="Text 2"/>
          <p:cNvSpPr/>
          <p:nvPr/>
        </p:nvSpPr>
        <p:spPr>
          <a:xfrm>
            <a:off x="762000" y="1209675"/>
            <a:ext cx="7715250" cy="3205376"/>
          </a:xfrm>
          <a:prstGeom prst="rect">
            <a:avLst/>
          </a:prstGeom>
          <a:noFill/>
          <a:ln/>
        </p:spPr>
        <p:txBody>
          <a:bodyPr wrap="square" rtlCol="0" anchor="t"/>
          <a:lstStyle/>
          <a:p>
            <a:pPr marL="342900" indent="-342900" algn="l">
              <a:lnSpc>
                <a:spcPct val="150000"/>
              </a:lnSpc>
              <a:buSzPct val="100000"/>
              <a:buChar char="•"/>
            </a:pPr>
            <a:r>
              <a:rPr lang="en-US" sz="1536" dirty="0" err="1">
                <a:solidFill>
                  <a:srgbClr val="000000"/>
                </a:solidFill>
                <a:latin typeface="Noto Serif SC" pitchFamily="34" charset="0"/>
                <a:ea typeface="Noto Serif SC" pitchFamily="34" charset="-122"/>
                <a:cs typeface="Noto Serif SC" pitchFamily="34" charset="-120"/>
              </a:rPr>
              <a:t>项目总结</a:t>
            </a:r>
            <a:r>
              <a:rPr lang="en-US" sz="1536" dirty="0">
                <a:solidFill>
                  <a:srgbClr val="000000"/>
                </a:solidFill>
                <a:latin typeface="Noto Serif SC" pitchFamily="34" charset="0"/>
                <a:ea typeface="Noto Serif SC" pitchFamily="34" charset="-122"/>
                <a:cs typeface="Noto Serif SC" pitchFamily="34" charset="-120"/>
              </a:rPr>
              <a:t>： </a:t>
            </a:r>
            <a:r>
              <a:rPr lang="zh-CN" altLang="en-US" sz="1536" dirty="0">
                <a:solidFill>
                  <a:srgbClr val="000000"/>
                </a:solidFill>
                <a:latin typeface="Noto Serif SC" pitchFamily="34" charset="0"/>
                <a:ea typeface="Noto Serif SC" pitchFamily="34" charset="-122"/>
                <a:cs typeface="Noto Serif SC" pitchFamily="34" charset="-120"/>
              </a:rPr>
              <a:t>该小程序考虑用户需求，提供了书架、书城、个人中心、</a:t>
            </a:r>
            <a:r>
              <a:rPr lang="en-US" altLang="zh-CN" sz="1536" dirty="0">
                <a:solidFill>
                  <a:srgbClr val="000000"/>
                </a:solidFill>
                <a:latin typeface="Noto Serif SC" pitchFamily="34" charset="0"/>
                <a:ea typeface="Noto Serif SC" pitchFamily="34" charset="-122"/>
                <a:cs typeface="Noto Serif SC" pitchFamily="34" charset="-120"/>
              </a:rPr>
              <a:t>H5</a:t>
            </a:r>
            <a:r>
              <a:rPr lang="zh-CN" altLang="en-US" sz="1536" dirty="0">
                <a:solidFill>
                  <a:srgbClr val="000000"/>
                </a:solidFill>
                <a:latin typeface="Noto Serif SC" pitchFamily="34" charset="0"/>
                <a:ea typeface="Noto Serif SC" pitchFamily="34" charset="-122"/>
                <a:cs typeface="Noto Serif SC" pitchFamily="34" charset="-120"/>
              </a:rPr>
              <a:t>阅读器、登录等模块，为用户提供丰富的阅读功能，为用户提供一个方便、高效、可靠的阅读平台，满足用户对技术知识的学习和获取需求。</a:t>
            </a:r>
            <a:endParaRPr lang="en-US" altLang="zh-CN" sz="1536" dirty="0">
              <a:solidFill>
                <a:srgbClr val="000000"/>
              </a:solidFill>
              <a:latin typeface="Noto Serif SC" pitchFamily="34" charset="0"/>
              <a:ea typeface="Noto Serif SC" pitchFamily="34" charset="-122"/>
              <a:cs typeface="Noto Serif SC" pitchFamily="34" charset="-120"/>
            </a:endParaRPr>
          </a:p>
          <a:p>
            <a:pPr marL="342900" indent="-342900" algn="l">
              <a:lnSpc>
                <a:spcPct val="150000"/>
              </a:lnSpc>
              <a:buSzPct val="100000"/>
              <a:buChar char="•"/>
            </a:pPr>
            <a:endParaRPr lang="en-US" sz="1536" dirty="0">
              <a:solidFill>
                <a:srgbClr val="000000"/>
              </a:solidFill>
              <a:latin typeface="Noto Serif SC" pitchFamily="34" charset="0"/>
              <a:ea typeface="Noto Serif SC" pitchFamily="34" charset="-122"/>
            </a:endParaRPr>
          </a:p>
          <a:p>
            <a:pPr marL="342900" indent="-342900" algn="l">
              <a:lnSpc>
                <a:spcPct val="150000"/>
              </a:lnSpc>
              <a:buSzPct val="100000"/>
              <a:buChar char="•"/>
            </a:pPr>
            <a:endParaRPr lang="en-US" sz="1536" dirty="0"/>
          </a:p>
          <a:p>
            <a:pPr marL="342900" indent="-342900" algn="l">
              <a:lnSpc>
                <a:spcPct val="150000"/>
              </a:lnSpc>
              <a:buSzPct val="100000"/>
              <a:buChar char="•"/>
            </a:pPr>
            <a:r>
              <a:rPr lang="en-US" sz="1536" dirty="0" err="1">
                <a:solidFill>
                  <a:srgbClr val="000000"/>
                </a:solidFill>
                <a:latin typeface="Noto Serif SC" pitchFamily="34" charset="0"/>
                <a:ea typeface="Noto Serif SC" pitchFamily="34" charset="-122"/>
                <a:cs typeface="Noto Serif SC" pitchFamily="34" charset="-120"/>
              </a:rPr>
              <a:t>未来展望</a:t>
            </a:r>
            <a:r>
              <a:rPr lang="en-US" sz="1536" dirty="0">
                <a:solidFill>
                  <a:srgbClr val="000000"/>
                </a:solidFill>
                <a:latin typeface="Noto Serif SC" pitchFamily="34" charset="0"/>
                <a:ea typeface="Noto Serif SC" pitchFamily="34" charset="-122"/>
                <a:cs typeface="Noto Serif SC" pitchFamily="34" charset="-120"/>
              </a:rPr>
              <a:t>：</a:t>
            </a:r>
            <a:r>
              <a:rPr lang="zh-CN" altLang="en-US" sz="1536" dirty="0">
                <a:solidFill>
                  <a:srgbClr val="000000"/>
                </a:solidFill>
                <a:latin typeface="Noto Serif SC" pitchFamily="34" charset="0"/>
                <a:ea typeface="Noto Serif SC" pitchFamily="34" charset="-122"/>
                <a:cs typeface="Noto Serif SC" pitchFamily="34" charset="-120"/>
              </a:rPr>
              <a:t>该小程序有望为程序员和技术爱好者提供更好的阅读体验，并具有广阔的应用前景。未来，我还可以进一步完善该小程序的功能和性能，以更好地满足用户需求，促进技术知识的学习和传播。</a:t>
            </a:r>
            <a:endParaRPr lang="en-US" sz="1536"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829425" y="3090863"/>
            <a:ext cx="1900238" cy="1233488"/>
          </a:xfrm>
          <a:prstGeom prst="rect">
            <a:avLst/>
          </a:prstGeom>
          <a:noFill/>
          <a:ln/>
        </p:spPr>
        <p:txBody>
          <a:bodyPr wrap="square" rtlCol="0" anchor="ctr"/>
          <a:lstStyle/>
          <a:p>
            <a:pPr marL="0" indent="0">
              <a:buNone/>
            </a:pPr>
            <a:r>
              <a:rPr lang="en-US" sz="5400" b="1" dirty="0">
                <a:solidFill>
                  <a:srgbClr val="112629"/>
                </a:solidFill>
                <a:latin typeface="Noto Serif SC" pitchFamily="34" charset="0"/>
                <a:ea typeface="Noto Serif SC" pitchFamily="34" charset="-122"/>
                <a:cs typeface="Noto Serif SC" pitchFamily="34" charset="-120"/>
              </a:rPr>
              <a:t>07</a:t>
            </a:r>
            <a:endParaRPr lang="en-US" sz="5400" dirty="0"/>
          </a:p>
        </p:txBody>
      </p:sp>
      <p:sp>
        <p:nvSpPr>
          <p:cNvPr id="3" name="Text 1"/>
          <p:cNvSpPr/>
          <p:nvPr/>
        </p:nvSpPr>
        <p:spPr>
          <a:xfrm>
            <a:off x="428625" y="1495425"/>
            <a:ext cx="5101590" cy="1652588"/>
          </a:xfrm>
          <a:prstGeom prst="rect">
            <a:avLst/>
          </a:prstGeom>
          <a:noFill/>
          <a:ln/>
        </p:spPr>
        <p:txBody>
          <a:bodyPr wrap="square" rtlCol="0" anchor="t"/>
          <a:lstStyle/>
          <a:p>
            <a:pPr marL="0" indent="0">
              <a:buNone/>
            </a:pPr>
            <a:r>
              <a:rPr lang="en-US" sz="3200" b="1" dirty="0">
                <a:solidFill>
                  <a:srgbClr val="000000"/>
                </a:solidFill>
                <a:latin typeface="Noto Serif SC" pitchFamily="34" charset="0"/>
                <a:ea typeface="Noto Serif SC" pitchFamily="34" charset="-122"/>
                <a:cs typeface="Noto Serif SC" pitchFamily="34" charset="-120"/>
              </a:rPr>
              <a:t>7. </a:t>
            </a:r>
            <a:r>
              <a:rPr lang="zh-CN" altLang="en-US" sz="3200" b="1" dirty="0">
                <a:solidFill>
                  <a:srgbClr val="000000"/>
                </a:solidFill>
                <a:latin typeface="Noto Serif SC" pitchFamily="34" charset="0"/>
                <a:ea typeface="Noto Serif SC" pitchFamily="34" charset="-122"/>
                <a:cs typeface="Noto Serif SC" pitchFamily="34" charset="-120"/>
              </a:rPr>
              <a:t>参考文献</a:t>
            </a:r>
            <a:endParaRPr lang="en-US" sz="3200" dirty="0"/>
          </a:p>
        </p:txBody>
      </p:sp>
    </p:spTree>
    <p:extLst>
      <p:ext uri="{BB962C8B-B14F-4D97-AF65-F5344CB8AC3E}">
        <p14:creationId xmlns:p14="http://schemas.microsoft.com/office/powerpoint/2010/main" val="2532642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1"/>
          <p:cNvPicPr>
            <a:picLocks noChangeAspect="1"/>
          </p:cNvPicPr>
          <p:nvPr/>
        </p:nvPicPr>
        <p:blipFill>
          <a:blip r:embed="rId3"/>
          <a:stretch>
            <a:fillRect/>
          </a:stretch>
        </p:blipFill>
        <p:spPr>
          <a:xfrm>
            <a:off x="5135" y="3688855"/>
            <a:ext cx="1419485" cy="1472226"/>
          </a:xfrm>
          <a:prstGeom prst="rect">
            <a:avLst/>
          </a:prstGeom>
          <a:noFill/>
          <a:ln w="9525">
            <a:noFill/>
          </a:ln>
        </p:spPr>
      </p:pic>
      <p:sp>
        <p:nvSpPr>
          <p:cNvPr id="108" name="Freeform 107"/>
          <p:cNvSpPr/>
          <p:nvPr/>
        </p:nvSpPr>
        <p:spPr>
          <a:xfrm>
            <a:off x="4245508" y="3513553"/>
            <a:ext cx="658006" cy="446038"/>
          </a:xfrm>
          <a:custGeom>
            <a:avLst/>
            <a:gdLst/>
            <a:ahLst/>
            <a:cxnLst/>
            <a:rect l="l" t="t" r="r" b="b"/>
            <a:pathLst>
              <a:path w="832104" h="563893">
                <a:moveTo>
                  <a:pt x="832104" y="0"/>
                </a:moveTo>
                <a:lnTo>
                  <a:pt x="536308" y="563893"/>
                </a:lnTo>
                <a:lnTo>
                  <a:pt x="262014" y="563893"/>
                </a:lnTo>
                <a:lnTo>
                  <a:pt x="0" y="220027"/>
                </a:lnTo>
                <a:lnTo>
                  <a:pt x="0" y="220027"/>
                </a:lnTo>
                <a:lnTo>
                  <a:pt x="832104" y="0"/>
                </a:lnTo>
                <a:lnTo>
                  <a:pt x="832104" y="0"/>
                </a:lnTo>
                <a:close/>
              </a:path>
            </a:pathLst>
          </a:custGeom>
          <a:solidFill>
            <a:srgbClr val="1798C4"/>
          </a:solidFill>
        </p:spPr>
      </p:sp>
      <p:sp>
        <p:nvSpPr>
          <p:cNvPr id="109" name="Freeform 108"/>
          <p:cNvSpPr/>
          <p:nvPr/>
        </p:nvSpPr>
        <p:spPr>
          <a:xfrm>
            <a:off x="4245508" y="3513553"/>
            <a:ext cx="658006" cy="446038"/>
          </a:xfrm>
          <a:custGeom>
            <a:avLst/>
            <a:gdLst/>
            <a:ahLst/>
            <a:cxnLst/>
            <a:rect l="l" t="t" r="r" b="b"/>
            <a:pathLst>
              <a:path w="832104" h="563893">
                <a:moveTo>
                  <a:pt x="832104" y="0"/>
                </a:moveTo>
                <a:lnTo>
                  <a:pt x="536308" y="563893"/>
                </a:lnTo>
                <a:lnTo>
                  <a:pt x="262014" y="563893"/>
                </a:lnTo>
                <a:lnTo>
                  <a:pt x="0" y="220027"/>
                </a:lnTo>
                <a:lnTo>
                  <a:pt x="0" y="220027"/>
                </a:lnTo>
                <a:lnTo>
                  <a:pt x="832104" y="0"/>
                </a:lnTo>
              </a:path>
            </a:pathLst>
          </a:custGeom>
          <a:solidFill>
            <a:srgbClr val="FFFFFF"/>
          </a:solidFill>
          <a:ln w="6350">
            <a:solidFill>
              <a:srgbClr val="1798C4"/>
            </a:solidFill>
            <a:prstDash val="solid"/>
            <a:miter/>
          </a:ln>
        </p:spPr>
      </p:sp>
      <p:sp>
        <p:nvSpPr>
          <p:cNvPr id="110" name="Freeform 109"/>
          <p:cNvSpPr/>
          <p:nvPr/>
        </p:nvSpPr>
        <p:spPr>
          <a:xfrm>
            <a:off x="4038061" y="2998701"/>
            <a:ext cx="1030709" cy="446038"/>
          </a:xfrm>
          <a:custGeom>
            <a:avLst/>
            <a:gdLst/>
            <a:ahLst/>
            <a:cxnLst/>
            <a:rect l="l" t="t" r="r" b="b"/>
            <a:pathLst>
              <a:path w="1303020" h="563893">
                <a:moveTo>
                  <a:pt x="152870" y="290411"/>
                </a:moveTo>
                <a:cubicBezTo>
                  <a:pt x="1087069" y="41148"/>
                  <a:pt x="1087069" y="41148"/>
                  <a:pt x="1087069" y="41148"/>
                </a:cubicBezTo>
                <a:cubicBezTo>
                  <a:pt x="1239939" y="0"/>
                  <a:pt x="1303020" y="232321"/>
                  <a:pt x="1147724" y="273469"/>
                </a:cubicBezTo>
                <a:cubicBezTo>
                  <a:pt x="215951" y="522732"/>
                  <a:pt x="215951" y="522732"/>
                  <a:pt x="215951" y="522732"/>
                </a:cubicBezTo>
                <a:cubicBezTo>
                  <a:pt x="60668" y="563893"/>
                  <a:pt x="0" y="331572"/>
                  <a:pt x="152870" y="290411"/>
                </a:cubicBezTo>
                <a:lnTo>
                  <a:pt x="152870" y="290411"/>
                </a:lnTo>
                <a:close/>
              </a:path>
            </a:pathLst>
          </a:custGeom>
          <a:solidFill>
            <a:srgbClr val="373275"/>
          </a:solidFill>
        </p:spPr>
      </p:sp>
      <p:sp>
        <p:nvSpPr>
          <p:cNvPr id="111" name="Freeform 110"/>
          <p:cNvSpPr/>
          <p:nvPr/>
        </p:nvSpPr>
        <p:spPr>
          <a:xfrm>
            <a:off x="4038061" y="3242314"/>
            <a:ext cx="1030709" cy="446038"/>
          </a:xfrm>
          <a:custGeom>
            <a:avLst/>
            <a:gdLst/>
            <a:ahLst/>
            <a:cxnLst/>
            <a:rect l="l" t="t" r="r" b="b"/>
            <a:pathLst>
              <a:path w="1303020" h="563880">
                <a:moveTo>
                  <a:pt x="152870" y="290411"/>
                </a:moveTo>
                <a:cubicBezTo>
                  <a:pt x="0" y="331533"/>
                  <a:pt x="60655" y="563880"/>
                  <a:pt x="215951" y="522732"/>
                </a:cubicBezTo>
                <a:cubicBezTo>
                  <a:pt x="1147724" y="273469"/>
                  <a:pt x="1147724" y="273469"/>
                  <a:pt x="1147724" y="273469"/>
                </a:cubicBezTo>
                <a:cubicBezTo>
                  <a:pt x="1303020" y="232321"/>
                  <a:pt x="1239939" y="0"/>
                  <a:pt x="1087069" y="41122"/>
                </a:cubicBezTo>
                <a:cubicBezTo>
                  <a:pt x="152870" y="290411"/>
                  <a:pt x="152870" y="290411"/>
                  <a:pt x="152870" y="290411"/>
                </a:cubicBezTo>
                <a:lnTo>
                  <a:pt x="152870" y="290411"/>
                </a:lnTo>
                <a:close/>
              </a:path>
            </a:pathLst>
          </a:custGeom>
          <a:solidFill>
            <a:srgbClr val="1798C4"/>
          </a:solidFill>
        </p:spPr>
      </p:sp>
      <p:sp>
        <p:nvSpPr>
          <p:cNvPr id="112" name="Freeform 111"/>
          <p:cNvSpPr/>
          <p:nvPr/>
        </p:nvSpPr>
        <p:spPr>
          <a:xfrm>
            <a:off x="4038061" y="2759106"/>
            <a:ext cx="1030709" cy="447042"/>
          </a:xfrm>
          <a:custGeom>
            <a:avLst/>
            <a:gdLst/>
            <a:ahLst/>
            <a:cxnLst/>
            <a:rect l="l" t="t" r="r" b="b"/>
            <a:pathLst>
              <a:path w="1303020" h="565429">
                <a:moveTo>
                  <a:pt x="152870" y="291211"/>
                </a:moveTo>
                <a:cubicBezTo>
                  <a:pt x="0" y="332461"/>
                  <a:pt x="60655" y="565430"/>
                  <a:pt x="215951" y="524180"/>
                </a:cubicBezTo>
                <a:cubicBezTo>
                  <a:pt x="1147724" y="274219"/>
                  <a:pt x="1147724" y="274219"/>
                  <a:pt x="1147724" y="274219"/>
                </a:cubicBezTo>
                <a:cubicBezTo>
                  <a:pt x="1303020" y="232969"/>
                  <a:pt x="1239939" y="0"/>
                  <a:pt x="1087069" y="41250"/>
                </a:cubicBezTo>
                <a:cubicBezTo>
                  <a:pt x="152870" y="291211"/>
                  <a:pt x="152870" y="291211"/>
                  <a:pt x="152870" y="291211"/>
                </a:cubicBezTo>
                <a:lnTo>
                  <a:pt x="152870" y="291211"/>
                </a:lnTo>
                <a:close/>
              </a:path>
            </a:pathLst>
          </a:custGeom>
          <a:solidFill>
            <a:srgbClr val="DD3C72"/>
          </a:solidFill>
        </p:spPr>
      </p:sp>
      <p:sp>
        <p:nvSpPr>
          <p:cNvPr id="113" name="Freeform 112"/>
          <p:cNvSpPr/>
          <p:nvPr/>
        </p:nvSpPr>
        <p:spPr>
          <a:xfrm>
            <a:off x="4046599" y="2475811"/>
            <a:ext cx="718282" cy="392795"/>
          </a:xfrm>
          <a:custGeom>
            <a:avLst/>
            <a:gdLst/>
            <a:ahLst/>
            <a:cxnLst/>
            <a:rect l="l" t="t" r="r" b="b"/>
            <a:pathLst>
              <a:path w="908304" h="496824">
                <a:moveTo>
                  <a:pt x="402069" y="87249"/>
                </a:moveTo>
                <a:cubicBezTo>
                  <a:pt x="695160" y="0"/>
                  <a:pt x="808990" y="181775"/>
                  <a:pt x="908304" y="387782"/>
                </a:cubicBezTo>
                <a:cubicBezTo>
                  <a:pt x="770242" y="424117"/>
                  <a:pt x="629742" y="460489"/>
                  <a:pt x="489267" y="496824"/>
                </a:cubicBezTo>
                <a:cubicBezTo>
                  <a:pt x="377850" y="135712"/>
                  <a:pt x="147751" y="176924"/>
                  <a:pt x="0" y="196317"/>
                </a:cubicBezTo>
                <a:cubicBezTo>
                  <a:pt x="135636" y="159969"/>
                  <a:pt x="268846" y="123609"/>
                  <a:pt x="402069" y="87249"/>
                </a:cubicBezTo>
                <a:lnTo>
                  <a:pt x="402069" y="87249"/>
                </a:lnTo>
                <a:close/>
              </a:path>
            </a:pathLst>
          </a:custGeom>
          <a:solidFill>
            <a:srgbClr val="1798C4"/>
          </a:solidFill>
        </p:spPr>
      </p:sp>
      <p:sp>
        <p:nvSpPr>
          <p:cNvPr id="114" name="Freeform 113"/>
          <p:cNvSpPr/>
          <p:nvPr/>
        </p:nvSpPr>
        <p:spPr>
          <a:xfrm>
            <a:off x="4450445" y="3986212"/>
            <a:ext cx="222014" cy="113519"/>
          </a:xfrm>
          <a:custGeom>
            <a:avLst/>
            <a:gdLst/>
            <a:ahLst/>
            <a:cxnLst/>
            <a:rect l="l" t="t" r="r" b="b"/>
            <a:pathLst>
              <a:path w="280416" h="143269">
                <a:moveTo>
                  <a:pt x="280416" y="0"/>
                </a:moveTo>
                <a:cubicBezTo>
                  <a:pt x="280416" y="0"/>
                  <a:pt x="280416" y="2426"/>
                  <a:pt x="280416" y="4864"/>
                </a:cubicBezTo>
                <a:cubicBezTo>
                  <a:pt x="280416" y="80150"/>
                  <a:pt x="217018" y="143269"/>
                  <a:pt x="138989" y="143269"/>
                </a:cubicBezTo>
                <a:cubicBezTo>
                  <a:pt x="63398" y="143269"/>
                  <a:pt x="0" y="80137"/>
                  <a:pt x="0" y="4864"/>
                </a:cubicBezTo>
                <a:cubicBezTo>
                  <a:pt x="0" y="2438"/>
                  <a:pt x="0" y="2438"/>
                  <a:pt x="0" y="0"/>
                </a:cubicBezTo>
                <a:cubicBezTo>
                  <a:pt x="2438" y="4864"/>
                  <a:pt x="2438" y="4864"/>
                  <a:pt x="2438" y="4864"/>
                </a:cubicBezTo>
                <a:cubicBezTo>
                  <a:pt x="277978" y="4864"/>
                  <a:pt x="277978" y="4864"/>
                  <a:pt x="277978" y="4864"/>
                </a:cubicBezTo>
                <a:cubicBezTo>
                  <a:pt x="280416" y="0"/>
                  <a:pt x="280416" y="0"/>
                  <a:pt x="280416" y="0"/>
                </a:cubicBezTo>
                <a:lnTo>
                  <a:pt x="280416" y="0"/>
                </a:lnTo>
                <a:close/>
              </a:path>
            </a:pathLst>
          </a:custGeom>
          <a:solidFill>
            <a:srgbClr val="1798C4"/>
          </a:solidFill>
        </p:spPr>
      </p:sp>
      <p:sp>
        <p:nvSpPr>
          <p:cNvPr id="115" name="Freeform 114"/>
          <p:cNvSpPr/>
          <p:nvPr/>
        </p:nvSpPr>
        <p:spPr>
          <a:xfrm>
            <a:off x="3876824" y="1017147"/>
            <a:ext cx="829289" cy="325487"/>
          </a:xfrm>
          <a:custGeom>
            <a:avLst/>
            <a:gdLst/>
            <a:ahLst/>
            <a:cxnLst/>
            <a:rect l="l" t="t" r="r" b="b"/>
            <a:pathLst>
              <a:path w="1048525" h="411480">
                <a:moveTo>
                  <a:pt x="206312" y="0"/>
                </a:moveTo>
                <a:cubicBezTo>
                  <a:pt x="223304" y="0"/>
                  <a:pt x="240284" y="2413"/>
                  <a:pt x="257277" y="7252"/>
                </a:cubicBezTo>
                <a:lnTo>
                  <a:pt x="257277" y="7252"/>
                </a:lnTo>
                <a:cubicBezTo>
                  <a:pt x="1048525" y="208153"/>
                  <a:pt x="1048525" y="208153"/>
                  <a:pt x="1048525" y="208153"/>
                </a:cubicBezTo>
                <a:cubicBezTo>
                  <a:pt x="271844" y="401790"/>
                  <a:pt x="271844" y="401790"/>
                  <a:pt x="271844" y="401790"/>
                </a:cubicBezTo>
                <a:lnTo>
                  <a:pt x="271844" y="401790"/>
                </a:lnTo>
                <a:cubicBezTo>
                  <a:pt x="250000" y="409054"/>
                  <a:pt x="228156" y="411480"/>
                  <a:pt x="206312" y="411480"/>
                </a:cubicBezTo>
                <a:cubicBezTo>
                  <a:pt x="92240" y="411480"/>
                  <a:pt x="0" y="319494"/>
                  <a:pt x="0" y="205740"/>
                </a:cubicBezTo>
                <a:cubicBezTo>
                  <a:pt x="0" y="91986"/>
                  <a:pt x="92228" y="0"/>
                  <a:pt x="206312" y="0"/>
                </a:cubicBezTo>
                <a:lnTo>
                  <a:pt x="206312" y="0"/>
                </a:lnTo>
                <a:close/>
              </a:path>
            </a:pathLst>
          </a:custGeom>
          <a:solidFill>
            <a:srgbClr val="373275"/>
          </a:solidFill>
        </p:spPr>
      </p:sp>
      <p:sp>
        <p:nvSpPr>
          <p:cNvPr id="116" name="Freeform 115"/>
          <p:cNvSpPr/>
          <p:nvPr/>
        </p:nvSpPr>
        <p:spPr>
          <a:xfrm>
            <a:off x="3664354" y="1107560"/>
            <a:ext cx="1764562" cy="728328"/>
          </a:xfrm>
          <a:custGeom>
            <a:avLst/>
            <a:gdLst/>
            <a:ahLst/>
            <a:cxnLst/>
            <a:rect l="l" t="t" r="r" b="b"/>
            <a:pathLst>
              <a:path w="2230806" h="921004">
                <a:moveTo>
                  <a:pt x="1094461" y="284950"/>
                </a:moveTo>
                <a:cubicBezTo>
                  <a:pt x="235331" y="516852"/>
                  <a:pt x="235331" y="516852"/>
                  <a:pt x="235331" y="516852"/>
                </a:cubicBezTo>
                <a:cubicBezTo>
                  <a:pt x="196495" y="526517"/>
                  <a:pt x="213487" y="586905"/>
                  <a:pt x="252324" y="577241"/>
                </a:cubicBezTo>
                <a:cubicBezTo>
                  <a:pt x="1111453" y="345339"/>
                  <a:pt x="1111453" y="345339"/>
                  <a:pt x="1111453" y="345339"/>
                </a:cubicBezTo>
                <a:cubicBezTo>
                  <a:pt x="1150277" y="333261"/>
                  <a:pt x="1133297" y="275285"/>
                  <a:pt x="1094461" y="284950"/>
                </a:cubicBezTo>
                <a:lnTo>
                  <a:pt x="1094461" y="284950"/>
                </a:lnTo>
                <a:close/>
                <a:moveTo>
                  <a:pt x="1923720" y="13691"/>
                </a:moveTo>
                <a:cubicBezTo>
                  <a:pt x="2152460" y="0"/>
                  <a:pt x="2230806" y="354749"/>
                  <a:pt x="1982801" y="420497"/>
                </a:cubicBezTo>
                <a:cubicBezTo>
                  <a:pt x="1982801" y="420497"/>
                  <a:pt x="1982801" y="420497"/>
                  <a:pt x="373749" y="850887"/>
                </a:cubicBezTo>
                <a:cubicBezTo>
                  <a:pt x="106782" y="921004"/>
                  <a:pt x="0" y="522046"/>
                  <a:pt x="264529" y="451917"/>
                </a:cubicBezTo>
                <a:cubicBezTo>
                  <a:pt x="264529" y="451917"/>
                  <a:pt x="264529" y="451917"/>
                  <a:pt x="1876006" y="21527"/>
                </a:cubicBezTo>
                <a:cubicBezTo>
                  <a:pt x="1892554" y="17145"/>
                  <a:pt x="1908480" y="14605"/>
                  <a:pt x="1923720" y="13691"/>
                </a:cubicBezTo>
                <a:lnTo>
                  <a:pt x="1923720" y="13691"/>
                </a:lnTo>
                <a:close/>
              </a:path>
            </a:pathLst>
          </a:custGeom>
          <a:solidFill>
            <a:srgbClr val="373275"/>
          </a:solidFill>
        </p:spPr>
      </p:sp>
      <p:sp>
        <p:nvSpPr>
          <p:cNvPr id="117" name="Freeform 116"/>
          <p:cNvSpPr/>
          <p:nvPr/>
        </p:nvSpPr>
        <p:spPr>
          <a:xfrm>
            <a:off x="3664354" y="1521452"/>
            <a:ext cx="1764562" cy="730839"/>
          </a:xfrm>
          <a:custGeom>
            <a:avLst/>
            <a:gdLst/>
            <a:ahLst/>
            <a:cxnLst/>
            <a:rect l="l" t="t" r="r" b="b"/>
            <a:pathLst>
              <a:path w="2230806" h="923925">
                <a:moveTo>
                  <a:pt x="1094461" y="279946"/>
                </a:moveTo>
                <a:cubicBezTo>
                  <a:pt x="235331" y="512610"/>
                  <a:pt x="235331" y="512610"/>
                  <a:pt x="235331" y="512610"/>
                </a:cubicBezTo>
                <a:cubicBezTo>
                  <a:pt x="196495" y="524726"/>
                  <a:pt x="213487" y="585317"/>
                  <a:pt x="252324" y="573201"/>
                </a:cubicBezTo>
                <a:cubicBezTo>
                  <a:pt x="1111453" y="340537"/>
                  <a:pt x="1111453" y="340537"/>
                  <a:pt x="1111453" y="340537"/>
                </a:cubicBezTo>
                <a:cubicBezTo>
                  <a:pt x="1150277" y="330835"/>
                  <a:pt x="1133297" y="270256"/>
                  <a:pt x="1094461" y="279946"/>
                </a:cubicBezTo>
                <a:lnTo>
                  <a:pt x="1094461" y="279946"/>
                </a:lnTo>
                <a:close/>
                <a:moveTo>
                  <a:pt x="1923720" y="13436"/>
                </a:moveTo>
                <a:cubicBezTo>
                  <a:pt x="2152460" y="0"/>
                  <a:pt x="2230806" y="357187"/>
                  <a:pt x="1982801" y="422986"/>
                </a:cubicBezTo>
                <a:cubicBezTo>
                  <a:pt x="373749" y="853744"/>
                  <a:pt x="373749" y="853744"/>
                  <a:pt x="373749" y="853744"/>
                </a:cubicBezTo>
                <a:cubicBezTo>
                  <a:pt x="106782" y="923925"/>
                  <a:pt x="0" y="522211"/>
                  <a:pt x="264529" y="452031"/>
                </a:cubicBezTo>
                <a:cubicBezTo>
                  <a:pt x="1876006" y="21272"/>
                  <a:pt x="1876006" y="21272"/>
                  <a:pt x="1876006" y="21272"/>
                </a:cubicBezTo>
                <a:cubicBezTo>
                  <a:pt x="1892554" y="16878"/>
                  <a:pt x="1908480" y="14338"/>
                  <a:pt x="1923720" y="13436"/>
                </a:cubicBezTo>
                <a:lnTo>
                  <a:pt x="1923720" y="13436"/>
                </a:lnTo>
                <a:close/>
              </a:path>
            </a:pathLst>
          </a:custGeom>
          <a:solidFill>
            <a:srgbClr val="1798C4"/>
          </a:solidFill>
        </p:spPr>
      </p:sp>
      <p:sp>
        <p:nvSpPr>
          <p:cNvPr id="118" name="Freeform 117"/>
          <p:cNvSpPr/>
          <p:nvPr/>
        </p:nvSpPr>
        <p:spPr>
          <a:xfrm>
            <a:off x="3664354" y="1939361"/>
            <a:ext cx="1764562" cy="731341"/>
          </a:xfrm>
          <a:custGeom>
            <a:avLst/>
            <a:gdLst/>
            <a:ahLst/>
            <a:cxnLst/>
            <a:rect l="l" t="t" r="r" b="b"/>
            <a:pathLst>
              <a:path w="2230806" h="924535">
                <a:moveTo>
                  <a:pt x="1094461" y="285814"/>
                </a:moveTo>
                <a:lnTo>
                  <a:pt x="235331" y="518567"/>
                </a:lnTo>
                <a:cubicBezTo>
                  <a:pt x="196495" y="528270"/>
                  <a:pt x="213487" y="588887"/>
                  <a:pt x="252324" y="579184"/>
                </a:cubicBezTo>
                <a:cubicBezTo>
                  <a:pt x="1111453" y="346431"/>
                  <a:pt x="1111453" y="346431"/>
                  <a:pt x="1111453" y="346431"/>
                </a:cubicBezTo>
                <a:cubicBezTo>
                  <a:pt x="1150277" y="334315"/>
                  <a:pt x="1133297" y="273698"/>
                  <a:pt x="1094461" y="285814"/>
                </a:cubicBezTo>
                <a:lnTo>
                  <a:pt x="1094461" y="285814"/>
                </a:lnTo>
                <a:close/>
                <a:moveTo>
                  <a:pt x="1923720" y="13704"/>
                </a:moveTo>
                <a:cubicBezTo>
                  <a:pt x="2152460" y="0"/>
                  <a:pt x="2230806" y="355334"/>
                  <a:pt x="1982801" y="423418"/>
                </a:cubicBezTo>
                <a:cubicBezTo>
                  <a:pt x="1982801" y="423418"/>
                  <a:pt x="1982801" y="423418"/>
                  <a:pt x="373749" y="851904"/>
                </a:cubicBezTo>
                <a:cubicBezTo>
                  <a:pt x="106782" y="924535"/>
                  <a:pt x="0" y="522682"/>
                  <a:pt x="264529" y="452463"/>
                </a:cubicBezTo>
                <a:cubicBezTo>
                  <a:pt x="264529" y="452463"/>
                  <a:pt x="264529" y="452463"/>
                  <a:pt x="1876006" y="21540"/>
                </a:cubicBezTo>
                <a:cubicBezTo>
                  <a:pt x="1892554" y="17171"/>
                  <a:pt x="1908480" y="14605"/>
                  <a:pt x="1923720" y="13704"/>
                </a:cubicBezTo>
                <a:lnTo>
                  <a:pt x="1923720" y="13704"/>
                </a:lnTo>
                <a:close/>
              </a:path>
            </a:pathLst>
          </a:custGeom>
          <a:solidFill>
            <a:srgbClr val="DD3C72"/>
          </a:solidFill>
        </p:spPr>
      </p:sp>
      <p:sp>
        <p:nvSpPr>
          <p:cNvPr id="119" name="Freeform 118"/>
          <p:cNvSpPr/>
          <p:nvPr/>
        </p:nvSpPr>
        <p:spPr>
          <a:xfrm>
            <a:off x="2593460" y="1367749"/>
            <a:ext cx="441015" cy="441015"/>
          </a:xfrm>
          <a:custGeom>
            <a:avLst/>
            <a:gdLst/>
            <a:ahLst/>
            <a:cxnLst/>
            <a:rect l="l" t="t" r="r" b="b"/>
            <a:pathLst>
              <a:path w="557784" h="557784">
                <a:moveTo>
                  <a:pt x="0" y="278892"/>
                </a:moveTo>
                <a:cubicBezTo>
                  <a:pt x="0" y="124866"/>
                  <a:pt x="124867" y="0"/>
                  <a:pt x="278892" y="0"/>
                </a:cubicBezTo>
                <a:cubicBezTo>
                  <a:pt x="432918" y="0"/>
                  <a:pt x="557784" y="124866"/>
                  <a:pt x="557784" y="278892"/>
                </a:cubicBezTo>
                <a:cubicBezTo>
                  <a:pt x="557784" y="432918"/>
                  <a:pt x="432918" y="557784"/>
                  <a:pt x="278892" y="557784"/>
                </a:cubicBezTo>
                <a:cubicBezTo>
                  <a:pt x="124867" y="557784"/>
                  <a:pt x="0" y="432918"/>
                  <a:pt x="0" y="278892"/>
                </a:cubicBezTo>
                <a:lnTo>
                  <a:pt x="0" y="278892"/>
                </a:lnTo>
                <a:close/>
              </a:path>
            </a:pathLst>
          </a:custGeom>
          <a:solidFill>
            <a:srgbClr val="DD3C72"/>
          </a:solidFill>
        </p:spPr>
      </p:sp>
      <p:sp>
        <p:nvSpPr>
          <p:cNvPr id="121" name="Freeform 120"/>
          <p:cNvSpPr/>
          <p:nvPr/>
        </p:nvSpPr>
        <p:spPr>
          <a:xfrm>
            <a:off x="2585424" y="2676730"/>
            <a:ext cx="440010" cy="440010"/>
          </a:xfrm>
          <a:custGeom>
            <a:avLst/>
            <a:gdLst/>
            <a:ahLst/>
            <a:cxnLst/>
            <a:rect l="l" t="t" r="r" b="b"/>
            <a:pathLst>
              <a:path w="556260" h="556260">
                <a:moveTo>
                  <a:pt x="0" y="278130"/>
                </a:moveTo>
                <a:cubicBezTo>
                  <a:pt x="0" y="124511"/>
                  <a:pt x="124523" y="0"/>
                  <a:pt x="278130" y="0"/>
                </a:cubicBezTo>
                <a:cubicBezTo>
                  <a:pt x="431736" y="0"/>
                  <a:pt x="556260" y="124523"/>
                  <a:pt x="556260" y="278130"/>
                </a:cubicBezTo>
                <a:cubicBezTo>
                  <a:pt x="556260" y="431724"/>
                  <a:pt x="431736" y="556260"/>
                  <a:pt x="278130" y="556260"/>
                </a:cubicBezTo>
                <a:cubicBezTo>
                  <a:pt x="124510" y="556260"/>
                  <a:pt x="0" y="431711"/>
                  <a:pt x="0" y="278130"/>
                </a:cubicBezTo>
                <a:lnTo>
                  <a:pt x="0" y="278130"/>
                </a:lnTo>
                <a:close/>
              </a:path>
            </a:pathLst>
          </a:custGeom>
          <a:solidFill>
            <a:srgbClr val="373275"/>
          </a:solidFill>
        </p:spPr>
      </p:sp>
      <p:sp>
        <p:nvSpPr>
          <p:cNvPr id="123" name="Freeform 122"/>
          <p:cNvSpPr/>
          <p:nvPr/>
        </p:nvSpPr>
        <p:spPr>
          <a:xfrm>
            <a:off x="5952809" y="1378800"/>
            <a:ext cx="440010" cy="440010"/>
          </a:xfrm>
          <a:custGeom>
            <a:avLst/>
            <a:gdLst/>
            <a:ahLst/>
            <a:cxnLst/>
            <a:rect l="l" t="t" r="r" b="b"/>
            <a:pathLst>
              <a:path w="556247" h="556260">
                <a:moveTo>
                  <a:pt x="0" y="278130"/>
                </a:moveTo>
                <a:cubicBezTo>
                  <a:pt x="0" y="124523"/>
                  <a:pt x="124524" y="0"/>
                  <a:pt x="278118" y="0"/>
                </a:cubicBezTo>
                <a:cubicBezTo>
                  <a:pt x="431737" y="0"/>
                  <a:pt x="556248" y="124523"/>
                  <a:pt x="556248" y="278130"/>
                </a:cubicBezTo>
                <a:cubicBezTo>
                  <a:pt x="556248" y="431736"/>
                  <a:pt x="431724" y="556260"/>
                  <a:pt x="278118" y="556260"/>
                </a:cubicBezTo>
                <a:cubicBezTo>
                  <a:pt x="124524" y="556260"/>
                  <a:pt x="0" y="431736"/>
                  <a:pt x="0" y="278130"/>
                </a:cubicBezTo>
                <a:lnTo>
                  <a:pt x="0" y="278130"/>
                </a:lnTo>
                <a:close/>
              </a:path>
            </a:pathLst>
          </a:custGeom>
          <a:solidFill>
            <a:srgbClr val="1798C4"/>
          </a:solidFill>
        </p:spPr>
      </p:sp>
      <p:sp>
        <p:nvSpPr>
          <p:cNvPr id="128" name="Freeform 127"/>
          <p:cNvSpPr/>
          <p:nvPr/>
        </p:nvSpPr>
        <p:spPr>
          <a:xfrm>
            <a:off x="5969385" y="2711388"/>
            <a:ext cx="440010" cy="440010"/>
          </a:xfrm>
          <a:custGeom>
            <a:avLst/>
            <a:gdLst/>
            <a:ahLst/>
            <a:cxnLst/>
            <a:rect l="l" t="t" r="r" b="b"/>
            <a:pathLst>
              <a:path w="556260" h="556260">
                <a:moveTo>
                  <a:pt x="0" y="278130"/>
                </a:moveTo>
                <a:cubicBezTo>
                  <a:pt x="0" y="124524"/>
                  <a:pt x="124536" y="0"/>
                  <a:pt x="278130" y="0"/>
                </a:cubicBezTo>
                <a:cubicBezTo>
                  <a:pt x="431723" y="0"/>
                  <a:pt x="556260" y="124524"/>
                  <a:pt x="556260" y="278130"/>
                </a:cubicBezTo>
                <a:cubicBezTo>
                  <a:pt x="556260" y="431749"/>
                  <a:pt x="431723" y="556260"/>
                  <a:pt x="278130" y="556260"/>
                </a:cubicBezTo>
                <a:cubicBezTo>
                  <a:pt x="124536" y="556260"/>
                  <a:pt x="0" y="431749"/>
                  <a:pt x="0" y="278130"/>
                </a:cubicBezTo>
                <a:lnTo>
                  <a:pt x="0" y="278130"/>
                </a:lnTo>
                <a:close/>
              </a:path>
            </a:pathLst>
          </a:custGeom>
          <a:solidFill>
            <a:srgbClr val="793775"/>
          </a:solidFill>
        </p:spPr>
      </p:sp>
      <p:sp>
        <p:nvSpPr>
          <p:cNvPr id="130" name="TextBox 2"/>
          <p:cNvSpPr txBox="1"/>
          <p:nvPr/>
        </p:nvSpPr>
        <p:spPr>
          <a:xfrm>
            <a:off x="241214" y="322167"/>
            <a:ext cx="1240166" cy="328808"/>
          </a:xfrm>
          <a:prstGeom prst="rect">
            <a:avLst/>
          </a:prstGeom>
        </p:spPr>
        <p:txBody>
          <a:bodyPr wrap="square" lIns="0" tIns="0" rIns="0" bIns="0" rtlCol="0" anchor="ctr">
            <a:spAutoFit/>
          </a:bodyPr>
          <a:lstStyle/>
          <a:p>
            <a:pPr algn="l" latinLnBrk="1">
              <a:lnSpc>
                <a:spcPct val="116000"/>
              </a:lnSpc>
            </a:pPr>
            <a:r>
              <a:rPr lang="zh-CN" altLang="en-US" sz="2000" dirty="0">
                <a:solidFill>
                  <a:srgbClr val="00B0F0"/>
                </a:solidFill>
                <a:latin typeface="微软雅黑" panose="020B0503020204020204" charset="-122"/>
                <a:ea typeface="微软雅黑" panose="020B0503020204020204" charset="-122"/>
                <a:sym typeface="+mn-ea"/>
              </a:rPr>
              <a:t>参考文献</a:t>
            </a:r>
            <a:endParaRPr lang="zh-CN" altLang="en-US" sz="2000" dirty="0">
              <a:solidFill>
                <a:srgbClr val="00B0F0"/>
              </a:solidFill>
              <a:latin typeface="微软雅黑" panose="020B0503020204020204" charset="-122"/>
              <a:ea typeface="微软雅黑" panose="020B0503020204020204" charset="-122"/>
            </a:endParaRPr>
          </a:p>
        </p:txBody>
      </p:sp>
      <p:sp>
        <p:nvSpPr>
          <p:cNvPr id="132" name="TextBox 131"/>
          <p:cNvSpPr txBox="1"/>
          <p:nvPr/>
        </p:nvSpPr>
        <p:spPr>
          <a:xfrm>
            <a:off x="6633419" y="1481973"/>
            <a:ext cx="2249779" cy="234167"/>
          </a:xfrm>
          <a:prstGeom prst="rect">
            <a:avLst/>
          </a:prstGeom>
        </p:spPr>
        <p:txBody>
          <a:bodyPr lIns="0" tIns="0" rIns="0" bIns="0" rtlCol="0" anchor="ctr">
            <a:spAutoFit/>
          </a:bodyPr>
          <a:lstStyle/>
          <a:p>
            <a:pPr algn="l" latinLnBrk="1">
              <a:lnSpc>
                <a:spcPct val="116000"/>
              </a:lnSpc>
            </a:pPr>
            <a:r>
              <a:rPr lang="zh-CN" altLang="en-US" sz="1424" b="1" dirty="0">
                <a:solidFill>
                  <a:srgbClr val="42464B"/>
                </a:solidFill>
                <a:latin typeface="微软雅黑" panose="020B0503020204020204" charset="-122"/>
                <a:ea typeface="微软雅黑" panose="020B0503020204020204" charset="-122"/>
              </a:rPr>
              <a:t>电子文献</a:t>
            </a:r>
          </a:p>
        </p:txBody>
      </p:sp>
      <p:sp>
        <p:nvSpPr>
          <p:cNvPr id="133" name="TextBox 132"/>
          <p:cNvSpPr txBox="1"/>
          <p:nvPr/>
        </p:nvSpPr>
        <p:spPr>
          <a:xfrm>
            <a:off x="5483163" y="1985121"/>
            <a:ext cx="3542184" cy="432875"/>
          </a:xfrm>
          <a:prstGeom prst="rect">
            <a:avLst/>
          </a:prstGeom>
        </p:spPr>
        <p:txBody>
          <a:bodyPr wrap="square" lIns="0" tIns="0" rIns="0" bIns="0" rtlCol="0" anchor="ctr">
            <a:spAutoFit/>
          </a:bodyPr>
          <a:lstStyle/>
          <a:p>
            <a:pPr algn="l" latinLnBrk="1">
              <a:lnSpc>
                <a:spcPct val="158000"/>
              </a:lnSpc>
            </a:pPr>
            <a:r>
              <a:rPr lang="en-US" sz="949" dirty="0">
                <a:solidFill>
                  <a:srgbClr val="7F7F7F"/>
                </a:solidFill>
                <a:latin typeface="微软雅黑" panose="020B0503020204020204" charset="-122"/>
                <a:ea typeface="微软雅黑" panose="020B0503020204020204" charset="-122"/>
                <a:sym typeface="+mn-ea"/>
              </a:rPr>
              <a:t>[5]</a:t>
            </a:r>
            <a:r>
              <a:rPr lang="en-US" sz="949" dirty="0" err="1">
                <a:solidFill>
                  <a:srgbClr val="7F7F7F"/>
                </a:solidFill>
                <a:latin typeface="微软雅黑" panose="020B0503020204020204" charset="-122"/>
                <a:ea typeface="微软雅黑" panose="020B0503020204020204" charset="-122"/>
                <a:sym typeface="+mn-ea"/>
              </a:rPr>
              <a:t>尤雨溪.vue.js官网</a:t>
            </a:r>
            <a:r>
              <a:rPr lang="en-US" sz="949" dirty="0">
                <a:solidFill>
                  <a:srgbClr val="7F7F7F"/>
                </a:solidFill>
                <a:latin typeface="微软雅黑" panose="020B0503020204020204" charset="-122"/>
                <a:ea typeface="微软雅黑" panose="020B0503020204020204" charset="-122"/>
                <a:sym typeface="+mn-ea"/>
              </a:rPr>
              <a:t>[</a:t>
            </a:r>
            <a:r>
              <a:rPr lang="en-US" sz="949" dirty="0" err="1">
                <a:solidFill>
                  <a:srgbClr val="7F7F7F"/>
                </a:solidFill>
                <a:latin typeface="微软雅黑" panose="020B0503020204020204" charset="-122"/>
                <a:ea typeface="微软雅黑" panose="020B0503020204020204" charset="-122"/>
                <a:sym typeface="+mn-ea"/>
              </a:rPr>
              <a:t>db</a:t>
            </a:r>
            <a:r>
              <a:rPr lang="en-US" sz="949" dirty="0">
                <a:solidFill>
                  <a:srgbClr val="7F7F7F"/>
                </a:solidFill>
                <a:latin typeface="微软雅黑" panose="020B0503020204020204" charset="-122"/>
                <a:ea typeface="微软雅黑" panose="020B0503020204020204" charset="-122"/>
                <a:sym typeface="+mn-ea"/>
              </a:rPr>
              <a:t>/</a:t>
            </a:r>
            <a:r>
              <a:rPr lang="en-US" sz="949" dirty="0" err="1">
                <a:solidFill>
                  <a:srgbClr val="7F7F7F"/>
                </a:solidFill>
                <a:latin typeface="微软雅黑" panose="020B0503020204020204" charset="-122"/>
                <a:ea typeface="微软雅黑" panose="020B0503020204020204" charset="-122"/>
                <a:sym typeface="+mn-ea"/>
              </a:rPr>
              <a:t>ol</a:t>
            </a:r>
            <a:r>
              <a:rPr lang="en-US" sz="949" dirty="0">
                <a:solidFill>
                  <a:srgbClr val="7F7F7F"/>
                </a:solidFill>
                <a:latin typeface="微软雅黑" panose="020B0503020204020204" charset="-122"/>
                <a:ea typeface="微软雅黑" panose="020B0503020204020204" charset="-122"/>
                <a:sym typeface="+mn-ea"/>
              </a:rPr>
              <a:t>].https://cn.vuejs.org/v2/guide/</a:t>
            </a:r>
          </a:p>
          <a:p>
            <a:pPr algn="l" latinLnBrk="1">
              <a:lnSpc>
                <a:spcPct val="158000"/>
              </a:lnSpc>
            </a:pPr>
            <a:r>
              <a:rPr lang="en-US" sz="949" dirty="0">
                <a:solidFill>
                  <a:srgbClr val="7F7F7F"/>
                </a:solidFill>
                <a:latin typeface="微软雅黑" panose="020B0503020204020204" charset="-122"/>
                <a:ea typeface="微软雅黑" panose="020B0503020204020204" charset="-122"/>
                <a:sym typeface="+mn-ea"/>
              </a:rPr>
              <a:t>[6]</a:t>
            </a:r>
            <a:r>
              <a:rPr lang="en-US" sz="949" dirty="0" err="1">
                <a:solidFill>
                  <a:srgbClr val="7F7F7F"/>
                </a:solidFill>
                <a:latin typeface="微软雅黑" panose="020B0503020204020204" charset="-122"/>
                <a:ea typeface="微软雅黑" panose="020B0503020204020204" charset="-122"/>
                <a:sym typeface="+mn-ea"/>
              </a:rPr>
              <a:t>麻省理工学院.axios</a:t>
            </a:r>
            <a:r>
              <a:rPr lang="en-US" sz="949" dirty="0">
                <a:solidFill>
                  <a:srgbClr val="7F7F7F"/>
                </a:solidFill>
                <a:latin typeface="微软雅黑" panose="020B0503020204020204" charset="-122"/>
                <a:ea typeface="微软雅黑" panose="020B0503020204020204" charset="-122"/>
                <a:sym typeface="+mn-ea"/>
              </a:rPr>
              <a:t>[</a:t>
            </a:r>
            <a:r>
              <a:rPr lang="en-US" sz="949" dirty="0" err="1">
                <a:solidFill>
                  <a:srgbClr val="7F7F7F"/>
                </a:solidFill>
                <a:latin typeface="微软雅黑" panose="020B0503020204020204" charset="-122"/>
                <a:ea typeface="微软雅黑" panose="020B0503020204020204" charset="-122"/>
                <a:sym typeface="+mn-ea"/>
              </a:rPr>
              <a:t>db</a:t>
            </a:r>
            <a:r>
              <a:rPr lang="en-US" sz="949" dirty="0">
                <a:solidFill>
                  <a:srgbClr val="7F7F7F"/>
                </a:solidFill>
                <a:latin typeface="微软雅黑" panose="020B0503020204020204" charset="-122"/>
                <a:ea typeface="微软雅黑" panose="020B0503020204020204" charset="-122"/>
                <a:sym typeface="+mn-ea"/>
              </a:rPr>
              <a:t>/</a:t>
            </a:r>
            <a:r>
              <a:rPr lang="en-US" sz="949" dirty="0" err="1">
                <a:solidFill>
                  <a:srgbClr val="7F7F7F"/>
                </a:solidFill>
                <a:latin typeface="微软雅黑" panose="020B0503020204020204" charset="-122"/>
                <a:ea typeface="微软雅黑" panose="020B0503020204020204" charset="-122"/>
                <a:sym typeface="+mn-ea"/>
              </a:rPr>
              <a:t>ol</a:t>
            </a:r>
            <a:r>
              <a:rPr lang="en-US" sz="949" dirty="0">
                <a:solidFill>
                  <a:srgbClr val="7F7F7F"/>
                </a:solidFill>
                <a:latin typeface="微软雅黑" panose="020B0503020204020204" charset="-122"/>
                <a:ea typeface="微软雅黑" panose="020B0503020204020204" charset="-122"/>
                <a:sym typeface="+mn-ea"/>
              </a:rPr>
              <a:t>].https://github.com/</a:t>
            </a:r>
            <a:r>
              <a:rPr lang="en-US" sz="949" dirty="0" err="1">
                <a:solidFill>
                  <a:srgbClr val="7F7F7F"/>
                </a:solidFill>
                <a:latin typeface="微软雅黑" panose="020B0503020204020204" charset="-122"/>
                <a:ea typeface="微软雅黑" panose="020B0503020204020204" charset="-122"/>
                <a:sym typeface="+mn-ea"/>
              </a:rPr>
              <a:t>axios</a:t>
            </a:r>
            <a:r>
              <a:rPr lang="en-US" sz="949" dirty="0">
                <a:solidFill>
                  <a:srgbClr val="7F7F7F"/>
                </a:solidFill>
                <a:latin typeface="微软雅黑" panose="020B0503020204020204" charset="-122"/>
                <a:ea typeface="微软雅黑" panose="020B0503020204020204" charset="-122"/>
                <a:sym typeface="+mn-ea"/>
              </a:rPr>
              <a:t>/</a:t>
            </a:r>
            <a:r>
              <a:rPr lang="en-US" sz="949" dirty="0" err="1">
                <a:solidFill>
                  <a:srgbClr val="7F7F7F"/>
                </a:solidFill>
                <a:latin typeface="微软雅黑" panose="020B0503020204020204" charset="-122"/>
                <a:ea typeface="微软雅黑" panose="020B0503020204020204" charset="-122"/>
                <a:sym typeface="+mn-ea"/>
              </a:rPr>
              <a:t>axios</a:t>
            </a:r>
            <a:endParaRPr lang="en-US" sz="949" dirty="0">
              <a:solidFill>
                <a:srgbClr val="7F7F7F"/>
              </a:solidFill>
              <a:latin typeface="微软雅黑" panose="020B0503020204020204" charset="-122"/>
              <a:ea typeface="微软雅黑" panose="020B0503020204020204" charset="-122"/>
            </a:endParaRPr>
          </a:p>
        </p:txBody>
      </p:sp>
      <p:sp>
        <p:nvSpPr>
          <p:cNvPr id="135" name="TextBox 134"/>
          <p:cNvSpPr txBox="1"/>
          <p:nvPr/>
        </p:nvSpPr>
        <p:spPr>
          <a:xfrm>
            <a:off x="6633419" y="2806023"/>
            <a:ext cx="1725383" cy="234167"/>
          </a:xfrm>
          <a:prstGeom prst="rect">
            <a:avLst/>
          </a:prstGeom>
        </p:spPr>
        <p:txBody>
          <a:bodyPr lIns="0" tIns="0" rIns="0" bIns="0" rtlCol="0" anchor="ctr">
            <a:spAutoFit/>
          </a:bodyPr>
          <a:lstStyle/>
          <a:p>
            <a:pPr algn="l" latinLnBrk="1">
              <a:lnSpc>
                <a:spcPct val="116000"/>
              </a:lnSpc>
            </a:pPr>
            <a:r>
              <a:rPr lang="zh-CN" altLang="en-US" sz="1424" b="1" dirty="0">
                <a:solidFill>
                  <a:srgbClr val="42464B"/>
                </a:solidFill>
                <a:latin typeface="微软雅黑" panose="020B0503020204020204" charset="-122"/>
                <a:ea typeface="微软雅黑" panose="020B0503020204020204" charset="-122"/>
                <a:sym typeface="+mn-ea"/>
              </a:rPr>
              <a:t>期刊文章</a:t>
            </a:r>
            <a:endParaRPr lang="zh-CN" altLang="en-US" sz="1424" b="1" dirty="0">
              <a:solidFill>
                <a:srgbClr val="42464B"/>
              </a:solidFill>
              <a:latin typeface="微软雅黑" panose="020B0503020204020204" charset="-122"/>
              <a:ea typeface="微软雅黑" panose="020B0503020204020204" charset="-122"/>
            </a:endParaRPr>
          </a:p>
        </p:txBody>
      </p:sp>
      <p:sp>
        <p:nvSpPr>
          <p:cNvPr id="136" name="TextBox 135"/>
          <p:cNvSpPr txBox="1"/>
          <p:nvPr/>
        </p:nvSpPr>
        <p:spPr>
          <a:xfrm>
            <a:off x="5425399" y="3168600"/>
            <a:ext cx="3971144" cy="1355949"/>
          </a:xfrm>
          <a:prstGeom prst="rect">
            <a:avLst/>
          </a:prstGeom>
        </p:spPr>
        <p:txBody>
          <a:bodyPr wrap="square" lIns="0" tIns="0" rIns="0" bIns="0" rtlCol="0" anchor="ctr">
            <a:spAutoFit/>
          </a:bodyPr>
          <a:lstStyle/>
          <a:p>
            <a:pPr algn="l" latinLnBrk="1">
              <a:lnSpc>
                <a:spcPct val="158000"/>
              </a:lnSpc>
              <a:buClrTx/>
              <a:buSzTx/>
              <a:buNone/>
            </a:pPr>
            <a:br>
              <a:rPr lang="en-US" sz="949" dirty="0">
                <a:solidFill>
                  <a:srgbClr val="7F7F7F"/>
                </a:solidFill>
                <a:latin typeface="微软雅黑" panose="020B0503020204020204" charset="-122"/>
                <a:ea typeface="微软雅黑" panose="020B0503020204020204" charset="-122"/>
                <a:sym typeface="+mn-ea"/>
              </a:rPr>
            </a:br>
            <a:r>
              <a:rPr lang="en-US" sz="949" dirty="0">
                <a:solidFill>
                  <a:srgbClr val="7F7F7F"/>
                </a:solidFill>
                <a:latin typeface="微软雅黑" panose="020B0503020204020204" charset="-122"/>
                <a:ea typeface="微软雅黑" panose="020B0503020204020204" charset="-122"/>
                <a:sym typeface="+mn-ea"/>
              </a:rPr>
              <a:t>[7]</a:t>
            </a:r>
            <a:r>
              <a:rPr lang="zh-CN" altLang="en-US" sz="949" dirty="0">
                <a:solidFill>
                  <a:srgbClr val="7F7F7F"/>
                </a:solidFill>
                <a:latin typeface="微软雅黑" panose="020B0503020204020204" charset="-122"/>
                <a:ea typeface="微软雅黑" panose="020B0503020204020204" charset="-122"/>
                <a:sym typeface="+mn-ea"/>
              </a:rPr>
              <a:t>闵照金</a:t>
            </a:r>
            <a:r>
              <a:rPr lang="en-US" sz="949" dirty="0">
                <a:solidFill>
                  <a:srgbClr val="7F7F7F"/>
                </a:solidFill>
                <a:latin typeface="微软雅黑" panose="020B0503020204020204" charset="-122"/>
                <a:ea typeface="微软雅黑" panose="020B0503020204020204" charset="-122"/>
                <a:sym typeface="+mn-ea"/>
              </a:rPr>
              <a:t>.</a:t>
            </a:r>
            <a:r>
              <a:rPr lang="zh-CN" altLang="en-US" sz="949" dirty="0">
                <a:solidFill>
                  <a:srgbClr val="7F7F7F"/>
                </a:solidFill>
                <a:latin typeface="微软雅黑" panose="020B0503020204020204" charset="-122"/>
                <a:ea typeface="微软雅黑" panose="020B0503020204020204" charset="-122"/>
                <a:sym typeface="+mn-ea"/>
              </a:rPr>
              <a:t>中小型书城盈利模式实践分析</a:t>
            </a:r>
            <a:r>
              <a:rPr lang="en-US" altLang="zh-CN" sz="949" dirty="0">
                <a:solidFill>
                  <a:srgbClr val="7F7F7F"/>
                </a:solidFill>
                <a:latin typeface="微软雅黑" panose="020B0503020204020204" charset="-122"/>
                <a:ea typeface="微软雅黑" panose="020B0503020204020204" charset="-122"/>
                <a:sym typeface="+mn-ea"/>
              </a:rPr>
              <a:t>[J].</a:t>
            </a:r>
            <a:r>
              <a:rPr lang="zh-CN" altLang="en-US" sz="949" dirty="0">
                <a:solidFill>
                  <a:srgbClr val="7F7F7F"/>
                </a:solidFill>
                <a:latin typeface="微软雅黑" panose="020B0503020204020204" charset="-122"/>
                <a:ea typeface="微软雅黑" panose="020B0503020204020204" charset="-122"/>
                <a:sym typeface="+mn-ea"/>
              </a:rPr>
              <a:t>云南开放大学学报</a:t>
            </a:r>
            <a:br>
              <a:rPr lang="en-US" sz="949" dirty="0">
                <a:solidFill>
                  <a:srgbClr val="7F7F7F"/>
                </a:solidFill>
                <a:latin typeface="微软雅黑" panose="020B0503020204020204" charset="-122"/>
                <a:ea typeface="微软雅黑" panose="020B0503020204020204" charset="-122"/>
                <a:sym typeface="+mn-ea"/>
              </a:rPr>
            </a:br>
            <a:r>
              <a:rPr lang="en-US" sz="949" dirty="0">
                <a:solidFill>
                  <a:srgbClr val="7F7F7F"/>
                </a:solidFill>
                <a:latin typeface="微软雅黑" panose="020B0503020204020204" charset="-122"/>
                <a:ea typeface="微软雅黑" panose="020B0503020204020204" charset="-122"/>
                <a:sym typeface="+mn-ea"/>
              </a:rPr>
              <a:t>[8]</a:t>
            </a:r>
            <a:r>
              <a:rPr lang="zh-CN" altLang="en-US" sz="949" dirty="0">
                <a:solidFill>
                  <a:srgbClr val="7F7F7F"/>
                </a:solidFill>
                <a:latin typeface="微软雅黑" panose="020B0503020204020204" charset="-122"/>
                <a:ea typeface="微软雅黑" panose="020B0503020204020204" charset="-122"/>
                <a:sym typeface="+mn-ea"/>
              </a:rPr>
              <a:t>杨微</a:t>
            </a:r>
            <a:r>
              <a:rPr lang="en-US" sz="949" dirty="0">
                <a:solidFill>
                  <a:srgbClr val="7F7F7F"/>
                </a:solidFill>
                <a:latin typeface="微软雅黑" panose="020B0503020204020204" charset="-122"/>
                <a:ea typeface="微软雅黑" panose="020B0503020204020204" charset="-122"/>
                <a:sym typeface="+mn-ea"/>
              </a:rPr>
              <a:t>.</a:t>
            </a:r>
            <a:r>
              <a:rPr lang="zh-CN" altLang="en-US" sz="949" dirty="0">
                <a:solidFill>
                  <a:srgbClr val="7F7F7F"/>
                </a:solidFill>
                <a:latin typeface="微软雅黑" panose="020B0503020204020204" charset="-122"/>
                <a:ea typeface="微软雅黑" panose="020B0503020204020204" charset="-122"/>
                <a:sym typeface="+mn-ea"/>
              </a:rPr>
              <a:t>新工科背景下微信小程序应用开发教学设计</a:t>
            </a:r>
            <a:r>
              <a:rPr lang="en-US" altLang="zh-CN" sz="949" dirty="0">
                <a:solidFill>
                  <a:srgbClr val="7F7F7F"/>
                </a:solidFill>
                <a:latin typeface="微软雅黑" panose="020B0503020204020204" charset="-122"/>
                <a:ea typeface="微软雅黑" panose="020B0503020204020204" charset="-122"/>
                <a:sym typeface="+mn-ea"/>
              </a:rPr>
              <a:t>[J].</a:t>
            </a:r>
            <a:r>
              <a:rPr lang="zh-CN" altLang="en-US" sz="949" dirty="0">
                <a:solidFill>
                  <a:srgbClr val="7F7F7F"/>
                </a:solidFill>
                <a:latin typeface="微软雅黑" panose="020B0503020204020204" charset="-122"/>
                <a:ea typeface="微软雅黑" panose="020B0503020204020204" charset="-122"/>
                <a:sym typeface="+mn-ea"/>
              </a:rPr>
              <a:t>广州软件学院</a:t>
            </a:r>
            <a:br>
              <a:rPr lang="en-US" sz="949" dirty="0">
                <a:solidFill>
                  <a:srgbClr val="7F7F7F"/>
                </a:solidFill>
                <a:latin typeface="微软雅黑" panose="020B0503020204020204" charset="-122"/>
                <a:ea typeface="微软雅黑" panose="020B0503020204020204" charset="-122"/>
                <a:sym typeface="+mn-ea"/>
              </a:rPr>
            </a:br>
            <a:r>
              <a:rPr lang="en-US" sz="949" dirty="0">
                <a:solidFill>
                  <a:srgbClr val="7F7F7F"/>
                </a:solidFill>
                <a:latin typeface="微软雅黑" panose="020B0503020204020204" charset="-122"/>
                <a:ea typeface="微软雅黑" panose="020B0503020204020204" charset="-122"/>
                <a:sym typeface="+mn-ea"/>
              </a:rPr>
              <a:t>[9]</a:t>
            </a:r>
            <a:r>
              <a:rPr lang="zh-CN" altLang="en-US" sz="949" dirty="0">
                <a:solidFill>
                  <a:srgbClr val="7F7F7F"/>
                </a:solidFill>
                <a:latin typeface="微软雅黑" panose="020B0503020204020204" charset="-122"/>
                <a:ea typeface="微软雅黑" panose="020B0503020204020204" charset="-122"/>
                <a:sym typeface="+mn-ea"/>
              </a:rPr>
              <a:t>朱文杰</a:t>
            </a:r>
            <a:r>
              <a:rPr lang="en-US" sz="949" dirty="0">
                <a:solidFill>
                  <a:srgbClr val="7F7F7F"/>
                </a:solidFill>
                <a:latin typeface="微软雅黑" panose="020B0503020204020204" charset="-122"/>
                <a:ea typeface="微软雅黑" panose="020B0503020204020204" charset="-122"/>
                <a:sym typeface="+mn-ea"/>
              </a:rPr>
              <a:t>.</a:t>
            </a:r>
            <a:r>
              <a:rPr lang="zh-CN" altLang="en-US" sz="949" dirty="0">
                <a:solidFill>
                  <a:srgbClr val="7F7F7F"/>
                </a:solidFill>
                <a:latin typeface="微软雅黑" panose="020B0503020204020204" charset="-122"/>
                <a:ea typeface="微软雅黑" panose="020B0503020204020204" charset="-122"/>
                <a:sym typeface="+mn-ea"/>
              </a:rPr>
              <a:t>基于</a:t>
            </a:r>
            <a:r>
              <a:rPr lang="en-US" sz="949" dirty="0">
                <a:solidFill>
                  <a:srgbClr val="7F7F7F"/>
                </a:solidFill>
                <a:latin typeface="微软雅黑" panose="020B0503020204020204" charset="-122"/>
                <a:ea typeface="微软雅黑" panose="020B0503020204020204" charset="-122"/>
                <a:sym typeface="+mn-ea"/>
              </a:rPr>
              <a:t>Spring Boot</a:t>
            </a:r>
            <a:r>
              <a:rPr lang="zh-CN" altLang="en-US" sz="949" dirty="0">
                <a:solidFill>
                  <a:srgbClr val="7F7F7F"/>
                </a:solidFill>
                <a:latin typeface="微软雅黑" panose="020B0503020204020204" charset="-122"/>
                <a:ea typeface="微软雅黑" panose="020B0503020204020204" charset="-122"/>
                <a:sym typeface="+mn-ea"/>
              </a:rPr>
              <a:t>读写分离架构的理财系统</a:t>
            </a:r>
            <a:r>
              <a:rPr lang="en-US" altLang="zh-CN" sz="949" dirty="0">
                <a:solidFill>
                  <a:srgbClr val="7F7F7F"/>
                </a:solidFill>
                <a:latin typeface="微软雅黑" panose="020B0503020204020204" charset="-122"/>
                <a:ea typeface="微软雅黑" panose="020B0503020204020204" charset="-122"/>
                <a:sym typeface="+mn-ea"/>
              </a:rPr>
              <a:t>[</a:t>
            </a:r>
            <a:r>
              <a:rPr lang="en-US" sz="949" dirty="0">
                <a:solidFill>
                  <a:srgbClr val="7F7F7F"/>
                </a:solidFill>
                <a:latin typeface="微软雅黑" panose="020B0503020204020204" charset="-122"/>
                <a:ea typeface="微软雅黑" panose="020B0503020204020204" charset="-122"/>
                <a:sym typeface="+mn-ea"/>
              </a:rPr>
              <a:t>J].</a:t>
            </a:r>
            <a:r>
              <a:rPr lang="zh-CN" altLang="en-US" sz="949" dirty="0">
                <a:solidFill>
                  <a:srgbClr val="7F7F7F"/>
                </a:solidFill>
                <a:latin typeface="微软雅黑" panose="020B0503020204020204" charset="-122"/>
                <a:ea typeface="微软雅黑" panose="020B0503020204020204" charset="-122"/>
                <a:sym typeface="+mn-ea"/>
              </a:rPr>
              <a:t>湖北师范大学</a:t>
            </a:r>
            <a:endParaRPr lang="en-US" sz="949" dirty="0">
              <a:solidFill>
                <a:srgbClr val="7F7F7F"/>
              </a:solidFill>
              <a:latin typeface="微软雅黑" panose="020B0503020204020204" charset="-122"/>
              <a:ea typeface="微软雅黑" panose="020B0503020204020204" charset="-122"/>
              <a:sym typeface="+mn-ea"/>
            </a:endParaRPr>
          </a:p>
          <a:p>
            <a:pPr algn="l" latinLnBrk="1">
              <a:lnSpc>
                <a:spcPct val="158000"/>
              </a:lnSpc>
              <a:buClrTx/>
              <a:buSzTx/>
              <a:buNone/>
            </a:pPr>
            <a:endParaRPr lang="en-US" sz="949" dirty="0">
              <a:solidFill>
                <a:srgbClr val="7F7F7F"/>
              </a:solidFill>
              <a:latin typeface="微软雅黑" panose="020B0503020204020204" charset="-122"/>
              <a:ea typeface="微软雅黑" panose="020B0503020204020204" charset="-122"/>
              <a:sym typeface="+mn-ea"/>
            </a:endParaRPr>
          </a:p>
          <a:p>
            <a:pPr algn="l" latinLnBrk="1">
              <a:lnSpc>
                <a:spcPct val="158000"/>
              </a:lnSpc>
            </a:pPr>
            <a:endParaRPr lang="en-US" sz="949" dirty="0">
              <a:solidFill>
                <a:srgbClr val="7F7F7F"/>
              </a:solidFill>
              <a:latin typeface="微软雅黑" panose="020B0503020204020204" charset="-122"/>
              <a:ea typeface="微软雅黑" panose="020B0503020204020204" charset="-122"/>
            </a:endParaRPr>
          </a:p>
        </p:txBody>
      </p:sp>
      <p:sp>
        <p:nvSpPr>
          <p:cNvPr id="138" name="TextBox 137"/>
          <p:cNvSpPr txBox="1"/>
          <p:nvPr/>
        </p:nvSpPr>
        <p:spPr>
          <a:xfrm>
            <a:off x="1481380" y="1500558"/>
            <a:ext cx="2907785" cy="234167"/>
          </a:xfrm>
          <a:prstGeom prst="rect">
            <a:avLst/>
          </a:prstGeom>
        </p:spPr>
        <p:txBody>
          <a:bodyPr lIns="0" tIns="0" rIns="0" bIns="0" rtlCol="0" anchor="ctr">
            <a:spAutoFit/>
          </a:bodyPr>
          <a:lstStyle/>
          <a:p>
            <a:pPr algn="l" latinLnBrk="1">
              <a:lnSpc>
                <a:spcPct val="116000"/>
              </a:lnSpc>
            </a:pPr>
            <a:r>
              <a:rPr lang="zh-CN" altLang="en-US" sz="1424" b="1" dirty="0">
                <a:solidFill>
                  <a:srgbClr val="42464B"/>
                </a:solidFill>
                <a:latin typeface="微软雅黑" panose="020B0503020204020204" charset="-122"/>
                <a:ea typeface="微软雅黑" panose="020B0503020204020204" charset="-122"/>
              </a:rPr>
              <a:t>学位论文</a:t>
            </a:r>
            <a:endParaRPr lang="en-US" altLang="zh-CN" sz="1424" b="1" dirty="0">
              <a:solidFill>
                <a:srgbClr val="42464B"/>
              </a:solidFill>
              <a:latin typeface="微软雅黑" panose="020B0503020204020204" charset="-122"/>
              <a:ea typeface="微软雅黑" panose="020B0503020204020204" charset="-122"/>
            </a:endParaRPr>
          </a:p>
        </p:txBody>
      </p:sp>
      <p:sp>
        <p:nvSpPr>
          <p:cNvPr id="139" name="TextBox 138"/>
          <p:cNvSpPr txBox="1"/>
          <p:nvPr/>
        </p:nvSpPr>
        <p:spPr>
          <a:xfrm>
            <a:off x="119156" y="1952259"/>
            <a:ext cx="4064068" cy="435312"/>
          </a:xfrm>
          <a:prstGeom prst="rect">
            <a:avLst/>
          </a:prstGeom>
        </p:spPr>
        <p:txBody>
          <a:bodyPr lIns="0" tIns="0" rIns="0" bIns="0" rtlCol="0" anchor="ctr">
            <a:spAutoFit/>
          </a:bodyPr>
          <a:lstStyle/>
          <a:p>
            <a:pPr algn="l" latinLnBrk="1">
              <a:lnSpc>
                <a:spcPct val="158000"/>
              </a:lnSpc>
            </a:pPr>
            <a:r>
              <a:rPr lang="en-US" sz="949" dirty="0">
                <a:solidFill>
                  <a:srgbClr val="7F7F7F"/>
                </a:solidFill>
                <a:latin typeface="微软雅黑" panose="020B0503020204020204" charset="-122"/>
                <a:ea typeface="微软雅黑" panose="020B0503020204020204" charset="-122"/>
                <a:sym typeface="+mn-ea"/>
              </a:rPr>
              <a:t>[1]</a:t>
            </a:r>
            <a:r>
              <a:rPr lang="zh-CN" altLang="en-US" sz="949" dirty="0">
                <a:solidFill>
                  <a:srgbClr val="7F7F7F"/>
                </a:solidFill>
                <a:latin typeface="微软雅黑" panose="020B0503020204020204" charset="-122"/>
                <a:ea typeface="微软雅黑" panose="020B0503020204020204" charset="-122"/>
                <a:sym typeface="+mn-ea"/>
              </a:rPr>
              <a:t>吴昌政</a:t>
            </a:r>
            <a:r>
              <a:rPr lang="en-US" sz="949" dirty="0">
                <a:solidFill>
                  <a:srgbClr val="7F7F7F"/>
                </a:solidFill>
                <a:latin typeface="微软雅黑" panose="020B0503020204020204" charset="-122"/>
                <a:ea typeface="微软雅黑" panose="020B0503020204020204" charset="-122"/>
                <a:sym typeface="+mn-ea"/>
              </a:rPr>
              <a:t>. </a:t>
            </a:r>
            <a:r>
              <a:rPr lang="zh-CN" altLang="en-US" sz="949" dirty="0">
                <a:solidFill>
                  <a:srgbClr val="7F7F7F"/>
                </a:solidFill>
                <a:latin typeface="微软雅黑" panose="020B0503020204020204" charset="-122"/>
                <a:ea typeface="微软雅黑" panose="020B0503020204020204" charset="-122"/>
                <a:sym typeface="+mn-ea"/>
              </a:rPr>
              <a:t>基于前后端分离技术的</a:t>
            </a:r>
            <a:r>
              <a:rPr lang="en-US" altLang="zh-CN" sz="949" dirty="0">
                <a:solidFill>
                  <a:srgbClr val="7F7F7F"/>
                </a:solidFill>
                <a:latin typeface="微软雅黑" panose="020B0503020204020204" charset="-122"/>
                <a:ea typeface="微软雅黑" panose="020B0503020204020204" charset="-122"/>
                <a:sym typeface="+mn-ea"/>
              </a:rPr>
              <a:t>web</a:t>
            </a:r>
            <a:r>
              <a:rPr lang="zh-CN" altLang="en-US" sz="949" dirty="0">
                <a:solidFill>
                  <a:srgbClr val="7F7F7F"/>
                </a:solidFill>
                <a:latin typeface="微软雅黑" panose="020B0503020204020204" charset="-122"/>
                <a:ea typeface="微软雅黑" panose="020B0503020204020204" charset="-122"/>
                <a:sym typeface="+mn-ea"/>
              </a:rPr>
              <a:t>开发框架设计</a:t>
            </a:r>
            <a:r>
              <a:rPr lang="en-US" altLang="zh-CN" sz="949" dirty="0">
                <a:solidFill>
                  <a:srgbClr val="7F7F7F"/>
                </a:solidFill>
                <a:latin typeface="微软雅黑" panose="020B0503020204020204" charset="-122"/>
                <a:ea typeface="微软雅黑" panose="020B0503020204020204" charset="-122"/>
                <a:sym typeface="+mn-ea"/>
              </a:rPr>
              <a:t>[D]</a:t>
            </a:r>
          </a:p>
          <a:p>
            <a:pPr algn="l" latinLnBrk="1">
              <a:lnSpc>
                <a:spcPct val="158000"/>
              </a:lnSpc>
            </a:pPr>
            <a:r>
              <a:rPr lang="en-US" sz="949" dirty="0">
                <a:solidFill>
                  <a:srgbClr val="7F7F7F"/>
                </a:solidFill>
                <a:latin typeface="微软雅黑" panose="020B0503020204020204" charset="-122"/>
                <a:ea typeface="微软雅黑" panose="020B0503020204020204" charset="-122"/>
                <a:sym typeface="+mn-ea"/>
              </a:rPr>
              <a:t>[2]</a:t>
            </a:r>
            <a:r>
              <a:rPr lang="zh-CN" altLang="en-US" sz="949" dirty="0">
                <a:solidFill>
                  <a:srgbClr val="7F7F7F"/>
                </a:solidFill>
                <a:latin typeface="微软雅黑" panose="020B0503020204020204" charset="-122"/>
                <a:ea typeface="微软雅黑" panose="020B0503020204020204" charset="-122"/>
                <a:sym typeface="+mn-ea"/>
              </a:rPr>
              <a:t>费晓</a:t>
            </a:r>
            <a:r>
              <a:rPr lang="en-US" sz="949" dirty="0">
                <a:solidFill>
                  <a:srgbClr val="7F7F7F"/>
                </a:solidFill>
                <a:latin typeface="微软雅黑" panose="020B0503020204020204" charset="-122"/>
                <a:ea typeface="微软雅黑" panose="020B0503020204020204" charset="-122"/>
                <a:sym typeface="+mn-ea"/>
              </a:rPr>
              <a:t>. </a:t>
            </a:r>
            <a:r>
              <a:rPr lang="zh-CN" altLang="en-US" sz="949" dirty="0">
                <a:solidFill>
                  <a:srgbClr val="7F7F7F"/>
                </a:solidFill>
                <a:latin typeface="微软雅黑" panose="020B0503020204020204" charset="-122"/>
                <a:ea typeface="微软雅黑" panose="020B0503020204020204" charset="-122"/>
                <a:sym typeface="+mn-ea"/>
              </a:rPr>
              <a:t>网上书城设计与实现</a:t>
            </a:r>
            <a:r>
              <a:rPr lang="en-US" altLang="zh-CN" sz="949" dirty="0">
                <a:solidFill>
                  <a:srgbClr val="7F7F7F"/>
                </a:solidFill>
                <a:latin typeface="微软雅黑" panose="020B0503020204020204" charset="-122"/>
                <a:ea typeface="微软雅黑" panose="020B0503020204020204" charset="-122"/>
                <a:sym typeface="+mn-ea"/>
              </a:rPr>
              <a:t>[D]</a:t>
            </a:r>
            <a:endParaRPr lang="en-US" sz="870" dirty="0"/>
          </a:p>
        </p:txBody>
      </p:sp>
      <p:sp>
        <p:nvSpPr>
          <p:cNvPr id="141" name="TextBox 140"/>
          <p:cNvSpPr txBox="1"/>
          <p:nvPr/>
        </p:nvSpPr>
        <p:spPr>
          <a:xfrm>
            <a:off x="1444712" y="2779653"/>
            <a:ext cx="1725383" cy="234167"/>
          </a:xfrm>
          <a:prstGeom prst="rect">
            <a:avLst/>
          </a:prstGeom>
        </p:spPr>
        <p:txBody>
          <a:bodyPr lIns="0" tIns="0" rIns="0" bIns="0" rtlCol="0" anchor="ctr">
            <a:spAutoFit/>
          </a:bodyPr>
          <a:lstStyle/>
          <a:p>
            <a:pPr algn="l" latinLnBrk="1">
              <a:lnSpc>
                <a:spcPct val="116000"/>
              </a:lnSpc>
            </a:pPr>
            <a:r>
              <a:rPr lang="zh-CN" altLang="en-US" sz="1424" b="1">
                <a:solidFill>
                  <a:srgbClr val="42464B"/>
                </a:solidFill>
                <a:latin typeface="微软雅黑" panose="020B0503020204020204" charset="-122"/>
                <a:ea typeface="微软雅黑" panose="020B0503020204020204" charset="-122"/>
                <a:sym typeface="+mn-ea"/>
              </a:rPr>
              <a:t>专   著</a:t>
            </a:r>
            <a:endParaRPr lang="zh-CN" altLang="en-US" sz="1424" b="1">
              <a:solidFill>
                <a:srgbClr val="42464B"/>
              </a:solidFill>
              <a:latin typeface="微软雅黑" panose="020B0503020204020204" charset="-122"/>
              <a:ea typeface="微软雅黑" panose="020B0503020204020204" charset="-122"/>
            </a:endParaRPr>
          </a:p>
        </p:txBody>
      </p:sp>
      <p:sp>
        <p:nvSpPr>
          <p:cNvPr id="142" name="TextBox 141"/>
          <p:cNvSpPr txBox="1"/>
          <p:nvPr/>
        </p:nvSpPr>
        <p:spPr>
          <a:xfrm>
            <a:off x="910773" y="3548407"/>
            <a:ext cx="3272451" cy="663643"/>
          </a:xfrm>
          <a:prstGeom prst="rect">
            <a:avLst/>
          </a:prstGeom>
        </p:spPr>
        <p:txBody>
          <a:bodyPr wrap="square" lIns="0" tIns="0" rIns="0" bIns="0" rtlCol="0" anchor="ctr">
            <a:spAutoFit/>
          </a:bodyPr>
          <a:lstStyle/>
          <a:p>
            <a:pPr algn="l" latinLnBrk="1">
              <a:lnSpc>
                <a:spcPct val="158000"/>
              </a:lnSpc>
              <a:buClrTx/>
              <a:buSzTx/>
              <a:buNone/>
            </a:pPr>
            <a:r>
              <a:rPr lang="en-US" sz="949" dirty="0">
                <a:solidFill>
                  <a:srgbClr val="7F7F7F"/>
                </a:solidFill>
                <a:latin typeface="微软雅黑" panose="020B0503020204020204" charset="-122"/>
                <a:ea typeface="微软雅黑" panose="020B0503020204020204" charset="-122"/>
                <a:sym typeface="+mn-ea"/>
              </a:rPr>
              <a:t>[3]</a:t>
            </a:r>
            <a:r>
              <a:rPr lang="en-US" sz="949" dirty="0" err="1">
                <a:solidFill>
                  <a:srgbClr val="7F7F7F"/>
                </a:solidFill>
                <a:latin typeface="微软雅黑" panose="020B0503020204020204" charset="-122"/>
                <a:ea typeface="微软雅黑" panose="020B0503020204020204" charset="-122"/>
                <a:sym typeface="+mn-ea"/>
              </a:rPr>
              <a:t>梁灏.Vue.js实战</a:t>
            </a:r>
            <a:r>
              <a:rPr lang="en-US" sz="949" dirty="0">
                <a:solidFill>
                  <a:srgbClr val="7F7F7F"/>
                </a:solidFill>
                <a:latin typeface="微软雅黑" panose="020B0503020204020204" charset="-122"/>
                <a:ea typeface="微软雅黑" panose="020B0503020204020204" charset="-122"/>
                <a:sym typeface="+mn-ea"/>
              </a:rPr>
              <a:t>[M].北京:清华大学出版社,2017</a:t>
            </a:r>
          </a:p>
          <a:p>
            <a:pPr algn="l" latinLnBrk="1">
              <a:lnSpc>
                <a:spcPct val="158000"/>
              </a:lnSpc>
              <a:buClrTx/>
              <a:buSzTx/>
              <a:buNone/>
            </a:pPr>
            <a:r>
              <a:rPr lang="en-US" sz="949" dirty="0">
                <a:solidFill>
                  <a:srgbClr val="7F7F7F"/>
                </a:solidFill>
                <a:latin typeface="微软雅黑" panose="020B0503020204020204" charset="-122"/>
                <a:ea typeface="微软雅黑" panose="020B0503020204020204" charset="-122"/>
                <a:sym typeface="+mn-ea"/>
              </a:rPr>
              <a:t>[4][美]Craig Walls </a:t>
            </a:r>
            <a:r>
              <a:rPr lang="en-US" sz="949" dirty="0" err="1">
                <a:solidFill>
                  <a:srgbClr val="7F7F7F"/>
                </a:solidFill>
                <a:latin typeface="微软雅黑" panose="020B0503020204020204" charset="-122"/>
                <a:ea typeface="微软雅黑" panose="020B0503020204020204" charset="-122"/>
                <a:sym typeface="+mn-ea"/>
              </a:rPr>
              <a:t>著,丁雪丰</a:t>
            </a:r>
            <a:r>
              <a:rPr lang="en-US" sz="949" dirty="0">
                <a:solidFill>
                  <a:srgbClr val="7F7F7F"/>
                </a:solidFill>
                <a:latin typeface="微软雅黑" panose="020B0503020204020204" charset="-122"/>
                <a:ea typeface="微软雅黑" panose="020B0503020204020204" charset="-122"/>
                <a:sym typeface="+mn-ea"/>
              </a:rPr>
              <a:t> 译.</a:t>
            </a:r>
          </a:p>
          <a:p>
            <a:pPr algn="l" latinLnBrk="1">
              <a:lnSpc>
                <a:spcPct val="158000"/>
              </a:lnSpc>
              <a:buClrTx/>
              <a:buSzTx/>
              <a:buNone/>
            </a:pPr>
            <a:r>
              <a:rPr lang="en-US" sz="949" dirty="0">
                <a:solidFill>
                  <a:srgbClr val="7F7F7F"/>
                </a:solidFill>
                <a:latin typeface="微软雅黑" panose="020B0503020204020204" charset="-122"/>
                <a:ea typeface="微软雅黑" panose="020B0503020204020204" charset="-122"/>
                <a:sym typeface="+mn-ea"/>
              </a:rPr>
              <a:t>      spring </a:t>
            </a:r>
            <a:r>
              <a:rPr lang="en-US" sz="949" dirty="0" err="1">
                <a:solidFill>
                  <a:srgbClr val="7F7F7F"/>
                </a:solidFill>
                <a:latin typeface="微软雅黑" panose="020B0503020204020204" charset="-122"/>
                <a:ea typeface="微软雅黑" panose="020B0503020204020204" charset="-122"/>
                <a:sym typeface="+mn-ea"/>
              </a:rPr>
              <a:t>Boot实战</a:t>
            </a:r>
            <a:r>
              <a:rPr lang="en-US" sz="949" dirty="0">
                <a:solidFill>
                  <a:srgbClr val="7F7F7F"/>
                </a:solidFill>
                <a:latin typeface="微软雅黑" panose="020B0503020204020204" charset="-122"/>
                <a:ea typeface="微软雅黑" panose="020B0503020204020204" charset="-122"/>
                <a:sym typeface="+mn-ea"/>
              </a:rPr>
              <a:t>[M].北京:人民邮电大学出版社,2016</a:t>
            </a:r>
          </a:p>
        </p:txBody>
      </p:sp>
      <p:sp>
        <p:nvSpPr>
          <p:cNvPr id="64" name="Freeform 19"/>
          <p:cNvSpPr/>
          <p:nvPr/>
        </p:nvSpPr>
        <p:spPr>
          <a:xfrm>
            <a:off x="2651954" y="1452685"/>
            <a:ext cx="324582" cy="335053"/>
          </a:xfrm>
          <a:custGeom>
            <a:avLst/>
            <a:gdLst/>
            <a:ahLst/>
            <a:cxnLst/>
            <a:rect l="l" t="t" r="r" b="b"/>
            <a:pathLst>
              <a:path w="410336" h="423573">
                <a:moveTo>
                  <a:pt x="299407" y="262417"/>
                </a:moveTo>
                <a:cubicBezTo>
                  <a:pt x="287001" y="262417"/>
                  <a:pt x="274594" y="267012"/>
                  <a:pt x="264982" y="276174"/>
                </a:cubicBezTo>
                <a:cubicBezTo>
                  <a:pt x="247385" y="296208"/>
                  <a:pt x="247385" y="327905"/>
                  <a:pt x="264982" y="347925"/>
                </a:cubicBezTo>
                <a:cubicBezTo>
                  <a:pt x="284207" y="366277"/>
                  <a:pt x="314620" y="366277"/>
                  <a:pt x="333819" y="347925"/>
                </a:cubicBezTo>
                <a:cubicBezTo>
                  <a:pt x="351429" y="327905"/>
                  <a:pt x="351429" y="296208"/>
                  <a:pt x="333819" y="276174"/>
                </a:cubicBezTo>
                <a:cubicBezTo>
                  <a:pt x="324220" y="267012"/>
                  <a:pt x="311813" y="262417"/>
                  <a:pt x="299407" y="262417"/>
                </a:cubicBezTo>
                <a:lnTo>
                  <a:pt x="299407" y="262417"/>
                </a:lnTo>
                <a:close/>
                <a:moveTo>
                  <a:pt x="106030" y="258766"/>
                </a:moveTo>
                <a:cubicBezTo>
                  <a:pt x="126301" y="258766"/>
                  <a:pt x="146572" y="261747"/>
                  <a:pt x="168843" y="267710"/>
                </a:cubicBezTo>
                <a:cubicBezTo>
                  <a:pt x="168843" y="267710"/>
                  <a:pt x="168843" y="267710"/>
                  <a:pt x="164076" y="286471"/>
                </a:cubicBezTo>
                <a:cubicBezTo>
                  <a:pt x="122726" y="272838"/>
                  <a:pt x="89320" y="272838"/>
                  <a:pt x="47970" y="286471"/>
                </a:cubicBezTo>
                <a:cubicBezTo>
                  <a:pt x="47970" y="286471"/>
                  <a:pt x="47970" y="286471"/>
                  <a:pt x="43191" y="267710"/>
                </a:cubicBezTo>
                <a:cubicBezTo>
                  <a:pt x="65461" y="261747"/>
                  <a:pt x="85745" y="258766"/>
                  <a:pt x="106030" y="258766"/>
                </a:cubicBezTo>
                <a:lnTo>
                  <a:pt x="106030" y="258766"/>
                </a:lnTo>
                <a:close/>
                <a:moveTo>
                  <a:pt x="106401" y="193702"/>
                </a:moveTo>
                <a:cubicBezTo>
                  <a:pt x="126433" y="193702"/>
                  <a:pt x="146652" y="197121"/>
                  <a:pt x="168843" y="203945"/>
                </a:cubicBezTo>
                <a:cubicBezTo>
                  <a:pt x="168843" y="203945"/>
                  <a:pt x="168843" y="203945"/>
                  <a:pt x="164089" y="220997"/>
                </a:cubicBezTo>
                <a:cubicBezTo>
                  <a:pt x="122859" y="209059"/>
                  <a:pt x="89559" y="209059"/>
                  <a:pt x="48328" y="220997"/>
                </a:cubicBezTo>
                <a:cubicBezTo>
                  <a:pt x="48328" y="220997"/>
                  <a:pt x="48328" y="220997"/>
                  <a:pt x="45150" y="203945"/>
                </a:cubicBezTo>
                <a:cubicBezTo>
                  <a:pt x="66560" y="197121"/>
                  <a:pt x="86394" y="193702"/>
                  <a:pt x="106401" y="193702"/>
                </a:cubicBezTo>
                <a:lnTo>
                  <a:pt x="106401" y="193702"/>
                </a:lnTo>
                <a:close/>
                <a:moveTo>
                  <a:pt x="301367" y="191706"/>
                </a:moveTo>
                <a:cubicBezTo>
                  <a:pt x="321956" y="191706"/>
                  <a:pt x="342571" y="195152"/>
                  <a:pt x="365173" y="202030"/>
                </a:cubicBezTo>
                <a:cubicBezTo>
                  <a:pt x="365173" y="202030"/>
                  <a:pt x="365173" y="202030"/>
                  <a:pt x="361942" y="220997"/>
                </a:cubicBezTo>
                <a:cubicBezTo>
                  <a:pt x="318341" y="208922"/>
                  <a:pt x="286021" y="208922"/>
                  <a:pt x="244022" y="220997"/>
                </a:cubicBezTo>
                <a:cubicBezTo>
                  <a:pt x="244022" y="220997"/>
                  <a:pt x="244022" y="220997"/>
                  <a:pt x="237574" y="202030"/>
                </a:cubicBezTo>
                <a:cubicBezTo>
                  <a:pt x="260176" y="195152"/>
                  <a:pt x="280778" y="191706"/>
                  <a:pt x="301367" y="191706"/>
                </a:cubicBezTo>
                <a:lnTo>
                  <a:pt x="301367" y="191706"/>
                </a:lnTo>
                <a:close/>
                <a:moveTo>
                  <a:pt x="106401" y="128228"/>
                </a:moveTo>
                <a:cubicBezTo>
                  <a:pt x="126433" y="128228"/>
                  <a:pt x="146652" y="131633"/>
                  <a:pt x="168843" y="138457"/>
                </a:cubicBezTo>
                <a:cubicBezTo>
                  <a:pt x="168843" y="138457"/>
                  <a:pt x="168843" y="138457"/>
                  <a:pt x="164089" y="155509"/>
                </a:cubicBezTo>
                <a:cubicBezTo>
                  <a:pt x="122859" y="143571"/>
                  <a:pt x="89559" y="143571"/>
                  <a:pt x="48328" y="155509"/>
                </a:cubicBezTo>
                <a:cubicBezTo>
                  <a:pt x="48328" y="155509"/>
                  <a:pt x="48328" y="155509"/>
                  <a:pt x="45150" y="138457"/>
                </a:cubicBezTo>
                <a:cubicBezTo>
                  <a:pt x="66560" y="131633"/>
                  <a:pt x="86394" y="128228"/>
                  <a:pt x="106401" y="128228"/>
                </a:cubicBezTo>
                <a:lnTo>
                  <a:pt x="106401" y="128228"/>
                </a:lnTo>
                <a:close/>
                <a:moveTo>
                  <a:pt x="301367" y="127804"/>
                </a:moveTo>
                <a:cubicBezTo>
                  <a:pt x="321956" y="127804"/>
                  <a:pt x="342571" y="130785"/>
                  <a:pt x="365173" y="136761"/>
                </a:cubicBezTo>
                <a:cubicBezTo>
                  <a:pt x="365173" y="136761"/>
                  <a:pt x="365173" y="136761"/>
                  <a:pt x="361942" y="155509"/>
                </a:cubicBezTo>
                <a:cubicBezTo>
                  <a:pt x="318341" y="143571"/>
                  <a:pt x="286021" y="143571"/>
                  <a:pt x="242407" y="155509"/>
                </a:cubicBezTo>
                <a:cubicBezTo>
                  <a:pt x="242407" y="155509"/>
                  <a:pt x="242407" y="155509"/>
                  <a:pt x="237574" y="136761"/>
                </a:cubicBezTo>
                <a:cubicBezTo>
                  <a:pt x="260176" y="130785"/>
                  <a:pt x="280778" y="127804"/>
                  <a:pt x="301367" y="127804"/>
                </a:cubicBezTo>
                <a:lnTo>
                  <a:pt x="301367" y="127804"/>
                </a:lnTo>
                <a:close/>
                <a:moveTo>
                  <a:pt x="301367" y="62781"/>
                </a:moveTo>
                <a:cubicBezTo>
                  <a:pt x="321956" y="62781"/>
                  <a:pt x="342571" y="66227"/>
                  <a:pt x="365173" y="73119"/>
                </a:cubicBezTo>
                <a:cubicBezTo>
                  <a:pt x="365173" y="73119"/>
                  <a:pt x="365173" y="73119"/>
                  <a:pt x="361942" y="92086"/>
                </a:cubicBezTo>
                <a:cubicBezTo>
                  <a:pt x="318341" y="78288"/>
                  <a:pt x="286021" y="78288"/>
                  <a:pt x="244022" y="92086"/>
                </a:cubicBezTo>
                <a:cubicBezTo>
                  <a:pt x="244022" y="92086"/>
                  <a:pt x="244022" y="92086"/>
                  <a:pt x="237574" y="73119"/>
                </a:cubicBezTo>
                <a:cubicBezTo>
                  <a:pt x="260176" y="66227"/>
                  <a:pt x="280778" y="62781"/>
                  <a:pt x="301367" y="62781"/>
                </a:cubicBezTo>
                <a:lnTo>
                  <a:pt x="301367" y="62781"/>
                </a:lnTo>
                <a:close/>
                <a:moveTo>
                  <a:pt x="106030" y="62740"/>
                </a:moveTo>
                <a:cubicBezTo>
                  <a:pt x="126301" y="62740"/>
                  <a:pt x="146572" y="66159"/>
                  <a:pt x="168843" y="72982"/>
                </a:cubicBezTo>
                <a:cubicBezTo>
                  <a:pt x="168843" y="72982"/>
                  <a:pt x="168843" y="72982"/>
                  <a:pt x="164076" y="90034"/>
                </a:cubicBezTo>
                <a:cubicBezTo>
                  <a:pt x="122726" y="78096"/>
                  <a:pt x="89320" y="78096"/>
                  <a:pt x="47970" y="90034"/>
                </a:cubicBezTo>
                <a:lnTo>
                  <a:pt x="43191" y="72982"/>
                </a:lnTo>
                <a:cubicBezTo>
                  <a:pt x="65461" y="66159"/>
                  <a:pt x="85745" y="62740"/>
                  <a:pt x="106030" y="62740"/>
                </a:cubicBezTo>
                <a:lnTo>
                  <a:pt x="106030" y="62740"/>
                </a:lnTo>
                <a:close/>
                <a:moveTo>
                  <a:pt x="303962" y="16369"/>
                </a:moveTo>
                <a:cubicBezTo>
                  <a:pt x="278156" y="16369"/>
                  <a:pt x="249133" y="21360"/>
                  <a:pt x="212033" y="36361"/>
                </a:cubicBezTo>
                <a:cubicBezTo>
                  <a:pt x="212033" y="36361"/>
                  <a:pt x="212033" y="36361"/>
                  <a:pt x="212033" y="339679"/>
                </a:cubicBezTo>
                <a:cubicBezTo>
                  <a:pt x="218495" y="338011"/>
                  <a:pt x="229775" y="334674"/>
                  <a:pt x="237839" y="331338"/>
                </a:cubicBezTo>
                <a:cubicBezTo>
                  <a:pt x="229775" y="308009"/>
                  <a:pt x="236237" y="283012"/>
                  <a:pt x="253966" y="264687"/>
                </a:cubicBezTo>
                <a:cubicBezTo>
                  <a:pt x="279771" y="238008"/>
                  <a:pt x="320089" y="238008"/>
                  <a:pt x="345894" y="264687"/>
                </a:cubicBezTo>
                <a:cubicBezTo>
                  <a:pt x="363637" y="281357"/>
                  <a:pt x="370085" y="308009"/>
                  <a:pt x="363637" y="331338"/>
                </a:cubicBezTo>
                <a:cubicBezTo>
                  <a:pt x="373315" y="333006"/>
                  <a:pt x="386212" y="338011"/>
                  <a:pt x="392673" y="339679"/>
                </a:cubicBezTo>
                <a:lnTo>
                  <a:pt x="392673" y="36361"/>
                </a:lnTo>
                <a:cubicBezTo>
                  <a:pt x="357189" y="23029"/>
                  <a:pt x="329767" y="16369"/>
                  <a:pt x="303962" y="16369"/>
                </a:cubicBezTo>
                <a:lnTo>
                  <a:pt x="303962" y="16369"/>
                </a:lnTo>
                <a:close/>
                <a:moveTo>
                  <a:pt x="105037" y="16369"/>
                </a:moveTo>
                <a:cubicBezTo>
                  <a:pt x="77920" y="16369"/>
                  <a:pt x="52393" y="23029"/>
                  <a:pt x="15703" y="36361"/>
                </a:cubicBezTo>
                <a:cubicBezTo>
                  <a:pt x="15703" y="36361"/>
                  <a:pt x="15703" y="36361"/>
                  <a:pt x="15703" y="339679"/>
                </a:cubicBezTo>
                <a:cubicBezTo>
                  <a:pt x="50804" y="328015"/>
                  <a:pt x="77920" y="321342"/>
                  <a:pt x="105037" y="321342"/>
                </a:cubicBezTo>
                <a:cubicBezTo>
                  <a:pt x="132167" y="321342"/>
                  <a:pt x="159283" y="328015"/>
                  <a:pt x="194370" y="339679"/>
                </a:cubicBezTo>
                <a:lnTo>
                  <a:pt x="194370" y="36361"/>
                </a:lnTo>
                <a:cubicBezTo>
                  <a:pt x="159283" y="23029"/>
                  <a:pt x="132167" y="16369"/>
                  <a:pt x="105037" y="16369"/>
                </a:cubicBezTo>
                <a:lnTo>
                  <a:pt x="105037" y="16369"/>
                </a:lnTo>
                <a:close/>
                <a:moveTo>
                  <a:pt x="107394" y="0"/>
                </a:moveTo>
                <a:cubicBezTo>
                  <a:pt x="136245" y="0"/>
                  <a:pt x="165096" y="6660"/>
                  <a:pt x="205161" y="20006"/>
                </a:cubicBezTo>
                <a:cubicBezTo>
                  <a:pt x="245240" y="6660"/>
                  <a:pt x="274091" y="0"/>
                  <a:pt x="302942" y="0"/>
                </a:cubicBezTo>
                <a:cubicBezTo>
                  <a:pt x="333395" y="0"/>
                  <a:pt x="363848" y="6660"/>
                  <a:pt x="403927" y="21675"/>
                </a:cubicBezTo>
                <a:cubicBezTo>
                  <a:pt x="407132" y="23343"/>
                  <a:pt x="410336" y="26680"/>
                  <a:pt x="410336" y="30016"/>
                </a:cubicBezTo>
                <a:cubicBezTo>
                  <a:pt x="410336" y="30016"/>
                  <a:pt x="410336" y="30016"/>
                  <a:pt x="410336" y="353532"/>
                </a:cubicBezTo>
                <a:cubicBezTo>
                  <a:pt x="410336" y="361860"/>
                  <a:pt x="402325" y="361860"/>
                  <a:pt x="399121" y="361860"/>
                </a:cubicBezTo>
                <a:cubicBezTo>
                  <a:pt x="387893" y="356868"/>
                  <a:pt x="370257" y="351863"/>
                  <a:pt x="357440" y="346859"/>
                </a:cubicBezTo>
                <a:cubicBezTo>
                  <a:pt x="355838" y="350195"/>
                  <a:pt x="354236" y="351863"/>
                  <a:pt x="352621" y="353532"/>
                </a:cubicBezTo>
                <a:cubicBezTo>
                  <a:pt x="352621" y="353532"/>
                  <a:pt x="352621" y="353532"/>
                  <a:pt x="407132" y="410227"/>
                </a:cubicBezTo>
                <a:cubicBezTo>
                  <a:pt x="407132" y="410227"/>
                  <a:pt x="407132" y="410227"/>
                  <a:pt x="394315" y="423574"/>
                </a:cubicBezTo>
                <a:cubicBezTo>
                  <a:pt x="394315" y="423574"/>
                  <a:pt x="394315" y="423574"/>
                  <a:pt x="339817" y="366878"/>
                </a:cubicBezTo>
                <a:cubicBezTo>
                  <a:pt x="314170" y="386884"/>
                  <a:pt x="277309" y="385230"/>
                  <a:pt x="254866" y="360205"/>
                </a:cubicBezTo>
                <a:cubicBezTo>
                  <a:pt x="250047" y="356868"/>
                  <a:pt x="248444" y="353532"/>
                  <a:pt x="245240" y="348541"/>
                </a:cubicBezTo>
                <a:cubicBezTo>
                  <a:pt x="234026" y="351863"/>
                  <a:pt x="216389" y="358537"/>
                  <a:pt x="206777" y="361860"/>
                </a:cubicBezTo>
                <a:cubicBezTo>
                  <a:pt x="205161" y="361860"/>
                  <a:pt x="203559" y="361860"/>
                  <a:pt x="201957" y="361860"/>
                </a:cubicBezTo>
                <a:cubicBezTo>
                  <a:pt x="161891" y="346859"/>
                  <a:pt x="134643" y="340199"/>
                  <a:pt x="105792" y="340199"/>
                </a:cubicBezTo>
                <a:cubicBezTo>
                  <a:pt x="78543" y="340199"/>
                  <a:pt x="49692" y="346859"/>
                  <a:pt x="11228" y="361860"/>
                </a:cubicBezTo>
                <a:cubicBezTo>
                  <a:pt x="8011" y="361860"/>
                  <a:pt x="0" y="361860"/>
                  <a:pt x="0" y="353532"/>
                </a:cubicBezTo>
                <a:cubicBezTo>
                  <a:pt x="0" y="353532"/>
                  <a:pt x="0" y="353532"/>
                  <a:pt x="0" y="30016"/>
                </a:cubicBezTo>
                <a:cubicBezTo>
                  <a:pt x="0" y="26680"/>
                  <a:pt x="3204" y="23343"/>
                  <a:pt x="6422" y="21675"/>
                </a:cubicBezTo>
                <a:cubicBezTo>
                  <a:pt x="46487" y="6660"/>
                  <a:pt x="76941" y="0"/>
                  <a:pt x="107394" y="0"/>
                </a:cubicBezTo>
                <a:lnTo>
                  <a:pt x="107394" y="0"/>
                </a:lnTo>
                <a:close/>
              </a:path>
            </a:pathLst>
          </a:custGeom>
          <a:solidFill>
            <a:srgbClr val="FFFFFF"/>
          </a:solidFill>
        </p:spPr>
      </p:sp>
      <p:sp>
        <p:nvSpPr>
          <p:cNvPr id="2" name="Freeform 19"/>
          <p:cNvSpPr/>
          <p:nvPr/>
        </p:nvSpPr>
        <p:spPr>
          <a:xfrm>
            <a:off x="2643415" y="2755639"/>
            <a:ext cx="324582" cy="335053"/>
          </a:xfrm>
          <a:custGeom>
            <a:avLst/>
            <a:gdLst/>
            <a:ahLst/>
            <a:cxnLst/>
            <a:rect l="l" t="t" r="r" b="b"/>
            <a:pathLst>
              <a:path w="410336" h="423573">
                <a:moveTo>
                  <a:pt x="299407" y="262417"/>
                </a:moveTo>
                <a:cubicBezTo>
                  <a:pt x="287001" y="262417"/>
                  <a:pt x="274594" y="267012"/>
                  <a:pt x="264982" y="276174"/>
                </a:cubicBezTo>
                <a:cubicBezTo>
                  <a:pt x="247385" y="296208"/>
                  <a:pt x="247385" y="327905"/>
                  <a:pt x="264982" y="347925"/>
                </a:cubicBezTo>
                <a:cubicBezTo>
                  <a:pt x="284207" y="366277"/>
                  <a:pt x="314620" y="366277"/>
                  <a:pt x="333819" y="347925"/>
                </a:cubicBezTo>
                <a:cubicBezTo>
                  <a:pt x="351429" y="327905"/>
                  <a:pt x="351429" y="296208"/>
                  <a:pt x="333819" y="276174"/>
                </a:cubicBezTo>
                <a:cubicBezTo>
                  <a:pt x="324220" y="267012"/>
                  <a:pt x="311813" y="262417"/>
                  <a:pt x="299407" y="262417"/>
                </a:cubicBezTo>
                <a:lnTo>
                  <a:pt x="299407" y="262417"/>
                </a:lnTo>
                <a:close/>
                <a:moveTo>
                  <a:pt x="106030" y="258766"/>
                </a:moveTo>
                <a:cubicBezTo>
                  <a:pt x="126301" y="258766"/>
                  <a:pt x="146572" y="261747"/>
                  <a:pt x="168843" y="267710"/>
                </a:cubicBezTo>
                <a:cubicBezTo>
                  <a:pt x="168843" y="267710"/>
                  <a:pt x="168843" y="267710"/>
                  <a:pt x="164076" y="286471"/>
                </a:cubicBezTo>
                <a:cubicBezTo>
                  <a:pt x="122726" y="272838"/>
                  <a:pt x="89320" y="272838"/>
                  <a:pt x="47970" y="286471"/>
                </a:cubicBezTo>
                <a:cubicBezTo>
                  <a:pt x="47970" y="286471"/>
                  <a:pt x="47970" y="286471"/>
                  <a:pt x="43191" y="267710"/>
                </a:cubicBezTo>
                <a:cubicBezTo>
                  <a:pt x="65461" y="261747"/>
                  <a:pt x="85745" y="258766"/>
                  <a:pt x="106030" y="258766"/>
                </a:cubicBezTo>
                <a:lnTo>
                  <a:pt x="106030" y="258766"/>
                </a:lnTo>
                <a:close/>
                <a:moveTo>
                  <a:pt x="106401" y="193702"/>
                </a:moveTo>
                <a:cubicBezTo>
                  <a:pt x="126433" y="193702"/>
                  <a:pt x="146652" y="197121"/>
                  <a:pt x="168843" y="203945"/>
                </a:cubicBezTo>
                <a:cubicBezTo>
                  <a:pt x="168843" y="203945"/>
                  <a:pt x="168843" y="203945"/>
                  <a:pt x="164089" y="220997"/>
                </a:cubicBezTo>
                <a:cubicBezTo>
                  <a:pt x="122859" y="209059"/>
                  <a:pt x="89559" y="209059"/>
                  <a:pt x="48328" y="220997"/>
                </a:cubicBezTo>
                <a:cubicBezTo>
                  <a:pt x="48328" y="220997"/>
                  <a:pt x="48328" y="220997"/>
                  <a:pt x="45150" y="203945"/>
                </a:cubicBezTo>
                <a:cubicBezTo>
                  <a:pt x="66560" y="197121"/>
                  <a:pt x="86394" y="193702"/>
                  <a:pt x="106401" y="193702"/>
                </a:cubicBezTo>
                <a:lnTo>
                  <a:pt x="106401" y="193702"/>
                </a:lnTo>
                <a:close/>
                <a:moveTo>
                  <a:pt x="301367" y="191706"/>
                </a:moveTo>
                <a:cubicBezTo>
                  <a:pt x="321956" y="191706"/>
                  <a:pt x="342571" y="195152"/>
                  <a:pt x="365173" y="202030"/>
                </a:cubicBezTo>
                <a:cubicBezTo>
                  <a:pt x="365173" y="202030"/>
                  <a:pt x="365173" y="202030"/>
                  <a:pt x="361942" y="220997"/>
                </a:cubicBezTo>
                <a:cubicBezTo>
                  <a:pt x="318341" y="208922"/>
                  <a:pt x="286021" y="208922"/>
                  <a:pt x="244022" y="220997"/>
                </a:cubicBezTo>
                <a:cubicBezTo>
                  <a:pt x="244022" y="220997"/>
                  <a:pt x="244022" y="220997"/>
                  <a:pt x="237574" y="202030"/>
                </a:cubicBezTo>
                <a:cubicBezTo>
                  <a:pt x="260176" y="195152"/>
                  <a:pt x="280778" y="191706"/>
                  <a:pt x="301367" y="191706"/>
                </a:cubicBezTo>
                <a:lnTo>
                  <a:pt x="301367" y="191706"/>
                </a:lnTo>
                <a:close/>
                <a:moveTo>
                  <a:pt x="106401" y="128228"/>
                </a:moveTo>
                <a:cubicBezTo>
                  <a:pt x="126433" y="128228"/>
                  <a:pt x="146652" y="131633"/>
                  <a:pt x="168843" y="138457"/>
                </a:cubicBezTo>
                <a:cubicBezTo>
                  <a:pt x="168843" y="138457"/>
                  <a:pt x="168843" y="138457"/>
                  <a:pt x="164089" y="155509"/>
                </a:cubicBezTo>
                <a:cubicBezTo>
                  <a:pt x="122859" y="143571"/>
                  <a:pt x="89559" y="143571"/>
                  <a:pt x="48328" y="155509"/>
                </a:cubicBezTo>
                <a:cubicBezTo>
                  <a:pt x="48328" y="155509"/>
                  <a:pt x="48328" y="155509"/>
                  <a:pt x="45150" y="138457"/>
                </a:cubicBezTo>
                <a:cubicBezTo>
                  <a:pt x="66560" y="131633"/>
                  <a:pt x="86394" y="128228"/>
                  <a:pt x="106401" y="128228"/>
                </a:cubicBezTo>
                <a:lnTo>
                  <a:pt x="106401" y="128228"/>
                </a:lnTo>
                <a:close/>
                <a:moveTo>
                  <a:pt x="301367" y="127804"/>
                </a:moveTo>
                <a:cubicBezTo>
                  <a:pt x="321956" y="127804"/>
                  <a:pt x="342571" y="130785"/>
                  <a:pt x="365173" y="136761"/>
                </a:cubicBezTo>
                <a:cubicBezTo>
                  <a:pt x="365173" y="136761"/>
                  <a:pt x="365173" y="136761"/>
                  <a:pt x="361942" y="155509"/>
                </a:cubicBezTo>
                <a:cubicBezTo>
                  <a:pt x="318341" y="143571"/>
                  <a:pt x="286021" y="143571"/>
                  <a:pt x="242407" y="155509"/>
                </a:cubicBezTo>
                <a:cubicBezTo>
                  <a:pt x="242407" y="155509"/>
                  <a:pt x="242407" y="155509"/>
                  <a:pt x="237574" y="136761"/>
                </a:cubicBezTo>
                <a:cubicBezTo>
                  <a:pt x="260176" y="130785"/>
                  <a:pt x="280778" y="127804"/>
                  <a:pt x="301367" y="127804"/>
                </a:cubicBezTo>
                <a:lnTo>
                  <a:pt x="301367" y="127804"/>
                </a:lnTo>
                <a:close/>
                <a:moveTo>
                  <a:pt x="301367" y="62781"/>
                </a:moveTo>
                <a:cubicBezTo>
                  <a:pt x="321956" y="62781"/>
                  <a:pt x="342571" y="66227"/>
                  <a:pt x="365173" y="73119"/>
                </a:cubicBezTo>
                <a:cubicBezTo>
                  <a:pt x="365173" y="73119"/>
                  <a:pt x="365173" y="73119"/>
                  <a:pt x="361942" y="92086"/>
                </a:cubicBezTo>
                <a:cubicBezTo>
                  <a:pt x="318341" y="78288"/>
                  <a:pt x="286021" y="78288"/>
                  <a:pt x="244022" y="92086"/>
                </a:cubicBezTo>
                <a:cubicBezTo>
                  <a:pt x="244022" y="92086"/>
                  <a:pt x="244022" y="92086"/>
                  <a:pt x="237574" y="73119"/>
                </a:cubicBezTo>
                <a:cubicBezTo>
                  <a:pt x="260176" y="66227"/>
                  <a:pt x="280778" y="62781"/>
                  <a:pt x="301367" y="62781"/>
                </a:cubicBezTo>
                <a:lnTo>
                  <a:pt x="301367" y="62781"/>
                </a:lnTo>
                <a:close/>
                <a:moveTo>
                  <a:pt x="106030" y="62740"/>
                </a:moveTo>
                <a:cubicBezTo>
                  <a:pt x="126301" y="62740"/>
                  <a:pt x="146572" y="66159"/>
                  <a:pt x="168843" y="72982"/>
                </a:cubicBezTo>
                <a:cubicBezTo>
                  <a:pt x="168843" y="72982"/>
                  <a:pt x="168843" y="72982"/>
                  <a:pt x="164076" y="90034"/>
                </a:cubicBezTo>
                <a:cubicBezTo>
                  <a:pt x="122726" y="78096"/>
                  <a:pt x="89320" y="78096"/>
                  <a:pt x="47970" y="90034"/>
                </a:cubicBezTo>
                <a:lnTo>
                  <a:pt x="43191" y="72982"/>
                </a:lnTo>
                <a:cubicBezTo>
                  <a:pt x="65461" y="66159"/>
                  <a:pt x="85745" y="62740"/>
                  <a:pt x="106030" y="62740"/>
                </a:cubicBezTo>
                <a:lnTo>
                  <a:pt x="106030" y="62740"/>
                </a:lnTo>
                <a:close/>
                <a:moveTo>
                  <a:pt x="303962" y="16369"/>
                </a:moveTo>
                <a:cubicBezTo>
                  <a:pt x="278156" y="16369"/>
                  <a:pt x="249133" y="21360"/>
                  <a:pt x="212033" y="36361"/>
                </a:cubicBezTo>
                <a:cubicBezTo>
                  <a:pt x="212033" y="36361"/>
                  <a:pt x="212033" y="36361"/>
                  <a:pt x="212033" y="339679"/>
                </a:cubicBezTo>
                <a:cubicBezTo>
                  <a:pt x="218495" y="338011"/>
                  <a:pt x="229775" y="334674"/>
                  <a:pt x="237839" y="331338"/>
                </a:cubicBezTo>
                <a:cubicBezTo>
                  <a:pt x="229775" y="308009"/>
                  <a:pt x="236237" y="283012"/>
                  <a:pt x="253966" y="264687"/>
                </a:cubicBezTo>
                <a:cubicBezTo>
                  <a:pt x="279771" y="238008"/>
                  <a:pt x="320089" y="238008"/>
                  <a:pt x="345894" y="264687"/>
                </a:cubicBezTo>
                <a:cubicBezTo>
                  <a:pt x="363637" y="281357"/>
                  <a:pt x="370085" y="308009"/>
                  <a:pt x="363637" y="331338"/>
                </a:cubicBezTo>
                <a:cubicBezTo>
                  <a:pt x="373315" y="333006"/>
                  <a:pt x="386212" y="338011"/>
                  <a:pt x="392673" y="339679"/>
                </a:cubicBezTo>
                <a:lnTo>
                  <a:pt x="392673" y="36361"/>
                </a:lnTo>
                <a:cubicBezTo>
                  <a:pt x="357189" y="23029"/>
                  <a:pt x="329767" y="16369"/>
                  <a:pt x="303962" y="16369"/>
                </a:cubicBezTo>
                <a:lnTo>
                  <a:pt x="303962" y="16369"/>
                </a:lnTo>
                <a:close/>
                <a:moveTo>
                  <a:pt x="105037" y="16369"/>
                </a:moveTo>
                <a:cubicBezTo>
                  <a:pt x="77920" y="16369"/>
                  <a:pt x="52393" y="23029"/>
                  <a:pt x="15703" y="36361"/>
                </a:cubicBezTo>
                <a:cubicBezTo>
                  <a:pt x="15703" y="36361"/>
                  <a:pt x="15703" y="36361"/>
                  <a:pt x="15703" y="339679"/>
                </a:cubicBezTo>
                <a:cubicBezTo>
                  <a:pt x="50804" y="328015"/>
                  <a:pt x="77920" y="321342"/>
                  <a:pt x="105037" y="321342"/>
                </a:cubicBezTo>
                <a:cubicBezTo>
                  <a:pt x="132167" y="321342"/>
                  <a:pt x="159283" y="328015"/>
                  <a:pt x="194370" y="339679"/>
                </a:cubicBezTo>
                <a:lnTo>
                  <a:pt x="194370" y="36361"/>
                </a:lnTo>
                <a:cubicBezTo>
                  <a:pt x="159283" y="23029"/>
                  <a:pt x="132167" y="16369"/>
                  <a:pt x="105037" y="16369"/>
                </a:cubicBezTo>
                <a:lnTo>
                  <a:pt x="105037" y="16369"/>
                </a:lnTo>
                <a:close/>
                <a:moveTo>
                  <a:pt x="107394" y="0"/>
                </a:moveTo>
                <a:cubicBezTo>
                  <a:pt x="136245" y="0"/>
                  <a:pt x="165096" y="6660"/>
                  <a:pt x="205161" y="20006"/>
                </a:cubicBezTo>
                <a:cubicBezTo>
                  <a:pt x="245240" y="6660"/>
                  <a:pt x="274091" y="0"/>
                  <a:pt x="302942" y="0"/>
                </a:cubicBezTo>
                <a:cubicBezTo>
                  <a:pt x="333395" y="0"/>
                  <a:pt x="363848" y="6660"/>
                  <a:pt x="403927" y="21675"/>
                </a:cubicBezTo>
                <a:cubicBezTo>
                  <a:pt x="407132" y="23343"/>
                  <a:pt x="410336" y="26680"/>
                  <a:pt x="410336" y="30016"/>
                </a:cubicBezTo>
                <a:cubicBezTo>
                  <a:pt x="410336" y="30016"/>
                  <a:pt x="410336" y="30016"/>
                  <a:pt x="410336" y="353532"/>
                </a:cubicBezTo>
                <a:cubicBezTo>
                  <a:pt x="410336" y="361860"/>
                  <a:pt x="402325" y="361860"/>
                  <a:pt x="399121" y="361860"/>
                </a:cubicBezTo>
                <a:cubicBezTo>
                  <a:pt x="387893" y="356868"/>
                  <a:pt x="370257" y="351863"/>
                  <a:pt x="357440" y="346859"/>
                </a:cubicBezTo>
                <a:cubicBezTo>
                  <a:pt x="355838" y="350195"/>
                  <a:pt x="354236" y="351863"/>
                  <a:pt x="352621" y="353532"/>
                </a:cubicBezTo>
                <a:cubicBezTo>
                  <a:pt x="352621" y="353532"/>
                  <a:pt x="352621" y="353532"/>
                  <a:pt x="407132" y="410227"/>
                </a:cubicBezTo>
                <a:cubicBezTo>
                  <a:pt x="407132" y="410227"/>
                  <a:pt x="407132" y="410227"/>
                  <a:pt x="394315" y="423574"/>
                </a:cubicBezTo>
                <a:cubicBezTo>
                  <a:pt x="394315" y="423574"/>
                  <a:pt x="394315" y="423574"/>
                  <a:pt x="339817" y="366878"/>
                </a:cubicBezTo>
                <a:cubicBezTo>
                  <a:pt x="314170" y="386884"/>
                  <a:pt x="277309" y="385230"/>
                  <a:pt x="254866" y="360205"/>
                </a:cubicBezTo>
                <a:cubicBezTo>
                  <a:pt x="250047" y="356868"/>
                  <a:pt x="248444" y="353532"/>
                  <a:pt x="245240" y="348541"/>
                </a:cubicBezTo>
                <a:cubicBezTo>
                  <a:pt x="234026" y="351863"/>
                  <a:pt x="216389" y="358537"/>
                  <a:pt x="206777" y="361860"/>
                </a:cubicBezTo>
                <a:cubicBezTo>
                  <a:pt x="205161" y="361860"/>
                  <a:pt x="203559" y="361860"/>
                  <a:pt x="201957" y="361860"/>
                </a:cubicBezTo>
                <a:cubicBezTo>
                  <a:pt x="161891" y="346859"/>
                  <a:pt x="134643" y="340199"/>
                  <a:pt x="105792" y="340199"/>
                </a:cubicBezTo>
                <a:cubicBezTo>
                  <a:pt x="78543" y="340199"/>
                  <a:pt x="49692" y="346859"/>
                  <a:pt x="11228" y="361860"/>
                </a:cubicBezTo>
                <a:cubicBezTo>
                  <a:pt x="8011" y="361860"/>
                  <a:pt x="0" y="361860"/>
                  <a:pt x="0" y="353532"/>
                </a:cubicBezTo>
                <a:cubicBezTo>
                  <a:pt x="0" y="353532"/>
                  <a:pt x="0" y="353532"/>
                  <a:pt x="0" y="30016"/>
                </a:cubicBezTo>
                <a:cubicBezTo>
                  <a:pt x="0" y="26680"/>
                  <a:pt x="3204" y="23343"/>
                  <a:pt x="6422" y="21675"/>
                </a:cubicBezTo>
                <a:cubicBezTo>
                  <a:pt x="46487" y="6660"/>
                  <a:pt x="76941" y="0"/>
                  <a:pt x="107394" y="0"/>
                </a:cubicBezTo>
                <a:lnTo>
                  <a:pt x="107394" y="0"/>
                </a:lnTo>
                <a:close/>
              </a:path>
            </a:pathLst>
          </a:custGeom>
          <a:solidFill>
            <a:srgbClr val="FFFFFF"/>
          </a:solidFill>
        </p:spPr>
      </p:sp>
      <p:sp>
        <p:nvSpPr>
          <p:cNvPr id="3" name="Freeform 19"/>
          <p:cNvSpPr/>
          <p:nvPr/>
        </p:nvSpPr>
        <p:spPr>
          <a:xfrm>
            <a:off x="6010801" y="2781758"/>
            <a:ext cx="324582" cy="335053"/>
          </a:xfrm>
          <a:custGeom>
            <a:avLst/>
            <a:gdLst/>
            <a:ahLst/>
            <a:cxnLst/>
            <a:rect l="l" t="t" r="r" b="b"/>
            <a:pathLst>
              <a:path w="410336" h="423573">
                <a:moveTo>
                  <a:pt x="299407" y="262417"/>
                </a:moveTo>
                <a:cubicBezTo>
                  <a:pt x="287001" y="262417"/>
                  <a:pt x="274594" y="267012"/>
                  <a:pt x="264982" y="276174"/>
                </a:cubicBezTo>
                <a:cubicBezTo>
                  <a:pt x="247385" y="296208"/>
                  <a:pt x="247385" y="327905"/>
                  <a:pt x="264982" y="347925"/>
                </a:cubicBezTo>
                <a:cubicBezTo>
                  <a:pt x="284207" y="366277"/>
                  <a:pt x="314620" y="366277"/>
                  <a:pt x="333819" y="347925"/>
                </a:cubicBezTo>
                <a:cubicBezTo>
                  <a:pt x="351429" y="327905"/>
                  <a:pt x="351429" y="296208"/>
                  <a:pt x="333819" y="276174"/>
                </a:cubicBezTo>
                <a:cubicBezTo>
                  <a:pt x="324220" y="267012"/>
                  <a:pt x="311813" y="262417"/>
                  <a:pt x="299407" y="262417"/>
                </a:cubicBezTo>
                <a:lnTo>
                  <a:pt x="299407" y="262417"/>
                </a:lnTo>
                <a:close/>
                <a:moveTo>
                  <a:pt x="106030" y="258766"/>
                </a:moveTo>
                <a:cubicBezTo>
                  <a:pt x="126301" y="258766"/>
                  <a:pt x="146572" y="261747"/>
                  <a:pt x="168843" y="267710"/>
                </a:cubicBezTo>
                <a:cubicBezTo>
                  <a:pt x="168843" y="267710"/>
                  <a:pt x="168843" y="267710"/>
                  <a:pt x="164076" y="286471"/>
                </a:cubicBezTo>
                <a:cubicBezTo>
                  <a:pt x="122726" y="272838"/>
                  <a:pt x="89320" y="272838"/>
                  <a:pt x="47970" y="286471"/>
                </a:cubicBezTo>
                <a:cubicBezTo>
                  <a:pt x="47970" y="286471"/>
                  <a:pt x="47970" y="286471"/>
                  <a:pt x="43191" y="267710"/>
                </a:cubicBezTo>
                <a:cubicBezTo>
                  <a:pt x="65461" y="261747"/>
                  <a:pt x="85745" y="258766"/>
                  <a:pt x="106030" y="258766"/>
                </a:cubicBezTo>
                <a:lnTo>
                  <a:pt x="106030" y="258766"/>
                </a:lnTo>
                <a:close/>
                <a:moveTo>
                  <a:pt x="106401" y="193702"/>
                </a:moveTo>
                <a:cubicBezTo>
                  <a:pt x="126433" y="193702"/>
                  <a:pt x="146652" y="197121"/>
                  <a:pt x="168843" y="203945"/>
                </a:cubicBezTo>
                <a:cubicBezTo>
                  <a:pt x="168843" y="203945"/>
                  <a:pt x="168843" y="203945"/>
                  <a:pt x="164089" y="220997"/>
                </a:cubicBezTo>
                <a:cubicBezTo>
                  <a:pt x="122859" y="209059"/>
                  <a:pt x="89559" y="209059"/>
                  <a:pt x="48328" y="220997"/>
                </a:cubicBezTo>
                <a:cubicBezTo>
                  <a:pt x="48328" y="220997"/>
                  <a:pt x="48328" y="220997"/>
                  <a:pt x="45150" y="203945"/>
                </a:cubicBezTo>
                <a:cubicBezTo>
                  <a:pt x="66560" y="197121"/>
                  <a:pt x="86394" y="193702"/>
                  <a:pt x="106401" y="193702"/>
                </a:cubicBezTo>
                <a:lnTo>
                  <a:pt x="106401" y="193702"/>
                </a:lnTo>
                <a:close/>
                <a:moveTo>
                  <a:pt x="301367" y="191706"/>
                </a:moveTo>
                <a:cubicBezTo>
                  <a:pt x="321956" y="191706"/>
                  <a:pt x="342571" y="195152"/>
                  <a:pt x="365173" y="202030"/>
                </a:cubicBezTo>
                <a:cubicBezTo>
                  <a:pt x="365173" y="202030"/>
                  <a:pt x="365173" y="202030"/>
                  <a:pt x="361942" y="220997"/>
                </a:cubicBezTo>
                <a:cubicBezTo>
                  <a:pt x="318341" y="208922"/>
                  <a:pt x="286021" y="208922"/>
                  <a:pt x="244022" y="220997"/>
                </a:cubicBezTo>
                <a:cubicBezTo>
                  <a:pt x="244022" y="220997"/>
                  <a:pt x="244022" y="220997"/>
                  <a:pt x="237574" y="202030"/>
                </a:cubicBezTo>
                <a:cubicBezTo>
                  <a:pt x="260176" y="195152"/>
                  <a:pt x="280778" y="191706"/>
                  <a:pt x="301367" y="191706"/>
                </a:cubicBezTo>
                <a:lnTo>
                  <a:pt x="301367" y="191706"/>
                </a:lnTo>
                <a:close/>
                <a:moveTo>
                  <a:pt x="106401" y="128228"/>
                </a:moveTo>
                <a:cubicBezTo>
                  <a:pt x="126433" y="128228"/>
                  <a:pt x="146652" y="131633"/>
                  <a:pt x="168843" y="138457"/>
                </a:cubicBezTo>
                <a:cubicBezTo>
                  <a:pt x="168843" y="138457"/>
                  <a:pt x="168843" y="138457"/>
                  <a:pt x="164089" y="155509"/>
                </a:cubicBezTo>
                <a:cubicBezTo>
                  <a:pt x="122859" y="143571"/>
                  <a:pt x="89559" y="143571"/>
                  <a:pt x="48328" y="155509"/>
                </a:cubicBezTo>
                <a:cubicBezTo>
                  <a:pt x="48328" y="155509"/>
                  <a:pt x="48328" y="155509"/>
                  <a:pt x="45150" y="138457"/>
                </a:cubicBezTo>
                <a:cubicBezTo>
                  <a:pt x="66560" y="131633"/>
                  <a:pt x="86394" y="128228"/>
                  <a:pt x="106401" y="128228"/>
                </a:cubicBezTo>
                <a:lnTo>
                  <a:pt x="106401" y="128228"/>
                </a:lnTo>
                <a:close/>
                <a:moveTo>
                  <a:pt x="301367" y="127804"/>
                </a:moveTo>
                <a:cubicBezTo>
                  <a:pt x="321956" y="127804"/>
                  <a:pt x="342571" y="130785"/>
                  <a:pt x="365173" y="136761"/>
                </a:cubicBezTo>
                <a:cubicBezTo>
                  <a:pt x="365173" y="136761"/>
                  <a:pt x="365173" y="136761"/>
                  <a:pt x="361942" y="155509"/>
                </a:cubicBezTo>
                <a:cubicBezTo>
                  <a:pt x="318341" y="143571"/>
                  <a:pt x="286021" y="143571"/>
                  <a:pt x="242407" y="155509"/>
                </a:cubicBezTo>
                <a:cubicBezTo>
                  <a:pt x="242407" y="155509"/>
                  <a:pt x="242407" y="155509"/>
                  <a:pt x="237574" y="136761"/>
                </a:cubicBezTo>
                <a:cubicBezTo>
                  <a:pt x="260176" y="130785"/>
                  <a:pt x="280778" y="127804"/>
                  <a:pt x="301367" y="127804"/>
                </a:cubicBezTo>
                <a:lnTo>
                  <a:pt x="301367" y="127804"/>
                </a:lnTo>
                <a:close/>
                <a:moveTo>
                  <a:pt x="301367" y="62781"/>
                </a:moveTo>
                <a:cubicBezTo>
                  <a:pt x="321956" y="62781"/>
                  <a:pt x="342571" y="66227"/>
                  <a:pt x="365173" y="73119"/>
                </a:cubicBezTo>
                <a:cubicBezTo>
                  <a:pt x="365173" y="73119"/>
                  <a:pt x="365173" y="73119"/>
                  <a:pt x="361942" y="92086"/>
                </a:cubicBezTo>
                <a:cubicBezTo>
                  <a:pt x="318341" y="78288"/>
                  <a:pt x="286021" y="78288"/>
                  <a:pt x="244022" y="92086"/>
                </a:cubicBezTo>
                <a:cubicBezTo>
                  <a:pt x="244022" y="92086"/>
                  <a:pt x="244022" y="92086"/>
                  <a:pt x="237574" y="73119"/>
                </a:cubicBezTo>
                <a:cubicBezTo>
                  <a:pt x="260176" y="66227"/>
                  <a:pt x="280778" y="62781"/>
                  <a:pt x="301367" y="62781"/>
                </a:cubicBezTo>
                <a:lnTo>
                  <a:pt x="301367" y="62781"/>
                </a:lnTo>
                <a:close/>
                <a:moveTo>
                  <a:pt x="106030" y="62740"/>
                </a:moveTo>
                <a:cubicBezTo>
                  <a:pt x="126301" y="62740"/>
                  <a:pt x="146572" y="66159"/>
                  <a:pt x="168843" y="72982"/>
                </a:cubicBezTo>
                <a:cubicBezTo>
                  <a:pt x="168843" y="72982"/>
                  <a:pt x="168843" y="72982"/>
                  <a:pt x="164076" y="90034"/>
                </a:cubicBezTo>
                <a:cubicBezTo>
                  <a:pt x="122726" y="78096"/>
                  <a:pt x="89320" y="78096"/>
                  <a:pt x="47970" y="90034"/>
                </a:cubicBezTo>
                <a:lnTo>
                  <a:pt x="43191" y="72982"/>
                </a:lnTo>
                <a:cubicBezTo>
                  <a:pt x="65461" y="66159"/>
                  <a:pt x="85745" y="62740"/>
                  <a:pt x="106030" y="62740"/>
                </a:cubicBezTo>
                <a:lnTo>
                  <a:pt x="106030" y="62740"/>
                </a:lnTo>
                <a:close/>
                <a:moveTo>
                  <a:pt x="303962" y="16369"/>
                </a:moveTo>
                <a:cubicBezTo>
                  <a:pt x="278156" y="16369"/>
                  <a:pt x="249133" y="21360"/>
                  <a:pt x="212033" y="36361"/>
                </a:cubicBezTo>
                <a:cubicBezTo>
                  <a:pt x="212033" y="36361"/>
                  <a:pt x="212033" y="36361"/>
                  <a:pt x="212033" y="339679"/>
                </a:cubicBezTo>
                <a:cubicBezTo>
                  <a:pt x="218495" y="338011"/>
                  <a:pt x="229775" y="334674"/>
                  <a:pt x="237839" y="331338"/>
                </a:cubicBezTo>
                <a:cubicBezTo>
                  <a:pt x="229775" y="308009"/>
                  <a:pt x="236237" y="283012"/>
                  <a:pt x="253966" y="264687"/>
                </a:cubicBezTo>
                <a:cubicBezTo>
                  <a:pt x="279771" y="238008"/>
                  <a:pt x="320089" y="238008"/>
                  <a:pt x="345894" y="264687"/>
                </a:cubicBezTo>
                <a:cubicBezTo>
                  <a:pt x="363637" y="281357"/>
                  <a:pt x="370085" y="308009"/>
                  <a:pt x="363637" y="331338"/>
                </a:cubicBezTo>
                <a:cubicBezTo>
                  <a:pt x="373315" y="333006"/>
                  <a:pt x="386212" y="338011"/>
                  <a:pt x="392673" y="339679"/>
                </a:cubicBezTo>
                <a:lnTo>
                  <a:pt x="392673" y="36361"/>
                </a:lnTo>
                <a:cubicBezTo>
                  <a:pt x="357189" y="23029"/>
                  <a:pt x="329767" y="16369"/>
                  <a:pt x="303962" y="16369"/>
                </a:cubicBezTo>
                <a:lnTo>
                  <a:pt x="303962" y="16369"/>
                </a:lnTo>
                <a:close/>
                <a:moveTo>
                  <a:pt x="105037" y="16369"/>
                </a:moveTo>
                <a:cubicBezTo>
                  <a:pt x="77920" y="16369"/>
                  <a:pt x="52393" y="23029"/>
                  <a:pt x="15703" y="36361"/>
                </a:cubicBezTo>
                <a:cubicBezTo>
                  <a:pt x="15703" y="36361"/>
                  <a:pt x="15703" y="36361"/>
                  <a:pt x="15703" y="339679"/>
                </a:cubicBezTo>
                <a:cubicBezTo>
                  <a:pt x="50804" y="328015"/>
                  <a:pt x="77920" y="321342"/>
                  <a:pt x="105037" y="321342"/>
                </a:cubicBezTo>
                <a:cubicBezTo>
                  <a:pt x="132167" y="321342"/>
                  <a:pt x="159283" y="328015"/>
                  <a:pt x="194370" y="339679"/>
                </a:cubicBezTo>
                <a:lnTo>
                  <a:pt x="194370" y="36361"/>
                </a:lnTo>
                <a:cubicBezTo>
                  <a:pt x="159283" y="23029"/>
                  <a:pt x="132167" y="16369"/>
                  <a:pt x="105037" y="16369"/>
                </a:cubicBezTo>
                <a:lnTo>
                  <a:pt x="105037" y="16369"/>
                </a:lnTo>
                <a:close/>
                <a:moveTo>
                  <a:pt x="107394" y="0"/>
                </a:moveTo>
                <a:cubicBezTo>
                  <a:pt x="136245" y="0"/>
                  <a:pt x="165096" y="6660"/>
                  <a:pt x="205161" y="20006"/>
                </a:cubicBezTo>
                <a:cubicBezTo>
                  <a:pt x="245240" y="6660"/>
                  <a:pt x="274091" y="0"/>
                  <a:pt x="302942" y="0"/>
                </a:cubicBezTo>
                <a:cubicBezTo>
                  <a:pt x="333395" y="0"/>
                  <a:pt x="363848" y="6660"/>
                  <a:pt x="403927" y="21675"/>
                </a:cubicBezTo>
                <a:cubicBezTo>
                  <a:pt x="407132" y="23343"/>
                  <a:pt x="410336" y="26680"/>
                  <a:pt x="410336" y="30016"/>
                </a:cubicBezTo>
                <a:cubicBezTo>
                  <a:pt x="410336" y="30016"/>
                  <a:pt x="410336" y="30016"/>
                  <a:pt x="410336" y="353532"/>
                </a:cubicBezTo>
                <a:cubicBezTo>
                  <a:pt x="410336" y="361860"/>
                  <a:pt x="402325" y="361860"/>
                  <a:pt x="399121" y="361860"/>
                </a:cubicBezTo>
                <a:cubicBezTo>
                  <a:pt x="387893" y="356868"/>
                  <a:pt x="370257" y="351863"/>
                  <a:pt x="357440" y="346859"/>
                </a:cubicBezTo>
                <a:cubicBezTo>
                  <a:pt x="355838" y="350195"/>
                  <a:pt x="354236" y="351863"/>
                  <a:pt x="352621" y="353532"/>
                </a:cubicBezTo>
                <a:cubicBezTo>
                  <a:pt x="352621" y="353532"/>
                  <a:pt x="352621" y="353532"/>
                  <a:pt x="407132" y="410227"/>
                </a:cubicBezTo>
                <a:cubicBezTo>
                  <a:pt x="407132" y="410227"/>
                  <a:pt x="407132" y="410227"/>
                  <a:pt x="394315" y="423574"/>
                </a:cubicBezTo>
                <a:cubicBezTo>
                  <a:pt x="394315" y="423574"/>
                  <a:pt x="394315" y="423574"/>
                  <a:pt x="339817" y="366878"/>
                </a:cubicBezTo>
                <a:cubicBezTo>
                  <a:pt x="314170" y="386884"/>
                  <a:pt x="277309" y="385230"/>
                  <a:pt x="254866" y="360205"/>
                </a:cubicBezTo>
                <a:cubicBezTo>
                  <a:pt x="250047" y="356868"/>
                  <a:pt x="248444" y="353532"/>
                  <a:pt x="245240" y="348541"/>
                </a:cubicBezTo>
                <a:cubicBezTo>
                  <a:pt x="234026" y="351863"/>
                  <a:pt x="216389" y="358537"/>
                  <a:pt x="206777" y="361860"/>
                </a:cubicBezTo>
                <a:cubicBezTo>
                  <a:pt x="205161" y="361860"/>
                  <a:pt x="203559" y="361860"/>
                  <a:pt x="201957" y="361860"/>
                </a:cubicBezTo>
                <a:cubicBezTo>
                  <a:pt x="161891" y="346859"/>
                  <a:pt x="134643" y="340199"/>
                  <a:pt x="105792" y="340199"/>
                </a:cubicBezTo>
                <a:cubicBezTo>
                  <a:pt x="78543" y="340199"/>
                  <a:pt x="49692" y="346859"/>
                  <a:pt x="11228" y="361860"/>
                </a:cubicBezTo>
                <a:cubicBezTo>
                  <a:pt x="8011" y="361860"/>
                  <a:pt x="0" y="361860"/>
                  <a:pt x="0" y="353532"/>
                </a:cubicBezTo>
                <a:cubicBezTo>
                  <a:pt x="0" y="353532"/>
                  <a:pt x="0" y="353532"/>
                  <a:pt x="0" y="30016"/>
                </a:cubicBezTo>
                <a:cubicBezTo>
                  <a:pt x="0" y="26680"/>
                  <a:pt x="3204" y="23343"/>
                  <a:pt x="6422" y="21675"/>
                </a:cubicBezTo>
                <a:cubicBezTo>
                  <a:pt x="46487" y="6660"/>
                  <a:pt x="76941" y="0"/>
                  <a:pt x="107394" y="0"/>
                </a:cubicBezTo>
                <a:lnTo>
                  <a:pt x="107394" y="0"/>
                </a:lnTo>
                <a:close/>
              </a:path>
            </a:pathLst>
          </a:custGeom>
          <a:solidFill>
            <a:srgbClr val="FFFFFF"/>
          </a:solidFill>
        </p:spPr>
      </p:sp>
      <p:sp>
        <p:nvSpPr>
          <p:cNvPr id="4" name="Freeform 19"/>
          <p:cNvSpPr/>
          <p:nvPr/>
        </p:nvSpPr>
        <p:spPr>
          <a:xfrm>
            <a:off x="6010801" y="1452685"/>
            <a:ext cx="324582" cy="335053"/>
          </a:xfrm>
          <a:custGeom>
            <a:avLst/>
            <a:gdLst/>
            <a:ahLst/>
            <a:cxnLst/>
            <a:rect l="l" t="t" r="r" b="b"/>
            <a:pathLst>
              <a:path w="410336" h="423573">
                <a:moveTo>
                  <a:pt x="299407" y="262417"/>
                </a:moveTo>
                <a:cubicBezTo>
                  <a:pt x="287001" y="262417"/>
                  <a:pt x="274594" y="267012"/>
                  <a:pt x="264982" y="276174"/>
                </a:cubicBezTo>
                <a:cubicBezTo>
                  <a:pt x="247385" y="296208"/>
                  <a:pt x="247385" y="327905"/>
                  <a:pt x="264982" y="347925"/>
                </a:cubicBezTo>
                <a:cubicBezTo>
                  <a:pt x="284207" y="366277"/>
                  <a:pt x="314620" y="366277"/>
                  <a:pt x="333819" y="347925"/>
                </a:cubicBezTo>
                <a:cubicBezTo>
                  <a:pt x="351429" y="327905"/>
                  <a:pt x="351429" y="296208"/>
                  <a:pt x="333819" y="276174"/>
                </a:cubicBezTo>
                <a:cubicBezTo>
                  <a:pt x="324220" y="267012"/>
                  <a:pt x="311813" y="262417"/>
                  <a:pt x="299407" y="262417"/>
                </a:cubicBezTo>
                <a:lnTo>
                  <a:pt x="299407" y="262417"/>
                </a:lnTo>
                <a:close/>
                <a:moveTo>
                  <a:pt x="106030" y="258766"/>
                </a:moveTo>
                <a:cubicBezTo>
                  <a:pt x="126301" y="258766"/>
                  <a:pt x="146572" y="261747"/>
                  <a:pt x="168843" y="267710"/>
                </a:cubicBezTo>
                <a:cubicBezTo>
                  <a:pt x="168843" y="267710"/>
                  <a:pt x="168843" y="267710"/>
                  <a:pt x="164076" y="286471"/>
                </a:cubicBezTo>
                <a:cubicBezTo>
                  <a:pt x="122726" y="272838"/>
                  <a:pt x="89320" y="272838"/>
                  <a:pt x="47970" y="286471"/>
                </a:cubicBezTo>
                <a:cubicBezTo>
                  <a:pt x="47970" y="286471"/>
                  <a:pt x="47970" y="286471"/>
                  <a:pt x="43191" y="267710"/>
                </a:cubicBezTo>
                <a:cubicBezTo>
                  <a:pt x="65461" y="261747"/>
                  <a:pt x="85745" y="258766"/>
                  <a:pt x="106030" y="258766"/>
                </a:cubicBezTo>
                <a:lnTo>
                  <a:pt x="106030" y="258766"/>
                </a:lnTo>
                <a:close/>
                <a:moveTo>
                  <a:pt x="106401" y="193702"/>
                </a:moveTo>
                <a:cubicBezTo>
                  <a:pt x="126433" y="193702"/>
                  <a:pt x="146652" y="197121"/>
                  <a:pt x="168843" y="203945"/>
                </a:cubicBezTo>
                <a:cubicBezTo>
                  <a:pt x="168843" y="203945"/>
                  <a:pt x="168843" y="203945"/>
                  <a:pt x="164089" y="220997"/>
                </a:cubicBezTo>
                <a:cubicBezTo>
                  <a:pt x="122859" y="209059"/>
                  <a:pt x="89559" y="209059"/>
                  <a:pt x="48328" y="220997"/>
                </a:cubicBezTo>
                <a:cubicBezTo>
                  <a:pt x="48328" y="220997"/>
                  <a:pt x="48328" y="220997"/>
                  <a:pt x="45150" y="203945"/>
                </a:cubicBezTo>
                <a:cubicBezTo>
                  <a:pt x="66560" y="197121"/>
                  <a:pt x="86394" y="193702"/>
                  <a:pt x="106401" y="193702"/>
                </a:cubicBezTo>
                <a:lnTo>
                  <a:pt x="106401" y="193702"/>
                </a:lnTo>
                <a:close/>
                <a:moveTo>
                  <a:pt x="301367" y="191706"/>
                </a:moveTo>
                <a:cubicBezTo>
                  <a:pt x="321956" y="191706"/>
                  <a:pt x="342571" y="195152"/>
                  <a:pt x="365173" y="202030"/>
                </a:cubicBezTo>
                <a:cubicBezTo>
                  <a:pt x="365173" y="202030"/>
                  <a:pt x="365173" y="202030"/>
                  <a:pt x="361942" y="220997"/>
                </a:cubicBezTo>
                <a:cubicBezTo>
                  <a:pt x="318341" y="208922"/>
                  <a:pt x="286021" y="208922"/>
                  <a:pt x="244022" y="220997"/>
                </a:cubicBezTo>
                <a:cubicBezTo>
                  <a:pt x="244022" y="220997"/>
                  <a:pt x="244022" y="220997"/>
                  <a:pt x="237574" y="202030"/>
                </a:cubicBezTo>
                <a:cubicBezTo>
                  <a:pt x="260176" y="195152"/>
                  <a:pt x="280778" y="191706"/>
                  <a:pt x="301367" y="191706"/>
                </a:cubicBezTo>
                <a:lnTo>
                  <a:pt x="301367" y="191706"/>
                </a:lnTo>
                <a:close/>
                <a:moveTo>
                  <a:pt x="106401" y="128228"/>
                </a:moveTo>
                <a:cubicBezTo>
                  <a:pt x="126433" y="128228"/>
                  <a:pt x="146652" y="131633"/>
                  <a:pt x="168843" y="138457"/>
                </a:cubicBezTo>
                <a:cubicBezTo>
                  <a:pt x="168843" y="138457"/>
                  <a:pt x="168843" y="138457"/>
                  <a:pt x="164089" y="155509"/>
                </a:cubicBezTo>
                <a:cubicBezTo>
                  <a:pt x="122859" y="143571"/>
                  <a:pt x="89559" y="143571"/>
                  <a:pt x="48328" y="155509"/>
                </a:cubicBezTo>
                <a:cubicBezTo>
                  <a:pt x="48328" y="155509"/>
                  <a:pt x="48328" y="155509"/>
                  <a:pt x="45150" y="138457"/>
                </a:cubicBezTo>
                <a:cubicBezTo>
                  <a:pt x="66560" y="131633"/>
                  <a:pt x="86394" y="128228"/>
                  <a:pt x="106401" y="128228"/>
                </a:cubicBezTo>
                <a:lnTo>
                  <a:pt x="106401" y="128228"/>
                </a:lnTo>
                <a:close/>
                <a:moveTo>
                  <a:pt x="301367" y="127804"/>
                </a:moveTo>
                <a:cubicBezTo>
                  <a:pt x="321956" y="127804"/>
                  <a:pt x="342571" y="130785"/>
                  <a:pt x="365173" y="136761"/>
                </a:cubicBezTo>
                <a:cubicBezTo>
                  <a:pt x="365173" y="136761"/>
                  <a:pt x="365173" y="136761"/>
                  <a:pt x="361942" y="155509"/>
                </a:cubicBezTo>
                <a:cubicBezTo>
                  <a:pt x="318341" y="143571"/>
                  <a:pt x="286021" y="143571"/>
                  <a:pt x="242407" y="155509"/>
                </a:cubicBezTo>
                <a:cubicBezTo>
                  <a:pt x="242407" y="155509"/>
                  <a:pt x="242407" y="155509"/>
                  <a:pt x="237574" y="136761"/>
                </a:cubicBezTo>
                <a:cubicBezTo>
                  <a:pt x="260176" y="130785"/>
                  <a:pt x="280778" y="127804"/>
                  <a:pt x="301367" y="127804"/>
                </a:cubicBezTo>
                <a:lnTo>
                  <a:pt x="301367" y="127804"/>
                </a:lnTo>
                <a:close/>
                <a:moveTo>
                  <a:pt x="301367" y="62781"/>
                </a:moveTo>
                <a:cubicBezTo>
                  <a:pt x="321956" y="62781"/>
                  <a:pt x="342571" y="66227"/>
                  <a:pt x="365173" y="73119"/>
                </a:cubicBezTo>
                <a:cubicBezTo>
                  <a:pt x="365173" y="73119"/>
                  <a:pt x="365173" y="73119"/>
                  <a:pt x="361942" y="92086"/>
                </a:cubicBezTo>
                <a:cubicBezTo>
                  <a:pt x="318341" y="78288"/>
                  <a:pt x="286021" y="78288"/>
                  <a:pt x="244022" y="92086"/>
                </a:cubicBezTo>
                <a:cubicBezTo>
                  <a:pt x="244022" y="92086"/>
                  <a:pt x="244022" y="92086"/>
                  <a:pt x="237574" y="73119"/>
                </a:cubicBezTo>
                <a:cubicBezTo>
                  <a:pt x="260176" y="66227"/>
                  <a:pt x="280778" y="62781"/>
                  <a:pt x="301367" y="62781"/>
                </a:cubicBezTo>
                <a:lnTo>
                  <a:pt x="301367" y="62781"/>
                </a:lnTo>
                <a:close/>
                <a:moveTo>
                  <a:pt x="106030" y="62740"/>
                </a:moveTo>
                <a:cubicBezTo>
                  <a:pt x="126301" y="62740"/>
                  <a:pt x="146572" y="66159"/>
                  <a:pt x="168843" y="72982"/>
                </a:cubicBezTo>
                <a:cubicBezTo>
                  <a:pt x="168843" y="72982"/>
                  <a:pt x="168843" y="72982"/>
                  <a:pt x="164076" y="90034"/>
                </a:cubicBezTo>
                <a:cubicBezTo>
                  <a:pt x="122726" y="78096"/>
                  <a:pt x="89320" y="78096"/>
                  <a:pt x="47970" y="90034"/>
                </a:cubicBezTo>
                <a:lnTo>
                  <a:pt x="43191" y="72982"/>
                </a:lnTo>
                <a:cubicBezTo>
                  <a:pt x="65461" y="66159"/>
                  <a:pt x="85745" y="62740"/>
                  <a:pt x="106030" y="62740"/>
                </a:cubicBezTo>
                <a:lnTo>
                  <a:pt x="106030" y="62740"/>
                </a:lnTo>
                <a:close/>
                <a:moveTo>
                  <a:pt x="303962" y="16369"/>
                </a:moveTo>
                <a:cubicBezTo>
                  <a:pt x="278156" y="16369"/>
                  <a:pt x="249133" y="21360"/>
                  <a:pt x="212033" y="36361"/>
                </a:cubicBezTo>
                <a:cubicBezTo>
                  <a:pt x="212033" y="36361"/>
                  <a:pt x="212033" y="36361"/>
                  <a:pt x="212033" y="339679"/>
                </a:cubicBezTo>
                <a:cubicBezTo>
                  <a:pt x="218495" y="338011"/>
                  <a:pt x="229775" y="334674"/>
                  <a:pt x="237839" y="331338"/>
                </a:cubicBezTo>
                <a:cubicBezTo>
                  <a:pt x="229775" y="308009"/>
                  <a:pt x="236237" y="283012"/>
                  <a:pt x="253966" y="264687"/>
                </a:cubicBezTo>
                <a:cubicBezTo>
                  <a:pt x="279771" y="238008"/>
                  <a:pt x="320089" y="238008"/>
                  <a:pt x="345894" y="264687"/>
                </a:cubicBezTo>
                <a:cubicBezTo>
                  <a:pt x="363637" y="281357"/>
                  <a:pt x="370085" y="308009"/>
                  <a:pt x="363637" y="331338"/>
                </a:cubicBezTo>
                <a:cubicBezTo>
                  <a:pt x="373315" y="333006"/>
                  <a:pt x="386212" y="338011"/>
                  <a:pt x="392673" y="339679"/>
                </a:cubicBezTo>
                <a:lnTo>
                  <a:pt x="392673" y="36361"/>
                </a:lnTo>
                <a:cubicBezTo>
                  <a:pt x="357189" y="23029"/>
                  <a:pt x="329767" y="16369"/>
                  <a:pt x="303962" y="16369"/>
                </a:cubicBezTo>
                <a:lnTo>
                  <a:pt x="303962" y="16369"/>
                </a:lnTo>
                <a:close/>
                <a:moveTo>
                  <a:pt x="105037" y="16369"/>
                </a:moveTo>
                <a:cubicBezTo>
                  <a:pt x="77920" y="16369"/>
                  <a:pt x="52393" y="23029"/>
                  <a:pt x="15703" y="36361"/>
                </a:cubicBezTo>
                <a:cubicBezTo>
                  <a:pt x="15703" y="36361"/>
                  <a:pt x="15703" y="36361"/>
                  <a:pt x="15703" y="339679"/>
                </a:cubicBezTo>
                <a:cubicBezTo>
                  <a:pt x="50804" y="328015"/>
                  <a:pt x="77920" y="321342"/>
                  <a:pt x="105037" y="321342"/>
                </a:cubicBezTo>
                <a:cubicBezTo>
                  <a:pt x="132167" y="321342"/>
                  <a:pt x="159283" y="328015"/>
                  <a:pt x="194370" y="339679"/>
                </a:cubicBezTo>
                <a:lnTo>
                  <a:pt x="194370" y="36361"/>
                </a:lnTo>
                <a:cubicBezTo>
                  <a:pt x="159283" y="23029"/>
                  <a:pt x="132167" y="16369"/>
                  <a:pt x="105037" y="16369"/>
                </a:cubicBezTo>
                <a:lnTo>
                  <a:pt x="105037" y="16369"/>
                </a:lnTo>
                <a:close/>
                <a:moveTo>
                  <a:pt x="107394" y="0"/>
                </a:moveTo>
                <a:cubicBezTo>
                  <a:pt x="136245" y="0"/>
                  <a:pt x="165096" y="6660"/>
                  <a:pt x="205161" y="20006"/>
                </a:cubicBezTo>
                <a:cubicBezTo>
                  <a:pt x="245240" y="6660"/>
                  <a:pt x="274091" y="0"/>
                  <a:pt x="302942" y="0"/>
                </a:cubicBezTo>
                <a:cubicBezTo>
                  <a:pt x="333395" y="0"/>
                  <a:pt x="363848" y="6660"/>
                  <a:pt x="403927" y="21675"/>
                </a:cubicBezTo>
                <a:cubicBezTo>
                  <a:pt x="407132" y="23343"/>
                  <a:pt x="410336" y="26680"/>
                  <a:pt x="410336" y="30016"/>
                </a:cubicBezTo>
                <a:cubicBezTo>
                  <a:pt x="410336" y="30016"/>
                  <a:pt x="410336" y="30016"/>
                  <a:pt x="410336" y="353532"/>
                </a:cubicBezTo>
                <a:cubicBezTo>
                  <a:pt x="410336" y="361860"/>
                  <a:pt x="402325" y="361860"/>
                  <a:pt x="399121" y="361860"/>
                </a:cubicBezTo>
                <a:cubicBezTo>
                  <a:pt x="387893" y="356868"/>
                  <a:pt x="370257" y="351863"/>
                  <a:pt x="357440" y="346859"/>
                </a:cubicBezTo>
                <a:cubicBezTo>
                  <a:pt x="355838" y="350195"/>
                  <a:pt x="354236" y="351863"/>
                  <a:pt x="352621" y="353532"/>
                </a:cubicBezTo>
                <a:cubicBezTo>
                  <a:pt x="352621" y="353532"/>
                  <a:pt x="352621" y="353532"/>
                  <a:pt x="407132" y="410227"/>
                </a:cubicBezTo>
                <a:cubicBezTo>
                  <a:pt x="407132" y="410227"/>
                  <a:pt x="407132" y="410227"/>
                  <a:pt x="394315" y="423574"/>
                </a:cubicBezTo>
                <a:cubicBezTo>
                  <a:pt x="394315" y="423574"/>
                  <a:pt x="394315" y="423574"/>
                  <a:pt x="339817" y="366878"/>
                </a:cubicBezTo>
                <a:cubicBezTo>
                  <a:pt x="314170" y="386884"/>
                  <a:pt x="277309" y="385230"/>
                  <a:pt x="254866" y="360205"/>
                </a:cubicBezTo>
                <a:cubicBezTo>
                  <a:pt x="250047" y="356868"/>
                  <a:pt x="248444" y="353532"/>
                  <a:pt x="245240" y="348541"/>
                </a:cubicBezTo>
                <a:cubicBezTo>
                  <a:pt x="234026" y="351863"/>
                  <a:pt x="216389" y="358537"/>
                  <a:pt x="206777" y="361860"/>
                </a:cubicBezTo>
                <a:cubicBezTo>
                  <a:pt x="205161" y="361860"/>
                  <a:pt x="203559" y="361860"/>
                  <a:pt x="201957" y="361860"/>
                </a:cubicBezTo>
                <a:cubicBezTo>
                  <a:pt x="161891" y="346859"/>
                  <a:pt x="134643" y="340199"/>
                  <a:pt x="105792" y="340199"/>
                </a:cubicBezTo>
                <a:cubicBezTo>
                  <a:pt x="78543" y="340199"/>
                  <a:pt x="49692" y="346859"/>
                  <a:pt x="11228" y="361860"/>
                </a:cubicBezTo>
                <a:cubicBezTo>
                  <a:pt x="8011" y="361860"/>
                  <a:pt x="0" y="361860"/>
                  <a:pt x="0" y="353532"/>
                </a:cubicBezTo>
                <a:cubicBezTo>
                  <a:pt x="0" y="353532"/>
                  <a:pt x="0" y="353532"/>
                  <a:pt x="0" y="30016"/>
                </a:cubicBezTo>
                <a:cubicBezTo>
                  <a:pt x="0" y="26680"/>
                  <a:pt x="3204" y="23343"/>
                  <a:pt x="6422" y="21675"/>
                </a:cubicBezTo>
                <a:cubicBezTo>
                  <a:pt x="46487" y="6660"/>
                  <a:pt x="76941" y="0"/>
                  <a:pt x="107394" y="0"/>
                </a:cubicBezTo>
                <a:lnTo>
                  <a:pt x="107394" y="0"/>
                </a:lnTo>
                <a:close/>
              </a:path>
            </a:pathLst>
          </a:custGeom>
          <a:solidFill>
            <a:srgbClr val="FFFFFF"/>
          </a:solidFill>
        </p:spPr>
      </p:sp>
      <p:pic>
        <p:nvPicPr>
          <p:cNvPr id="20482" name="Picture 2"/>
          <p:cNvPicPr>
            <a:picLocks noChangeAspect="1"/>
          </p:cNvPicPr>
          <p:nvPr/>
        </p:nvPicPr>
        <p:blipFill>
          <a:blip r:embed="rId3"/>
          <a:stretch>
            <a:fillRect/>
          </a:stretch>
        </p:blipFill>
        <p:spPr>
          <a:xfrm rot="10800000">
            <a:off x="7164344" y="-20092"/>
            <a:ext cx="1978540" cy="2051372"/>
          </a:xfrm>
          <a:prstGeom prst="rect">
            <a:avLst/>
          </a:prstGeom>
          <a:noFill/>
          <a:ln w="9525">
            <a:noFill/>
          </a:ln>
        </p:spPr>
      </p:pic>
      <p:sp>
        <p:nvSpPr>
          <p:cNvPr id="21507" name="Freeform 8"/>
          <p:cNvSpPr/>
          <p:nvPr/>
        </p:nvSpPr>
        <p:spPr>
          <a:xfrm>
            <a:off x="241214" y="719213"/>
            <a:ext cx="472157" cy="0"/>
          </a:xfrm>
          <a:custGeom>
            <a:avLst/>
            <a:gdLst/>
            <a:ahLst/>
            <a:cxnLst/>
            <a:rect l="0" t="0" r="0" b="0"/>
            <a:pathLst>
              <a:path w="596317" h="1">
                <a:moveTo>
                  <a:pt x="0" y="0"/>
                </a:moveTo>
                <a:lnTo>
                  <a:pt x="596318" y="0"/>
                </a:lnTo>
              </a:path>
            </a:pathLst>
          </a:custGeom>
          <a:solidFill>
            <a:srgbClr val="198ABD"/>
          </a:solidFill>
          <a:ln w="6350" cap="flat" cmpd="sng">
            <a:solidFill>
              <a:srgbClr val="198ABD"/>
            </a:solidFill>
            <a:prstDash val="solid"/>
            <a:round/>
            <a:headEnd type="none" w="med" len="med"/>
            <a:tailEnd type="none" w="med" len="med"/>
          </a:ln>
        </p:spPr>
        <p:txBody>
          <a:bodyPr/>
          <a:lstStyle/>
          <a:p>
            <a:endParaRPr lang="zh-CN" altLang="en-US" sz="1424"/>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2871788" y="1828800"/>
            <a:ext cx="3395663" cy="547688"/>
          </a:xfrm>
          <a:prstGeom prst="rect">
            <a:avLst/>
          </a:prstGeom>
          <a:noFill/>
          <a:ln/>
        </p:spPr>
        <p:txBody>
          <a:bodyPr wrap="square" rtlCol="0" anchor="t"/>
          <a:lstStyle/>
          <a:p>
            <a:pPr marL="0" indent="0" algn="ctr">
              <a:buNone/>
            </a:pPr>
            <a:r>
              <a:rPr lang="en-US" sz="2400" b="1" dirty="0">
                <a:solidFill>
                  <a:srgbClr val="000000"/>
                </a:solidFill>
                <a:latin typeface="Noto Serif SC" pitchFamily="34" charset="0"/>
                <a:ea typeface="Noto Serif SC" pitchFamily="34" charset="-122"/>
                <a:cs typeface="Noto Serif SC" pitchFamily="34" charset="-120"/>
              </a:rPr>
              <a:t>THE END</a:t>
            </a:r>
            <a:endParaRPr lang="en-US" sz="2400" dirty="0"/>
          </a:p>
        </p:txBody>
      </p:sp>
      <p:sp>
        <p:nvSpPr>
          <p:cNvPr id="3" name="Text 1"/>
          <p:cNvSpPr/>
          <p:nvPr/>
        </p:nvSpPr>
        <p:spPr>
          <a:xfrm>
            <a:off x="2871788" y="2571750"/>
            <a:ext cx="3395663" cy="1028700"/>
          </a:xfrm>
          <a:prstGeom prst="rect">
            <a:avLst/>
          </a:prstGeom>
          <a:noFill/>
          <a:ln/>
        </p:spPr>
        <p:txBody>
          <a:bodyPr wrap="square" rtlCol="0" anchor="t"/>
          <a:lstStyle/>
          <a:p>
            <a:pPr marL="0" indent="0" algn="ctr">
              <a:buNone/>
            </a:pPr>
            <a:r>
              <a:rPr lang="en-US" sz="4500" b="1" dirty="0">
                <a:solidFill>
                  <a:srgbClr val="FFFFFF"/>
                </a:solidFill>
                <a:latin typeface="Noto Serif SC" pitchFamily="34" charset="0"/>
                <a:ea typeface="Noto Serif SC" pitchFamily="34" charset="-122"/>
                <a:cs typeface="Noto Serif SC" pitchFamily="34" charset="-120"/>
              </a:rPr>
              <a:t>THANKS</a:t>
            </a:r>
            <a:endParaRPr lang="en-US" sz="4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3324225" y="428625"/>
            <a:ext cx="5162550" cy="819150"/>
          </a:xfrm>
          <a:prstGeom prst="rect">
            <a:avLst/>
          </a:prstGeom>
          <a:noFill/>
          <a:ln/>
        </p:spPr>
        <p:txBody>
          <a:bodyPr wrap="square" rtlCol="0" anchor="ctr"/>
          <a:lstStyle/>
          <a:p>
            <a:pPr marL="0" indent="0">
              <a:buNone/>
            </a:pPr>
            <a:r>
              <a:rPr lang="en-US" sz="3600" b="1" dirty="0">
                <a:solidFill>
                  <a:srgbClr val="112629"/>
                </a:solidFill>
                <a:latin typeface="Noto Serif SC" pitchFamily="34" charset="0"/>
                <a:ea typeface="Noto Serif SC" pitchFamily="34" charset="-122"/>
                <a:cs typeface="Noto Serif SC" pitchFamily="34" charset="-120"/>
              </a:rPr>
              <a:t> CONTENTS </a:t>
            </a:r>
            <a:endParaRPr lang="en-US" sz="3600" dirty="0"/>
          </a:p>
        </p:txBody>
      </p:sp>
      <p:sp>
        <p:nvSpPr>
          <p:cNvPr id="3" name="Text 1"/>
          <p:cNvSpPr/>
          <p:nvPr/>
        </p:nvSpPr>
        <p:spPr>
          <a:xfrm>
            <a:off x="3638550" y="1547813"/>
            <a:ext cx="4710113" cy="3219450"/>
          </a:xfrm>
          <a:prstGeom prst="rect">
            <a:avLst/>
          </a:prstGeom>
          <a:noFill/>
          <a:ln/>
        </p:spPr>
        <p:txBody>
          <a:bodyPr wrap="square" rtlCol="0" anchor="t"/>
          <a:lstStyle/>
          <a:p>
            <a:pPr marL="342900" indent="-342900" algn="l">
              <a:lnSpc>
                <a:spcPct val="150000"/>
              </a:lnSpc>
              <a:buSzPct val="100000"/>
              <a:buChar char="•"/>
            </a:pPr>
            <a:r>
              <a:rPr lang="en-US" sz="1344" dirty="0">
                <a:solidFill>
                  <a:srgbClr val="000000"/>
                </a:solidFill>
                <a:latin typeface="Noto Serif SC" pitchFamily="34" charset="0"/>
                <a:ea typeface="Noto Serif SC" pitchFamily="34" charset="-122"/>
                <a:cs typeface="Noto Serif SC" pitchFamily="34" charset="-120"/>
              </a:rPr>
              <a:t>1. 摘要</a:t>
            </a:r>
            <a:endParaRPr lang="en-US" sz="1344" dirty="0"/>
          </a:p>
          <a:p>
            <a:pPr marL="342900" indent="-342900" algn="l">
              <a:lnSpc>
                <a:spcPct val="150000"/>
              </a:lnSpc>
              <a:buSzPct val="100000"/>
              <a:buChar char="•"/>
            </a:pPr>
            <a:r>
              <a:rPr lang="en-US" sz="1344" dirty="0">
                <a:solidFill>
                  <a:srgbClr val="000000"/>
                </a:solidFill>
                <a:latin typeface="Noto Serif SC" pitchFamily="34" charset="0"/>
                <a:ea typeface="Noto Serif SC" pitchFamily="34" charset="-122"/>
                <a:cs typeface="Noto Serif SC" pitchFamily="34" charset="-120"/>
              </a:rPr>
              <a:t>2. </a:t>
            </a:r>
            <a:r>
              <a:rPr lang="zh-CN" altLang="en-US" sz="1344" dirty="0">
                <a:solidFill>
                  <a:srgbClr val="000000"/>
                </a:solidFill>
                <a:latin typeface="Noto Serif SC" pitchFamily="34" charset="0"/>
                <a:ea typeface="Noto Serif SC" pitchFamily="34" charset="-122"/>
                <a:cs typeface="Noto Serif SC" pitchFamily="34" charset="-120"/>
              </a:rPr>
              <a:t>系统概述</a:t>
            </a:r>
            <a:endParaRPr lang="en-US" sz="1344" dirty="0"/>
          </a:p>
          <a:p>
            <a:pPr marL="342900" indent="-342900" algn="l">
              <a:lnSpc>
                <a:spcPct val="150000"/>
              </a:lnSpc>
              <a:buSzPct val="100000"/>
              <a:buChar char="•"/>
            </a:pPr>
            <a:r>
              <a:rPr lang="en-US" sz="1344" dirty="0">
                <a:solidFill>
                  <a:srgbClr val="000000"/>
                </a:solidFill>
                <a:latin typeface="Noto Serif SC" pitchFamily="34" charset="0"/>
                <a:ea typeface="Noto Serif SC" pitchFamily="34" charset="-122"/>
                <a:cs typeface="Noto Serif SC" pitchFamily="34" charset="-120"/>
              </a:rPr>
              <a:t>3. </a:t>
            </a:r>
            <a:r>
              <a:rPr lang="zh-CN" altLang="en-US" sz="1344" dirty="0">
                <a:solidFill>
                  <a:srgbClr val="000000"/>
                </a:solidFill>
                <a:latin typeface="Noto Serif SC" pitchFamily="34" charset="0"/>
                <a:ea typeface="Noto Serif SC" pitchFamily="34" charset="-122"/>
                <a:cs typeface="Noto Serif SC" pitchFamily="34" charset="-120"/>
              </a:rPr>
              <a:t>方案论证</a:t>
            </a:r>
            <a:endParaRPr lang="en-US" sz="1344" dirty="0"/>
          </a:p>
          <a:p>
            <a:pPr marL="342900" indent="-342900" algn="l">
              <a:lnSpc>
                <a:spcPct val="150000"/>
              </a:lnSpc>
              <a:buSzPct val="100000"/>
              <a:buChar char="•"/>
            </a:pPr>
            <a:r>
              <a:rPr lang="en-US" sz="1344" dirty="0">
                <a:solidFill>
                  <a:srgbClr val="000000"/>
                </a:solidFill>
                <a:latin typeface="Noto Serif SC" pitchFamily="34" charset="0"/>
                <a:ea typeface="Noto Serif SC" pitchFamily="34" charset="-122"/>
                <a:cs typeface="Noto Serif SC" pitchFamily="34" charset="-120"/>
              </a:rPr>
              <a:t>4. </a:t>
            </a:r>
            <a:r>
              <a:rPr lang="zh-CN" altLang="en-US" sz="1344" dirty="0">
                <a:solidFill>
                  <a:srgbClr val="000000"/>
                </a:solidFill>
                <a:latin typeface="Noto Serif SC" pitchFamily="34" charset="0"/>
                <a:ea typeface="Noto Serif SC" pitchFamily="34" charset="-122"/>
                <a:cs typeface="Noto Serif SC" pitchFamily="34" charset="-120"/>
              </a:rPr>
              <a:t>设计论述</a:t>
            </a:r>
            <a:endParaRPr lang="en-US" sz="1344" dirty="0"/>
          </a:p>
          <a:p>
            <a:pPr marL="342900" indent="-342900" algn="l">
              <a:lnSpc>
                <a:spcPct val="150000"/>
              </a:lnSpc>
              <a:buSzPct val="100000"/>
              <a:buChar char="•"/>
            </a:pPr>
            <a:r>
              <a:rPr lang="en-US" sz="1344" dirty="0">
                <a:solidFill>
                  <a:srgbClr val="000000"/>
                </a:solidFill>
                <a:latin typeface="Noto Serif SC" pitchFamily="34" charset="0"/>
                <a:ea typeface="Noto Serif SC" pitchFamily="34" charset="-122"/>
                <a:cs typeface="Noto Serif SC" pitchFamily="34" charset="-120"/>
              </a:rPr>
              <a:t>5. </a:t>
            </a:r>
            <a:r>
              <a:rPr lang="en-US" sz="1344" dirty="0" err="1">
                <a:solidFill>
                  <a:srgbClr val="000000"/>
                </a:solidFill>
                <a:latin typeface="Noto Serif SC" pitchFamily="34" charset="0"/>
                <a:ea typeface="Noto Serif SC" pitchFamily="34" charset="-122"/>
                <a:cs typeface="Noto Serif SC" pitchFamily="34" charset="-120"/>
              </a:rPr>
              <a:t>测试与验证</a:t>
            </a:r>
            <a:endParaRPr lang="en-US" sz="1344" dirty="0">
              <a:solidFill>
                <a:srgbClr val="000000"/>
              </a:solidFill>
              <a:latin typeface="Noto Serif SC" pitchFamily="34" charset="0"/>
              <a:ea typeface="Noto Serif SC" pitchFamily="34" charset="-122"/>
              <a:cs typeface="Noto Serif SC" pitchFamily="34" charset="-120"/>
            </a:endParaRPr>
          </a:p>
          <a:p>
            <a:pPr marL="342900" indent="-342900" algn="l">
              <a:lnSpc>
                <a:spcPct val="150000"/>
              </a:lnSpc>
              <a:buSzPct val="100000"/>
              <a:buChar char="•"/>
            </a:pPr>
            <a:r>
              <a:rPr lang="en-US" sz="1344" dirty="0">
                <a:solidFill>
                  <a:srgbClr val="000000"/>
                </a:solidFill>
                <a:latin typeface="Noto Serif SC" pitchFamily="34" charset="0"/>
                <a:ea typeface="Noto Serif SC" pitchFamily="34" charset="-122"/>
              </a:rPr>
              <a:t>6. </a:t>
            </a:r>
            <a:r>
              <a:rPr lang="zh-CN" altLang="en-US" sz="1344" dirty="0">
                <a:solidFill>
                  <a:srgbClr val="000000"/>
                </a:solidFill>
                <a:latin typeface="Noto Serif SC" pitchFamily="34" charset="0"/>
                <a:ea typeface="Noto Serif SC" pitchFamily="34" charset="-122"/>
              </a:rPr>
              <a:t>结论</a:t>
            </a:r>
            <a:endParaRPr lang="en-US" altLang="zh-CN" sz="1344" dirty="0">
              <a:solidFill>
                <a:srgbClr val="000000"/>
              </a:solidFill>
              <a:latin typeface="Noto Serif SC" pitchFamily="34" charset="0"/>
              <a:ea typeface="Noto Serif SC" pitchFamily="34" charset="-122"/>
            </a:endParaRPr>
          </a:p>
          <a:p>
            <a:pPr marL="342900" indent="-342900" algn="l">
              <a:lnSpc>
                <a:spcPct val="150000"/>
              </a:lnSpc>
              <a:buSzPct val="100000"/>
              <a:buChar char="•"/>
            </a:pPr>
            <a:r>
              <a:rPr lang="en-US" sz="1344" dirty="0">
                <a:solidFill>
                  <a:srgbClr val="000000"/>
                </a:solidFill>
                <a:latin typeface="Noto Serif SC" pitchFamily="34" charset="0"/>
                <a:ea typeface="Noto Serif SC" pitchFamily="34" charset="-122"/>
              </a:rPr>
              <a:t>7. </a:t>
            </a:r>
            <a:r>
              <a:rPr lang="zh-CN" altLang="en-US" sz="1344" dirty="0">
                <a:solidFill>
                  <a:srgbClr val="000000"/>
                </a:solidFill>
                <a:latin typeface="Noto Serif SC" pitchFamily="34" charset="0"/>
                <a:ea typeface="Noto Serif SC" pitchFamily="34" charset="-122"/>
              </a:rPr>
              <a:t>参考文献</a:t>
            </a:r>
            <a:endParaRPr lang="en-US" sz="13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829425" y="3090863"/>
            <a:ext cx="1900238" cy="1233488"/>
          </a:xfrm>
          <a:prstGeom prst="rect">
            <a:avLst/>
          </a:prstGeom>
          <a:noFill/>
          <a:ln/>
        </p:spPr>
        <p:txBody>
          <a:bodyPr wrap="square" rtlCol="0" anchor="ctr"/>
          <a:lstStyle/>
          <a:p>
            <a:pPr marL="0" indent="0">
              <a:buNone/>
            </a:pPr>
            <a:r>
              <a:rPr lang="en-US" sz="5400" b="1" dirty="0">
                <a:solidFill>
                  <a:srgbClr val="112629"/>
                </a:solidFill>
                <a:latin typeface="Noto Serif SC" pitchFamily="34" charset="0"/>
                <a:ea typeface="Noto Serif SC" pitchFamily="34" charset="-122"/>
                <a:cs typeface="Noto Serif SC" pitchFamily="34" charset="-120"/>
              </a:rPr>
              <a:t>01</a:t>
            </a:r>
            <a:endParaRPr lang="en-US" sz="5400" dirty="0"/>
          </a:p>
        </p:txBody>
      </p:sp>
      <p:sp>
        <p:nvSpPr>
          <p:cNvPr id="3" name="Text 1"/>
          <p:cNvSpPr/>
          <p:nvPr/>
        </p:nvSpPr>
        <p:spPr>
          <a:xfrm>
            <a:off x="428625" y="1495425"/>
            <a:ext cx="5101590" cy="1652588"/>
          </a:xfrm>
          <a:prstGeom prst="rect">
            <a:avLst/>
          </a:prstGeom>
          <a:noFill/>
          <a:ln/>
        </p:spPr>
        <p:txBody>
          <a:bodyPr wrap="square" rtlCol="0" anchor="t"/>
          <a:lstStyle/>
          <a:p>
            <a:pPr marL="0" indent="0">
              <a:buNone/>
            </a:pPr>
            <a:r>
              <a:rPr lang="en-US" sz="3200" b="1" dirty="0">
                <a:solidFill>
                  <a:srgbClr val="000000"/>
                </a:solidFill>
                <a:latin typeface="Noto Serif SC" pitchFamily="34" charset="0"/>
                <a:ea typeface="Noto Serif SC" pitchFamily="34" charset="-122"/>
                <a:cs typeface="Noto Serif SC" pitchFamily="34" charset="-120"/>
              </a:rPr>
              <a:t>1. 摘要</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762000" y="776288"/>
            <a:ext cx="7806690" cy="2143"/>
          </a:xfrm>
          <a:prstGeom prst="rect">
            <a:avLst/>
          </a:prstGeom>
          <a:solidFill>
            <a:srgbClr val="112629"/>
          </a:solidFill>
          <a:ln/>
        </p:spPr>
      </p:sp>
      <p:sp>
        <p:nvSpPr>
          <p:cNvPr id="3" name="Text 1"/>
          <p:cNvSpPr/>
          <p:nvPr/>
        </p:nvSpPr>
        <p:spPr>
          <a:xfrm>
            <a:off x="762000" y="228600"/>
            <a:ext cx="7806690" cy="547688"/>
          </a:xfrm>
          <a:prstGeom prst="rect">
            <a:avLst/>
          </a:prstGeom>
          <a:noFill/>
          <a:ln/>
        </p:spPr>
        <p:txBody>
          <a:bodyPr wrap="square" rtlCol="0" anchor="ctr"/>
          <a:lstStyle/>
          <a:p>
            <a:pPr marL="0" indent="0">
              <a:buNone/>
            </a:pPr>
            <a:r>
              <a:rPr lang="en-US" sz="2400" b="1" dirty="0">
                <a:solidFill>
                  <a:srgbClr val="112629"/>
                </a:solidFill>
                <a:latin typeface="Noto Serif SC" pitchFamily="34" charset="0"/>
                <a:ea typeface="Noto Serif SC" pitchFamily="34" charset="-122"/>
                <a:cs typeface="Noto Serif SC" pitchFamily="34" charset="-120"/>
              </a:rPr>
              <a:t>1. 摘要</a:t>
            </a:r>
            <a:endParaRPr lang="en-US" sz="2400" dirty="0"/>
          </a:p>
        </p:txBody>
      </p:sp>
      <p:sp>
        <p:nvSpPr>
          <p:cNvPr id="4" name="Text 2"/>
          <p:cNvSpPr/>
          <p:nvPr/>
        </p:nvSpPr>
        <p:spPr>
          <a:xfrm>
            <a:off x="762000" y="1209674"/>
            <a:ext cx="7806690" cy="3621633"/>
          </a:xfrm>
          <a:prstGeom prst="rect">
            <a:avLst/>
          </a:prstGeom>
          <a:noFill/>
          <a:ln/>
        </p:spPr>
        <p:txBody>
          <a:bodyPr wrap="square" rtlCol="0" anchor="t"/>
          <a:lstStyle/>
          <a:p>
            <a:pPr marL="342900" indent="-342900" algn="l">
              <a:lnSpc>
                <a:spcPct val="150000"/>
              </a:lnSpc>
              <a:buSzPct val="100000"/>
              <a:buChar char="•"/>
            </a:pPr>
            <a:r>
              <a:rPr lang="zh-CN" altLang="en-US" sz="1536" dirty="0">
                <a:solidFill>
                  <a:srgbClr val="000000"/>
                </a:solidFill>
                <a:latin typeface="+mj-lt"/>
                <a:ea typeface="黑体" panose="02010609060101010101" pitchFamily="49" charset="-122"/>
                <a:cs typeface="Noto Serif SC" pitchFamily="34" charset="-120"/>
              </a:rPr>
              <a:t>背景：由于当前市场上缺乏专门为程序员和技术爱好者设计的便捷阅读平台，我们看到了设计和实现一个能够帮助他们获取和学习技术知识的平台的需求。因此，我们提出并实现了“微书”</a:t>
            </a:r>
            <a:r>
              <a:rPr lang="en-US" altLang="zh-CN" sz="1536" dirty="0">
                <a:solidFill>
                  <a:srgbClr val="000000"/>
                </a:solidFill>
                <a:latin typeface="+mj-lt"/>
                <a:ea typeface="黑体" panose="02010609060101010101" pitchFamily="49" charset="-122"/>
                <a:cs typeface="Noto Serif SC" pitchFamily="34" charset="-120"/>
              </a:rPr>
              <a:t>……</a:t>
            </a:r>
          </a:p>
          <a:p>
            <a:pPr marL="342900" indent="-342900" algn="l">
              <a:lnSpc>
                <a:spcPct val="150000"/>
              </a:lnSpc>
              <a:buSzPct val="100000"/>
              <a:buChar char="•"/>
            </a:pPr>
            <a:r>
              <a:rPr lang="zh-CN" altLang="en-US" sz="1536" dirty="0"/>
              <a:t>实现：使用了</a:t>
            </a:r>
            <a:r>
              <a:rPr lang="en-US" altLang="zh-CN" sz="1536" dirty="0"/>
              <a:t>Java</a:t>
            </a:r>
            <a:r>
              <a:rPr lang="zh-CN" altLang="en-US" sz="1536" dirty="0"/>
              <a:t>的</a:t>
            </a:r>
            <a:r>
              <a:rPr lang="en-US" altLang="zh-CN" sz="1536" dirty="0"/>
              <a:t>Spring Boot</a:t>
            </a:r>
            <a:r>
              <a:rPr lang="zh-CN" altLang="en-US" sz="1536" dirty="0"/>
              <a:t>框架，采用了</a:t>
            </a:r>
            <a:r>
              <a:rPr lang="en-US" altLang="zh-CN" sz="1536" dirty="0" err="1"/>
              <a:t>Uniapp</a:t>
            </a:r>
            <a:r>
              <a:rPr lang="zh-CN" altLang="en-US" sz="1536" dirty="0"/>
              <a:t>框架，选择了</a:t>
            </a:r>
            <a:r>
              <a:rPr lang="en-US" altLang="zh-CN" sz="1536" dirty="0" err="1"/>
              <a:t>MongoDB,MySQL</a:t>
            </a:r>
            <a:r>
              <a:rPr lang="zh-CN" altLang="en-US" sz="1536" dirty="0"/>
              <a:t>，</a:t>
            </a:r>
            <a:r>
              <a:rPr lang="en-US" altLang="zh-CN" sz="1536" dirty="0"/>
              <a:t>Redis</a:t>
            </a:r>
            <a:r>
              <a:rPr lang="zh-CN" altLang="en-US" sz="1536" dirty="0"/>
              <a:t>作为存储数据的数据库，使用</a:t>
            </a:r>
            <a:r>
              <a:rPr lang="en-US" altLang="zh-CN" sz="1536" dirty="0" err="1"/>
              <a:t>EPUBLib</a:t>
            </a:r>
            <a:r>
              <a:rPr lang="zh-CN" altLang="en-US" sz="1536" dirty="0"/>
              <a:t>框架</a:t>
            </a:r>
            <a:r>
              <a:rPr lang="en-US" altLang="zh-CN" sz="1536" dirty="0"/>
              <a:t>……</a:t>
            </a:r>
          </a:p>
          <a:p>
            <a:pPr marL="342900" indent="-342900" algn="l">
              <a:lnSpc>
                <a:spcPct val="150000"/>
              </a:lnSpc>
              <a:buSzPct val="100000"/>
              <a:buChar char="•"/>
            </a:pPr>
            <a:r>
              <a:rPr lang="zh-CN" altLang="en-US" sz="1536" dirty="0"/>
              <a:t>总结：这个项目旨在为程序员和技术爱好者提供一个便捷、舒适的阅读平台，不仅具有高质量的阅读体验，而且具有丰富的功能</a:t>
            </a:r>
            <a:r>
              <a:rPr lang="en-US" altLang="zh-CN" sz="1536" dirty="0"/>
              <a:t>……</a:t>
            </a:r>
          </a:p>
          <a:p>
            <a:pPr algn="l">
              <a:lnSpc>
                <a:spcPct val="150000"/>
              </a:lnSpc>
              <a:buSzPct val="100000"/>
            </a:pPr>
            <a:r>
              <a:rPr lang="zh-CN" altLang="en-US" sz="1536" b="1" dirty="0"/>
              <a:t>关键词：</a:t>
            </a:r>
            <a:r>
              <a:rPr lang="zh-CN" altLang="en-US" sz="1536" dirty="0"/>
              <a:t>微信小程序；</a:t>
            </a:r>
            <a:r>
              <a:rPr lang="en-US" altLang="zh-CN" sz="1536" dirty="0"/>
              <a:t>EPUB</a:t>
            </a:r>
            <a:r>
              <a:rPr lang="zh-CN" altLang="en-US" sz="1536" dirty="0"/>
              <a:t>框架；</a:t>
            </a:r>
            <a:r>
              <a:rPr lang="en-US" altLang="zh-CN" sz="1536" dirty="0"/>
              <a:t>Spring Boot</a:t>
            </a:r>
            <a:r>
              <a:rPr lang="zh-CN" altLang="en-US" sz="1536" dirty="0"/>
              <a:t>；</a:t>
            </a:r>
            <a:r>
              <a:rPr lang="en-US" altLang="zh-CN" sz="1536" dirty="0"/>
              <a:t>MongoDB</a:t>
            </a:r>
          </a:p>
          <a:p>
            <a:pPr marL="342900" indent="-342900" algn="l">
              <a:lnSpc>
                <a:spcPct val="150000"/>
              </a:lnSpc>
              <a:buSzPct val="100000"/>
              <a:buChar char="•"/>
            </a:pPr>
            <a:endParaRPr lang="en-US" sz="153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829425" y="3090863"/>
            <a:ext cx="1900238" cy="1233488"/>
          </a:xfrm>
          <a:prstGeom prst="rect">
            <a:avLst/>
          </a:prstGeom>
          <a:noFill/>
          <a:ln/>
        </p:spPr>
        <p:txBody>
          <a:bodyPr wrap="square" rtlCol="0" anchor="ctr"/>
          <a:lstStyle/>
          <a:p>
            <a:pPr marL="0" indent="0">
              <a:buNone/>
            </a:pPr>
            <a:r>
              <a:rPr lang="en-US" sz="5400" b="1" dirty="0">
                <a:solidFill>
                  <a:srgbClr val="112629"/>
                </a:solidFill>
                <a:latin typeface="Noto Serif SC" pitchFamily="34" charset="0"/>
                <a:ea typeface="Noto Serif SC" pitchFamily="34" charset="-122"/>
                <a:cs typeface="Noto Serif SC" pitchFamily="34" charset="-120"/>
              </a:rPr>
              <a:t>02</a:t>
            </a:r>
            <a:endParaRPr lang="en-US" sz="5400" dirty="0"/>
          </a:p>
        </p:txBody>
      </p:sp>
      <p:sp>
        <p:nvSpPr>
          <p:cNvPr id="3" name="Text 1"/>
          <p:cNvSpPr/>
          <p:nvPr/>
        </p:nvSpPr>
        <p:spPr>
          <a:xfrm>
            <a:off x="428625" y="1495425"/>
            <a:ext cx="5101590" cy="1652588"/>
          </a:xfrm>
          <a:prstGeom prst="rect">
            <a:avLst/>
          </a:prstGeom>
          <a:noFill/>
          <a:ln/>
        </p:spPr>
        <p:txBody>
          <a:bodyPr wrap="square" rtlCol="0" anchor="t"/>
          <a:lstStyle/>
          <a:p>
            <a:pPr marL="0" indent="0">
              <a:buNone/>
            </a:pPr>
            <a:r>
              <a:rPr lang="en-US" sz="3200" b="1" dirty="0">
                <a:solidFill>
                  <a:srgbClr val="000000"/>
                </a:solidFill>
                <a:latin typeface="Noto Serif SC" pitchFamily="34" charset="0"/>
                <a:ea typeface="Noto Serif SC" pitchFamily="34" charset="-122"/>
                <a:cs typeface="Noto Serif SC" pitchFamily="34" charset="-120"/>
              </a:rPr>
              <a:t>2.</a:t>
            </a:r>
            <a:r>
              <a:rPr lang="zh-CN" altLang="en-US" sz="3200" b="1" dirty="0">
                <a:solidFill>
                  <a:srgbClr val="000000"/>
                </a:solidFill>
                <a:latin typeface="Noto Serif SC" pitchFamily="34" charset="0"/>
                <a:ea typeface="Noto Serif SC" pitchFamily="34" charset="-122"/>
                <a:cs typeface="Noto Serif SC" pitchFamily="34" charset="-120"/>
              </a:rPr>
              <a:t>系统概述</a:t>
            </a:r>
          </a:p>
          <a:p>
            <a:pPr marL="0" indent="0">
              <a:buNone/>
            </a:pP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762000" y="776288"/>
            <a:ext cx="7806690" cy="2143"/>
          </a:xfrm>
          <a:prstGeom prst="rect">
            <a:avLst/>
          </a:prstGeom>
          <a:solidFill>
            <a:srgbClr val="112629"/>
          </a:solidFill>
          <a:ln/>
        </p:spPr>
      </p:sp>
      <p:sp>
        <p:nvSpPr>
          <p:cNvPr id="3" name="Text 1"/>
          <p:cNvSpPr/>
          <p:nvPr/>
        </p:nvSpPr>
        <p:spPr>
          <a:xfrm>
            <a:off x="762000" y="228600"/>
            <a:ext cx="7806690" cy="547688"/>
          </a:xfrm>
          <a:prstGeom prst="rect">
            <a:avLst/>
          </a:prstGeom>
          <a:noFill/>
          <a:ln/>
        </p:spPr>
        <p:txBody>
          <a:bodyPr wrap="square" rtlCol="0" anchor="ctr"/>
          <a:lstStyle/>
          <a:p>
            <a:pPr marL="0" indent="0">
              <a:buNone/>
            </a:pPr>
            <a:r>
              <a:rPr lang="en-US" sz="2400" b="1" dirty="0">
                <a:solidFill>
                  <a:srgbClr val="112629"/>
                </a:solidFill>
                <a:latin typeface="Noto Serif SC" pitchFamily="34" charset="0"/>
                <a:ea typeface="Noto Serif SC" pitchFamily="34" charset="-122"/>
                <a:cs typeface="Noto Serif SC" pitchFamily="34" charset="-120"/>
              </a:rPr>
              <a:t>3. </a:t>
            </a:r>
            <a:r>
              <a:rPr lang="zh-CN" altLang="en-US" sz="2400" b="1" dirty="0">
                <a:solidFill>
                  <a:srgbClr val="112629"/>
                </a:solidFill>
                <a:latin typeface="Noto Serif SC" pitchFamily="34" charset="0"/>
                <a:ea typeface="Noto Serif SC" pitchFamily="34" charset="-122"/>
                <a:cs typeface="Noto Serif SC" pitchFamily="34" charset="-120"/>
              </a:rPr>
              <a:t>系统概述</a:t>
            </a:r>
            <a:endParaRPr lang="en-US" sz="2400" dirty="0"/>
          </a:p>
        </p:txBody>
      </p:sp>
      <p:sp>
        <p:nvSpPr>
          <p:cNvPr id="4" name="Text 2"/>
          <p:cNvSpPr/>
          <p:nvPr/>
        </p:nvSpPr>
        <p:spPr>
          <a:xfrm>
            <a:off x="762000" y="1209674"/>
            <a:ext cx="7569958" cy="3558075"/>
          </a:xfrm>
          <a:prstGeom prst="rect">
            <a:avLst/>
          </a:prstGeom>
          <a:noFill/>
          <a:ln/>
        </p:spPr>
        <p:txBody>
          <a:bodyPr wrap="square" rtlCol="0" anchor="t"/>
          <a:lstStyle/>
          <a:p>
            <a:pPr marL="342900" indent="-342900" algn="l">
              <a:lnSpc>
                <a:spcPct val="150000"/>
              </a:lnSpc>
              <a:buSzPct val="100000"/>
              <a:buChar char="•"/>
            </a:pPr>
            <a:r>
              <a:rPr lang="en-US" sz="1536" dirty="0" err="1">
                <a:solidFill>
                  <a:srgbClr val="000000"/>
                </a:solidFill>
                <a:latin typeface="黑体" panose="02010609060101010101" pitchFamily="49" charset="-122"/>
                <a:ea typeface="黑体" panose="02010609060101010101" pitchFamily="49" charset="-122"/>
                <a:cs typeface="Noto Serif SC" pitchFamily="34" charset="-120"/>
              </a:rPr>
              <a:t>市场分析</a:t>
            </a:r>
            <a:r>
              <a:rPr lang="en-US" sz="1536" dirty="0">
                <a:solidFill>
                  <a:srgbClr val="000000"/>
                </a:solidFill>
                <a:latin typeface="黑体" panose="02010609060101010101" pitchFamily="49" charset="-122"/>
                <a:ea typeface="黑体" panose="02010609060101010101" pitchFamily="49" charset="-122"/>
                <a:cs typeface="Noto Serif SC" pitchFamily="34" charset="-120"/>
              </a:rPr>
              <a:t>：</a:t>
            </a:r>
            <a:r>
              <a:rPr lang="zh-CN" altLang="en-US" sz="1536" dirty="0">
                <a:solidFill>
                  <a:srgbClr val="000000"/>
                </a:solidFill>
                <a:latin typeface="黑体" panose="02010609060101010101" pitchFamily="49" charset="-122"/>
                <a:ea typeface="黑体" panose="02010609060101010101" pitchFamily="49" charset="-122"/>
                <a:cs typeface="Noto Serif SC" pitchFamily="34" charset="-120"/>
              </a:rPr>
              <a:t>目前市场上的移动阅读应用大多是面向小说爱好者的，面向程序员的阅读应用很少</a:t>
            </a:r>
            <a:r>
              <a:rPr lang="en-US" altLang="zh-CN" sz="1536" dirty="0">
                <a:solidFill>
                  <a:srgbClr val="000000"/>
                </a:solidFill>
                <a:latin typeface="黑体" panose="02010609060101010101" pitchFamily="49" charset="-122"/>
                <a:ea typeface="黑体" panose="02010609060101010101" pitchFamily="49" charset="-122"/>
                <a:cs typeface="Noto Serif SC" pitchFamily="34" charset="-120"/>
              </a:rPr>
              <a:t>……</a:t>
            </a:r>
            <a:endParaRPr lang="en-US" sz="1536" dirty="0">
              <a:latin typeface="黑体" panose="02010609060101010101" pitchFamily="49" charset="-122"/>
              <a:ea typeface="黑体" panose="02010609060101010101" pitchFamily="49" charset="-122"/>
            </a:endParaRPr>
          </a:p>
          <a:p>
            <a:pPr marL="342900" indent="-342900" algn="l">
              <a:lnSpc>
                <a:spcPct val="150000"/>
              </a:lnSpc>
              <a:buSzPct val="100000"/>
              <a:buChar char="•"/>
            </a:pPr>
            <a:r>
              <a:rPr lang="en-US" sz="1536" dirty="0" err="1">
                <a:solidFill>
                  <a:srgbClr val="000000"/>
                </a:solidFill>
                <a:latin typeface="黑体" panose="02010609060101010101" pitchFamily="49" charset="-122"/>
                <a:ea typeface="黑体" panose="02010609060101010101" pitchFamily="49" charset="-122"/>
                <a:cs typeface="Noto Serif SC" pitchFamily="34" charset="-120"/>
              </a:rPr>
              <a:t>需求分析</a:t>
            </a:r>
            <a:r>
              <a:rPr lang="en-US" sz="1536" dirty="0">
                <a:solidFill>
                  <a:srgbClr val="000000"/>
                </a:solidFill>
                <a:latin typeface="黑体" panose="02010609060101010101" pitchFamily="49" charset="-122"/>
                <a:ea typeface="黑体" panose="02010609060101010101" pitchFamily="49" charset="-122"/>
                <a:cs typeface="Noto Serif SC" pitchFamily="34" charset="-120"/>
              </a:rPr>
              <a:t>：</a:t>
            </a:r>
            <a:r>
              <a:rPr lang="zh-CN" altLang="en-US" sz="1536" dirty="0">
                <a:solidFill>
                  <a:srgbClr val="000000"/>
                </a:solidFill>
                <a:latin typeface="黑体" panose="02010609060101010101" pitchFamily="49" charset="-122"/>
                <a:ea typeface="黑体" panose="02010609060101010101" pitchFamily="49" charset="-122"/>
                <a:cs typeface="Noto Serif SC" pitchFamily="34" charset="-120"/>
              </a:rPr>
              <a:t>目前市场上的移动阅读应用大多存在内容质量参差不齐，广告过多干扰阅读等问题，微书想打造一个移动端的程序员的图书馆，提供免费的计算机相关的电子书资源和纯净的阅读体验</a:t>
            </a:r>
            <a:r>
              <a:rPr lang="en-US" altLang="zh-CN" sz="1536" dirty="0">
                <a:solidFill>
                  <a:srgbClr val="000000"/>
                </a:solidFill>
                <a:latin typeface="黑体" panose="02010609060101010101" pitchFamily="49" charset="-122"/>
                <a:ea typeface="黑体" panose="02010609060101010101" pitchFamily="49" charset="-122"/>
                <a:cs typeface="Noto Serif SC" pitchFamily="34" charset="-120"/>
              </a:rPr>
              <a:t>……</a:t>
            </a:r>
          </a:p>
          <a:p>
            <a:pPr marL="342900" indent="-342900" algn="l">
              <a:lnSpc>
                <a:spcPct val="150000"/>
              </a:lnSpc>
              <a:buSzPct val="100000"/>
              <a:buChar char="•"/>
            </a:pPr>
            <a:r>
              <a:rPr lang="zh-CN" altLang="en-US" sz="1536" dirty="0">
                <a:latin typeface="黑体" panose="02010609060101010101" pitchFamily="49" charset="-122"/>
                <a:ea typeface="黑体" panose="02010609060101010101" pitchFamily="49" charset="-122"/>
              </a:rPr>
              <a:t>采用了微信小程序作为前端基础，使用 </a:t>
            </a:r>
            <a:r>
              <a:rPr lang="en-US" altLang="zh-CN" sz="1536" dirty="0">
                <a:latin typeface="黑体" panose="02010609060101010101" pitchFamily="49" charset="-122"/>
                <a:ea typeface="黑体" panose="02010609060101010101" pitchFamily="49" charset="-122"/>
              </a:rPr>
              <a:t>Java </a:t>
            </a:r>
            <a:r>
              <a:rPr lang="zh-CN" altLang="en-US" sz="1536" dirty="0">
                <a:latin typeface="黑体" panose="02010609060101010101" pitchFamily="49" charset="-122"/>
                <a:ea typeface="黑体" panose="02010609060101010101" pitchFamily="49" charset="-122"/>
              </a:rPr>
              <a:t>的 </a:t>
            </a:r>
            <a:r>
              <a:rPr lang="en-US" altLang="zh-CN" sz="1536" dirty="0">
                <a:latin typeface="黑体" panose="02010609060101010101" pitchFamily="49" charset="-122"/>
                <a:ea typeface="黑体" panose="02010609060101010101" pitchFamily="49" charset="-122"/>
              </a:rPr>
              <a:t>Spring Boot </a:t>
            </a:r>
            <a:r>
              <a:rPr lang="zh-CN" altLang="en-US" sz="1536" dirty="0">
                <a:latin typeface="黑体" panose="02010609060101010101" pitchFamily="49" charset="-122"/>
                <a:ea typeface="黑体" panose="02010609060101010101" pitchFamily="49" charset="-122"/>
              </a:rPr>
              <a:t>框架和数据库 </a:t>
            </a:r>
            <a:r>
              <a:rPr lang="en-US" altLang="zh-CN" sz="1536" dirty="0">
                <a:latin typeface="黑体" panose="02010609060101010101" pitchFamily="49" charset="-122"/>
                <a:ea typeface="黑体" panose="02010609060101010101" pitchFamily="49" charset="-122"/>
              </a:rPr>
              <a:t>MongoDB</a:t>
            </a:r>
            <a:r>
              <a:rPr lang="zh-CN" altLang="en-US" sz="1536" dirty="0">
                <a:latin typeface="黑体" panose="02010609060101010101" pitchFamily="49" charset="-122"/>
                <a:ea typeface="黑体" panose="02010609060101010101" pitchFamily="49" charset="-122"/>
              </a:rPr>
              <a:t>、</a:t>
            </a:r>
            <a:r>
              <a:rPr lang="en-US" altLang="zh-CN" sz="1536" dirty="0">
                <a:latin typeface="黑体" panose="02010609060101010101" pitchFamily="49" charset="-122"/>
                <a:ea typeface="黑体" panose="02010609060101010101" pitchFamily="49" charset="-122"/>
              </a:rPr>
              <a:t>MySQL </a:t>
            </a:r>
            <a:r>
              <a:rPr lang="zh-CN" altLang="en-US" sz="1536" dirty="0">
                <a:latin typeface="黑体" panose="02010609060101010101" pitchFamily="49" charset="-122"/>
                <a:ea typeface="黑体" panose="02010609060101010101" pitchFamily="49" charset="-122"/>
              </a:rPr>
              <a:t>作为后台支撑，开发了这个项目</a:t>
            </a:r>
            <a:r>
              <a:rPr lang="en-US" altLang="zh-CN" sz="1536" dirty="0">
                <a:latin typeface="黑体" panose="02010609060101010101" pitchFamily="49" charset="-122"/>
                <a:ea typeface="黑体" panose="02010609060101010101" pitchFamily="49" charset="-122"/>
              </a:rPr>
              <a:t>……</a:t>
            </a:r>
            <a:endParaRPr lang="en-US" sz="1536" dirty="0">
              <a:latin typeface="黑体" panose="02010609060101010101" pitchFamily="49" charset="-122"/>
              <a:ea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6829425" y="3090863"/>
            <a:ext cx="1900238" cy="1233488"/>
          </a:xfrm>
          <a:prstGeom prst="rect">
            <a:avLst/>
          </a:prstGeom>
          <a:noFill/>
          <a:ln/>
        </p:spPr>
        <p:txBody>
          <a:bodyPr wrap="square" rtlCol="0" anchor="ctr"/>
          <a:lstStyle/>
          <a:p>
            <a:pPr marL="0" indent="0">
              <a:buNone/>
            </a:pPr>
            <a:r>
              <a:rPr lang="en-US" sz="5400" b="1" dirty="0">
                <a:solidFill>
                  <a:srgbClr val="112629"/>
                </a:solidFill>
                <a:latin typeface="Noto Serif SC" pitchFamily="34" charset="0"/>
                <a:ea typeface="Noto Serif SC" pitchFamily="34" charset="-122"/>
                <a:cs typeface="Noto Serif SC" pitchFamily="34" charset="-120"/>
              </a:rPr>
              <a:t>03</a:t>
            </a:r>
            <a:endParaRPr lang="en-US" sz="5400" dirty="0"/>
          </a:p>
        </p:txBody>
      </p:sp>
      <p:sp>
        <p:nvSpPr>
          <p:cNvPr id="3" name="Text 1"/>
          <p:cNvSpPr/>
          <p:nvPr/>
        </p:nvSpPr>
        <p:spPr>
          <a:xfrm>
            <a:off x="428625" y="1495425"/>
            <a:ext cx="5101590" cy="1652588"/>
          </a:xfrm>
          <a:prstGeom prst="rect">
            <a:avLst/>
          </a:prstGeom>
          <a:noFill/>
          <a:ln/>
        </p:spPr>
        <p:txBody>
          <a:bodyPr wrap="square" rtlCol="0" anchor="t"/>
          <a:lstStyle/>
          <a:p>
            <a:pPr marL="0" indent="0">
              <a:buNone/>
            </a:pPr>
            <a:r>
              <a:rPr lang="en-US" sz="3200" b="1" dirty="0">
                <a:solidFill>
                  <a:srgbClr val="000000"/>
                </a:solidFill>
                <a:latin typeface="Noto Serif SC" pitchFamily="34" charset="0"/>
                <a:ea typeface="Noto Serif SC" pitchFamily="34" charset="-122"/>
                <a:cs typeface="Noto Serif SC" pitchFamily="34" charset="-120"/>
              </a:rPr>
              <a:t>3.</a:t>
            </a:r>
            <a:r>
              <a:rPr lang="zh-CN" altLang="en-US" sz="3200" b="1" dirty="0">
                <a:solidFill>
                  <a:srgbClr val="000000"/>
                </a:solidFill>
                <a:latin typeface="Noto Serif SC" pitchFamily="34" charset="0"/>
                <a:ea typeface="Noto Serif SC" pitchFamily="34" charset="-122"/>
                <a:cs typeface="Noto Serif SC" pitchFamily="34" charset="-120"/>
              </a:rPr>
              <a:t>方案论证</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000000"/>
                </a:solidFill>
                <a:latin typeface="Noto Sans SC" pitchFamily="34" charset="0"/>
                <a:ea typeface="Noto Sans SC" pitchFamily="34" charset="-122"/>
                <a:cs typeface="Noto Sans SC" pitchFamily="34" charset="-120"/>
              </a:rPr>
              <a:t>1. 技术可行性</a:t>
            </a:r>
            <a:endParaRPr lang="en-US" sz="240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022" y="1304925"/>
            <a:ext cx="7449207" cy="3333750"/>
          </a:xfrm>
          <a:prstGeom prst="rect">
            <a:avLst/>
          </a:prstGeom>
        </p:spPr>
      </p:pic>
      <p:sp>
        <p:nvSpPr>
          <p:cNvPr id="4" name="Text 1"/>
          <p:cNvSpPr/>
          <p:nvPr/>
        </p:nvSpPr>
        <p:spPr>
          <a:xfrm>
            <a:off x="948519" y="1658203"/>
            <a:ext cx="2313296" cy="913547"/>
          </a:xfrm>
          <a:prstGeom prst="rect">
            <a:avLst/>
          </a:prstGeom>
          <a:noFill/>
          <a:ln/>
        </p:spPr>
        <p:txBody>
          <a:bodyPr wrap="square" rtlCol="0" anchor="t"/>
          <a:lstStyle/>
          <a:p>
            <a:pPr marL="0" indent="0" algn="l">
              <a:lnSpc>
                <a:spcPct val="150000"/>
              </a:lnSpc>
              <a:buNone/>
            </a:pPr>
            <a:r>
              <a:rPr lang="en-US" sz="1000" b="1" dirty="0" err="1">
                <a:solidFill>
                  <a:srgbClr val="383838"/>
                </a:solidFill>
                <a:latin typeface="黑体" panose="02010609060101010101" pitchFamily="49" charset="-122"/>
                <a:ea typeface="黑体" panose="02010609060101010101" pitchFamily="49" charset="-122"/>
                <a:cs typeface="Noto Sans SC" pitchFamily="34" charset="-120"/>
              </a:rPr>
              <a:t>后端技术</a:t>
            </a:r>
            <a:r>
              <a:rPr lang="en-US" sz="1000" dirty="0" err="1">
                <a:solidFill>
                  <a:srgbClr val="383838"/>
                </a:solidFill>
                <a:latin typeface="黑体" panose="02010609060101010101" pitchFamily="49" charset="-122"/>
                <a:ea typeface="黑体" panose="02010609060101010101" pitchFamily="49" charset="-122"/>
                <a:cs typeface="Noto Sans SC" pitchFamily="34" charset="-120"/>
              </a:rPr>
              <a:t>：Spring</a:t>
            </a:r>
            <a:r>
              <a:rPr lang="en-US" sz="1000" dirty="0">
                <a:solidFill>
                  <a:srgbClr val="383838"/>
                </a:solidFill>
                <a:latin typeface="黑体" panose="02010609060101010101" pitchFamily="49" charset="-122"/>
                <a:ea typeface="黑体" panose="02010609060101010101" pitchFamily="49" charset="-122"/>
                <a:cs typeface="Noto Sans SC" pitchFamily="34" charset="-120"/>
              </a:rPr>
              <a:t> Boot</a:t>
            </a:r>
            <a:r>
              <a:rPr lang="zh-CN" altLang="en-US" sz="1000" dirty="0">
                <a:solidFill>
                  <a:srgbClr val="383838"/>
                </a:solidFill>
                <a:latin typeface="黑体" panose="02010609060101010101" pitchFamily="49" charset="-122"/>
                <a:ea typeface="黑体" panose="02010609060101010101" pitchFamily="49" charset="-122"/>
                <a:cs typeface="Noto Sans SC" pitchFamily="34" charset="-120"/>
              </a:rPr>
              <a:t>拥有丰富的生态系统，使得我们可以方便地使用各种插件和库，例如</a:t>
            </a:r>
            <a:r>
              <a:rPr lang="en-US" sz="1000" dirty="0">
                <a:solidFill>
                  <a:srgbClr val="383838"/>
                </a:solidFill>
                <a:latin typeface="黑体" panose="02010609060101010101" pitchFamily="49" charset="-122"/>
                <a:ea typeface="黑体" panose="02010609060101010101" pitchFamily="49" charset="-122"/>
                <a:cs typeface="Noto Sans SC" pitchFamily="34" charset="-120"/>
              </a:rPr>
              <a:t>Spring Data MongoDB</a:t>
            </a:r>
            <a:r>
              <a:rPr lang="zh-CN" altLang="en-US" sz="1000" dirty="0">
                <a:solidFill>
                  <a:srgbClr val="383838"/>
                </a:solidFill>
                <a:latin typeface="黑体" panose="02010609060101010101" pitchFamily="49" charset="-122"/>
                <a:ea typeface="黑体" panose="02010609060101010101" pitchFamily="49" charset="-122"/>
                <a:cs typeface="Noto Sans SC" pitchFamily="34" charset="-120"/>
              </a:rPr>
              <a:t>库，来实现快速的数据库开发</a:t>
            </a:r>
            <a:endParaRPr lang="en-US" sz="1000" dirty="0">
              <a:latin typeface="黑体" panose="02010609060101010101" pitchFamily="49" charset="-122"/>
              <a:ea typeface="黑体" panose="02010609060101010101" pitchFamily="49" charset="-122"/>
            </a:endParaRPr>
          </a:p>
        </p:txBody>
      </p:sp>
      <p:sp>
        <p:nvSpPr>
          <p:cNvPr id="5" name="Text 2"/>
          <p:cNvSpPr/>
          <p:nvPr/>
        </p:nvSpPr>
        <p:spPr>
          <a:xfrm>
            <a:off x="6091073" y="1755556"/>
            <a:ext cx="2157905" cy="816194"/>
          </a:xfrm>
          <a:prstGeom prst="rect">
            <a:avLst/>
          </a:prstGeom>
          <a:noFill/>
          <a:ln/>
        </p:spPr>
        <p:txBody>
          <a:bodyPr wrap="square" rtlCol="0" anchor="t"/>
          <a:lstStyle/>
          <a:p>
            <a:pPr marL="0" indent="0" algn="l">
              <a:lnSpc>
                <a:spcPct val="150000"/>
              </a:lnSpc>
              <a:buNone/>
            </a:pPr>
            <a:r>
              <a:rPr lang="en-US" sz="1000" b="1" dirty="0" err="1">
                <a:solidFill>
                  <a:srgbClr val="383838"/>
                </a:solidFill>
                <a:latin typeface="黑体" panose="02010609060101010101" pitchFamily="49" charset="-122"/>
                <a:ea typeface="黑体" panose="02010609060101010101" pitchFamily="49" charset="-122"/>
                <a:cs typeface="Noto Sans SC" pitchFamily="34" charset="-120"/>
              </a:rPr>
              <a:t>前端技术</a:t>
            </a:r>
            <a:r>
              <a:rPr lang="en-US" sz="1000" dirty="0" err="1">
                <a:solidFill>
                  <a:srgbClr val="383838"/>
                </a:solidFill>
                <a:latin typeface="黑体" panose="02010609060101010101" pitchFamily="49" charset="-122"/>
                <a:ea typeface="黑体" panose="02010609060101010101" pitchFamily="49" charset="-122"/>
                <a:cs typeface="Noto Sans SC" pitchFamily="34" charset="-120"/>
              </a:rPr>
              <a:t>：</a:t>
            </a:r>
            <a:r>
              <a:rPr lang="en-US" altLang="zh-CN" sz="1000" dirty="0" err="1">
                <a:solidFill>
                  <a:srgbClr val="383838"/>
                </a:solidFill>
                <a:latin typeface="黑体" panose="02010609060101010101" pitchFamily="49" charset="-122"/>
                <a:ea typeface="黑体" panose="02010609060101010101" pitchFamily="49" charset="-122"/>
                <a:cs typeface="Noto Sans SC" pitchFamily="34" charset="-120"/>
              </a:rPr>
              <a:t>Uniapp</a:t>
            </a:r>
            <a:r>
              <a:rPr lang="zh-CN" altLang="en-US" sz="1000" dirty="0">
                <a:solidFill>
                  <a:srgbClr val="383838"/>
                </a:solidFill>
                <a:latin typeface="黑体" panose="02010609060101010101" pitchFamily="49" charset="-122"/>
                <a:ea typeface="黑体" panose="02010609060101010101" pitchFamily="49" charset="-122"/>
                <a:cs typeface="Noto Sans SC" pitchFamily="34" charset="-120"/>
              </a:rPr>
              <a:t>是一个跨平台的开发框架，可以同时开发小程序、</a:t>
            </a:r>
            <a:r>
              <a:rPr lang="en-US" altLang="zh-CN" sz="1000" dirty="0">
                <a:solidFill>
                  <a:srgbClr val="383838"/>
                </a:solidFill>
                <a:latin typeface="黑体" panose="02010609060101010101" pitchFamily="49" charset="-122"/>
                <a:ea typeface="黑体" panose="02010609060101010101" pitchFamily="49" charset="-122"/>
                <a:cs typeface="Noto Sans SC" pitchFamily="34" charset="-120"/>
              </a:rPr>
              <a:t>H5</a:t>
            </a:r>
            <a:r>
              <a:rPr lang="zh-CN" altLang="en-US" sz="1000" dirty="0">
                <a:solidFill>
                  <a:srgbClr val="383838"/>
                </a:solidFill>
                <a:latin typeface="黑体" panose="02010609060101010101" pitchFamily="49" charset="-122"/>
                <a:ea typeface="黑体" panose="02010609060101010101" pitchFamily="49" charset="-122"/>
                <a:cs typeface="Noto Sans SC" pitchFamily="34" charset="-120"/>
              </a:rPr>
              <a:t>、</a:t>
            </a:r>
            <a:r>
              <a:rPr lang="en-US" altLang="zh-CN" sz="1000" dirty="0">
                <a:solidFill>
                  <a:srgbClr val="383838"/>
                </a:solidFill>
                <a:latin typeface="黑体" panose="02010609060101010101" pitchFamily="49" charset="-122"/>
                <a:ea typeface="黑体" panose="02010609060101010101" pitchFamily="49" charset="-122"/>
                <a:cs typeface="Noto Sans SC" pitchFamily="34" charset="-120"/>
              </a:rPr>
              <a:t>iOS</a:t>
            </a:r>
            <a:r>
              <a:rPr lang="zh-CN" altLang="en-US" sz="1000" dirty="0">
                <a:solidFill>
                  <a:srgbClr val="383838"/>
                </a:solidFill>
                <a:latin typeface="黑体" panose="02010609060101010101" pitchFamily="49" charset="-122"/>
                <a:ea typeface="黑体" panose="02010609060101010101" pitchFamily="49" charset="-122"/>
                <a:cs typeface="Noto Sans SC" pitchFamily="34" charset="-120"/>
              </a:rPr>
              <a:t>和</a:t>
            </a:r>
            <a:r>
              <a:rPr lang="en-US" altLang="zh-CN" sz="1000" dirty="0">
                <a:solidFill>
                  <a:srgbClr val="383838"/>
                </a:solidFill>
                <a:latin typeface="黑体" panose="02010609060101010101" pitchFamily="49" charset="-122"/>
                <a:ea typeface="黑体" panose="02010609060101010101" pitchFamily="49" charset="-122"/>
                <a:cs typeface="Noto Sans SC" pitchFamily="34" charset="-120"/>
              </a:rPr>
              <a:t>Android</a:t>
            </a:r>
            <a:r>
              <a:rPr lang="zh-CN" altLang="en-US" sz="1000" dirty="0">
                <a:solidFill>
                  <a:srgbClr val="383838"/>
                </a:solidFill>
                <a:latin typeface="黑体" panose="02010609060101010101" pitchFamily="49" charset="-122"/>
                <a:ea typeface="黑体" panose="02010609060101010101" pitchFamily="49" charset="-122"/>
                <a:cs typeface="Noto Sans SC" pitchFamily="34" charset="-120"/>
              </a:rPr>
              <a:t>应用</a:t>
            </a:r>
            <a:endParaRPr lang="en-US" sz="1000" dirty="0">
              <a:latin typeface="黑体" panose="02010609060101010101" pitchFamily="49" charset="-122"/>
              <a:ea typeface="黑体" panose="02010609060101010101" pitchFamily="49" charset="-122"/>
            </a:endParaRPr>
          </a:p>
        </p:txBody>
      </p:sp>
      <p:sp>
        <p:nvSpPr>
          <p:cNvPr id="6" name="Text 3"/>
          <p:cNvSpPr/>
          <p:nvPr/>
        </p:nvSpPr>
        <p:spPr>
          <a:xfrm>
            <a:off x="948519" y="3330054"/>
            <a:ext cx="2162871" cy="812008"/>
          </a:xfrm>
          <a:prstGeom prst="rect">
            <a:avLst/>
          </a:prstGeom>
          <a:noFill/>
          <a:ln/>
        </p:spPr>
        <p:txBody>
          <a:bodyPr wrap="square" rtlCol="0" anchor="t"/>
          <a:lstStyle/>
          <a:p>
            <a:pPr marL="0" indent="0" algn="l">
              <a:lnSpc>
                <a:spcPct val="150000"/>
              </a:lnSpc>
              <a:buNone/>
            </a:pPr>
            <a:r>
              <a:rPr lang="en-US" sz="1200" b="1" dirty="0" err="1">
                <a:solidFill>
                  <a:srgbClr val="383838"/>
                </a:solidFill>
                <a:latin typeface="黑体" panose="02010609060101010101" pitchFamily="49" charset="-122"/>
                <a:ea typeface="黑体" panose="02010609060101010101" pitchFamily="49" charset="-122"/>
                <a:cs typeface="Noto Sans SC" pitchFamily="34" charset="-120"/>
              </a:rPr>
              <a:t>数据库技术</a:t>
            </a:r>
            <a:r>
              <a:rPr lang="en-US" sz="1200" dirty="0" err="1">
                <a:solidFill>
                  <a:srgbClr val="383838"/>
                </a:solidFill>
                <a:latin typeface="黑体" panose="02010609060101010101" pitchFamily="49" charset="-122"/>
                <a:ea typeface="黑体" panose="02010609060101010101" pitchFamily="49" charset="-122"/>
                <a:cs typeface="Noto Sans SC" pitchFamily="34" charset="-120"/>
              </a:rPr>
              <a:t>：</a:t>
            </a:r>
            <a:r>
              <a:rPr lang="en-US" altLang="zh-CN" sz="1200" dirty="0" err="1">
                <a:solidFill>
                  <a:srgbClr val="383838"/>
                </a:solidFill>
                <a:latin typeface="黑体" panose="02010609060101010101" pitchFamily="49" charset="-122"/>
                <a:ea typeface="黑体" panose="02010609060101010101" pitchFamily="49" charset="-122"/>
                <a:cs typeface="Noto Sans SC" pitchFamily="34" charset="-120"/>
              </a:rPr>
              <a:t>MongoDB,Mysql</a:t>
            </a:r>
            <a:r>
              <a:rPr lang="zh-CN" altLang="en-US" sz="1200" dirty="0">
                <a:solidFill>
                  <a:srgbClr val="383838"/>
                </a:solidFill>
                <a:latin typeface="黑体" panose="02010609060101010101" pitchFamily="49" charset="-122"/>
                <a:ea typeface="黑体" panose="02010609060101010101" pitchFamily="49" charset="-122"/>
                <a:cs typeface="Noto Sans SC" pitchFamily="34" charset="-120"/>
              </a:rPr>
              <a:t>存储具体的业务数据，</a:t>
            </a:r>
            <a:r>
              <a:rPr lang="en-US" altLang="zh-CN" sz="1200" dirty="0">
                <a:solidFill>
                  <a:srgbClr val="383838"/>
                </a:solidFill>
                <a:latin typeface="黑体" panose="02010609060101010101" pitchFamily="49" charset="-122"/>
                <a:ea typeface="黑体" panose="02010609060101010101" pitchFamily="49" charset="-122"/>
                <a:cs typeface="Noto Sans SC" pitchFamily="34" charset="-120"/>
              </a:rPr>
              <a:t>Redis</a:t>
            </a:r>
            <a:r>
              <a:rPr lang="zh-CN" altLang="en-US" sz="1200" dirty="0">
                <a:solidFill>
                  <a:srgbClr val="383838"/>
                </a:solidFill>
                <a:latin typeface="黑体" panose="02010609060101010101" pitchFamily="49" charset="-122"/>
                <a:ea typeface="黑体" panose="02010609060101010101" pitchFamily="49" charset="-122"/>
                <a:cs typeface="Noto Sans SC" pitchFamily="34" charset="-120"/>
              </a:rPr>
              <a:t>用来做缓存</a:t>
            </a:r>
            <a:endParaRPr lang="en-US" sz="1200" dirty="0">
              <a:latin typeface="黑体" panose="02010609060101010101" pitchFamily="49" charset="-122"/>
              <a:ea typeface="黑体" panose="02010609060101010101" pitchFamily="49" charset="-122"/>
            </a:endParaRPr>
          </a:p>
        </p:txBody>
      </p:sp>
      <p:sp>
        <p:nvSpPr>
          <p:cNvPr id="7" name="Text 4"/>
          <p:cNvSpPr/>
          <p:nvPr/>
        </p:nvSpPr>
        <p:spPr>
          <a:xfrm>
            <a:off x="5977719" y="3330054"/>
            <a:ext cx="2271259" cy="897488"/>
          </a:xfrm>
          <a:prstGeom prst="rect">
            <a:avLst/>
          </a:prstGeom>
          <a:noFill/>
          <a:ln/>
        </p:spPr>
        <p:txBody>
          <a:bodyPr wrap="square" rtlCol="0" anchor="t"/>
          <a:lstStyle/>
          <a:p>
            <a:pPr marL="0" indent="0" algn="l">
              <a:lnSpc>
                <a:spcPct val="150000"/>
              </a:lnSpc>
              <a:buNone/>
            </a:pPr>
            <a:r>
              <a:rPr lang="en-US" sz="1000" b="1" dirty="0" err="1">
                <a:solidFill>
                  <a:srgbClr val="383838"/>
                </a:solidFill>
                <a:latin typeface="黑体" panose="02010609060101010101" pitchFamily="49" charset="-122"/>
                <a:ea typeface="黑体" panose="02010609060101010101" pitchFamily="49" charset="-122"/>
                <a:cs typeface="Noto Sans SC" pitchFamily="34" charset="-120"/>
              </a:rPr>
              <a:t>电子书处理技术</a:t>
            </a:r>
            <a:r>
              <a:rPr lang="en-US" sz="1000" dirty="0" err="1">
                <a:solidFill>
                  <a:srgbClr val="383838"/>
                </a:solidFill>
                <a:latin typeface="黑体" panose="02010609060101010101" pitchFamily="49" charset="-122"/>
                <a:ea typeface="黑体" panose="02010609060101010101" pitchFamily="49" charset="-122"/>
                <a:cs typeface="Noto Sans SC" pitchFamily="34" charset="-120"/>
              </a:rPr>
              <a:t>：</a:t>
            </a:r>
            <a:r>
              <a:rPr lang="en-US" altLang="zh-CN" sz="1000" dirty="0" err="1">
                <a:solidFill>
                  <a:srgbClr val="383838"/>
                </a:solidFill>
                <a:latin typeface="黑体" panose="02010609060101010101" pitchFamily="49" charset="-122"/>
                <a:ea typeface="黑体" panose="02010609060101010101" pitchFamily="49" charset="-122"/>
                <a:cs typeface="Noto Sans SC" pitchFamily="34" charset="-120"/>
              </a:rPr>
              <a:t>Epublib</a:t>
            </a:r>
            <a:r>
              <a:rPr lang="zh-CN" altLang="en-US" sz="1000" dirty="0">
                <a:solidFill>
                  <a:srgbClr val="383838"/>
                </a:solidFill>
                <a:latin typeface="黑体" panose="02010609060101010101" pitchFamily="49" charset="-122"/>
                <a:ea typeface="黑体" panose="02010609060101010101" pitchFamily="49" charset="-122"/>
                <a:cs typeface="Noto Sans SC" pitchFamily="34" charset="-120"/>
              </a:rPr>
              <a:t>是一个</a:t>
            </a:r>
            <a:r>
              <a:rPr lang="en-US" altLang="zh-CN" sz="1000" dirty="0">
                <a:solidFill>
                  <a:srgbClr val="383838"/>
                </a:solidFill>
                <a:latin typeface="黑体" panose="02010609060101010101" pitchFamily="49" charset="-122"/>
                <a:ea typeface="黑体" panose="02010609060101010101" pitchFamily="49" charset="-122"/>
                <a:cs typeface="Noto Sans SC" pitchFamily="34" charset="-120"/>
              </a:rPr>
              <a:t>Java</a:t>
            </a:r>
            <a:r>
              <a:rPr lang="zh-CN" altLang="en-US" sz="1000" dirty="0">
                <a:solidFill>
                  <a:srgbClr val="383838"/>
                </a:solidFill>
                <a:latin typeface="黑体" panose="02010609060101010101" pitchFamily="49" charset="-122"/>
                <a:ea typeface="黑体" panose="02010609060101010101" pitchFamily="49" charset="-122"/>
                <a:cs typeface="Noto Sans SC" pitchFamily="34" charset="-120"/>
              </a:rPr>
              <a:t>开源库，用于处理</a:t>
            </a:r>
            <a:r>
              <a:rPr lang="en-US" altLang="zh-CN" sz="1000" dirty="0">
                <a:solidFill>
                  <a:srgbClr val="383838"/>
                </a:solidFill>
                <a:latin typeface="黑体" panose="02010609060101010101" pitchFamily="49" charset="-122"/>
                <a:ea typeface="黑体" panose="02010609060101010101" pitchFamily="49" charset="-122"/>
                <a:cs typeface="Noto Sans SC" pitchFamily="34" charset="-120"/>
              </a:rPr>
              <a:t>EPUB</a:t>
            </a:r>
            <a:r>
              <a:rPr lang="zh-CN" altLang="en-US" sz="1000" dirty="0">
                <a:solidFill>
                  <a:srgbClr val="383838"/>
                </a:solidFill>
                <a:latin typeface="黑体" panose="02010609060101010101" pitchFamily="49" charset="-122"/>
                <a:ea typeface="黑体" panose="02010609060101010101" pitchFamily="49" charset="-122"/>
                <a:cs typeface="Noto Sans SC" pitchFamily="34" charset="-120"/>
              </a:rPr>
              <a:t>电子书格式。它提供了对</a:t>
            </a:r>
            <a:r>
              <a:rPr lang="en-US" altLang="zh-CN" sz="1000" dirty="0">
                <a:solidFill>
                  <a:srgbClr val="383838"/>
                </a:solidFill>
                <a:latin typeface="黑体" panose="02010609060101010101" pitchFamily="49" charset="-122"/>
                <a:ea typeface="黑体" panose="02010609060101010101" pitchFamily="49" charset="-122"/>
                <a:cs typeface="Noto Sans SC" pitchFamily="34" charset="-120"/>
              </a:rPr>
              <a:t>EPUB</a:t>
            </a:r>
            <a:r>
              <a:rPr lang="zh-CN" altLang="en-US" sz="1000" dirty="0">
                <a:solidFill>
                  <a:srgbClr val="383838"/>
                </a:solidFill>
                <a:latin typeface="黑体" panose="02010609060101010101" pitchFamily="49" charset="-122"/>
                <a:ea typeface="黑体" panose="02010609060101010101" pitchFamily="49" charset="-122"/>
                <a:cs typeface="Noto Sans SC" pitchFamily="34" charset="-120"/>
              </a:rPr>
              <a:t>文件格式的读取、编辑和创建功能</a:t>
            </a:r>
            <a:endParaRPr lang="en-US" sz="1000" dirty="0">
              <a:latin typeface="黑体" panose="02010609060101010101" pitchFamily="49" charset="-122"/>
              <a:ea typeface="黑体" panose="02010609060101010101" pitchFamily="49"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970</TotalTime>
  <Words>1097</Words>
  <Application>Microsoft Office PowerPoint</Application>
  <PresentationFormat>全屏显示(16:9)</PresentationFormat>
  <Paragraphs>112</Paragraphs>
  <Slides>23</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Noto Sans SC</vt:lpstr>
      <vt:lpstr>Noto Serif SC</vt:lpstr>
      <vt:lpstr>等线</vt:lpstr>
      <vt:lpstr>黑体</vt:lpstr>
      <vt:lpstr>微软雅黑</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测试与验证</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面向程序员的在线书城微信小程序——“微书”</dc:title>
  <dc:subject>SUBTITLE HERE</dc:subject>
  <dc:creator>MindShow.fun</dc:creator>
  <cp:lastModifiedBy>王 凯</cp:lastModifiedBy>
  <cp:revision>15</cp:revision>
  <dcterms:created xsi:type="dcterms:W3CDTF">2023-05-31T11:59:53Z</dcterms:created>
  <dcterms:modified xsi:type="dcterms:W3CDTF">2023-06-04T03:41:09Z</dcterms:modified>
</cp:coreProperties>
</file>