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847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0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5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603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0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7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3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3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33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0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C98E1D-5EA1-4401-8C52-57B1AF7216C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5332E2-A2EF-4254-9722-86C38D962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639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iatool.com/posts/job104_spid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how.in/" TargetMode="External"/><Relationship Id="rId2" Type="http://schemas.openxmlformats.org/officeDocument/2006/relationships/hyperlink" Target="https://api.hahow.in/api/products/search?category=COURSE&amp;limit=24&amp;page=0&amp;query=python&amp;sort=RELEV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59353-5124-240B-F982-8C999DDED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1AEE8B-4501-D540-F977-6D2E2B197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16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B0950-35CB-5B68-91DA-D3D6DB5D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16523"/>
            <a:ext cx="10829192" cy="64008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接下來依照剛剛觀察的資料格式，把對應的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欄位資料取出來，放到一開始設好的欄位中</a:t>
            </a:r>
            <a:endParaRPr lang="en-US" altLang="zh-TW" dirty="0"/>
          </a:p>
          <a:p>
            <a:pPr lvl="1"/>
            <a:r>
              <a:rPr lang="en-US" altLang="zh-TW" dirty="0"/>
              <a:t>**</a:t>
            </a:r>
            <a:r>
              <a:rPr lang="zh-TW" altLang="en-US" dirty="0"/>
              <a:t> 注意只需要撈 </a:t>
            </a:r>
            <a:r>
              <a:rPr lang="en-US" altLang="zh-TW" dirty="0"/>
              <a:t>status == PUBLISHED</a:t>
            </a:r>
            <a:r>
              <a:rPr lang="zh-TW" altLang="en-US" dirty="0"/>
              <a:t>的資料，其他狀態資料會有問題不撈</a:t>
            </a:r>
            <a:endParaRPr lang="en-US" altLang="zh-TW" dirty="0"/>
          </a:p>
          <a:p>
            <a:pPr lvl="1"/>
            <a:r>
              <a:rPr lang="zh-TW" altLang="en-US" dirty="0"/>
              <a:t>因為需要另訂流水 </a:t>
            </a:r>
            <a:r>
              <a:rPr lang="en-US" altLang="zh-TW" dirty="0"/>
              <a:t>id</a:t>
            </a:r>
            <a:r>
              <a:rPr lang="zh-TW" altLang="en-US" dirty="0"/>
              <a:t>，使用 </a:t>
            </a:r>
            <a:r>
              <a:rPr lang="en-US" altLang="zh-TW" dirty="0"/>
              <a:t>count</a:t>
            </a:r>
            <a:r>
              <a:rPr lang="zh-TW" altLang="en-US" dirty="0"/>
              <a:t>當作計數器，不可以使用 </a:t>
            </a:r>
            <a:r>
              <a:rPr lang="en-US" altLang="zh-TW" dirty="0"/>
              <a:t>enumerate</a:t>
            </a:r>
            <a:r>
              <a:rPr lang="zh-TW" altLang="en-US" dirty="0"/>
              <a:t>，否則遇到略過的課程會跳號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把蒐集到的資料用 </a:t>
            </a:r>
            <a:r>
              <a:rPr lang="en-US" altLang="zh-TW" dirty="0" err="1"/>
              <a:t>DateFrame</a:t>
            </a:r>
            <a:r>
              <a:rPr lang="en-US" altLang="zh-TW" dirty="0"/>
              <a:t> </a:t>
            </a:r>
            <a:r>
              <a:rPr lang="zh-TW" altLang="en-US" dirty="0"/>
              <a:t>回傳就完成了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103DFB-9756-8B8D-2F3F-2EC57AD1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29" y="1619249"/>
            <a:ext cx="7016582" cy="39184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FDFDAE-2343-5166-7812-86AF808D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62" y="5782407"/>
            <a:ext cx="219105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1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A04F1-C7B9-3852-F587-3E93FA58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246184"/>
            <a:ext cx="9601200" cy="5688624"/>
          </a:xfrm>
        </p:spPr>
        <p:txBody>
          <a:bodyPr/>
          <a:lstStyle/>
          <a:p>
            <a:r>
              <a:rPr lang="zh-TW" altLang="en-US" dirty="0"/>
              <a:t>剛剛有提到 </a:t>
            </a:r>
            <a:r>
              <a:rPr lang="en-US" altLang="zh-TW" dirty="0"/>
              <a:t>owner </a:t>
            </a:r>
            <a:r>
              <a:rPr lang="zh-TW" altLang="en-US" dirty="0"/>
              <a:t>中沒有描述資料，進到課程頁面觀察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只有在 </a:t>
            </a:r>
            <a:r>
              <a:rPr lang="en-US" altLang="zh-TW" dirty="0"/>
              <a:t>main </a:t>
            </a:r>
            <a:r>
              <a:rPr lang="zh-TW" altLang="en-US" dirty="0"/>
              <a:t>這頁中有詳細的描述 </a:t>
            </a:r>
            <a:r>
              <a:rPr lang="en-US" altLang="zh-TW" dirty="0"/>
              <a:t>&gt;&gt;</a:t>
            </a:r>
            <a:r>
              <a:rPr lang="zh-TW" altLang="en-US" dirty="0"/>
              <a:t> 找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請求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A5BC61-A5B4-18F6-69CD-251713F0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77" y="823517"/>
            <a:ext cx="8879212" cy="40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1DC7C-384C-363D-DD0A-71B18D8A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31" y="246185"/>
            <a:ext cx="9601200" cy="3581400"/>
          </a:xfrm>
        </p:spPr>
        <p:txBody>
          <a:bodyPr/>
          <a:lstStyle/>
          <a:p>
            <a:r>
              <a:rPr lang="zh-TW" altLang="en-US" dirty="0"/>
              <a:t>找到請求的 </a:t>
            </a:r>
            <a:r>
              <a:rPr lang="en-US" altLang="zh-TW" dirty="0"/>
              <a:t>API </a:t>
            </a:r>
            <a:r>
              <a:rPr lang="zh-TW" altLang="en-US" dirty="0"/>
              <a:t>後，跟剛剛一樣請求一次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321301-E635-8B38-D49A-4362B217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1" y="839839"/>
            <a:ext cx="11422069" cy="27340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A88A2EC-C731-D19D-85A6-88F98B12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0" y="3295560"/>
            <a:ext cx="12192000" cy="33881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A48325-8E3B-C87C-47F5-4E1298AF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600" y="2229877"/>
            <a:ext cx="5786319" cy="4381938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3A1AE0B-A68F-4FC7-6163-656589C9CBB5}"/>
              </a:ext>
            </a:extLst>
          </p:cNvPr>
          <p:cNvCxnSpPr>
            <a:cxnSpLocks/>
          </p:cNvCxnSpPr>
          <p:nvPr/>
        </p:nvCxnSpPr>
        <p:spPr>
          <a:xfrm>
            <a:off x="6444761" y="2764536"/>
            <a:ext cx="422030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609EF3B-7CD7-9B0B-C9EF-98E3CE0A095D}"/>
              </a:ext>
            </a:extLst>
          </p:cNvPr>
          <p:cNvCxnSpPr>
            <a:cxnSpLocks/>
          </p:cNvCxnSpPr>
          <p:nvPr/>
        </p:nvCxnSpPr>
        <p:spPr>
          <a:xfrm>
            <a:off x="6444761" y="5211728"/>
            <a:ext cx="124850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AD89A88-7BE7-59BE-2880-120C8DAA3DF0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909038" y="2137351"/>
            <a:ext cx="7506562" cy="6951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E52E192-CF61-F064-694C-189BF0E054AD}"/>
              </a:ext>
            </a:extLst>
          </p:cNvPr>
          <p:cNvCxnSpPr>
            <a:cxnSpLocks/>
          </p:cNvCxnSpPr>
          <p:nvPr/>
        </p:nvCxnSpPr>
        <p:spPr>
          <a:xfrm>
            <a:off x="993531" y="1488730"/>
            <a:ext cx="2971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7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289E6-F4C3-1F6F-1E39-9DD304F7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178169"/>
            <a:ext cx="10495085" cy="3581400"/>
          </a:xfrm>
        </p:spPr>
        <p:txBody>
          <a:bodyPr/>
          <a:lstStyle/>
          <a:p>
            <a:r>
              <a:rPr lang="zh-TW" altLang="en-US" dirty="0"/>
              <a:t>主程式的部分，設好關鍵詞並執行剛剛寫好的 </a:t>
            </a:r>
            <a:r>
              <a:rPr lang="en-US" altLang="zh-TW" dirty="0"/>
              <a:t>function</a:t>
            </a:r>
            <a:r>
              <a:rPr lang="zh-TW" altLang="en-US" dirty="0"/>
              <a:t> 即可</a:t>
            </a:r>
            <a:endParaRPr lang="en-US" altLang="zh-TW" dirty="0"/>
          </a:p>
          <a:p>
            <a:r>
              <a:rPr lang="zh-TW" altLang="en-US" dirty="0"/>
              <a:t>把拿到的資料輸出成 </a:t>
            </a:r>
            <a:r>
              <a:rPr lang="en-US" altLang="zh-TW" dirty="0"/>
              <a:t>csv</a:t>
            </a:r>
            <a:r>
              <a:rPr lang="zh-TW" altLang="en-US" dirty="0"/>
              <a:t>，記得設定編碼，否則中文會變成亂碼，</a:t>
            </a:r>
            <a:r>
              <a:rPr lang="en-US" altLang="zh-TW" dirty="0"/>
              <a:t>index</a:t>
            </a:r>
            <a:r>
              <a:rPr lang="zh-TW" altLang="en-US" dirty="0"/>
              <a:t> 視需求自由設定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A2C07A-FFE5-61C2-0E55-1C3EE969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347761"/>
            <a:ext cx="895475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88FA3-5934-84A6-E9DF-810869A1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228599"/>
            <a:ext cx="9601200" cy="6138501"/>
          </a:xfrm>
        </p:spPr>
        <p:txBody>
          <a:bodyPr>
            <a:normAutofit/>
          </a:bodyPr>
          <a:lstStyle/>
          <a:p>
            <a:r>
              <a:rPr lang="zh-TW" altLang="en-US" dirty="0"/>
              <a:t>接下來要撈課程的學生回饋</a:t>
            </a:r>
            <a:r>
              <a:rPr lang="en-US" altLang="zh-TW" dirty="0"/>
              <a:t>(</a:t>
            </a:r>
            <a:r>
              <a:rPr lang="zh-TW" altLang="en-US" dirty="0"/>
              <a:t>回覆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先切到回饋的頁面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一樣從 </a:t>
            </a:r>
            <a:r>
              <a:rPr lang="en-US" altLang="zh-TW" dirty="0"/>
              <a:t>network </a:t>
            </a:r>
            <a:r>
              <a:rPr lang="zh-TW" altLang="en-US" dirty="0"/>
              <a:t>中找 </a:t>
            </a:r>
            <a:r>
              <a:rPr lang="en-US" altLang="zh-TW" dirty="0"/>
              <a:t>API</a:t>
            </a:r>
          </a:p>
          <a:p>
            <a:r>
              <a:rPr lang="zh-TW" altLang="en-US" dirty="0"/>
              <a:t>找到一個 </a:t>
            </a:r>
            <a:r>
              <a:rPr lang="en-US" altLang="zh-TW" dirty="0"/>
              <a:t>feedback</a:t>
            </a:r>
            <a:r>
              <a:rPr lang="zh-TW" altLang="en-US" dirty="0"/>
              <a:t> 開頭的</a:t>
            </a:r>
            <a:br>
              <a:rPr lang="en-US" altLang="zh-TW" dirty="0"/>
            </a:br>
            <a:r>
              <a:rPr lang="zh-TW" altLang="en-US" dirty="0"/>
              <a:t>請求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E625B8-5383-D8AA-7B69-CD092B3B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24" y="340278"/>
            <a:ext cx="5752912" cy="3581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992D29F-E5B2-8CA0-D2EB-42754E822E94}"/>
              </a:ext>
            </a:extLst>
          </p:cNvPr>
          <p:cNvSpPr txBox="1"/>
          <p:nvPr/>
        </p:nvSpPr>
        <p:spPr>
          <a:xfrm>
            <a:off x="5212849" y="490899"/>
            <a:ext cx="709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https://hahow.in/courses/5d9c405e6f4b130023e9999d/feedbacks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574F3-5876-682A-5965-CBEAF76968EA}"/>
              </a:ext>
            </a:extLst>
          </p:cNvPr>
          <p:cNvSpPr/>
          <p:nvPr/>
        </p:nvSpPr>
        <p:spPr>
          <a:xfrm>
            <a:off x="7879976" y="860231"/>
            <a:ext cx="12012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E508A3-DCDE-86BE-82B5-940FF5BE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06" y="2893292"/>
            <a:ext cx="7460171" cy="3803344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AA48060-29EC-76C0-BEC4-744074DAA464}"/>
              </a:ext>
            </a:extLst>
          </p:cNvPr>
          <p:cNvCxnSpPr>
            <a:cxnSpLocks/>
          </p:cNvCxnSpPr>
          <p:nvPr/>
        </p:nvCxnSpPr>
        <p:spPr>
          <a:xfrm>
            <a:off x="4594030" y="4903450"/>
            <a:ext cx="206174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0CB1F5-99AE-0200-84D2-EE24E5B5EF5D}"/>
              </a:ext>
            </a:extLst>
          </p:cNvPr>
          <p:cNvCxnSpPr>
            <a:cxnSpLocks/>
          </p:cNvCxnSpPr>
          <p:nvPr/>
        </p:nvCxnSpPr>
        <p:spPr>
          <a:xfrm>
            <a:off x="6944025" y="3333017"/>
            <a:ext cx="394964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EA64BA5-AC13-8070-0F7A-B961AA53FA82}"/>
              </a:ext>
            </a:extLst>
          </p:cNvPr>
          <p:cNvCxnSpPr>
            <a:cxnSpLocks/>
          </p:cNvCxnSpPr>
          <p:nvPr/>
        </p:nvCxnSpPr>
        <p:spPr>
          <a:xfrm>
            <a:off x="6944025" y="5718664"/>
            <a:ext cx="112731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4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6FD15-E061-3599-E04F-A5FDD156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7" y="290146"/>
            <a:ext cx="9601200" cy="3581400"/>
          </a:xfrm>
        </p:spPr>
        <p:txBody>
          <a:bodyPr/>
          <a:lstStyle/>
          <a:p>
            <a:r>
              <a:rPr lang="zh-TW" altLang="en-US" dirty="0"/>
              <a:t>觀察資料，所有評論都被包在一個 </a:t>
            </a:r>
            <a:r>
              <a:rPr lang="en-US" altLang="zh-TW" dirty="0"/>
              <a:t>list </a:t>
            </a:r>
            <a:r>
              <a:rPr lang="zh-TW" altLang="en-US" dirty="0"/>
              <a:t>裡面，依序取出即可</a:t>
            </a:r>
            <a:endParaRPr lang="en-US" altLang="zh-TW" dirty="0"/>
          </a:p>
          <a:p>
            <a:r>
              <a:rPr lang="zh-TW" altLang="en-US" dirty="0"/>
              <a:t>會用到的欄位有</a:t>
            </a:r>
            <a:endParaRPr lang="en-US" altLang="zh-TW" dirty="0"/>
          </a:p>
          <a:p>
            <a:pPr lvl="1"/>
            <a:r>
              <a:rPr lang="en-US" altLang="zh-TW" dirty="0"/>
              <a:t>title</a:t>
            </a:r>
          </a:p>
          <a:p>
            <a:pPr lvl="1"/>
            <a:r>
              <a:rPr lang="en-US" altLang="zh-TW" dirty="0"/>
              <a:t>description</a:t>
            </a:r>
          </a:p>
          <a:p>
            <a:pPr lvl="1"/>
            <a:r>
              <a:rPr lang="en-US" altLang="zh-TW" dirty="0"/>
              <a:t>rating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一開始一樣設定好欄位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0BF73A-17D5-E9D7-18FD-68A613FE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26" y="1227652"/>
            <a:ext cx="7640116" cy="48774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0DA050-25D1-6C6B-0671-F53C6CDA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7" y="3341077"/>
            <a:ext cx="7240010" cy="1952898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0724962-7C38-352A-35BC-91B87A0F383C}"/>
              </a:ext>
            </a:extLst>
          </p:cNvPr>
          <p:cNvCxnSpPr>
            <a:cxnSpLocks/>
          </p:cNvCxnSpPr>
          <p:nvPr/>
        </p:nvCxnSpPr>
        <p:spPr>
          <a:xfrm flipH="1">
            <a:off x="3209192" y="3982915"/>
            <a:ext cx="3877408" cy="272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3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4A795-F0FA-7642-7221-2E76D329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359875"/>
            <a:ext cx="10996245" cy="3581400"/>
          </a:xfrm>
        </p:spPr>
        <p:txBody>
          <a:bodyPr>
            <a:normAutofit/>
          </a:bodyPr>
          <a:lstStyle/>
          <a:p>
            <a:r>
              <a:rPr lang="zh-TW" altLang="en-US" dirty="0"/>
              <a:t>將參數 </a:t>
            </a:r>
            <a:r>
              <a:rPr lang="en-US" altLang="zh-TW" dirty="0"/>
              <a:t>id </a:t>
            </a:r>
            <a:r>
              <a:rPr lang="zh-TW" altLang="en-US" dirty="0"/>
              <a:t>及 </a:t>
            </a:r>
            <a:r>
              <a:rPr lang="en-US" altLang="zh-TW" dirty="0"/>
              <a:t>page</a:t>
            </a:r>
            <a:r>
              <a:rPr lang="zh-TW" altLang="en-US" dirty="0"/>
              <a:t> 放入 </a:t>
            </a:r>
            <a:r>
              <a:rPr lang="en-US" altLang="zh-TW" dirty="0" err="1"/>
              <a:t>url</a:t>
            </a:r>
            <a:r>
              <a:rPr lang="zh-TW" altLang="en-US" dirty="0"/>
              <a:t>，設定 </a:t>
            </a:r>
            <a:r>
              <a:rPr lang="en-US" altLang="zh-TW" dirty="0"/>
              <a:t>headers</a:t>
            </a:r>
            <a:r>
              <a:rPr lang="zh-TW" altLang="en-US" dirty="0"/>
              <a:t> 後，用 </a:t>
            </a:r>
            <a:r>
              <a:rPr lang="en-US" altLang="zh-TW" dirty="0"/>
              <a:t>requests </a:t>
            </a:r>
            <a:r>
              <a:rPr lang="zh-TW" altLang="en-US" dirty="0"/>
              <a:t>送出請求，若失敗就中斷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將資料轉乘 </a:t>
            </a:r>
            <a:r>
              <a:rPr lang="en-US" altLang="zh-TW" dirty="0" err="1"/>
              <a:t>json</a:t>
            </a:r>
            <a:r>
              <a:rPr lang="zh-TW" altLang="en-US" dirty="0"/>
              <a:t> 後，若長度為 </a:t>
            </a:r>
            <a:r>
              <a:rPr lang="en-US" altLang="zh-TW" dirty="0"/>
              <a:t>0</a:t>
            </a:r>
            <a:r>
              <a:rPr lang="zh-TW" altLang="en-US" dirty="0"/>
              <a:t>，表示這個 </a:t>
            </a:r>
            <a:r>
              <a:rPr lang="en-US" altLang="zh-TW" dirty="0"/>
              <a:t>page </a:t>
            </a:r>
            <a:r>
              <a:rPr lang="zh-TW" altLang="en-US" dirty="0"/>
              <a:t>已經沒有資料了，就不用繼續撈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loop </a:t>
            </a:r>
            <a:r>
              <a:rPr lang="zh-TW" altLang="en-US" dirty="0"/>
              <a:t>依序把各評論的對應資料取出來放入一開始設定的欄位中，最後轉 </a:t>
            </a:r>
            <a:r>
              <a:rPr lang="en-US" altLang="zh-TW" dirty="0" err="1"/>
              <a:t>DateFrame</a:t>
            </a:r>
            <a:r>
              <a:rPr lang="en-US" altLang="zh-TW" dirty="0"/>
              <a:t> </a:t>
            </a:r>
            <a:r>
              <a:rPr lang="zh-TW" altLang="en-US" dirty="0"/>
              <a:t>後回傳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1FEAD1-1911-624F-7DAE-66A22DE1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54" y="926336"/>
            <a:ext cx="8352692" cy="18631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3EF7E6-C703-50E7-BF10-4105425B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3832025"/>
            <a:ext cx="5683251" cy="292656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B6AD9D8-0E4D-7576-22EA-85320BB95C2C}"/>
              </a:ext>
            </a:extLst>
          </p:cNvPr>
          <p:cNvSpPr txBox="1"/>
          <p:nvPr/>
        </p:nvSpPr>
        <p:spPr>
          <a:xfrm>
            <a:off x="7129260" y="4194340"/>
            <a:ext cx="48898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2000" dirty="0">
                <a:solidFill>
                  <a:schemeClr val="tx2"/>
                </a:solidFill>
              </a:rPr>
              <a:t>** 實際跑的時候有出現撈到空值的問題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2000" dirty="0">
                <a:solidFill>
                  <a:schemeClr val="tx2"/>
                </a:solidFill>
              </a:rPr>
              <a:t>這種時候可以用 </a:t>
            </a:r>
            <a:r>
              <a:rPr lang="en-US" altLang="zh-TW" sz="2000" dirty="0" err="1">
                <a:solidFill>
                  <a:schemeClr val="tx2"/>
                </a:solidFill>
              </a:rPr>
              <a:t>dict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zh-TW" altLang="en-US" sz="2000" dirty="0">
                <a:solidFill>
                  <a:schemeClr val="tx2"/>
                </a:solidFill>
              </a:rPr>
              <a:t>提供的 </a:t>
            </a:r>
            <a:r>
              <a:rPr lang="en-US" altLang="zh-TW" sz="2000" dirty="0">
                <a:solidFill>
                  <a:schemeClr val="tx2"/>
                </a:solidFill>
              </a:rPr>
              <a:t>get </a:t>
            </a:r>
            <a:r>
              <a:rPr lang="zh-TW" altLang="en-US" sz="2000" dirty="0">
                <a:solidFill>
                  <a:schemeClr val="tx2"/>
                </a:solidFill>
              </a:rPr>
              <a:t>方法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2000" dirty="0">
                <a:solidFill>
                  <a:schemeClr val="tx2"/>
                </a:solidFill>
              </a:rPr>
              <a:t>若取不到 </a:t>
            </a:r>
            <a:r>
              <a:rPr lang="en-US" altLang="zh-TW" sz="2000" dirty="0">
                <a:solidFill>
                  <a:schemeClr val="tx2"/>
                </a:solidFill>
              </a:rPr>
              <a:t>key</a:t>
            </a:r>
            <a:r>
              <a:rPr lang="zh-TW" altLang="en-US" sz="2000" dirty="0">
                <a:solidFill>
                  <a:schemeClr val="tx2"/>
                </a:solidFill>
              </a:rPr>
              <a:t> 時，會自動回傳預設值，避免</a:t>
            </a:r>
            <a:r>
              <a:rPr lang="en-US" altLang="zh-TW" sz="2000" dirty="0">
                <a:solidFill>
                  <a:schemeClr val="tx2"/>
                </a:solidFill>
              </a:rPr>
              <a:t> key error</a:t>
            </a:r>
          </a:p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zh-TW" sz="2000" dirty="0">
                <a:solidFill>
                  <a:schemeClr val="tx2"/>
                </a:solidFill>
              </a:rPr>
              <a:t>Ex: </a:t>
            </a:r>
            <a:r>
              <a:rPr lang="en-US" altLang="zh-TW" sz="2000" dirty="0" err="1">
                <a:solidFill>
                  <a:schemeClr val="tx2"/>
                </a:solidFill>
              </a:rPr>
              <a:t>data.get</a:t>
            </a:r>
            <a:r>
              <a:rPr lang="en-US" altLang="zh-TW" sz="2000" dirty="0">
                <a:solidFill>
                  <a:schemeClr val="tx2"/>
                </a:solidFill>
              </a:rPr>
              <a:t>(‘key’, ‘default data’)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7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03320A-9C2A-C59F-24F4-71F315E1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454" y="298939"/>
            <a:ext cx="10990384" cy="3581400"/>
          </a:xfrm>
        </p:spPr>
        <p:txBody>
          <a:bodyPr/>
          <a:lstStyle/>
          <a:p>
            <a:r>
              <a:rPr lang="zh-TW" altLang="en-US" dirty="0"/>
              <a:t>主程式的部分，先設定回饋的資料欄位格式</a:t>
            </a:r>
            <a:endParaRPr lang="en-US" altLang="zh-TW" dirty="0"/>
          </a:p>
          <a:p>
            <a:r>
              <a:rPr lang="zh-TW" altLang="en-US" dirty="0"/>
              <a:t>迭代剛剛拿到的課程資料，取出課程 </a:t>
            </a:r>
            <a:r>
              <a:rPr lang="en-US" altLang="zh-TW" dirty="0"/>
              <a:t>id </a:t>
            </a:r>
            <a:r>
              <a:rPr lang="zh-TW" altLang="en-US" dirty="0"/>
              <a:t>後，餵給蒐集課程回饋資料的 </a:t>
            </a:r>
            <a:r>
              <a:rPr lang="en-US" altLang="zh-TW" dirty="0"/>
              <a:t>function</a:t>
            </a:r>
          </a:p>
          <a:p>
            <a:r>
              <a:rPr lang="zh-TW" altLang="en-US" dirty="0"/>
              <a:t>因為要把所有回饋併成一個 </a:t>
            </a:r>
            <a:r>
              <a:rPr lang="en-US" altLang="zh-TW" dirty="0"/>
              <a:t>csv</a:t>
            </a:r>
            <a:r>
              <a:rPr lang="zh-TW" altLang="en-US" dirty="0"/>
              <a:t>，用 </a:t>
            </a:r>
            <a:r>
              <a:rPr lang="en-US" altLang="zh-TW" dirty="0"/>
              <a:t>pandas </a:t>
            </a:r>
            <a:r>
              <a:rPr lang="zh-TW" altLang="en-US" dirty="0"/>
              <a:t>的 </a:t>
            </a:r>
            <a:r>
              <a:rPr lang="en-US" altLang="zh-TW" dirty="0" err="1"/>
              <a:t>concat</a:t>
            </a:r>
            <a:r>
              <a:rPr lang="en-US" altLang="zh-TW" dirty="0"/>
              <a:t> </a:t>
            </a:r>
            <a:r>
              <a:rPr lang="zh-TW" altLang="en-US" dirty="0"/>
              <a:t>進行合併</a:t>
            </a:r>
            <a:endParaRPr lang="en-US" altLang="zh-TW" dirty="0"/>
          </a:p>
          <a:p>
            <a:r>
              <a:rPr lang="zh-TW" altLang="en-US" dirty="0"/>
              <a:t>完成後輸出 </a:t>
            </a:r>
            <a:r>
              <a:rPr lang="en-US" altLang="zh-TW" dirty="0"/>
              <a:t>csv </a:t>
            </a:r>
            <a:r>
              <a:rPr lang="zh-TW" altLang="en-US" dirty="0"/>
              <a:t>就完成了（注意編碼跟 </a:t>
            </a:r>
            <a:r>
              <a:rPr lang="en-US" altLang="zh-TW" dirty="0"/>
              <a:t>index </a:t>
            </a:r>
            <a:r>
              <a:rPr lang="zh-TW" altLang="en-US" dirty="0"/>
              <a:t>需求）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892C86-88A0-63F6-4CFF-0BA9A652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7" y="2014209"/>
            <a:ext cx="7744906" cy="473458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2E5C8A6-2088-B01E-046E-BE60B726A80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78306" y="2849833"/>
            <a:ext cx="2862799" cy="111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9B3015-B479-8E70-FD1E-BC65FFFBE0DA}"/>
              </a:ext>
            </a:extLst>
          </p:cNvPr>
          <p:cNvSpPr txBox="1"/>
          <p:nvPr/>
        </p:nvSpPr>
        <p:spPr>
          <a:xfrm>
            <a:off x="6341105" y="2526667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tqdm</a:t>
            </a:r>
            <a:r>
              <a:rPr lang="zh-TW" altLang="en-US" dirty="0">
                <a:highlight>
                  <a:srgbClr val="FFFF00"/>
                </a:highlight>
              </a:rPr>
              <a:t> 是用來觀察每個迭代的花費時間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>
                <a:highlight>
                  <a:srgbClr val="FFFF00"/>
                </a:highlight>
              </a:rPr>
              <a:t>我的習慣是用來看 </a:t>
            </a:r>
            <a:r>
              <a:rPr lang="en-US" altLang="zh-TW" dirty="0">
                <a:highlight>
                  <a:srgbClr val="FFFF00"/>
                </a:highlight>
              </a:rPr>
              <a:t>loop </a:t>
            </a:r>
            <a:r>
              <a:rPr lang="zh-TW" altLang="en-US" dirty="0">
                <a:highlight>
                  <a:srgbClr val="FFFF00"/>
                </a:highlight>
              </a:rPr>
              <a:t>有沒有正常運行及預估所需時間</a:t>
            </a:r>
          </a:p>
        </p:txBody>
      </p:sp>
    </p:spTree>
    <p:extLst>
      <p:ext uri="{BB962C8B-B14F-4D97-AF65-F5344CB8AC3E}">
        <p14:creationId xmlns:p14="http://schemas.microsoft.com/office/powerpoint/2010/main" val="75911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911BD-5555-C0F0-F2B1-6D9E0BBC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6A95E-F8EA-B1A5-3B39-013C5F9F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基本的爬蟲概念在下面這個網址說的蠻清楚的，照著做就好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https://blog.jiatool.com/posts/job104_spider/</a:t>
            </a:r>
            <a:endParaRPr lang="en-US" altLang="zh-TW" dirty="0"/>
          </a:p>
          <a:p>
            <a:r>
              <a:rPr lang="zh-TW" altLang="en-US" dirty="0"/>
              <a:t>流程：</a:t>
            </a:r>
            <a:endParaRPr lang="en-US" altLang="zh-TW" dirty="0"/>
          </a:p>
          <a:p>
            <a:pPr lvl="1"/>
            <a:r>
              <a:rPr lang="zh-TW" altLang="en-US" dirty="0"/>
              <a:t>確定需求：撈某分類的搜尋結果（職缺）及其詳細資料</a:t>
            </a:r>
            <a:endParaRPr lang="en-US" altLang="zh-TW" dirty="0"/>
          </a:p>
          <a:p>
            <a:pPr lvl="1"/>
            <a:r>
              <a:rPr lang="zh-TW" altLang="en-US" dirty="0"/>
              <a:t>從 </a:t>
            </a:r>
            <a:r>
              <a:rPr lang="en-US" altLang="zh-TW" dirty="0"/>
              <a:t>F12 </a:t>
            </a:r>
            <a:r>
              <a:rPr lang="zh-TW" altLang="en-US" dirty="0"/>
              <a:t>的 </a:t>
            </a:r>
            <a:r>
              <a:rPr lang="en-US" altLang="zh-TW" dirty="0"/>
              <a:t>network </a:t>
            </a:r>
            <a:r>
              <a:rPr lang="zh-TW" altLang="en-US" dirty="0"/>
              <a:t>去找可能的請求</a:t>
            </a:r>
            <a:endParaRPr lang="en-US" altLang="zh-TW" dirty="0"/>
          </a:p>
          <a:p>
            <a:pPr lvl="1"/>
            <a:r>
              <a:rPr lang="zh-TW" altLang="en-US" dirty="0"/>
              <a:t>確定請求格式與參數</a:t>
            </a:r>
            <a:endParaRPr lang="en-US" altLang="zh-TW" dirty="0"/>
          </a:p>
          <a:p>
            <a:pPr lvl="1"/>
            <a:r>
              <a:rPr lang="zh-TW" altLang="en-US" dirty="0"/>
              <a:t>確定回覆格式</a:t>
            </a:r>
          </a:p>
        </p:txBody>
      </p:sp>
    </p:spTree>
    <p:extLst>
      <p:ext uri="{BB962C8B-B14F-4D97-AF65-F5344CB8AC3E}">
        <p14:creationId xmlns:p14="http://schemas.microsoft.com/office/powerpoint/2010/main" val="6790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D342C-DE80-8D55-A8DF-EA090799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hahow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92A94-98D1-F1B8-0DA6-67A8668D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需求：找出特定</a:t>
            </a:r>
            <a:r>
              <a:rPr lang="en-US" altLang="zh-TW" dirty="0"/>
              <a:t>“</a:t>
            </a:r>
            <a:r>
              <a:rPr lang="zh-TW" altLang="en-US" dirty="0"/>
              <a:t>關鍵字</a:t>
            </a:r>
            <a:r>
              <a:rPr lang="en-US" altLang="zh-TW" dirty="0"/>
              <a:t>”</a:t>
            </a:r>
            <a:r>
              <a:rPr lang="zh-TW" altLang="en-US" dirty="0"/>
              <a:t>之已開設課程的詳細資料及學生回覆</a:t>
            </a:r>
            <a:endParaRPr lang="en-US" altLang="zh-TW" dirty="0"/>
          </a:p>
          <a:p>
            <a:r>
              <a:rPr lang="zh-TW" altLang="en-US" dirty="0"/>
              <a:t>流程：</a:t>
            </a:r>
            <a:endParaRPr lang="en-US" altLang="zh-TW" dirty="0"/>
          </a:p>
          <a:p>
            <a:pPr lvl="1"/>
            <a:r>
              <a:rPr lang="zh-TW" altLang="en-US" dirty="0"/>
              <a:t>撈出關鍵字的搜尋結果（相關課程有哪些）</a:t>
            </a:r>
            <a:endParaRPr lang="en-US" altLang="zh-TW" dirty="0"/>
          </a:p>
          <a:p>
            <a:pPr lvl="1"/>
            <a:r>
              <a:rPr lang="zh-TW" altLang="en-US" dirty="0"/>
              <a:t>撈出單一課程的詳細資料及學生回覆</a:t>
            </a:r>
          </a:p>
        </p:txBody>
      </p:sp>
    </p:spTree>
    <p:extLst>
      <p:ext uri="{BB962C8B-B14F-4D97-AF65-F5344CB8AC3E}">
        <p14:creationId xmlns:p14="http://schemas.microsoft.com/office/powerpoint/2010/main" val="249366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6E324-030C-B714-86DA-62C2BCE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hahow</a:t>
            </a:r>
            <a:r>
              <a:rPr lang="en-US" altLang="zh-TW" dirty="0"/>
              <a:t>-</a:t>
            </a:r>
            <a:r>
              <a:rPr lang="zh-TW" altLang="en-US" dirty="0"/>
              <a:t>撈關鍵字搜尋結果（課程）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66962-361D-9D31-37D8-6FE237F5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000"/>
            <a:ext cx="9601200" cy="3581400"/>
          </a:xfrm>
        </p:spPr>
        <p:txBody>
          <a:bodyPr/>
          <a:lstStyle/>
          <a:p>
            <a:r>
              <a:rPr lang="zh-TW" altLang="en-US" dirty="0"/>
              <a:t>先隨便搜尋一個關鍵字，然後看一下 </a:t>
            </a:r>
            <a:r>
              <a:rPr lang="en-US" altLang="zh-TW" dirty="0"/>
              <a:t>network </a:t>
            </a:r>
            <a:r>
              <a:rPr lang="zh-TW" altLang="en-US" dirty="0"/>
              <a:t>那邊有沒有打相關的 </a:t>
            </a:r>
            <a:r>
              <a:rPr lang="en-US" altLang="zh-TW" dirty="0"/>
              <a:t>API</a:t>
            </a:r>
          </a:p>
          <a:p>
            <a:r>
              <a:rPr lang="zh-TW" altLang="en-US" dirty="0"/>
              <a:t>觀察網站架構，目標是影音課程的資料，記得要切 </a:t>
            </a:r>
            <a:r>
              <a:rPr lang="en-US" altLang="zh-TW" dirty="0"/>
              <a:t>tab </a:t>
            </a:r>
            <a:r>
              <a:rPr lang="zh-TW" altLang="en-US" dirty="0"/>
              <a:t>到影音課程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486CF9-2416-640B-A086-55F909F1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3" y="2386309"/>
            <a:ext cx="7473462" cy="31723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37EFF8-A523-7242-B18A-D78C0440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3" y="3459338"/>
            <a:ext cx="7869116" cy="32747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2F90E3-029B-CA32-6077-D143C7088591}"/>
              </a:ext>
            </a:extLst>
          </p:cNvPr>
          <p:cNvSpPr txBox="1"/>
          <p:nvPr/>
        </p:nvSpPr>
        <p:spPr>
          <a:xfrm>
            <a:off x="1210408" y="302554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https://hahow.in/search?query=python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AB4110B-90EE-DB33-656A-B6F01CD65746}"/>
              </a:ext>
            </a:extLst>
          </p:cNvPr>
          <p:cNvSpPr/>
          <p:nvPr/>
        </p:nvSpPr>
        <p:spPr>
          <a:xfrm>
            <a:off x="1245577" y="2561022"/>
            <a:ext cx="477715" cy="43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87D323AD-7780-20D2-B910-583A257DA501}"/>
              </a:ext>
            </a:extLst>
          </p:cNvPr>
          <p:cNvSpPr/>
          <p:nvPr/>
        </p:nvSpPr>
        <p:spPr>
          <a:xfrm>
            <a:off x="4492870" y="3620511"/>
            <a:ext cx="477715" cy="43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EE6152-54E6-ACB9-A09A-B58EE726F414}"/>
              </a:ext>
            </a:extLst>
          </p:cNvPr>
          <p:cNvSpPr txBox="1"/>
          <p:nvPr/>
        </p:nvSpPr>
        <p:spPr>
          <a:xfrm>
            <a:off x="4422531" y="4051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https://hahow.in/search/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courses</a:t>
            </a:r>
            <a:r>
              <a:rPr lang="en-US" altLang="zh-TW" dirty="0">
                <a:highlight>
                  <a:srgbClr val="FFFF00"/>
                </a:highlight>
              </a:rPr>
              <a:t>?query=python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7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E382F-DE3F-1AB8-876A-EC9E6A61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86862"/>
            <a:ext cx="5923084" cy="6066692"/>
          </a:xfrm>
        </p:spPr>
        <p:txBody>
          <a:bodyPr>
            <a:normAutofit/>
          </a:bodyPr>
          <a:lstStyle/>
          <a:p>
            <a:r>
              <a:rPr lang="zh-TW" altLang="en-US" dirty="0"/>
              <a:t>接下到 </a:t>
            </a:r>
            <a:r>
              <a:rPr lang="en-US" altLang="zh-TW" dirty="0"/>
              <a:t>F12</a:t>
            </a:r>
            <a:r>
              <a:rPr lang="zh-TW" altLang="en-US" dirty="0"/>
              <a:t> 中找線索</a:t>
            </a:r>
            <a:endParaRPr lang="en-US" altLang="zh-TW" dirty="0"/>
          </a:p>
          <a:p>
            <a:r>
              <a:rPr lang="zh-TW" altLang="en-US" dirty="0"/>
              <a:t>若一開始頁面是空的，打開 </a:t>
            </a:r>
            <a:r>
              <a:rPr lang="en-US" altLang="zh-TW" dirty="0"/>
              <a:t>F12</a:t>
            </a:r>
            <a:r>
              <a:rPr lang="zh-TW" altLang="en-US" dirty="0"/>
              <a:t> 再重整頁面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這邊可以過濾檔案格式，通常資料以 </a:t>
            </a:r>
            <a:r>
              <a:rPr lang="en-US" altLang="zh-TW" dirty="0" err="1"/>
              <a:t>json</a:t>
            </a:r>
            <a:r>
              <a:rPr lang="zh-TW" altLang="en-US" dirty="0"/>
              <a:t> 為主，選 </a:t>
            </a:r>
            <a:r>
              <a:rPr lang="en-US" altLang="zh-TW" dirty="0" err="1"/>
              <a:t>Feteh</a:t>
            </a:r>
            <a:r>
              <a:rPr lang="en-US" altLang="zh-TW" dirty="0"/>
              <a:t>/XHR </a:t>
            </a:r>
            <a:r>
              <a:rPr lang="zh-TW" altLang="en-US" dirty="0"/>
              <a:t>可以過濾出來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3B5E4-B185-3F6F-3082-ED766ACD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4" y="175846"/>
            <a:ext cx="4753707" cy="21094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1ABC28-064F-E828-6AC5-47C7E0D6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84" y="2855202"/>
            <a:ext cx="4753707" cy="1999733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751D4C89-527E-7552-D132-AAB288316F33}"/>
              </a:ext>
            </a:extLst>
          </p:cNvPr>
          <p:cNvSpPr/>
          <p:nvPr/>
        </p:nvSpPr>
        <p:spPr>
          <a:xfrm>
            <a:off x="9470779" y="2346049"/>
            <a:ext cx="477715" cy="43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F55F1B-FF49-1C14-8CC9-B48B373B2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80" y="1459769"/>
            <a:ext cx="6386204" cy="155630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BD3672C-3BA6-D980-C18F-1FB59333344A}"/>
              </a:ext>
            </a:extLst>
          </p:cNvPr>
          <p:cNvCxnSpPr>
            <a:cxnSpLocks/>
          </p:cNvCxnSpPr>
          <p:nvPr/>
        </p:nvCxnSpPr>
        <p:spPr>
          <a:xfrm flipH="1" flipV="1">
            <a:off x="7218484" y="1712115"/>
            <a:ext cx="668216" cy="1391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9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060EF-01F4-6C03-E766-5B4D1715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78070"/>
            <a:ext cx="9601200" cy="3581400"/>
          </a:xfrm>
        </p:spPr>
        <p:txBody>
          <a:bodyPr/>
          <a:lstStyle/>
          <a:p>
            <a:r>
              <a:rPr lang="zh-TW" altLang="en-US" dirty="0"/>
              <a:t>接下來可以觀察一下有哪些可能是我們要的，或是一筆一筆看也可以</a:t>
            </a:r>
            <a:endParaRPr lang="en-US" altLang="zh-TW" dirty="0"/>
          </a:p>
          <a:p>
            <a:r>
              <a:rPr lang="zh-TW" altLang="en-US" dirty="0"/>
              <a:t>善用右邊的 </a:t>
            </a:r>
            <a:r>
              <a:rPr lang="en-US" altLang="zh-TW" dirty="0"/>
              <a:t>Preview</a:t>
            </a:r>
            <a:r>
              <a:rPr lang="zh-TW" altLang="en-US" dirty="0"/>
              <a:t> 觀察資料</a:t>
            </a:r>
            <a:endParaRPr lang="en-US" altLang="zh-TW" dirty="0"/>
          </a:p>
          <a:p>
            <a:r>
              <a:rPr lang="zh-TW" altLang="en-US" dirty="0"/>
              <a:t>最後找到打出去的 </a:t>
            </a:r>
            <a:r>
              <a:rPr lang="en-US" altLang="zh-TW" dirty="0"/>
              <a:t>API</a:t>
            </a:r>
            <a:r>
              <a:rPr lang="zh-TW" altLang="en-US" dirty="0"/>
              <a:t> 網址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669B18-BE3E-414D-0AC7-5F1031D6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25" y="884523"/>
            <a:ext cx="6483606" cy="35890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576BAB-95A8-DA35-CA47-B8D49D44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31" y="2503194"/>
            <a:ext cx="7464781" cy="3976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EC6060-FE1B-766D-8ADB-D628E0BEB7BB}"/>
              </a:ext>
            </a:extLst>
          </p:cNvPr>
          <p:cNvSpPr/>
          <p:nvPr/>
        </p:nvSpPr>
        <p:spPr>
          <a:xfrm>
            <a:off x="1374531" y="5008682"/>
            <a:ext cx="2195146" cy="237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C16618-107D-65BD-9410-083EFC84A327}"/>
              </a:ext>
            </a:extLst>
          </p:cNvPr>
          <p:cNvSpPr txBox="1"/>
          <p:nvPr/>
        </p:nvSpPr>
        <p:spPr>
          <a:xfrm>
            <a:off x="6761284" y="50086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課程資訊</a:t>
            </a:r>
          </a:p>
        </p:txBody>
      </p:sp>
    </p:spTree>
    <p:extLst>
      <p:ext uri="{BB962C8B-B14F-4D97-AF65-F5344CB8AC3E}">
        <p14:creationId xmlns:p14="http://schemas.microsoft.com/office/powerpoint/2010/main" val="94319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18010-5393-6949-AFA4-B383362F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07" y="290145"/>
            <a:ext cx="9601200" cy="6251331"/>
          </a:xfrm>
        </p:spPr>
        <p:txBody>
          <a:bodyPr/>
          <a:lstStyle/>
          <a:p>
            <a:r>
              <a:rPr lang="zh-TW" altLang="en-US" dirty="0"/>
              <a:t>資料格式觀察</a:t>
            </a:r>
            <a:endParaRPr lang="en-US" altLang="zh-TW" dirty="0"/>
          </a:p>
          <a:p>
            <a:r>
              <a:rPr lang="zh-TW" altLang="en-US" dirty="0"/>
              <a:t>課程資訊放在 </a:t>
            </a:r>
            <a:r>
              <a:rPr lang="en-US" altLang="zh-TW" dirty="0"/>
              <a:t>data &gt; </a:t>
            </a:r>
            <a:r>
              <a:rPr lang="en-US" altLang="zh-TW" dirty="0" err="1"/>
              <a:t>courseData</a:t>
            </a:r>
            <a:r>
              <a:rPr lang="en-US" altLang="zh-TW" dirty="0"/>
              <a:t> &gt; products</a:t>
            </a:r>
          </a:p>
          <a:p>
            <a:r>
              <a:rPr lang="zh-TW" altLang="en-US" dirty="0"/>
              <a:t>需要的欄位資料有</a:t>
            </a:r>
            <a:endParaRPr lang="en-US" altLang="zh-TW" dirty="0"/>
          </a:p>
          <a:p>
            <a:pPr lvl="1"/>
            <a:r>
              <a:rPr lang="en-US" altLang="zh-TW" dirty="0"/>
              <a:t>_id</a:t>
            </a:r>
          </a:p>
          <a:p>
            <a:pPr lvl="1"/>
            <a:r>
              <a:rPr lang="en-US" altLang="zh-TW" dirty="0"/>
              <a:t>title</a:t>
            </a:r>
          </a:p>
          <a:p>
            <a:pPr lvl="1"/>
            <a:r>
              <a:rPr lang="en-US" altLang="zh-TW" dirty="0" err="1"/>
              <a:t>metaDescription</a:t>
            </a:r>
            <a:endParaRPr lang="en-US" altLang="zh-TW" dirty="0"/>
          </a:p>
          <a:p>
            <a:pPr lvl="1"/>
            <a:r>
              <a:rPr lang="en-US" altLang="zh-TW" dirty="0"/>
              <a:t>owner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</a:p>
          <a:p>
            <a:pPr lvl="1"/>
            <a:r>
              <a:rPr lang="en-US" altLang="zh-TW" dirty="0"/>
              <a:t>status</a:t>
            </a:r>
          </a:p>
          <a:p>
            <a:pPr lvl="1"/>
            <a:r>
              <a:rPr lang="en-US" altLang="zh-TW" dirty="0" err="1"/>
              <a:t>numSoldTickets</a:t>
            </a:r>
            <a:endParaRPr lang="en-US" altLang="zh-TW" dirty="0"/>
          </a:p>
          <a:p>
            <a:r>
              <a:rPr lang="zh-TW" altLang="en-US" dirty="0"/>
              <a:t>因為 </a:t>
            </a:r>
            <a:r>
              <a:rPr lang="en-US" altLang="zh-TW" dirty="0"/>
              <a:t>owner </a:t>
            </a:r>
            <a:r>
              <a:rPr lang="zh-TW" altLang="en-US" dirty="0"/>
              <a:t>中沒有詳細資料</a:t>
            </a:r>
            <a:br>
              <a:rPr lang="en-US" altLang="zh-TW" dirty="0"/>
            </a:br>
            <a:r>
              <a:rPr lang="zh-TW" altLang="en-US" dirty="0"/>
              <a:t>所以要另外撈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E7596E-BC5D-22FF-9F80-470EC9D0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1255792"/>
            <a:ext cx="6878944" cy="49307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A65289A-9836-1DED-BC16-A89A3769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07" y="5060651"/>
            <a:ext cx="598253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5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21F9E-0E86-F1CC-52F1-C7D7CC7D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0" y="562707"/>
            <a:ext cx="4334607" cy="6198578"/>
          </a:xfrm>
        </p:spPr>
        <p:txBody>
          <a:bodyPr>
            <a:normAutofit/>
          </a:bodyPr>
          <a:lstStyle/>
          <a:p>
            <a:r>
              <a:rPr lang="zh-TW" altLang="en-US" dirty="0"/>
              <a:t>切到 </a:t>
            </a:r>
            <a:r>
              <a:rPr lang="en-US" altLang="zh-TW" dirty="0"/>
              <a:t>header</a:t>
            </a:r>
          </a:p>
          <a:p>
            <a:r>
              <a:rPr lang="zh-TW" altLang="en-US" dirty="0"/>
              <a:t>觀察 </a:t>
            </a:r>
            <a:r>
              <a:rPr lang="en-US" altLang="zh-TW" dirty="0"/>
              <a:t>Request URL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https://api.hahow.in/api/products/search?</a:t>
            </a:r>
            <a:r>
              <a:rPr lang="en-US" altLang="zh-TW" b="1" dirty="0">
                <a:hlinkClick r:id="rId2"/>
              </a:rPr>
              <a:t>category=COURSE</a:t>
            </a:r>
            <a:r>
              <a:rPr lang="en-US" altLang="zh-TW" dirty="0">
                <a:hlinkClick r:id="rId2"/>
              </a:rPr>
              <a:t>&amp;</a:t>
            </a:r>
            <a:r>
              <a:rPr lang="en-US" altLang="zh-TW" b="1" dirty="0">
                <a:hlinkClick r:id="rId2"/>
              </a:rPr>
              <a:t>limit=24</a:t>
            </a:r>
            <a:r>
              <a:rPr lang="en-US" altLang="zh-TW" dirty="0">
                <a:hlinkClick r:id="rId2"/>
              </a:rPr>
              <a:t>&amp;</a:t>
            </a:r>
            <a:r>
              <a:rPr lang="en-US" altLang="zh-TW" b="1" dirty="0">
                <a:hlinkClick r:id="rId2"/>
              </a:rPr>
              <a:t>page=0</a:t>
            </a:r>
            <a:r>
              <a:rPr lang="en-US" altLang="zh-TW" dirty="0">
                <a:hlinkClick r:id="rId2"/>
              </a:rPr>
              <a:t>&amp;</a:t>
            </a:r>
            <a:r>
              <a:rPr lang="en-US" altLang="zh-TW" b="1" dirty="0">
                <a:hlinkClick r:id="rId2"/>
              </a:rPr>
              <a:t>query=python</a:t>
            </a:r>
            <a:r>
              <a:rPr lang="en-US" altLang="zh-TW" dirty="0">
                <a:hlinkClick r:id="rId2"/>
              </a:rPr>
              <a:t>&amp;</a:t>
            </a:r>
            <a:r>
              <a:rPr lang="en-US" altLang="zh-TW" b="1" dirty="0">
                <a:hlinkClick r:id="rId2"/>
              </a:rPr>
              <a:t>sort=RELEVANCE</a:t>
            </a:r>
            <a:endParaRPr lang="en-US" altLang="zh-TW" b="1" dirty="0"/>
          </a:p>
          <a:p>
            <a:r>
              <a:rPr lang="zh-TW" altLang="en-US" dirty="0"/>
              <a:t>猜測參數意義</a:t>
            </a:r>
            <a:endParaRPr lang="en-US" altLang="zh-TW" dirty="0"/>
          </a:p>
          <a:p>
            <a:pPr lvl="1"/>
            <a:r>
              <a:rPr lang="en-US" altLang="zh-TW" dirty="0"/>
              <a:t>Category</a:t>
            </a:r>
            <a:r>
              <a:rPr lang="zh-TW" altLang="en-US" dirty="0"/>
              <a:t>：分類</a:t>
            </a:r>
            <a:endParaRPr lang="en-US" altLang="zh-TW" dirty="0"/>
          </a:p>
          <a:p>
            <a:pPr lvl="1"/>
            <a:r>
              <a:rPr lang="en-US" altLang="zh-TW" dirty="0"/>
              <a:t>Limit</a:t>
            </a:r>
            <a:r>
              <a:rPr lang="zh-TW" altLang="en-US" dirty="0"/>
              <a:t>：一次可以撈幾筆資料</a:t>
            </a:r>
            <a:endParaRPr lang="en-US" altLang="zh-TW" dirty="0"/>
          </a:p>
          <a:p>
            <a:pPr lvl="1"/>
            <a:r>
              <a:rPr lang="en-US" altLang="zh-TW" dirty="0"/>
              <a:t>Page</a:t>
            </a:r>
            <a:r>
              <a:rPr lang="zh-TW" altLang="en-US" dirty="0"/>
              <a:t>：第幾頁</a:t>
            </a:r>
            <a:endParaRPr lang="en-US" altLang="zh-TW" dirty="0"/>
          </a:p>
          <a:p>
            <a:pPr lvl="1"/>
            <a:r>
              <a:rPr lang="en-US" altLang="zh-TW" dirty="0"/>
              <a:t>Query</a:t>
            </a:r>
            <a:r>
              <a:rPr lang="zh-TW" altLang="en-US" dirty="0"/>
              <a:t>：搜尋關鍵字</a:t>
            </a:r>
            <a:endParaRPr lang="en-US" altLang="zh-TW" dirty="0"/>
          </a:p>
          <a:p>
            <a:pPr lvl="1"/>
            <a:r>
              <a:rPr lang="en-US" altLang="zh-TW" dirty="0"/>
              <a:t>Sort</a:t>
            </a:r>
            <a:r>
              <a:rPr lang="zh-TW" altLang="en-US" dirty="0"/>
              <a:t>：排序依據</a:t>
            </a:r>
            <a:endParaRPr lang="en-US" altLang="zh-TW" dirty="0"/>
          </a:p>
          <a:p>
            <a:r>
              <a:rPr lang="zh-TW" altLang="en-US" dirty="0"/>
              <a:t>這邊我們只需要對</a:t>
            </a:r>
            <a:r>
              <a:rPr lang="en-US" altLang="zh-TW" dirty="0"/>
              <a:t> limit</a:t>
            </a:r>
            <a:r>
              <a:rPr lang="zh-TW" altLang="en-US" dirty="0"/>
              <a:t>、</a:t>
            </a:r>
            <a:r>
              <a:rPr lang="en-US" altLang="zh-TW" dirty="0"/>
              <a:t>page</a:t>
            </a:r>
            <a:r>
              <a:rPr lang="zh-TW" altLang="en-US" dirty="0"/>
              <a:t>、</a:t>
            </a:r>
            <a:r>
              <a:rPr lang="en-US" altLang="zh-TW" dirty="0"/>
              <a:t>query</a:t>
            </a:r>
            <a:r>
              <a:rPr lang="zh-TW" altLang="en-US" dirty="0"/>
              <a:t>下手即可</a:t>
            </a:r>
            <a:endParaRPr lang="en-US" altLang="zh-TW" dirty="0"/>
          </a:p>
          <a:p>
            <a:r>
              <a:rPr lang="zh-TW" altLang="en-US" dirty="0"/>
              <a:t>最後注意</a:t>
            </a:r>
            <a:r>
              <a:rPr lang="en-US" altLang="zh-TW" dirty="0"/>
              <a:t> Request header </a:t>
            </a:r>
            <a:r>
              <a:rPr lang="en-US" altLang="zh-TW" dirty="0" err="1"/>
              <a:t>referer</a:t>
            </a:r>
            <a:r>
              <a:rPr lang="zh-TW" altLang="en-US" dirty="0"/>
              <a:t>：</a:t>
            </a:r>
            <a:r>
              <a:rPr lang="en-US" altLang="zh-TW" dirty="0">
                <a:hlinkClick r:id="rId3"/>
              </a:rPr>
              <a:t>https://hahow.in/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BAF2AA-601A-4E21-C4A6-E2785E65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70" y="1063471"/>
            <a:ext cx="6242061" cy="4731057"/>
          </a:xfrm>
          <a:prstGeom prst="rect">
            <a:avLst/>
          </a:prstGeom>
        </p:spPr>
      </p:pic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39437F0E-0C4F-DD06-C2C0-EB518AD705F2}"/>
              </a:ext>
            </a:extLst>
          </p:cNvPr>
          <p:cNvCxnSpPr>
            <a:cxnSpLocks/>
          </p:cNvCxnSpPr>
          <p:nvPr/>
        </p:nvCxnSpPr>
        <p:spPr>
          <a:xfrm>
            <a:off x="5829300" y="1603030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7A9D28F-042A-D973-7E0A-142F066E67F7}"/>
              </a:ext>
            </a:extLst>
          </p:cNvPr>
          <p:cNvCxnSpPr>
            <a:cxnSpLocks/>
          </p:cNvCxnSpPr>
          <p:nvPr/>
        </p:nvCxnSpPr>
        <p:spPr>
          <a:xfrm>
            <a:off x="5829300" y="4445876"/>
            <a:ext cx="122213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C977F-CBE6-9A33-048E-CD6773CD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1" y="316523"/>
            <a:ext cx="4088424" cy="6444762"/>
          </a:xfrm>
        </p:spPr>
        <p:txBody>
          <a:bodyPr>
            <a:normAutofit/>
          </a:bodyPr>
          <a:lstStyle/>
          <a:p>
            <a:r>
              <a:rPr lang="zh-TW" altLang="en-US" dirty="0"/>
              <a:t>一開始先把要用到的欄位訂好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接下來用 </a:t>
            </a:r>
            <a:r>
              <a:rPr lang="en-US" altLang="zh-TW" dirty="0"/>
              <a:t>loop </a:t>
            </a:r>
            <a:r>
              <a:rPr lang="zh-TW" altLang="en-US" dirty="0"/>
              <a:t>把所有搜尋頁面</a:t>
            </a:r>
            <a:r>
              <a:rPr lang="en-US" altLang="zh-TW" dirty="0"/>
              <a:t>(page)</a:t>
            </a:r>
            <a:r>
              <a:rPr lang="zh-TW" altLang="en-US" dirty="0"/>
              <a:t>的結果取出來</a:t>
            </a:r>
            <a:r>
              <a:rPr lang="en-US" altLang="zh-TW" dirty="0"/>
              <a:t>(</a:t>
            </a:r>
            <a:r>
              <a:rPr lang="zh-TW" altLang="en-US" dirty="0"/>
              <a:t>詳細看註解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設定網址</a:t>
            </a:r>
            <a:r>
              <a:rPr lang="en-US" altLang="zh-TW" dirty="0"/>
              <a:t>(</a:t>
            </a:r>
            <a:r>
              <a:rPr lang="zh-TW" altLang="en-US" dirty="0"/>
              <a:t>將對應的參數放進 </a:t>
            </a:r>
            <a:r>
              <a:rPr lang="en-US" altLang="zh-TW" dirty="0"/>
              <a:t>URL 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r>
              <a:rPr lang="zh-TW" altLang="en-US" dirty="0"/>
              <a:t>跟 </a:t>
            </a:r>
            <a:r>
              <a:rPr lang="en-US" altLang="zh-TW" dirty="0"/>
              <a:t>headers</a:t>
            </a:r>
            <a:r>
              <a:rPr lang="zh-TW" altLang="en-US" dirty="0"/>
              <a:t>後，使用</a:t>
            </a:r>
            <a:r>
              <a:rPr lang="en-US" altLang="zh-TW" dirty="0"/>
              <a:t>request </a:t>
            </a:r>
            <a:r>
              <a:rPr lang="zh-TW" altLang="en-US" dirty="0"/>
              <a:t>送出請求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若請求失敗就中斷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A47D3A-6615-7624-B6E3-A45D2F92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43" y="115954"/>
            <a:ext cx="7039957" cy="25816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B026B4-25EE-2F12-13EC-9281FA3A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0" t="-889" r="107" b="889"/>
          <a:stretch/>
        </p:blipFill>
        <p:spPr>
          <a:xfrm>
            <a:off x="5037743" y="2898158"/>
            <a:ext cx="7778261" cy="29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32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99</TotalTime>
  <Words>930</Words>
  <Application>Microsoft Office PowerPoint</Application>
  <PresentationFormat>寬螢幕</PresentationFormat>
  <Paragraphs>122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Franklin Gothic Book</vt:lpstr>
      <vt:lpstr>裁剪</vt:lpstr>
      <vt:lpstr>資料爬蟲</vt:lpstr>
      <vt:lpstr>104</vt:lpstr>
      <vt:lpstr>hahow</vt:lpstr>
      <vt:lpstr>hahow-撈關鍵字搜尋結果（課程）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資料爬蟲</dc:title>
  <dc:creator>冠瑜 蘇</dc:creator>
  <cp:lastModifiedBy>冠瑜 蘇</cp:lastModifiedBy>
  <cp:revision>4</cp:revision>
  <dcterms:created xsi:type="dcterms:W3CDTF">2022-11-04T03:02:05Z</dcterms:created>
  <dcterms:modified xsi:type="dcterms:W3CDTF">2022-11-04T09:30:39Z</dcterms:modified>
</cp:coreProperties>
</file>