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3"/>
    <p:sldId id="266" r:id="rId4"/>
    <p:sldId id="257" r:id="rId5"/>
    <p:sldId id="259" r:id="rId6"/>
    <p:sldId id="260" r:id="rId7"/>
    <p:sldId id="258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90" r:id="rId27"/>
    <p:sldId id="292" r:id="rId28"/>
    <p:sldId id="29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jakarta.apache.org/site/downloads/downloads_jmeter.cg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Jemter</a:t>
            </a:r>
            <a:r>
              <a:rPr lang="zh-CN" altLang="en-US" dirty="0" smtClean="0"/>
              <a:t>的安装与配置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sz="5600" b="1" dirty="0"/>
              <a:t>二、</a:t>
            </a:r>
            <a:r>
              <a:rPr lang="en-US" altLang="zh-CN" sz="5600" b="1" dirty="0"/>
              <a:t>Apache </a:t>
            </a:r>
            <a:r>
              <a:rPr lang="en-US" altLang="zh-CN" sz="5600" b="1" dirty="0" err="1"/>
              <a:t>JMeter</a:t>
            </a:r>
            <a:r>
              <a:rPr lang="zh-CN" altLang="en-US" sz="5600" b="1" dirty="0"/>
              <a:t>安装说明</a:t>
            </a:r>
            <a:endParaRPr lang="zh-CN" altLang="en-US" sz="5600" dirty="0"/>
          </a:p>
          <a:p>
            <a:r>
              <a:rPr lang="en-US" altLang="zh-CN" sz="5600" b="1" dirty="0"/>
              <a:t>1.</a:t>
            </a:r>
            <a:r>
              <a:rPr lang="zh-CN" altLang="en-US" sz="5600" b="1" dirty="0"/>
              <a:t>安装环境要求：</a:t>
            </a:r>
            <a:endParaRPr lang="zh-CN" altLang="en-US" sz="5600" dirty="0"/>
          </a:p>
          <a:p>
            <a:r>
              <a:rPr lang="en-US" altLang="zh-CN" sz="5600" b="1" dirty="0"/>
              <a:t>Java</a:t>
            </a:r>
            <a:r>
              <a:rPr lang="zh-CN" altLang="en-US" sz="5600" b="1" dirty="0"/>
              <a:t>版本</a:t>
            </a:r>
            <a:endParaRPr lang="zh-CN" altLang="en-US" sz="5600" dirty="0"/>
          </a:p>
          <a:p>
            <a:r>
              <a:rPr lang="en-US" altLang="zh-CN" sz="5600" dirty="0" err="1"/>
              <a:t>JMeter</a:t>
            </a:r>
            <a:r>
              <a:rPr lang="zh-CN" altLang="en-US" sz="5600" dirty="0"/>
              <a:t>要求充分满足</a:t>
            </a:r>
            <a:r>
              <a:rPr lang="en-US" altLang="zh-CN" sz="5600" dirty="0"/>
              <a:t>JVM1.3</a:t>
            </a:r>
            <a:r>
              <a:rPr lang="zh-CN" altLang="en-US" sz="5600" dirty="0"/>
              <a:t>或更高。</a:t>
            </a:r>
            <a:endParaRPr lang="zh-CN" altLang="en-US" sz="5600" dirty="0"/>
          </a:p>
          <a:p>
            <a:r>
              <a:rPr lang="zh-CN" altLang="en-US" sz="5600" b="1" dirty="0"/>
              <a:t>操作系统</a:t>
            </a:r>
            <a:endParaRPr lang="zh-CN" altLang="en-US" sz="5600" dirty="0"/>
          </a:p>
          <a:p>
            <a:r>
              <a:rPr lang="en-US" altLang="zh-CN" sz="5600" dirty="0" err="1"/>
              <a:t>JMeter</a:t>
            </a:r>
            <a:r>
              <a:rPr lang="zh-CN" altLang="en-US" sz="5600" dirty="0"/>
              <a:t>可以在当前任何一个已经部署了</a:t>
            </a:r>
            <a:r>
              <a:rPr lang="en-US" altLang="zh-CN" sz="5600" dirty="0"/>
              <a:t>Java</a:t>
            </a:r>
            <a:r>
              <a:rPr lang="zh-CN" altLang="en-US" sz="5600" dirty="0"/>
              <a:t>的操作系统上运行。</a:t>
            </a:r>
            <a:endParaRPr lang="zh-CN" altLang="en-US" sz="5600" dirty="0"/>
          </a:p>
          <a:p>
            <a:r>
              <a:rPr lang="en-US" altLang="zh-CN" sz="5600" b="1" dirty="0"/>
              <a:t>2.</a:t>
            </a:r>
            <a:r>
              <a:rPr lang="zh-CN" altLang="en-US" sz="5600" b="1" dirty="0"/>
              <a:t>安装步骤：</a:t>
            </a:r>
            <a:endParaRPr lang="zh-CN" altLang="en-US" sz="5600" dirty="0"/>
          </a:p>
          <a:p>
            <a:r>
              <a:rPr lang="zh-CN" altLang="en-US" sz="5600" b="1" dirty="0"/>
              <a:t>安装环境：</a:t>
            </a:r>
            <a:r>
              <a:rPr lang="en-US" altLang="zh-CN" sz="5600" b="1" dirty="0"/>
              <a:t>Windows</a:t>
            </a:r>
            <a:endParaRPr lang="zh-CN" altLang="en-US" sz="5600" dirty="0"/>
          </a:p>
          <a:p>
            <a:r>
              <a:rPr lang="zh-CN" altLang="en-US" sz="5600" b="1" dirty="0"/>
              <a:t>安装包准备：</a:t>
            </a:r>
            <a:endParaRPr lang="zh-CN" altLang="en-US" sz="5600" dirty="0"/>
          </a:p>
          <a:p>
            <a:r>
              <a:rPr lang="en-US" altLang="zh-CN" sz="5600" b="1" dirty="0"/>
              <a:t>JDK1.8.0_111 </a:t>
            </a:r>
            <a:r>
              <a:rPr lang="zh-CN" altLang="en-US" sz="5600" b="1" dirty="0"/>
              <a:t>具体可在官方网站下载</a:t>
            </a:r>
            <a:endParaRPr lang="zh-CN" altLang="en-US" sz="5600" dirty="0"/>
          </a:p>
          <a:p>
            <a:r>
              <a:rPr lang="en-US" altLang="zh-CN" sz="5600" b="1" dirty="0"/>
              <a:t>jakarta-jmeter-3.1 </a:t>
            </a:r>
            <a:r>
              <a:rPr lang="zh-CN" altLang="en-US" sz="5600" b="1" dirty="0"/>
              <a:t>具体下载地址：</a:t>
            </a:r>
            <a:endParaRPr lang="zh-CN" altLang="en-US" sz="5600" dirty="0"/>
          </a:p>
          <a:p>
            <a:r>
              <a:rPr lang="en-US" altLang="zh-CN" sz="5600" b="1" dirty="0">
                <a:hlinkClick r:id="rId1"/>
              </a:rPr>
              <a:t>http://jakarta.apache.org/site/downloads/downloads_jmeter.cgi</a:t>
            </a:r>
            <a:endParaRPr lang="zh-CN" altLang="en-US" sz="56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318" y="4256690"/>
            <a:ext cx="10515600" cy="178675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solidFill>
                  <a:schemeClr val="accent5"/>
                </a:solidFill>
              </a:rPr>
              <a:t>上面每个</a:t>
            </a:r>
            <a:r>
              <a:rPr lang="en-US" altLang="zh-CN" sz="2000" dirty="0" smtClean="0">
                <a:solidFill>
                  <a:schemeClr val="accent5"/>
                </a:solidFill>
              </a:rPr>
              <a:t>http</a:t>
            </a:r>
            <a:r>
              <a:rPr lang="zh-CN" altLang="en-US" sz="2000" dirty="0" smtClean="0">
                <a:solidFill>
                  <a:schemeClr val="accent5"/>
                </a:solidFill>
              </a:rPr>
              <a:t>请求都是按之前讲的那样填好路径，对应的参数，以及响应断言。执行线程后看响应数据的状态码，数据与请求是否正确</a:t>
            </a:r>
            <a:endParaRPr lang="zh-CN" altLang="en-US" sz="2000" dirty="0">
              <a:solidFill>
                <a:schemeClr val="accent5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737048"/>
            <a:ext cx="10515600" cy="29681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470230"/>
            <a:ext cx="10515600" cy="2052254"/>
          </a:xfrm>
        </p:spPr>
        <p:txBody>
          <a:bodyPr>
            <a:normAutofit fontScale="90000"/>
          </a:bodyPr>
          <a:lstStyle/>
          <a:p>
            <a:r>
              <a:rPr lang="zh-CN" altLang="en-US" sz="1800" dirty="0" smtClean="0">
                <a:solidFill>
                  <a:schemeClr val="accent5"/>
                </a:solidFill>
              </a:rPr>
              <a:t>通常</a:t>
            </a:r>
            <a:r>
              <a:rPr lang="zh-CN" altLang="en-US" sz="1800" dirty="0">
                <a:solidFill>
                  <a:schemeClr val="accent5"/>
                </a:solidFill>
              </a:rPr>
              <a:t>进行性能测试时，我们一般仅考虑主要的数据返回，不考虑页面渲染所需要的数据（例如：</a:t>
            </a:r>
            <a:r>
              <a:rPr lang="en-US" altLang="zh-CN" sz="1800" dirty="0" err="1">
                <a:solidFill>
                  <a:schemeClr val="accent5"/>
                </a:solidFill>
              </a:rPr>
              <a:t>css</a:t>
            </a:r>
            <a:r>
              <a:rPr lang="zh-CN" altLang="en-US" sz="1800" dirty="0">
                <a:solidFill>
                  <a:schemeClr val="accent5"/>
                </a:solidFill>
              </a:rPr>
              <a:t>、</a:t>
            </a:r>
            <a:r>
              <a:rPr lang="en-US" altLang="zh-CN" sz="1800" dirty="0" err="1">
                <a:solidFill>
                  <a:schemeClr val="accent5"/>
                </a:solidFill>
              </a:rPr>
              <a:t>js</a:t>
            </a:r>
            <a:r>
              <a:rPr lang="zh-CN" altLang="en-US" sz="1800" dirty="0">
                <a:solidFill>
                  <a:schemeClr val="accent5"/>
                </a:solidFill>
              </a:rPr>
              <a:t>、图片等）</a:t>
            </a:r>
            <a:r>
              <a:rPr lang="zh-CN" altLang="en-US" sz="1800" dirty="0" smtClean="0">
                <a:solidFill>
                  <a:schemeClr val="accent5"/>
                </a:solidFill>
              </a:rPr>
              <a:t>。   但</a:t>
            </a:r>
            <a:r>
              <a:rPr lang="zh-CN" altLang="en-US" sz="1800" dirty="0">
                <a:solidFill>
                  <a:schemeClr val="accent5"/>
                </a:solidFill>
              </a:rPr>
              <a:t>当我们需要衡量打开一个页面（页面渲染完成）的性能时，我们就需要考虑完成页面渲染所需要的图片、</a:t>
            </a:r>
            <a:r>
              <a:rPr lang="en-US" altLang="zh-CN" sz="1800" dirty="0" err="1">
                <a:solidFill>
                  <a:schemeClr val="accent5"/>
                </a:solidFill>
              </a:rPr>
              <a:t>css</a:t>
            </a:r>
            <a:r>
              <a:rPr lang="zh-CN" altLang="en-US" sz="1800" dirty="0">
                <a:solidFill>
                  <a:schemeClr val="accent5"/>
                </a:solidFill>
              </a:rPr>
              <a:t>、</a:t>
            </a:r>
            <a:r>
              <a:rPr lang="en-US" altLang="zh-CN" sz="1800" dirty="0" err="1">
                <a:solidFill>
                  <a:schemeClr val="accent5"/>
                </a:solidFill>
              </a:rPr>
              <a:t>js</a:t>
            </a:r>
            <a:r>
              <a:rPr lang="zh-CN" altLang="en-US" sz="1800" dirty="0" smtClean="0">
                <a:solidFill>
                  <a:schemeClr val="accent5"/>
                </a:solidFill>
              </a:rPr>
              <a:t>等   资源</a:t>
            </a:r>
            <a:r>
              <a:rPr lang="zh-CN" altLang="en-US" sz="1800" dirty="0">
                <a:solidFill>
                  <a:schemeClr val="accent5"/>
                </a:solidFill>
              </a:rPr>
              <a:t>文件，因为这些数据的传输等也会消耗系统、网络等资源。因而测试页面的性能，尤其是含有大图片、大文件等，就必须要考虑这些资源的性能消耗</a:t>
            </a:r>
            <a:r>
              <a:rPr lang="zh-CN" altLang="en-US" sz="1800" dirty="0" smtClean="0">
                <a:solidFill>
                  <a:schemeClr val="accent5"/>
                </a:solidFill>
              </a:rPr>
              <a:t>。  </a:t>
            </a:r>
            <a:r>
              <a:rPr lang="zh-CN" altLang="en-US" sz="1800" dirty="0" smtClean="0">
                <a:solidFill>
                  <a:srgbClr val="FF0000"/>
                </a:solidFill>
              </a:rPr>
              <a:t>刚好事务控制器能做到这点</a:t>
            </a:r>
            <a:br>
              <a:rPr lang="en-US" altLang="zh-CN" sz="1800" dirty="0" smtClean="0">
                <a:solidFill>
                  <a:schemeClr val="accent2"/>
                </a:solidFill>
              </a:rPr>
            </a:br>
            <a:br>
              <a:rPr lang="en-US" altLang="zh-CN" sz="1800" dirty="0" smtClean="0">
                <a:solidFill>
                  <a:schemeClr val="accent5"/>
                </a:solidFill>
              </a:rPr>
            </a:br>
            <a:r>
              <a:rPr lang="en-US" altLang="zh-CN" sz="1800" dirty="0" smtClean="0">
                <a:solidFill>
                  <a:schemeClr val="accent5"/>
                </a:solidFill>
              </a:rPr>
              <a:t> </a:t>
            </a:r>
            <a:r>
              <a:rPr lang="zh-CN" altLang="en-US" sz="1800" dirty="0" smtClean="0">
                <a:solidFill>
                  <a:schemeClr val="accent5"/>
                </a:solidFill>
              </a:rPr>
              <a:t>这里就不一一添加那些图片请求了，</a:t>
            </a:r>
            <a:r>
              <a:rPr lang="zh-CN" altLang="en-US" sz="1800" dirty="0">
                <a:solidFill>
                  <a:srgbClr val="FF0000"/>
                </a:solidFill>
              </a:rPr>
              <a:t>勾选</a:t>
            </a:r>
            <a:r>
              <a:rPr lang="en-US" altLang="zh-CN" sz="1800" dirty="0">
                <a:solidFill>
                  <a:srgbClr val="FF0000"/>
                </a:solidFill>
              </a:rPr>
              <a:t>Generate Parent Sample</a:t>
            </a:r>
            <a:r>
              <a:rPr lang="zh-CN" altLang="en-US" sz="1800" dirty="0">
                <a:solidFill>
                  <a:srgbClr val="FF0000"/>
                </a:solidFill>
              </a:rPr>
              <a:t>后，聚合报告仅显示事务采样器采集的数据，而不会显示子采样器采集的数据，聚合报告（</a:t>
            </a:r>
            <a:r>
              <a:rPr lang="en-US" altLang="zh-CN" sz="1800" dirty="0">
                <a:solidFill>
                  <a:srgbClr val="FF0000"/>
                </a:solidFill>
              </a:rPr>
              <a:t>Aggregate Report</a:t>
            </a:r>
            <a:r>
              <a:rPr lang="zh-CN" altLang="en-US" sz="1800" dirty="0">
                <a:solidFill>
                  <a:srgbClr val="FF0000"/>
                </a:solidFill>
              </a:rPr>
              <a:t>）中显示如下：</a:t>
            </a:r>
            <a:br>
              <a:rPr lang="zh-CN" altLang="en-US" sz="1800" dirty="0">
                <a:solidFill>
                  <a:srgbClr val="FF0000"/>
                </a:solidFill>
              </a:rPr>
            </a:br>
            <a:br>
              <a:rPr lang="zh-CN" altLang="en-US" sz="1600" dirty="0">
                <a:solidFill>
                  <a:srgbClr val="FF0000"/>
                </a:solidFill>
              </a:rPr>
            </a:b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5854" y="2144112"/>
            <a:ext cx="7643649" cy="18603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96" y="4196365"/>
            <a:ext cx="10800000" cy="24671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5606"/>
          </a:xfrm>
        </p:spPr>
        <p:txBody>
          <a:bodyPr>
            <a:normAutofit/>
          </a:bodyPr>
          <a:lstStyle/>
          <a:p>
            <a:r>
              <a:rPr lang="zh-CN" altLang="en-US" sz="2000" b="1" dirty="0" smtClean="0"/>
              <a:t>四</a:t>
            </a:r>
            <a:r>
              <a:rPr lang="en-US" altLang="zh-CN" sz="2000" b="1" dirty="0" smtClean="0"/>
              <a:t>.</a:t>
            </a:r>
            <a:r>
              <a:rPr lang="en-US" altLang="zh-CN" sz="2000" b="1" dirty="0" err="1" smtClean="0"/>
              <a:t>Jemeter</a:t>
            </a:r>
            <a:r>
              <a:rPr lang="zh-CN" altLang="en-US" sz="2000" b="1" dirty="0" smtClean="0"/>
              <a:t>连接数据库进行性能测试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0732"/>
            <a:ext cx="10515600" cy="4926231"/>
          </a:xfrm>
        </p:spPr>
        <p:txBody>
          <a:bodyPr/>
          <a:lstStyle/>
          <a:p>
            <a:r>
              <a:rPr lang="en-US" altLang="zh-CN" sz="1600" b="1" dirty="0" smtClean="0"/>
              <a:t>1.</a:t>
            </a:r>
            <a:r>
              <a:rPr lang="zh-CN" altLang="en-US" sz="1600" b="1" dirty="0" smtClean="0"/>
              <a:t>添加</a:t>
            </a:r>
            <a:r>
              <a:rPr lang="zh-CN" altLang="en-US" sz="1600" b="1" dirty="0"/>
              <a:t>需要的驱动</a:t>
            </a:r>
            <a:r>
              <a:rPr lang="en-US" altLang="zh-CN" sz="1600" b="1" dirty="0"/>
              <a:t>jar</a:t>
            </a:r>
            <a:r>
              <a:rPr lang="zh-CN" altLang="en-US" sz="1600" b="1" dirty="0"/>
              <a:t>包</a:t>
            </a:r>
            <a:endParaRPr lang="zh-CN" altLang="en-US" sz="1600" dirty="0"/>
          </a:p>
          <a:p>
            <a:r>
              <a:rPr lang="zh-CN" altLang="en-US" sz="1600" dirty="0"/>
              <a:t>　　使用不同的数据库，我们需要引入不同的</a:t>
            </a:r>
            <a:r>
              <a:rPr lang="en-US" altLang="zh-CN" sz="1600" dirty="0"/>
              <a:t>jar</a:t>
            </a:r>
            <a:r>
              <a:rPr lang="zh-CN" altLang="en-US" sz="1600" dirty="0"/>
              <a:t>包。</a:t>
            </a:r>
            <a:endParaRPr lang="zh-CN" altLang="en-US" sz="1600" dirty="0"/>
          </a:p>
          <a:p>
            <a:r>
              <a:rPr lang="zh-CN" altLang="en-US" sz="1600" dirty="0">
                <a:solidFill>
                  <a:schemeClr val="accent5"/>
                </a:solidFill>
              </a:rPr>
              <a:t>方式</a:t>
            </a:r>
            <a:r>
              <a:rPr lang="en-US" altLang="zh-CN" sz="1600" dirty="0">
                <a:solidFill>
                  <a:schemeClr val="accent5"/>
                </a:solidFill>
              </a:rPr>
              <a:t>1</a:t>
            </a:r>
            <a:r>
              <a:rPr lang="zh-CN" altLang="en-US" sz="1600" dirty="0">
                <a:solidFill>
                  <a:schemeClr val="accent5"/>
                </a:solidFill>
              </a:rPr>
              <a:t>：直接将</a:t>
            </a:r>
            <a:r>
              <a:rPr lang="en-US" altLang="zh-CN" sz="1600" dirty="0">
                <a:solidFill>
                  <a:schemeClr val="accent5"/>
                </a:solidFill>
              </a:rPr>
              <a:t>jar</a:t>
            </a:r>
            <a:r>
              <a:rPr lang="zh-CN" altLang="en-US" sz="1600" dirty="0">
                <a:solidFill>
                  <a:schemeClr val="accent5"/>
                </a:solidFill>
              </a:rPr>
              <a:t>包复制到</a:t>
            </a:r>
            <a:r>
              <a:rPr lang="en-US" altLang="zh-CN" sz="1600" dirty="0" err="1">
                <a:solidFill>
                  <a:schemeClr val="accent5"/>
                </a:solidFill>
              </a:rPr>
              <a:t>jmeter</a:t>
            </a:r>
            <a:r>
              <a:rPr lang="zh-CN" altLang="en-US" sz="1600" dirty="0">
                <a:solidFill>
                  <a:schemeClr val="accent5"/>
                </a:solidFill>
              </a:rPr>
              <a:t>的</a:t>
            </a:r>
            <a:r>
              <a:rPr lang="en-US" altLang="zh-CN" sz="1600" dirty="0">
                <a:solidFill>
                  <a:schemeClr val="accent5"/>
                </a:solidFill>
              </a:rPr>
              <a:t>lib</a:t>
            </a:r>
            <a:r>
              <a:rPr lang="zh-CN" altLang="en-US" sz="1600" dirty="0">
                <a:solidFill>
                  <a:schemeClr val="accent5"/>
                </a:solidFill>
              </a:rPr>
              <a:t>目录</a:t>
            </a:r>
            <a:endParaRPr lang="zh-CN" altLang="en-US" sz="1600" dirty="0">
              <a:solidFill>
                <a:schemeClr val="accent5"/>
              </a:solidFill>
            </a:endParaRPr>
          </a:p>
          <a:p>
            <a:r>
              <a:rPr lang="en-US" altLang="zh-CN" sz="1600" dirty="0" err="1"/>
              <a:t>mysql</a:t>
            </a:r>
            <a:r>
              <a:rPr lang="zh-CN" altLang="en-US" sz="1600" dirty="0"/>
              <a:t>数据库：无需引入其他数据库驱动</a:t>
            </a:r>
            <a:r>
              <a:rPr lang="en-US" altLang="zh-CN" sz="1600" dirty="0"/>
              <a:t>jar</a:t>
            </a:r>
            <a:r>
              <a:rPr lang="zh-CN" altLang="en-US" sz="1600" dirty="0"/>
              <a:t>包。</a:t>
            </a:r>
            <a:endParaRPr lang="zh-CN" altLang="en-US" sz="1600" dirty="0"/>
          </a:p>
          <a:p>
            <a:r>
              <a:rPr lang="en-US" altLang="zh-CN" sz="1600" dirty="0" err="1"/>
              <a:t>sql</a:t>
            </a:r>
            <a:r>
              <a:rPr lang="en-US" altLang="zh-CN" sz="1600" dirty="0"/>
              <a:t> server </a:t>
            </a:r>
            <a:r>
              <a:rPr lang="zh-CN" altLang="en-US" sz="1600" dirty="0"/>
              <a:t>数据库：下载</a:t>
            </a:r>
            <a:r>
              <a:rPr lang="en-US" altLang="zh-CN" sz="1600" dirty="0"/>
              <a:t>sqljdbc4.jar </a:t>
            </a:r>
            <a:r>
              <a:rPr lang="zh-CN" altLang="en-US" sz="1600" dirty="0"/>
              <a:t>放到 </a:t>
            </a:r>
            <a:r>
              <a:rPr lang="en-US" altLang="zh-CN" sz="1600" dirty="0" err="1"/>
              <a:t>jmeter</a:t>
            </a:r>
            <a:r>
              <a:rPr lang="zh-CN" altLang="en-US" sz="1600" dirty="0"/>
              <a:t>根目录的</a:t>
            </a:r>
            <a:r>
              <a:rPr lang="en-US" altLang="zh-CN" sz="1600" dirty="0"/>
              <a:t>lib</a:t>
            </a:r>
            <a:r>
              <a:rPr lang="zh-CN" altLang="en-US" sz="1600" dirty="0"/>
              <a:t>目录下</a:t>
            </a:r>
            <a:endParaRPr lang="zh-CN" altLang="en-US" sz="1600" dirty="0"/>
          </a:p>
          <a:p>
            <a:r>
              <a:rPr lang="en-US" altLang="zh-CN" sz="1600" dirty="0"/>
              <a:t>oracle</a:t>
            </a:r>
            <a:r>
              <a:rPr lang="zh-CN" altLang="en-US" sz="1600" dirty="0"/>
              <a:t>数据库：将</a:t>
            </a:r>
            <a:r>
              <a:rPr lang="en-US" altLang="zh-CN" sz="1600" dirty="0"/>
              <a:t>oracle</a:t>
            </a:r>
            <a:r>
              <a:rPr lang="zh-CN" altLang="en-US" sz="1600" dirty="0"/>
              <a:t>数据的安装目录下面的</a:t>
            </a:r>
            <a:r>
              <a:rPr lang="en-US" altLang="zh-CN" sz="1600" dirty="0"/>
              <a:t>\product\10.2.0\db_1\</a:t>
            </a:r>
            <a:r>
              <a:rPr lang="en-US" altLang="zh-CN" sz="1600" dirty="0" err="1"/>
              <a:t>jdbc</a:t>
            </a:r>
            <a:r>
              <a:rPr lang="en-US" altLang="zh-CN" sz="1600" dirty="0"/>
              <a:t>\lib\ojdbc14.jar </a:t>
            </a:r>
            <a:r>
              <a:rPr lang="zh-CN" altLang="en-US" sz="1600" dirty="0"/>
              <a:t>放到</a:t>
            </a:r>
            <a:r>
              <a:rPr lang="en-US" altLang="zh-CN" sz="1600" dirty="0" err="1"/>
              <a:t>jmeter</a:t>
            </a:r>
            <a:r>
              <a:rPr lang="zh-CN" altLang="en-US" sz="1600" dirty="0"/>
              <a:t>根目录下的</a:t>
            </a:r>
            <a:r>
              <a:rPr lang="en-US" altLang="zh-CN" sz="1600" dirty="0"/>
              <a:t>lib</a:t>
            </a:r>
            <a:r>
              <a:rPr lang="zh-CN" altLang="en-US" sz="1600" dirty="0"/>
              <a:t>目录下</a:t>
            </a:r>
            <a:endParaRPr lang="zh-CN" altLang="en-US" sz="1600" dirty="0"/>
          </a:p>
          <a:p>
            <a:r>
              <a:rPr lang="zh-CN" altLang="en-US" sz="1600" dirty="0">
                <a:solidFill>
                  <a:schemeClr val="accent5"/>
                </a:solidFill>
              </a:rPr>
              <a:t>方式</a:t>
            </a:r>
            <a:r>
              <a:rPr lang="en-US" altLang="zh-CN" sz="1600" dirty="0">
                <a:solidFill>
                  <a:schemeClr val="accent5"/>
                </a:solidFill>
              </a:rPr>
              <a:t>2</a:t>
            </a:r>
            <a:r>
              <a:rPr lang="zh-CN" altLang="en-US" sz="1600" dirty="0">
                <a:solidFill>
                  <a:schemeClr val="accent5"/>
                </a:solidFill>
              </a:rPr>
              <a:t>：通过</a:t>
            </a:r>
            <a:r>
              <a:rPr lang="en-US" altLang="zh-CN" sz="1600" dirty="0">
                <a:solidFill>
                  <a:schemeClr val="accent5"/>
                </a:solidFill>
              </a:rPr>
              <a:t>Test Plan</a:t>
            </a:r>
            <a:endParaRPr lang="zh-CN" altLang="en-US" sz="1600" dirty="0">
              <a:solidFill>
                <a:schemeClr val="accent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283" y="3988495"/>
            <a:ext cx="8085083" cy="314764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92778"/>
          </a:xfrm>
        </p:spPr>
        <p:txBody>
          <a:bodyPr>
            <a:normAutofit fontScale="90000"/>
          </a:bodyPr>
          <a:lstStyle/>
          <a:p>
            <a:r>
              <a:rPr lang="en-US" altLang="zh-CN" sz="1800" dirty="0" smtClean="0">
                <a:solidFill>
                  <a:schemeClr val="accent5"/>
                </a:solidFill>
              </a:rPr>
              <a:t>2.</a:t>
            </a:r>
            <a:r>
              <a:rPr lang="zh-CN" altLang="en-US" sz="1800" dirty="0" smtClean="0">
                <a:solidFill>
                  <a:schemeClr val="accent5"/>
                </a:solidFill>
              </a:rPr>
              <a:t>支持</a:t>
            </a:r>
            <a:r>
              <a:rPr lang="en-US" altLang="zh-CN" sz="1800" dirty="0" err="1" smtClean="0">
                <a:solidFill>
                  <a:schemeClr val="accent5"/>
                </a:solidFill>
              </a:rPr>
              <a:t>jemter</a:t>
            </a:r>
            <a:r>
              <a:rPr lang="zh-CN" altLang="en-US" sz="1800" dirty="0" smtClean="0">
                <a:solidFill>
                  <a:schemeClr val="accent5"/>
                </a:solidFill>
              </a:rPr>
              <a:t>的</a:t>
            </a:r>
            <a:r>
              <a:rPr lang="en-US" altLang="zh-CN" sz="1800" dirty="0" err="1" smtClean="0">
                <a:solidFill>
                  <a:schemeClr val="accent5"/>
                </a:solidFill>
              </a:rPr>
              <a:t>mysql</a:t>
            </a:r>
            <a:r>
              <a:rPr lang="zh-CN" altLang="en-US" sz="1800" dirty="0" smtClean="0">
                <a:solidFill>
                  <a:schemeClr val="accent5"/>
                </a:solidFill>
              </a:rPr>
              <a:t>驱动的</a:t>
            </a:r>
            <a:r>
              <a:rPr lang="en-US" altLang="zh-CN" sz="1800" dirty="0" smtClean="0">
                <a:solidFill>
                  <a:schemeClr val="accent5"/>
                </a:solidFill>
              </a:rPr>
              <a:t>jar</a:t>
            </a:r>
            <a:r>
              <a:rPr lang="zh-CN" altLang="en-US" sz="1800" dirty="0" smtClean="0">
                <a:solidFill>
                  <a:schemeClr val="accent5"/>
                </a:solidFill>
              </a:rPr>
              <a:t>包下载地址：</a:t>
            </a:r>
            <a:r>
              <a:rPr lang="en-US" altLang="zh-CN" sz="1800" dirty="0">
                <a:solidFill>
                  <a:schemeClr val="accent5"/>
                </a:solidFill>
              </a:rPr>
              <a:t>https://dev.mysql.com/downloads/connector/j</a:t>
            </a:r>
            <a:r>
              <a:rPr lang="en-US" altLang="zh-CN" sz="1800" dirty="0" smtClean="0">
                <a:solidFill>
                  <a:schemeClr val="accent5"/>
                </a:solidFill>
              </a:rPr>
              <a:t>/</a:t>
            </a:r>
            <a:br>
              <a:rPr lang="en-US" altLang="zh-CN" sz="1800" dirty="0" smtClean="0">
                <a:solidFill>
                  <a:schemeClr val="accent5"/>
                </a:solidFill>
              </a:rPr>
            </a:br>
            <a:br>
              <a:rPr lang="en-US" altLang="zh-CN" sz="1800" dirty="0">
                <a:solidFill>
                  <a:schemeClr val="accent5"/>
                </a:solidFill>
              </a:rPr>
            </a:br>
            <a:r>
              <a:rPr lang="en-US" altLang="zh-CN" sz="1800" dirty="0" smtClean="0">
                <a:solidFill>
                  <a:schemeClr val="accent5"/>
                </a:solidFill>
              </a:rPr>
              <a:t>3</a:t>
            </a:r>
            <a:r>
              <a:rPr lang="zh-CN" altLang="en-US" sz="1800" dirty="0" smtClean="0">
                <a:solidFill>
                  <a:schemeClr val="accent5"/>
                </a:solidFill>
              </a:rPr>
              <a:t>配置</a:t>
            </a:r>
            <a:r>
              <a:rPr lang="en-US" altLang="zh-CN" sz="1800" dirty="0" smtClean="0">
                <a:solidFill>
                  <a:schemeClr val="accent5"/>
                </a:solidFill>
              </a:rPr>
              <a:t>JDBC Connection Configuration</a:t>
            </a:r>
            <a:br>
              <a:rPr lang="en-US" altLang="zh-CN" sz="1800" dirty="0" smtClean="0">
                <a:solidFill>
                  <a:schemeClr val="accent5"/>
                </a:solidFill>
              </a:rPr>
            </a:br>
            <a:r>
              <a:rPr lang="zh-CN" altLang="en-US" sz="1800" dirty="0" smtClean="0">
                <a:solidFill>
                  <a:schemeClr val="accent5"/>
                </a:solidFill>
              </a:rPr>
              <a:t>重要参数说明：</a:t>
            </a:r>
            <a:br>
              <a:rPr lang="zh-CN" altLang="en-US" sz="1800" dirty="0" smtClean="0">
                <a:solidFill>
                  <a:schemeClr val="accent5"/>
                </a:solidFill>
              </a:rPr>
            </a:br>
            <a:r>
              <a:rPr lang="en-US" altLang="zh-CN" sz="1800" dirty="0" smtClean="0">
                <a:solidFill>
                  <a:schemeClr val="accent5"/>
                </a:solidFill>
              </a:rPr>
              <a:t>Variable Name</a:t>
            </a:r>
            <a:r>
              <a:rPr lang="zh-CN" altLang="en-US" sz="1800" dirty="0" smtClean="0">
                <a:solidFill>
                  <a:schemeClr val="accent5"/>
                </a:solidFill>
              </a:rPr>
              <a:t>：数据库连接池的名称，我们可以有多个</a:t>
            </a:r>
            <a:r>
              <a:rPr lang="en-US" altLang="zh-CN" sz="1800" dirty="0" err="1" smtClean="0">
                <a:solidFill>
                  <a:schemeClr val="accent5"/>
                </a:solidFill>
              </a:rPr>
              <a:t>jdbc</a:t>
            </a:r>
            <a:r>
              <a:rPr lang="en-US" altLang="zh-CN" sz="1800" dirty="0" smtClean="0">
                <a:solidFill>
                  <a:schemeClr val="accent5"/>
                </a:solidFill>
              </a:rPr>
              <a:t> connection configuration</a:t>
            </a:r>
            <a:r>
              <a:rPr lang="zh-CN" altLang="en-US" sz="1800" dirty="0" smtClean="0">
                <a:solidFill>
                  <a:schemeClr val="accent5"/>
                </a:solidFill>
              </a:rPr>
              <a:t>，每个可以起个不同的名称，在</a:t>
            </a:r>
            <a:r>
              <a:rPr lang="en-US" altLang="zh-CN" sz="1800" dirty="0" err="1" smtClean="0">
                <a:solidFill>
                  <a:schemeClr val="accent5"/>
                </a:solidFill>
              </a:rPr>
              <a:t>jdbc</a:t>
            </a:r>
            <a:r>
              <a:rPr lang="en-US" altLang="zh-CN" sz="1800" dirty="0" smtClean="0">
                <a:solidFill>
                  <a:schemeClr val="accent5"/>
                </a:solidFill>
              </a:rPr>
              <a:t> request</a:t>
            </a:r>
            <a:r>
              <a:rPr lang="zh-CN" altLang="en-US" sz="1800" dirty="0" smtClean="0">
                <a:solidFill>
                  <a:schemeClr val="accent5"/>
                </a:solidFill>
              </a:rPr>
              <a:t>中可以通过这个名称选择合适的连接池进行使用。</a:t>
            </a:r>
            <a:br>
              <a:rPr lang="zh-CN" altLang="en-US" sz="1800" dirty="0" smtClean="0">
                <a:solidFill>
                  <a:schemeClr val="accent5"/>
                </a:solidFill>
              </a:rPr>
            </a:br>
            <a:r>
              <a:rPr lang="en-US" altLang="zh-CN" sz="1800" dirty="0" smtClean="0">
                <a:solidFill>
                  <a:schemeClr val="accent5"/>
                </a:solidFill>
              </a:rPr>
              <a:t>Database URL</a:t>
            </a:r>
            <a:r>
              <a:rPr lang="zh-CN" altLang="en-US" sz="1800" dirty="0" smtClean="0">
                <a:solidFill>
                  <a:schemeClr val="accent5"/>
                </a:solidFill>
              </a:rPr>
              <a:t>：数据库</a:t>
            </a:r>
            <a:r>
              <a:rPr lang="en-US" altLang="zh-CN" sz="1800" dirty="0" err="1" smtClean="0">
                <a:solidFill>
                  <a:schemeClr val="accent5"/>
                </a:solidFill>
              </a:rPr>
              <a:t>url</a:t>
            </a:r>
            <a:r>
              <a:rPr lang="zh-CN" altLang="en-US" sz="1800" dirty="0" smtClean="0">
                <a:solidFill>
                  <a:schemeClr val="accent5"/>
                </a:solidFill>
              </a:rPr>
              <a:t>，</a:t>
            </a:r>
            <a:r>
              <a:rPr lang="en-US" altLang="zh-CN" sz="1800" dirty="0" err="1" smtClean="0">
                <a:solidFill>
                  <a:schemeClr val="accent5"/>
                </a:solidFill>
              </a:rPr>
              <a:t>jdbc:mysql</a:t>
            </a:r>
            <a:r>
              <a:rPr lang="en-US" altLang="zh-CN" sz="1800" dirty="0" smtClean="0">
                <a:solidFill>
                  <a:schemeClr val="accent5"/>
                </a:solidFill>
              </a:rPr>
              <a:t>://</a:t>
            </a:r>
            <a:r>
              <a:rPr lang="zh-CN" altLang="en-US" sz="1800" dirty="0" smtClean="0">
                <a:solidFill>
                  <a:schemeClr val="accent5"/>
                </a:solidFill>
              </a:rPr>
              <a:t>主机</a:t>
            </a:r>
            <a:r>
              <a:rPr lang="en-US" altLang="zh-CN" sz="1800" dirty="0" err="1" smtClean="0">
                <a:solidFill>
                  <a:schemeClr val="accent5"/>
                </a:solidFill>
              </a:rPr>
              <a:t>ip</a:t>
            </a:r>
            <a:r>
              <a:rPr lang="zh-CN" altLang="en-US" sz="1800" dirty="0" smtClean="0">
                <a:solidFill>
                  <a:schemeClr val="accent5"/>
                </a:solidFill>
              </a:rPr>
              <a:t>或者机器名称</a:t>
            </a:r>
            <a:r>
              <a:rPr lang="en-US" altLang="zh-CN" sz="1800" dirty="0" smtClean="0">
                <a:solidFill>
                  <a:schemeClr val="accent5"/>
                </a:solidFill>
              </a:rPr>
              <a:t>:</a:t>
            </a:r>
            <a:r>
              <a:rPr lang="en-US" altLang="zh-CN" sz="1800" dirty="0" err="1" smtClean="0">
                <a:solidFill>
                  <a:schemeClr val="accent5"/>
                </a:solidFill>
              </a:rPr>
              <a:t>mysql</a:t>
            </a:r>
            <a:r>
              <a:rPr lang="zh-CN" altLang="en-US" sz="1800" dirty="0" smtClean="0">
                <a:solidFill>
                  <a:schemeClr val="accent5"/>
                </a:solidFill>
              </a:rPr>
              <a:t>监听的端口号</a:t>
            </a:r>
            <a:r>
              <a:rPr lang="en-US" altLang="zh-CN" sz="1800" dirty="0" smtClean="0">
                <a:solidFill>
                  <a:schemeClr val="accent5"/>
                </a:solidFill>
              </a:rPr>
              <a:t>/</a:t>
            </a:r>
            <a:r>
              <a:rPr lang="zh-CN" altLang="en-US" sz="1800" dirty="0" smtClean="0">
                <a:solidFill>
                  <a:schemeClr val="accent5"/>
                </a:solidFill>
              </a:rPr>
              <a:t>数据库名称， 如：</a:t>
            </a:r>
            <a:r>
              <a:rPr lang="en-US" altLang="zh-CN" sz="1800" dirty="0" err="1" smtClean="0">
                <a:solidFill>
                  <a:schemeClr val="accent5"/>
                </a:solidFill>
              </a:rPr>
              <a:t>jdbc:mysql</a:t>
            </a:r>
            <a:r>
              <a:rPr lang="en-US" altLang="zh-CN" sz="1800" dirty="0" smtClean="0">
                <a:solidFill>
                  <a:schemeClr val="accent5"/>
                </a:solidFill>
              </a:rPr>
              <a:t>://localhost:3306/test</a:t>
            </a:r>
            <a:r>
              <a:rPr lang="zh-CN" altLang="en-US" sz="1800" dirty="0" smtClean="0">
                <a:solidFill>
                  <a:schemeClr val="accent5"/>
                </a:solidFill>
              </a:rPr>
              <a:t>，执行多行</a:t>
            </a:r>
            <a:r>
              <a:rPr lang="en-US" altLang="zh-CN" sz="1800" dirty="0" err="1" smtClean="0">
                <a:solidFill>
                  <a:schemeClr val="accent5"/>
                </a:solidFill>
              </a:rPr>
              <a:t>sql</a:t>
            </a:r>
            <a:r>
              <a:rPr lang="zh-CN" altLang="en-US" sz="1800" dirty="0" smtClean="0">
                <a:solidFill>
                  <a:schemeClr val="accent5"/>
                </a:solidFill>
              </a:rPr>
              <a:t>语句的时候，添加参数</a:t>
            </a:r>
            <a:r>
              <a:rPr lang="en-US" altLang="zh-CN" sz="1800" dirty="0" err="1" smtClean="0">
                <a:solidFill>
                  <a:schemeClr val="accent5"/>
                </a:solidFill>
              </a:rPr>
              <a:t>allowMultiQueries</a:t>
            </a:r>
            <a:r>
              <a:rPr lang="en-US" altLang="zh-CN" sz="1800" dirty="0" smtClean="0">
                <a:solidFill>
                  <a:schemeClr val="accent5"/>
                </a:solidFill>
              </a:rPr>
              <a:t>=true</a:t>
            </a:r>
            <a:br>
              <a:rPr lang="en-US" altLang="zh-CN" sz="1800" dirty="0" smtClean="0">
                <a:solidFill>
                  <a:schemeClr val="accent5"/>
                </a:solidFill>
              </a:rPr>
            </a:br>
            <a:br>
              <a:rPr lang="en-US" altLang="zh-CN" sz="1800" dirty="0" smtClean="0">
                <a:solidFill>
                  <a:schemeClr val="accent5"/>
                </a:solidFill>
              </a:rPr>
            </a:br>
            <a:r>
              <a:rPr lang="en-US" altLang="zh-CN" sz="1800" b="1" dirty="0" smtClean="0">
                <a:solidFill>
                  <a:schemeClr val="accent5"/>
                </a:solidFill>
              </a:rPr>
              <a:t>JDBC Driver class</a:t>
            </a:r>
            <a:r>
              <a:rPr lang="zh-CN" altLang="en-US" sz="1800" b="1" dirty="0" smtClean="0">
                <a:solidFill>
                  <a:schemeClr val="accent5"/>
                </a:solidFill>
              </a:rPr>
              <a:t>：</a:t>
            </a:r>
            <a:r>
              <a:rPr lang="en-US" altLang="zh-CN" sz="1800" b="1" dirty="0" smtClean="0">
                <a:solidFill>
                  <a:schemeClr val="accent5"/>
                </a:solidFill>
              </a:rPr>
              <a:t>JDBC</a:t>
            </a:r>
            <a:r>
              <a:rPr lang="zh-CN" altLang="en-US" sz="1800" b="1" dirty="0" smtClean="0">
                <a:solidFill>
                  <a:schemeClr val="accent5"/>
                </a:solidFill>
              </a:rPr>
              <a:t>驱动</a:t>
            </a:r>
            <a:br>
              <a:rPr lang="zh-CN" altLang="en-US" sz="1800" b="1" dirty="0" smtClean="0">
                <a:solidFill>
                  <a:schemeClr val="accent5"/>
                </a:solidFill>
              </a:rPr>
            </a:br>
            <a:r>
              <a:rPr lang="en-US" altLang="zh-CN" sz="1800" b="1" dirty="0" smtClean="0">
                <a:solidFill>
                  <a:schemeClr val="accent5"/>
                </a:solidFill>
              </a:rPr>
              <a:t>username</a:t>
            </a:r>
            <a:r>
              <a:rPr lang="zh-CN" altLang="en-US" sz="1800" b="1" dirty="0" smtClean="0">
                <a:solidFill>
                  <a:schemeClr val="accent5"/>
                </a:solidFill>
              </a:rPr>
              <a:t>：数据库登陆的用户名</a:t>
            </a:r>
            <a:br>
              <a:rPr lang="zh-CN" altLang="en-US" sz="1800" b="1" dirty="0" smtClean="0">
                <a:solidFill>
                  <a:schemeClr val="accent5"/>
                </a:solidFill>
              </a:rPr>
            </a:br>
            <a:r>
              <a:rPr lang="en-US" altLang="zh-CN" sz="1800" b="1" dirty="0" err="1" smtClean="0">
                <a:solidFill>
                  <a:schemeClr val="accent5"/>
                </a:solidFill>
              </a:rPr>
              <a:t>passwrod</a:t>
            </a:r>
            <a:r>
              <a:rPr lang="zh-CN" altLang="en-US" sz="1800" b="1" dirty="0" smtClean="0">
                <a:solidFill>
                  <a:schemeClr val="accent5"/>
                </a:solidFill>
              </a:rPr>
              <a:t>：数据库登陆的密码</a:t>
            </a:r>
            <a:br>
              <a:rPr lang="zh-CN" altLang="en-US" sz="1800" dirty="0"/>
            </a:br>
            <a:endParaRPr lang="zh-CN" altLang="en-US" sz="1800" dirty="0">
              <a:solidFill>
                <a:schemeClr val="accent5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6361" y="3457903"/>
            <a:ext cx="8676190" cy="26380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5"/>
                </a:solidFill>
              </a:rPr>
              <a:t>4</a:t>
            </a:r>
            <a:r>
              <a:rPr lang="zh-CN" altLang="en-US" sz="2000" dirty="0">
                <a:solidFill>
                  <a:schemeClr val="accent5"/>
                </a:solidFill>
              </a:rPr>
              <a:t>线程组右键</a:t>
            </a:r>
            <a:r>
              <a:rPr lang="en-US" altLang="zh-CN" sz="2000" dirty="0">
                <a:solidFill>
                  <a:schemeClr val="accent5"/>
                </a:solidFill>
              </a:rPr>
              <a:t>---</a:t>
            </a:r>
            <a:r>
              <a:rPr lang="zh-CN" altLang="en-US" sz="2000" dirty="0">
                <a:solidFill>
                  <a:schemeClr val="accent5"/>
                </a:solidFill>
              </a:rPr>
              <a:t>添加</a:t>
            </a:r>
            <a:r>
              <a:rPr lang="en-US" altLang="zh-CN" sz="2000" dirty="0">
                <a:solidFill>
                  <a:schemeClr val="accent5"/>
                </a:solidFill>
              </a:rPr>
              <a:t>----Sampler-------JDBC Request</a:t>
            </a:r>
            <a:br>
              <a:rPr lang="en-US" altLang="zh-CN" sz="2000" dirty="0">
                <a:solidFill>
                  <a:schemeClr val="accent5"/>
                </a:solidFill>
              </a:rPr>
            </a:br>
            <a:endParaRPr lang="zh-CN" altLang="en-US" sz="2000" dirty="0">
              <a:solidFill>
                <a:schemeClr val="accent5"/>
              </a:solidFill>
            </a:endParaRPr>
          </a:p>
        </p:txBody>
      </p:sp>
      <p:pic>
        <p:nvPicPr>
          <p:cNvPr id="2049" name="Picture 1" descr="C://Users/Administrator/AppData/Local/YNote/data/qq42A73FBB9828537FDFF3952FB313FFBC/5e9d1448d64146ba917bbbb6fbc85ecd/image3.png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34" y="1"/>
            <a:ext cx="10515600" cy="328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//Users/Administrator/AppData/Local/YNote/data/qq42A73FBB9828537FDFF3952FB313FFBC/fd1f337be6ed4e23b01d732918368358/imag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34" y="3436883"/>
            <a:ext cx="10972800" cy="318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047"/>
          </a:xfrm>
        </p:spPr>
        <p:txBody>
          <a:bodyPr>
            <a:normAutofit/>
          </a:bodyPr>
          <a:lstStyle/>
          <a:p>
            <a:br>
              <a:rPr lang="en-US" altLang="zh-CN" sz="2000" dirty="0"/>
            </a:br>
            <a:r>
              <a:rPr lang="en-US" altLang="zh-CN" sz="2000" dirty="0">
                <a:solidFill>
                  <a:schemeClr val="accent5"/>
                </a:solidFill>
              </a:rPr>
              <a:t>4.</a:t>
            </a:r>
            <a:r>
              <a:rPr lang="zh-CN" altLang="en-US" sz="2000" dirty="0">
                <a:solidFill>
                  <a:schemeClr val="accent5"/>
                </a:solidFill>
              </a:rPr>
              <a:t>线程组右键</a:t>
            </a:r>
            <a:r>
              <a:rPr lang="en-US" altLang="zh-CN" sz="2000" dirty="0">
                <a:solidFill>
                  <a:schemeClr val="accent5"/>
                </a:solidFill>
              </a:rPr>
              <a:t>---</a:t>
            </a:r>
            <a:r>
              <a:rPr lang="zh-CN" altLang="en-US" sz="2000" dirty="0">
                <a:solidFill>
                  <a:schemeClr val="accent5"/>
                </a:solidFill>
              </a:rPr>
              <a:t>添加</a:t>
            </a:r>
            <a:r>
              <a:rPr lang="en-US" altLang="zh-CN" sz="2000" dirty="0">
                <a:solidFill>
                  <a:schemeClr val="accent5"/>
                </a:solidFill>
              </a:rPr>
              <a:t>----Sampler-------JDBC Request</a:t>
            </a:r>
            <a:endParaRPr lang="zh-CN" altLang="en-US" sz="2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1335" y="1165172"/>
            <a:ext cx="9409524" cy="26605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25767"/>
            <a:ext cx="9409524" cy="287172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</a:rPr>
              <a:t>5.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</a:rPr>
              <a:t>添加聚合报告，查看语句请求的响应时间，事物成功率等指标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06842"/>
            <a:ext cx="10515600" cy="222498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879"/>
          </a:xfrm>
        </p:spPr>
        <p:txBody>
          <a:bodyPr>
            <a:normAutofit/>
          </a:bodyPr>
          <a:lstStyle/>
          <a:p>
            <a:r>
              <a:rPr lang="zh-CN" altLang="en-US" sz="2000" b="1" dirty="0" smtClean="0"/>
              <a:t>五。</a:t>
            </a:r>
            <a:r>
              <a:rPr lang="en-US" altLang="zh-CN" sz="2000" b="1" dirty="0" smtClean="0"/>
              <a:t>.Jemter</a:t>
            </a:r>
            <a:r>
              <a:rPr lang="zh-CN" altLang="en-US" sz="2000" b="1" dirty="0" smtClean="0"/>
              <a:t>工具对登录场景进行性能并发测试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8179"/>
            <a:ext cx="10515600" cy="4978784"/>
          </a:xfrm>
        </p:spPr>
        <p:txBody>
          <a:bodyPr/>
          <a:lstStyle/>
          <a:p>
            <a:r>
              <a:rPr lang="zh-CN" altLang="en-US" sz="1600" dirty="0" smtClean="0"/>
              <a:t>步骤：</a:t>
            </a:r>
            <a:endParaRPr lang="en-US" altLang="zh-CN" sz="1600" dirty="0" smtClean="0"/>
          </a:p>
          <a:p>
            <a:r>
              <a:rPr lang="zh-CN" altLang="zh-CN" sz="1600" dirty="0" smtClean="0">
                <a:solidFill>
                  <a:srgbClr val="0070C0"/>
                </a:solidFill>
              </a:rPr>
              <a:t>第</a:t>
            </a:r>
            <a:r>
              <a:rPr lang="en-US" altLang="zh-CN" sz="1600" dirty="0" smtClean="0">
                <a:solidFill>
                  <a:srgbClr val="0070C0"/>
                </a:solidFill>
              </a:rPr>
              <a:t>1</a:t>
            </a:r>
            <a:r>
              <a:rPr lang="zh-CN" altLang="zh-CN" sz="1600" dirty="0" smtClean="0">
                <a:solidFill>
                  <a:srgbClr val="0070C0"/>
                </a:solidFill>
              </a:rPr>
              <a:t>步</a:t>
            </a:r>
            <a:r>
              <a:rPr lang="zh-CN" altLang="zh-CN" sz="1600" dirty="0">
                <a:solidFill>
                  <a:srgbClr val="0070C0"/>
                </a:solidFill>
              </a:rPr>
              <a:t>，新建一个线程</a:t>
            </a:r>
            <a:r>
              <a:rPr lang="zh-CN" altLang="zh-CN" sz="1600" dirty="0" smtClean="0">
                <a:solidFill>
                  <a:srgbClr val="0070C0"/>
                </a:solidFill>
              </a:rPr>
              <a:t>组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第</a:t>
            </a:r>
            <a:r>
              <a:rPr lang="en-US" altLang="zh-CN" sz="1600" dirty="0" smtClean="0">
                <a:solidFill>
                  <a:srgbClr val="0070C0"/>
                </a:solidFill>
              </a:rPr>
              <a:t>2</a:t>
            </a:r>
            <a:r>
              <a:rPr lang="zh-CN" altLang="en-US" sz="1600" dirty="0" smtClean="0">
                <a:solidFill>
                  <a:srgbClr val="0070C0"/>
                </a:solidFill>
              </a:rPr>
              <a:t>步，修改线程组名字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第</a:t>
            </a:r>
            <a:r>
              <a:rPr lang="en-US" altLang="zh-CN" sz="1600" dirty="0" smtClean="0">
                <a:solidFill>
                  <a:srgbClr val="0070C0"/>
                </a:solidFill>
              </a:rPr>
              <a:t>3</a:t>
            </a:r>
            <a:r>
              <a:rPr lang="zh-CN" altLang="en-US" sz="1600" dirty="0" smtClean="0">
                <a:solidFill>
                  <a:srgbClr val="0070C0"/>
                </a:solidFill>
              </a:rPr>
              <a:t>部，添加</a:t>
            </a:r>
            <a:r>
              <a:rPr lang="en-US" altLang="zh-CN" sz="1600" dirty="0" smtClean="0">
                <a:solidFill>
                  <a:srgbClr val="0070C0"/>
                </a:solidFill>
              </a:rPr>
              <a:t>http</a:t>
            </a:r>
            <a:r>
              <a:rPr lang="zh-CN" altLang="en-US" sz="1600" dirty="0" smtClean="0">
                <a:solidFill>
                  <a:srgbClr val="0070C0"/>
                </a:solidFill>
              </a:rPr>
              <a:t>请求默认值，填写</a:t>
            </a:r>
            <a:r>
              <a:rPr lang="en-US" altLang="zh-CN" sz="1600" dirty="0" err="1" smtClean="0">
                <a:solidFill>
                  <a:srgbClr val="0070C0"/>
                </a:solidFill>
              </a:rPr>
              <a:t>ip</a:t>
            </a:r>
            <a:r>
              <a:rPr lang="zh-CN" altLang="en-US" sz="1600" dirty="0" smtClean="0">
                <a:solidFill>
                  <a:srgbClr val="0070C0"/>
                </a:solidFill>
              </a:rPr>
              <a:t>，端口号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endParaRPr lang="zh-CN" altLang="zh-CN" sz="18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556710"/>
            <a:ext cx="8142857" cy="17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28" y="4623054"/>
            <a:ext cx="9133333" cy="14095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5951" y="1870841"/>
            <a:ext cx="10515600" cy="1073770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chemeClr val="accent5"/>
                </a:solidFill>
              </a:rPr>
              <a:t>4.</a:t>
            </a:r>
            <a:r>
              <a:rPr lang="zh-CN" altLang="en-US" sz="1800" dirty="0" smtClean="0">
                <a:solidFill>
                  <a:schemeClr val="accent5"/>
                </a:solidFill>
              </a:rPr>
              <a:t>添加一个</a:t>
            </a:r>
            <a:r>
              <a:rPr lang="en-US" altLang="zh-CN" sz="1800" dirty="0" smtClean="0">
                <a:solidFill>
                  <a:schemeClr val="accent5"/>
                </a:solidFill>
              </a:rPr>
              <a:t>http</a:t>
            </a:r>
            <a:r>
              <a:rPr lang="zh-CN" altLang="en-US" sz="1800" dirty="0" smtClean="0">
                <a:solidFill>
                  <a:schemeClr val="accent5"/>
                </a:solidFill>
              </a:rPr>
              <a:t>请求，更改名称，填写接口路径，方法，相关参数值</a:t>
            </a:r>
            <a:endParaRPr lang="zh-CN" altLang="en-US" sz="1800" dirty="0">
              <a:solidFill>
                <a:schemeClr val="accent5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7483" y="2693758"/>
            <a:ext cx="9466667" cy="37714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83" y="0"/>
            <a:ext cx="9790476" cy="161904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6635"/>
            <a:ext cx="10515600" cy="882868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chemeClr val="accent5"/>
                </a:solidFill>
              </a:rPr>
              <a:t>6.</a:t>
            </a:r>
            <a:r>
              <a:rPr lang="zh-CN" altLang="en-US" sz="1800" dirty="0" smtClean="0">
                <a:solidFill>
                  <a:schemeClr val="accent5"/>
                </a:solidFill>
              </a:rPr>
              <a:t>添加</a:t>
            </a:r>
            <a:r>
              <a:rPr lang="en-US" altLang="zh-CN" sz="1800" dirty="0" smtClean="0">
                <a:solidFill>
                  <a:schemeClr val="accent5"/>
                </a:solidFill>
              </a:rPr>
              <a:t>csv data </a:t>
            </a:r>
            <a:r>
              <a:rPr lang="en-US" altLang="zh-CN" sz="1800" dirty="0" err="1" smtClean="0">
                <a:solidFill>
                  <a:schemeClr val="accent5"/>
                </a:solidFill>
              </a:rPr>
              <a:t>config</a:t>
            </a:r>
            <a:r>
              <a:rPr lang="zh-CN" altLang="en-US" sz="1800" dirty="0" smtClean="0">
                <a:solidFill>
                  <a:schemeClr val="accent5"/>
                </a:solidFill>
              </a:rPr>
              <a:t>，参数化变量文件，</a:t>
            </a:r>
            <a:r>
              <a:rPr lang="zh-CN" altLang="zh-CN" sz="1800" b="1" dirty="0" smtClean="0"/>
              <a:t>这里选择</a:t>
            </a:r>
            <a:r>
              <a:rPr lang="en-US" altLang="zh-CN" sz="1800" b="1" dirty="0" err="1" smtClean="0"/>
              <a:t>cellnumber</a:t>
            </a:r>
            <a:r>
              <a:rPr lang="zh-CN" altLang="zh-CN" sz="1800" b="1" dirty="0" smtClean="0"/>
              <a:t>参数</a:t>
            </a:r>
            <a:r>
              <a:rPr lang="zh-CN" altLang="zh-CN" sz="1800" b="1" dirty="0"/>
              <a:t>化，首先在本地创建一个文件，这里创建了一个命名</a:t>
            </a:r>
            <a:r>
              <a:rPr lang="zh-CN" altLang="zh-CN" sz="1800" b="1" dirty="0" smtClean="0"/>
              <a:t>为</a:t>
            </a:r>
            <a:r>
              <a:rPr lang="en-US" altLang="zh-CN" sz="1800" b="1" dirty="0" smtClean="0"/>
              <a:t>login.txt</a:t>
            </a:r>
            <a:r>
              <a:rPr lang="zh-CN" altLang="zh-CN" sz="1800" b="1" dirty="0"/>
              <a:t>的文件，编辑该文件输入参数化值，如下图</a:t>
            </a:r>
            <a:br>
              <a:rPr lang="zh-CN" altLang="zh-CN" sz="1800" dirty="0"/>
            </a:br>
            <a:endParaRPr lang="zh-CN" altLang="en-US" sz="1800" dirty="0">
              <a:solidFill>
                <a:schemeClr val="accent5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732690"/>
            <a:ext cx="4028616" cy="39036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19503"/>
            <a:ext cx="9209524" cy="1238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317" y="2879750"/>
            <a:ext cx="3600000" cy="36095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b="1" dirty="0"/>
              <a:t>安装过程：</a:t>
            </a:r>
            <a:endParaRPr lang="zh-CN" altLang="en-US" dirty="0"/>
          </a:p>
          <a:p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r>
              <a:rPr lang="en-US" altLang="zh-CN" b="1" dirty="0"/>
              <a:t>JDK</a:t>
            </a:r>
            <a:r>
              <a:rPr lang="zh-CN" altLang="en-US" b="1" dirty="0"/>
              <a:t>安装 </a:t>
            </a:r>
            <a:endParaRPr lang="zh-CN" altLang="en-US" dirty="0"/>
          </a:p>
          <a:p>
            <a:r>
              <a:rPr lang="zh-CN" altLang="en-US" dirty="0"/>
              <a:t>点击下载的</a:t>
            </a:r>
            <a:r>
              <a:rPr lang="en-US" altLang="zh-CN" dirty="0" err="1"/>
              <a:t>jdk</a:t>
            </a:r>
            <a:r>
              <a:rPr lang="en-US" altLang="zh-CN" dirty="0"/>
              <a:t> </a:t>
            </a:r>
            <a:r>
              <a:rPr lang="en-US" altLang="zh-CN" b="1" dirty="0"/>
              <a:t>1.8.0_111</a:t>
            </a:r>
            <a:r>
              <a:rPr lang="en-US" altLang="zh-CN" dirty="0"/>
              <a:t>windows-i586-p.exe</a:t>
            </a:r>
            <a:r>
              <a:rPr lang="zh-CN" altLang="en-US" dirty="0"/>
              <a:t>，选择安装路径即可。</a:t>
            </a:r>
            <a:endParaRPr lang="zh-CN" altLang="en-US" dirty="0"/>
          </a:p>
          <a:p>
            <a:r>
              <a:rPr lang="en-US" altLang="zh-CN" b="1" dirty="0"/>
              <a:t>2</a:t>
            </a:r>
            <a:r>
              <a:rPr lang="zh-CN" altLang="en-US" b="1" dirty="0"/>
              <a:t>） </a:t>
            </a:r>
            <a:r>
              <a:rPr lang="en-US" altLang="zh-CN" b="1" dirty="0"/>
              <a:t>JDK</a:t>
            </a:r>
            <a:r>
              <a:rPr lang="zh-CN" altLang="en-US" b="1" dirty="0"/>
              <a:t>环境配置 </a:t>
            </a:r>
            <a:endParaRPr lang="zh-CN" altLang="en-US" dirty="0"/>
          </a:p>
          <a:p>
            <a:r>
              <a:rPr lang="zh-CN" altLang="en-US" dirty="0"/>
              <a:t>桌面上选择“我的电脑”</a:t>
            </a:r>
            <a:r>
              <a:rPr lang="en-US" altLang="zh-CN" dirty="0"/>
              <a:t>(</a:t>
            </a:r>
            <a:r>
              <a:rPr lang="zh-CN" altLang="en-US" dirty="0"/>
              <a:t>右键</a:t>
            </a:r>
            <a:r>
              <a:rPr lang="en-US" altLang="zh-CN" dirty="0"/>
              <a:t>)/</a:t>
            </a:r>
            <a:r>
              <a:rPr lang="zh-CN" altLang="en-US" dirty="0"/>
              <a:t>高级</a:t>
            </a:r>
            <a:r>
              <a:rPr lang="en-US" altLang="zh-CN" dirty="0"/>
              <a:t>/</a:t>
            </a:r>
            <a:r>
              <a:rPr lang="zh-CN" altLang="en-US" dirty="0"/>
              <a:t>环境变量</a:t>
            </a:r>
            <a:r>
              <a:rPr lang="en-US" altLang="zh-CN" dirty="0"/>
              <a:t>, </a:t>
            </a:r>
            <a:r>
              <a:rPr lang="zh-CN" altLang="en-US" dirty="0"/>
              <a:t>在“系统变量”栏中点击“新建”</a:t>
            </a:r>
            <a:r>
              <a:rPr lang="en-US" altLang="zh-CN" dirty="0"/>
              <a:t>, </a:t>
            </a:r>
            <a:r>
              <a:rPr lang="zh-CN" altLang="en-US" dirty="0"/>
              <a:t>在变量名中输入：</a:t>
            </a:r>
            <a:r>
              <a:rPr lang="en-US" altLang="zh-CN" dirty="0"/>
              <a:t>CLASSPATH</a:t>
            </a:r>
            <a:r>
              <a:rPr lang="zh-CN" altLang="en-US" dirty="0"/>
              <a:t>，变量值中输入：</a:t>
            </a:r>
            <a:r>
              <a:rPr lang="en-US" altLang="zh-CN" dirty="0"/>
              <a:t>C:\JDK</a:t>
            </a:r>
            <a:r>
              <a:rPr lang="zh-CN" altLang="en-US" dirty="0"/>
              <a:t>安装目录</a:t>
            </a:r>
            <a:r>
              <a:rPr lang="en-US" altLang="zh-CN" dirty="0"/>
              <a:t>\lib\dt.JAR; C:\JDK</a:t>
            </a:r>
            <a:r>
              <a:rPr lang="zh-CN" altLang="en-US" dirty="0"/>
              <a:t>安装目录</a:t>
            </a:r>
            <a:r>
              <a:rPr lang="en-US" altLang="zh-CN" dirty="0"/>
              <a:t>\lib\TOOLS.JAR;</a:t>
            </a:r>
            <a:r>
              <a:rPr lang="zh-CN" altLang="en-US" dirty="0"/>
              <a:t>点击确定即可。</a:t>
            </a:r>
            <a:endParaRPr lang="zh-CN" altLang="en-US" dirty="0"/>
          </a:p>
          <a:p>
            <a:r>
              <a:rPr lang="zh-CN" altLang="en-US" dirty="0"/>
              <a:t>再按“新建”，在变量名中输入：</a:t>
            </a:r>
            <a:r>
              <a:rPr lang="en-US" altLang="zh-CN" dirty="0" err="1"/>
              <a:t>java_home</a:t>
            </a:r>
            <a:r>
              <a:rPr lang="zh-CN" altLang="en-US" dirty="0"/>
              <a:t>，变量中输入：</a:t>
            </a:r>
            <a:r>
              <a:rPr lang="en-US" altLang="zh-CN" dirty="0"/>
              <a:t>C:\JDK</a:t>
            </a:r>
            <a:r>
              <a:rPr lang="zh-CN" altLang="en-US" dirty="0"/>
              <a:t>安装目录。 </a:t>
            </a:r>
            <a:endParaRPr lang="zh-CN" altLang="en-US" dirty="0"/>
          </a:p>
          <a:p>
            <a:r>
              <a:rPr lang="zh-CN" altLang="en-US" dirty="0"/>
              <a:t>修改系统变量</a:t>
            </a:r>
            <a:r>
              <a:rPr lang="en-US" altLang="zh-CN" dirty="0"/>
              <a:t>path</a:t>
            </a:r>
            <a:r>
              <a:rPr lang="zh-CN" altLang="en-US" dirty="0"/>
              <a:t>的值，在前面增加</a:t>
            </a:r>
            <a:r>
              <a:rPr lang="en-US" altLang="zh-CN" dirty="0"/>
              <a:t>%</a:t>
            </a:r>
            <a:r>
              <a:rPr lang="en-US" altLang="zh-CN" dirty="0" err="1"/>
              <a:t>java_home</a:t>
            </a:r>
            <a:r>
              <a:rPr lang="en-US" altLang="zh-CN" dirty="0"/>
              <a:t>%\bin;</a:t>
            </a:r>
            <a:r>
              <a:rPr lang="zh-CN" altLang="en-US" dirty="0"/>
              <a:t>然后确定即可。</a:t>
            </a:r>
            <a:endParaRPr lang="zh-CN" altLang="en-US" dirty="0"/>
          </a:p>
          <a:p>
            <a:r>
              <a:rPr lang="en-US" altLang="zh-CN" b="1" dirty="0"/>
              <a:t>3</a:t>
            </a:r>
            <a:r>
              <a:rPr lang="zh-CN" altLang="en-US" b="1" dirty="0"/>
              <a:t>）检查</a:t>
            </a:r>
            <a:r>
              <a:rPr lang="en-US" altLang="zh-CN" b="1" dirty="0"/>
              <a:t>JDK</a:t>
            </a:r>
            <a:r>
              <a:rPr lang="zh-CN" altLang="en-US" b="1" dirty="0"/>
              <a:t>安装是否</a:t>
            </a:r>
            <a:r>
              <a:rPr lang="en-US" altLang="zh-CN" b="1" dirty="0"/>
              <a:t>OK </a:t>
            </a:r>
            <a:endParaRPr lang="zh-CN" altLang="en-US" dirty="0"/>
          </a:p>
          <a:p>
            <a:r>
              <a:rPr lang="zh-CN" altLang="en-US" dirty="0"/>
              <a:t>具体是：点击“开始”</a:t>
            </a:r>
            <a:r>
              <a:rPr lang="en-US" altLang="zh-CN" dirty="0"/>
              <a:t>/“</a:t>
            </a:r>
            <a:r>
              <a:rPr lang="zh-CN" altLang="en-US" dirty="0"/>
              <a:t>运行”，输入命令</a:t>
            </a:r>
            <a:r>
              <a:rPr lang="en-US" altLang="zh-CN" dirty="0" err="1"/>
              <a:t>cmd</a:t>
            </a:r>
            <a:r>
              <a:rPr lang="zh-CN" altLang="en-US" dirty="0"/>
              <a:t>进入</a:t>
            </a:r>
            <a:r>
              <a:rPr lang="en-US" altLang="zh-CN" dirty="0"/>
              <a:t>dos</a:t>
            </a:r>
            <a:r>
              <a:rPr lang="zh-CN" altLang="en-US" dirty="0"/>
              <a:t>操作界面，输入命令：</a:t>
            </a:r>
            <a:r>
              <a:rPr lang="en-US" altLang="zh-CN" dirty="0"/>
              <a:t>java –version </a:t>
            </a:r>
            <a:r>
              <a:rPr lang="zh-CN" altLang="en-US" dirty="0"/>
              <a:t>查看</a:t>
            </a:r>
            <a:r>
              <a:rPr lang="en-US" altLang="zh-CN" dirty="0"/>
              <a:t>java</a:t>
            </a:r>
            <a:r>
              <a:rPr lang="zh-CN" altLang="en-US" dirty="0"/>
              <a:t>版本，如果显示为：</a:t>
            </a:r>
            <a:r>
              <a:rPr lang="en-US" altLang="zh-CN" dirty="0"/>
              <a:t>1.8.0_111</a:t>
            </a:r>
            <a:r>
              <a:rPr lang="zh-CN" altLang="en-US" dirty="0"/>
              <a:t>，则安装</a:t>
            </a:r>
            <a:r>
              <a:rPr lang="en-US" altLang="zh-CN" dirty="0"/>
              <a:t>OK</a:t>
            </a:r>
            <a:endParaRPr lang="zh-CN" altLang="en-US" dirty="0"/>
          </a:p>
          <a:p>
            <a:r>
              <a:rPr lang="en-US" altLang="zh-CN" b="1" dirty="0"/>
              <a:t>5</a:t>
            </a:r>
            <a:r>
              <a:rPr lang="zh-CN" altLang="en-US" b="1" dirty="0"/>
              <a:t>）打开</a:t>
            </a:r>
            <a:r>
              <a:rPr lang="en-US" altLang="zh-CN" b="1" dirty="0" err="1"/>
              <a:t>jmeter</a:t>
            </a:r>
            <a:r>
              <a:rPr lang="zh-CN" altLang="en-US" b="1" dirty="0"/>
              <a:t>是否</a:t>
            </a:r>
            <a:r>
              <a:rPr lang="en-US" altLang="zh-CN" b="1" dirty="0"/>
              <a:t>OK</a:t>
            </a:r>
            <a:endParaRPr lang="zh-CN" altLang="en-US" dirty="0"/>
          </a:p>
          <a:p>
            <a:r>
              <a:rPr lang="zh-CN" altLang="en-US" dirty="0"/>
              <a:t>具体是：进入</a:t>
            </a:r>
            <a:r>
              <a:rPr lang="en-US" altLang="zh-CN" dirty="0" err="1"/>
              <a:t>jmeter</a:t>
            </a:r>
            <a:r>
              <a:rPr lang="zh-CN" altLang="en-US" dirty="0"/>
              <a:t>目录下的</a:t>
            </a:r>
            <a:r>
              <a:rPr lang="en-US" altLang="zh-CN" dirty="0"/>
              <a:t>bin</a:t>
            </a:r>
            <a:r>
              <a:rPr lang="zh-CN" altLang="en-US" dirty="0"/>
              <a:t>文件夹，点击</a:t>
            </a:r>
            <a:r>
              <a:rPr lang="en-US" altLang="zh-CN" dirty="0"/>
              <a:t>jmeter.bat</a:t>
            </a:r>
            <a:r>
              <a:rPr lang="zh-CN" altLang="en-US" dirty="0"/>
              <a:t>，查看页面显示，如果能显示</a:t>
            </a:r>
            <a:r>
              <a:rPr lang="en-US" altLang="zh-CN" dirty="0" err="1"/>
              <a:t>jmeter</a:t>
            </a:r>
            <a:r>
              <a:rPr lang="zh-CN" altLang="en-US" dirty="0"/>
              <a:t>操作页面则安装成功。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1523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5"/>
                </a:solidFill>
              </a:rPr>
              <a:t>7.</a:t>
            </a:r>
            <a:r>
              <a:rPr lang="zh-CN" altLang="en-US" sz="2000" dirty="0" smtClean="0">
                <a:solidFill>
                  <a:schemeClr val="accent5"/>
                </a:solidFill>
              </a:rPr>
              <a:t>填写</a:t>
            </a:r>
            <a:r>
              <a:rPr lang="en-US" altLang="zh-CN" sz="2000" dirty="0" smtClean="0">
                <a:solidFill>
                  <a:schemeClr val="accent5"/>
                </a:solidFill>
              </a:rPr>
              <a:t>csv data </a:t>
            </a:r>
            <a:r>
              <a:rPr lang="en-US" altLang="zh-CN" sz="2000" dirty="0" err="1" smtClean="0">
                <a:solidFill>
                  <a:schemeClr val="accent5"/>
                </a:solidFill>
              </a:rPr>
              <a:t>config</a:t>
            </a:r>
            <a:r>
              <a:rPr lang="en-US" altLang="zh-CN" sz="2000" dirty="0" smtClean="0">
                <a:solidFill>
                  <a:schemeClr val="accent5"/>
                </a:solidFill>
              </a:rPr>
              <a:t> </a:t>
            </a:r>
            <a:r>
              <a:rPr lang="zh-CN" altLang="en-US" sz="2000" dirty="0" smtClean="0">
                <a:solidFill>
                  <a:schemeClr val="accent5"/>
                </a:solidFill>
              </a:rPr>
              <a:t>相关配置信息</a:t>
            </a:r>
            <a:endParaRPr lang="zh-CN" altLang="en-US" sz="2000" dirty="0">
              <a:solidFill>
                <a:schemeClr val="accent5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1588" y="1166648"/>
            <a:ext cx="6486385" cy="3026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93628"/>
            <a:ext cx="8666667" cy="213420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47454"/>
          </a:xfrm>
        </p:spPr>
        <p:txBody>
          <a:bodyPr>
            <a:normAutofit fontScale="90000"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8.</a:t>
            </a:r>
            <a:r>
              <a:rPr lang="zh-CN" altLang="en-US" sz="2000" dirty="0" smtClean="0">
                <a:solidFill>
                  <a:srgbClr val="0070C0"/>
                </a:solidFill>
              </a:rPr>
              <a:t>设置线程组的个数，以线程组模拟虚拟用户数。</a:t>
            </a:r>
            <a:br>
              <a:rPr lang="en-US" altLang="zh-CN" sz="2000" dirty="0" smtClean="0">
                <a:solidFill>
                  <a:srgbClr val="0070C0"/>
                </a:solidFill>
              </a:rPr>
            </a:br>
            <a:br>
              <a:rPr lang="en-US" altLang="zh-CN" sz="2000" dirty="0" smtClean="0">
                <a:solidFill>
                  <a:srgbClr val="0070C0"/>
                </a:solidFill>
              </a:rPr>
            </a:br>
            <a:r>
              <a:rPr lang="zh-CN" altLang="zh-CN" sz="1800" b="1" dirty="0" smtClean="0"/>
              <a:t>线程</a:t>
            </a:r>
            <a:r>
              <a:rPr lang="zh-CN" altLang="zh-CN" sz="1800" b="1" dirty="0"/>
              <a:t>数</a:t>
            </a:r>
            <a:r>
              <a:rPr lang="en-US" altLang="zh-CN" sz="1800" dirty="0"/>
              <a:t>: </a:t>
            </a:r>
            <a:r>
              <a:rPr lang="zh-CN" altLang="zh-CN" sz="1800" dirty="0"/>
              <a:t>一个</a:t>
            </a:r>
            <a:r>
              <a:rPr lang="zh-CN" altLang="zh-CN" sz="1600" dirty="0"/>
              <a:t>用户占一个线程， </a:t>
            </a:r>
            <a:r>
              <a:rPr lang="en-US" altLang="zh-CN" sz="1600" dirty="0"/>
              <a:t>100</a:t>
            </a:r>
            <a:r>
              <a:rPr lang="zh-CN" altLang="zh-CN" sz="1600" dirty="0"/>
              <a:t>个线程就是模拟</a:t>
            </a:r>
            <a:r>
              <a:rPr lang="en-US" altLang="zh-CN" sz="1600" dirty="0"/>
              <a:t>100</a:t>
            </a:r>
            <a:r>
              <a:rPr lang="zh-CN" altLang="zh-CN" sz="1600" dirty="0"/>
              <a:t>个用户</a:t>
            </a:r>
            <a:br>
              <a:rPr lang="zh-CN" altLang="zh-CN" sz="1600" dirty="0"/>
            </a:br>
            <a:r>
              <a:rPr lang="en-US" altLang="zh-CN" sz="1600" b="1" dirty="0"/>
              <a:t>Ramp-Up Period(in seconds)</a:t>
            </a:r>
            <a:r>
              <a:rPr lang="en-US" altLang="zh-CN" sz="1600" dirty="0"/>
              <a:t>: </a:t>
            </a:r>
            <a:r>
              <a:rPr lang="zh-CN" altLang="zh-CN" sz="1600" dirty="0"/>
              <a:t>设置线程需要多长时间全部启动。如果线程数为</a:t>
            </a:r>
            <a:r>
              <a:rPr lang="en-US" altLang="zh-CN" sz="1600" dirty="0"/>
              <a:t>100 </a:t>
            </a:r>
            <a:r>
              <a:rPr lang="zh-CN" altLang="zh-CN" sz="1600" dirty="0"/>
              <a:t>，准备时长为</a:t>
            </a:r>
            <a:r>
              <a:rPr lang="en-US" altLang="zh-CN" sz="1600" dirty="0"/>
              <a:t>10 </a:t>
            </a:r>
            <a:r>
              <a:rPr lang="zh-CN" altLang="zh-CN" sz="1600" dirty="0"/>
              <a:t>，那么需要</a:t>
            </a:r>
            <a:r>
              <a:rPr lang="en-US" altLang="zh-CN" sz="1600" dirty="0"/>
              <a:t>1</a:t>
            </a:r>
            <a:r>
              <a:rPr lang="zh-CN" altLang="zh-CN" sz="1600" dirty="0"/>
              <a:t>秒钟启动</a:t>
            </a:r>
            <a:r>
              <a:rPr lang="en-US" altLang="zh-CN" sz="1600" dirty="0"/>
              <a:t>10</a:t>
            </a:r>
            <a:r>
              <a:rPr lang="zh-CN" altLang="zh-CN" sz="1600" dirty="0"/>
              <a:t>个线程。也就是每秒钟启动</a:t>
            </a:r>
            <a:r>
              <a:rPr lang="en-US" altLang="zh-CN" sz="1600" dirty="0"/>
              <a:t>10</a:t>
            </a:r>
            <a:r>
              <a:rPr lang="zh-CN" altLang="zh-CN" sz="1600" dirty="0"/>
              <a:t>个线程</a:t>
            </a:r>
            <a:r>
              <a:rPr lang="zh-CN" altLang="zh-CN" sz="1600" dirty="0" smtClean="0"/>
              <a:t>。</a:t>
            </a:r>
            <a:r>
              <a:rPr lang="zh-CN" altLang="en-US" sz="1600" dirty="0" smtClean="0"/>
              <a:t>设置为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表示真实并发</a:t>
            </a:r>
            <a:br>
              <a:rPr lang="zh-CN" altLang="zh-CN" sz="1600" dirty="0"/>
            </a:br>
            <a:r>
              <a:rPr lang="zh-CN" altLang="zh-CN" sz="1600" b="1" dirty="0"/>
              <a:t>循环次数</a:t>
            </a:r>
            <a:r>
              <a:rPr lang="en-US" altLang="zh-CN" sz="1600" dirty="0"/>
              <a:t>: </a:t>
            </a:r>
            <a:r>
              <a:rPr lang="zh-CN" altLang="zh-CN" sz="1600" dirty="0"/>
              <a:t>每个线程发送请求的次数。如果线程数为</a:t>
            </a:r>
            <a:r>
              <a:rPr lang="en-US" altLang="zh-CN" sz="1600" dirty="0"/>
              <a:t>100 </a:t>
            </a:r>
            <a:r>
              <a:rPr lang="zh-CN" altLang="zh-CN" sz="1600" dirty="0"/>
              <a:t>，循环次数为</a:t>
            </a:r>
            <a:r>
              <a:rPr lang="en-US" altLang="zh-CN" sz="1600" dirty="0"/>
              <a:t>10 </a:t>
            </a:r>
            <a:r>
              <a:rPr lang="zh-CN" altLang="zh-CN" sz="1600" dirty="0"/>
              <a:t>，那么每个线程发送</a:t>
            </a:r>
            <a:r>
              <a:rPr lang="en-US" altLang="zh-CN" sz="1600" dirty="0"/>
              <a:t>10</a:t>
            </a:r>
            <a:r>
              <a:rPr lang="zh-CN" altLang="zh-CN" sz="1600" dirty="0"/>
              <a:t>次请求。总请求数为</a:t>
            </a:r>
            <a:r>
              <a:rPr lang="en-US" altLang="zh-CN" sz="1600" dirty="0"/>
              <a:t>100*10=1000 </a:t>
            </a:r>
            <a:r>
              <a:rPr lang="zh-CN" altLang="zh-CN" sz="1600" dirty="0"/>
              <a:t>。如果勾选了</a:t>
            </a:r>
            <a:r>
              <a:rPr lang="en-US" altLang="zh-CN" sz="1600" dirty="0"/>
              <a:t>“</a:t>
            </a:r>
            <a:r>
              <a:rPr lang="zh-CN" altLang="zh-CN" sz="1600" dirty="0"/>
              <a:t>永远</a:t>
            </a:r>
            <a:r>
              <a:rPr lang="en-US" altLang="zh-CN" sz="1600" dirty="0"/>
              <a:t>”</a:t>
            </a:r>
            <a:r>
              <a:rPr lang="zh-CN" altLang="zh-CN" sz="1600" dirty="0"/>
              <a:t>，那么所有线程会一直发送请求，直到选择停止运行脚本。</a:t>
            </a:r>
            <a:br>
              <a:rPr lang="zh-CN" altLang="zh-CN" sz="2000" dirty="0"/>
            </a:b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711301"/>
            <a:ext cx="7222485" cy="27917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857" y="2594265"/>
            <a:ext cx="4057143" cy="312380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6656"/>
            <a:ext cx="10515600" cy="843565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9</a:t>
            </a:r>
            <a:r>
              <a:rPr lang="zh-CN" altLang="en-US" sz="2000" dirty="0" smtClean="0">
                <a:solidFill>
                  <a:srgbClr val="0070C0"/>
                </a:solidFill>
              </a:rPr>
              <a:t>。</a:t>
            </a:r>
            <a:r>
              <a:rPr lang="zh-CN" altLang="en-US" sz="2000" dirty="0">
                <a:solidFill>
                  <a:srgbClr val="0070C0"/>
                </a:solidFill>
              </a:rPr>
              <a:t>添加查看结果树与聚合报告</a:t>
            </a:r>
            <a:endParaRPr lang="zh-CN" altLang="en-US" sz="2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1359" y="4168343"/>
            <a:ext cx="10515600" cy="247704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9903" y="1166648"/>
            <a:ext cx="106890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Average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：平均响应时间</a:t>
            </a: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默认情况下是单个 </a:t>
            </a: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Request 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的平均响应时间，当使用了 </a:t>
            </a: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Transaction Controller 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时，也可以以</a:t>
            </a: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Transaction 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为单位显示平均响应时间</a:t>
            </a:r>
            <a:br>
              <a:rPr lang="zh-CN" altLang="en-US" dirty="0"/>
            </a:b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Median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：中位数，也就是 </a:t>
            </a: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50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％ 用户的响应时间</a:t>
            </a:r>
            <a:br>
              <a:rPr lang="zh-CN" altLang="en-US" dirty="0"/>
            </a:b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90% Line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90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％ 用户的</a:t>
            </a:r>
            <a:r>
              <a:rPr lang="zh-CN" altLang="en-US" dirty="0" smtClean="0">
                <a:solidFill>
                  <a:srgbClr val="000000"/>
                </a:solidFill>
                <a:latin typeface="Georgia" panose="02040502050405020303" pitchFamily="18" charset="0"/>
              </a:rPr>
              <a:t>响应时间</a:t>
            </a:r>
            <a:br>
              <a:rPr lang="en-US" altLang="zh-CN" dirty="0"/>
            </a:b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Min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：最小响应时间</a:t>
            </a:r>
            <a:br>
              <a:rPr lang="zh-CN" altLang="en-US" dirty="0"/>
            </a:b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Max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：最大响应时间</a:t>
            </a:r>
            <a:br>
              <a:rPr lang="zh-CN" altLang="en-US" dirty="0"/>
            </a:b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Error%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：本次测试中出现错误的请求的数量</a:t>
            </a: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请求的总数</a:t>
            </a:r>
            <a:br>
              <a:rPr lang="zh-CN" altLang="en-US" dirty="0"/>
            </a:b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Throughput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：吞吐量</a:t>
            </a: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默认情况下表示每秒完成的请求数（</a:t>
            </a: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Request per Second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），当使用了 </a:t>
            </a: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Transaction Controller 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时，也可以表示类似 </a:t>
            </a:r>
            <a:r>
              <a:rPr lang="en-US" altLang="zh-CN" dirty="0" err="1">
                <a:solidFill>
                  <a:srgbClr val="000000"/>
                </a:solidFill>
                <a:latin typeface="Georgia" panose="02040502050405020303" pitchFamily="18" charset="0"/>
              </a:rPr>
              <a:t>LoadRunner</a:t>
            </a: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的 </a:t>
            </a: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Transaction per Second 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数</a:t>
            </a:r>
            <a:br>
              <a:rPr lang="zh-CN" altLang="en-US" dirty="0"/>
            </a:b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KB/Sec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：每秒从服务器端接收到的数据量，相当于</a:t>
            </a:r>
            <a:r>
              <a:rPr lang="en-US" altLang="zh-CN" dirty="0" err="1">
                <a:solidFill>
                  <a:srgbClr val="000000"/>
                </a:solidFill>
                <a:latin typeface="Georgia" panose="02040502050405020303" pitchFamily="18" charset="0"/>
              </a:rPr>
              <a:t>LoadRunner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中的</a:t>
            </a: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Throughput/Sec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/>
              <a:t>六。</a:t>
            </a:r>
            <a:r>
              <a:rPr lang="en-US" altLang="zh-CN" sz="2400" b="1" dirty="0" err="1" smtClean="0"/>
              <a:t>Jemter</a:t>
            </a:r>
            <a:r>
              <a:rPr lang="zh-CN" altLang="en-US" sz="2400" b="1" dirty="0" smtClean="0"/>
              <a:t>的</a:t>
            </a:r>
            <a:r>
              <a:rPr lang="en-US" altLang="zh-CN" sz="2400" b="1" dirty="0" smtClean="0"/>
              <a:t>post</a:t>
            </a:r>
            <a:r>
              <a:rPr lang="zh-CN" altLang="en-US" sz="2400" b="1" dirty="0" smtClean="0"/>
              <a:t>请求</a:t>
            </a:r>
            <a:br>
              <a:rPr lang="en-US" altLang="zh-CN" sz="2400" b="1" dirty="0" smtClean="0"/>
            </a:br>
            <a:r>
              <a:rPr lang="zh-CN" altLang="en-US" sz="2400" b="1" dirty="0" smtClean="0"/>
              <a:t>步骤：添加线程组，添加</a:t>
            </a:r>
            <a:r>
              <a:rPr lang="en-US" altLang="zh-CN" sz="2400" b="1" dirty="0" smtClean="0"/>
              <a:t>http</a:t>
            </a:r>
            <a:r>
              <a:rPr lang="zh-CN" altLang="en-US" sz="2400" b="1" dirty="0" smtClean="0"/>
              <a:t>头部信息，添加</a:t>
            </a:r>
            <a:r>
              <a:rPr lang="en-US" altLang="zh-CN" sz="2400" b="1" dirty="0" smtClean="0"/>
              <a:t>sampler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http</a:t>
            </a:r>
            <a:r>
              <a:rPr lang="zh-CN" altLang="en-US" sz="2400" b="1" dirty="0" smtClean="0"/>
              <a:t>请求，修改名称，添加查看结果树</a:t>
            </a:r>
            <a:endParaRPr lang="zh-CN" altLang="en-US" sz="2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951" y="1690688"/>
            <a:ext cx="9514286" cy="1857143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44951" y="204282"/>
            <a:ext cx="14688207" cy="16084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8297"/>
            <a:ext cx="10104762" cy="284761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8335" y="4432016"/>
            <a:ext cx="9171428" cy="2438095"/>
          </a:xfrm>
          <a:prstGeom prst="rect">
            <a:avLst/>
          </a:prstGeom>
        </p:spPr>
      </p:pic>
      <p:pic>
        <p:nvPicPr>
          <p:cNvPr id="7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335" y="283845"/>
            <a:ext cx="8742857" cy="385714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915"/>
          </a:xfrm>
        </p:spPr>
        <p:txBody>
          <a:bodyPr/>
          <a:p>
            <a:r>
              <a:rPr lang="zh-CN" altLang="en-US" sz="2400" b="1"/>
              <a:t>七</a:t>
            </a:r>
            <a:r>
              <a:rPr lang="en-US" altLang="zh-CN" sz="2400" b="1"/>
              <a:t>.</a:t>
            </a:r>
            <a:r>
              <a:rPr lang="zh-CN" altLang="zh-CN" sz="2400" b="1"/>
              <a:t>响应断言设置额外篇</a:t>
            </a:r>
            <a:endParaRPr lang="zh-CN" altLang="zh-CN" sz="2400" b="1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137160" y="1059180"/>
            <a:ext cx="11632565" cy="5647690"/>
          </a:xfrm>
        </p:spPr>
        <p:txBody>
          <a:bodyPr>
            <a:normAutofit fontScale="50000"/>
          </a:bodyPr>
          <a:p>
            <a:r>
              <a:rPr lang="zh-CN" altLang="en-US" b="1">
                <a:solidFill>
                  <a:schemeClr val="accent5"/>
                </a:solidFill>
              </a:rPr>
              <a:t>要测试的响应文字：针对响应数据不同部分进行匹配</a:t>
            </a:r>
            <a:endParaRPr lang="zh-CN" altLang="en-US" b="1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(1)响应文本：响应服务器返回的响应数据的文本内容，http协议排除header部分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(2)响应代码：http响应代码，如101,200,302,404,501等。但当我们要验证404,501等http响应代码时，需要勾选“ ignore status”。因为当http 响应代码为400,500时，jmeter默认这个请求时失败的</a:t>
            </a:r>
            <a:endParaRPr lang="zh-CN" altLang="en-US"/>
          </a:p>
          <a:p>
            <a:r>
              <a:rPr lang="zh-CN" altLang="en-US"/>
              <a:t>(3)响应信息：匹配响应信息，处理成功返回‘成功’或者“ok”字样</a:t>
            </a:r>
            <a:endParaRPr lang="zh-CN" altLang="en-US"/>
          </a:p>
          <a:p>
            <a:r>
              <a:rPr lang="zh-CN" altLang="en-US"/>
              <a:t>(4)Response Header:匹配响应头中的信息</a:t>
            </a:r>
            <a:endParaRPr lang="zh-CN" altLang="en-US"/>
          </a:p>
          <a:p>
            <a:endParaRPr lang="zh-CN" altLang="en-US"/>
          </a:p>
          <a:p>
            <a:r>
              <a:rPr lang="zh-CN" altLang="en-US" b="1">
                <a:solidFill>
                  <a:schemeClr val="accent5"/>
                </a:solidFill>
              </a:rPr>
              <a:t>匹配规则：</a:t>
            </a:r>
            <a:endParaRPr lang="zh-CN" altLang="en-US" b="1">
              <a:solidFill>
                <a:schemeClr val="accent5"/>
              </a:solidFill>
            </a:endParaRPr>
          </a:p>
          <a:p>
            <a:r>
              <a:rPr lang="zh-CN" altLang="en-US"/>
              <a:t>包括：响应内容包括需要匹配的内容就算成功</a:t>
            </a:r>
            <a:endParaRPr lang="zh-CN" altLang="en-US"/>
          </a:p>
          <a:p>
            <a:r>
              <a:rPr lang="zh-CN" altLang="en-US"/>
              <a:t>匹配：响应内容要完全匹配匹配内容，不区分大小写</a:t>
            </a:r>
            <a:endParaRPr lang="zh-CN" altLang="en-US"/>
          </a:p>
          <a:p>
            <a:r>
              <a:rPr lang="zh-CN" altLang="en-US"/>
              <a:t>equals：完全相等，区分大小写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substring：响应内容包括匹配内容即为成功。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可以通过添加断言结果来查看断言的执行情况。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 b="1">
                <a:solidFill>
                  <a:srgbClr val="7030A0"/>
                </a:solidFill>
              </a:rPr>
              <a:t>一般普通http请求默认情况下选择响应文本，匹配规则选择substring</a:t>
            </a:r>
            <a:endParaRPr lang="zh-CN" altLang="en-US" b="1">
              <a:solidFill>
                <a:srgbClr val="7030A0"/>
              </a:solidFill>
            </a:endParaRPr>
          </a:p>
          <a:p>
            <a:r>
              <a:rPr lang="zh-CN" altLang="en-US" b="1">
                <a:solidFill>
                  <a:srgbClr val="7030A0"/>
                </a:solidFill>
              </a:rPr>
              <a:t> 执行结果：</a:t>
            </a:r>
            <a:endParaRPr lang="zh-CN" altLang="en-US" b="1">
              <a:solidFill>
                <a:srgbClr val="7030A0"/>
              </a:solidFill>
            </a:endParaRPr>
          </a:p>
          <a:p>
            <a:r>
              <a:rPr lang="zh-CN" altLang="en-US" b="1">
                <a:solidFill>
                  <a:srgbClr val="7030A0"/>
                </a:solidFill>
              </a:rPr>
              <a:t>如果接口响应数据可以与断言匹配上，则测试用例通过，否则不通过</a:t>
            </a:r>
            <a:endParaRPr lang="zh-CN" altLang="en-US" b="1">
              <a:solidFill>
                <a:srgbClr val="7030A0"/>
              </a:solidFill>
            </a:endParaRPr>
          </a:p>
          <a:p>
            <a:r>
              <a:rPr lang="zh-CN" altLang="en-US" b="1">
                <a:solidFill>
                  <a:srgbClr val="7030A0"/>
                </a:solidFill>
              </a:rPr>
              <a:t>可以通过断言结果，查看断言执行情况。</a:t>
            </a:r>
            <a:endParaRPr lang="zh-CN" altLang="en-US" b="1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5995" y="3641090"/>
            <a:ext cx="8486775" cy="2209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95" y="365125"/>
            <a:ext cx="9152255" cy="257111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459990"/>
            <a:ext cx="9620250" cy="2305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33645"/>
            <a:ext cx="8818880" cy="25520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8685530" cy="22917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jemeter</a:t>
            </a:r>
            <a:r>
              <a:rPr lang="zh-CN" altLang="en-US"/>
              <a:t>工具进行接口的功能与性能测试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一</a:t>
            </a:r>
            <a:r>
              <a:rPr lang="en-US" altLang="zh-CN" b="1"/>
              <a:t>.</a:t>
            </a:r>
            <a:r>
              <a:rPr lang="zh-CN" altLang="en-US" b="1"/>
              <a:t>接口的功能测试步骤</a:t>
            </a:r>
            <a:endParaRPr lang="zh-CN" altLang="en-US" b="1"/>
          </a:p>
          <a:p>
            <a:pPr marL="0" indent="0">
              <a:buNone/>
            </a:pPr>
            <a:r>
              <a:rPr lang="en-US" altLang="zh-CN" sz="1600">
                <a:solidFill>
                  <a:schemeClr val="accent5"/>
                </a:solidFill>
              </a:rPr>
              <a:t>1、首先添加一个线程组，然后我们重命名接口测试</a:t>
            </a:r>
            <a:endParaRPr lang="en-US" altLang="zh-CN" sz="16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chemeClr val="accent5"/>
                </a:solidFill>
              </a:rPr>
              <a:t>2、在线程组上添加一个Http默认请求，并配置服务器的IP地址端口等信息</a:t>
            </a:r>
            <a:endParaRPr lang="zh-CN" altLang="en-US" sz="16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chemeClr val="accent5"/>
                </a:solidFill>
              </a:rPr>
              <a:t>3、在线程组中添加一个HTTP请求，这里我们重命名“手机号密码登录”</a:t>
            </a:r>
            <a:endParaRPr lang="zh-CN" altLang="en-US" sz="16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chemeClr val="accent5"/>
                </a:solidFill>
              </a:rPr>
              <a:t>4、配置接口请求信息，配置示例如下，区分好</a:t>
            </a:r>
            <a:r>
              <a:rPr lang="en-US" altLang="zh-CN" sz="1600">
                <a:solidFill>
                  <a:schemeClr val="accent5"/>
                </a:solidFill>
              </a:rPr>
              <a:t>get</a:t>
            </a:r>
            <a:r>
              <a:rPr lang="zh-CN" altLang="en-US" sz="1600">
                <a:solidFill>
                  <a:schemeClr val="accent5"/>
                </a:solidFill>
              </a:rPr>
              <a:t>与</a:t>
            </a:r>
            <a:r>
              <a:rPr lang="en-US" altLang="zh-CN" sz="1600">
                <a:solidFill>
                  <a:schemeClr val="accent5"/>
                </a:solidFill>
              </a:rPr>
              <a:t>post</a:t>
            </a:r>
            <a:r>
              <a:rPr lang="zh-CN" altLang="en-US" sz="1600">
                <a:solidFill>
                  <a:schemeClr val="accent5"/>
                </a:solidFill>
              </a:rPr>
              <a:t>请求，填写好路径以及必传参数</a:t>
            </a:r>
            <a:endParaRPr lang="zh-CN" altLang="en-US" sz="160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zh-CN" altLang="en-US" sz="160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350" y="3900805"/>
            <a:ext cx="7524115" cy="16186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670" y="3422015"/>
            <a:ext cx="10658475" cy="288290"/>
          </a:xfrm>
        </p:spPr>
        <p:txBody>
          <a:bodyPr>
            <a:normAutofit fontScale="90000"/>
          </a:bodyPr>
          <a:lstStyle/>
          <a:p>
            <a:r>
              <a:rPr lang="zh-CN" altLang="en-US" sz="1600">
                <a:solidFill>
                  <a:srgbClr val="FF0000"/>
                </a:solidFill>
              </a:rPr>
              <a:t>登录接口，除了手机号密码，还得传入</a:t>
            </a:r>
            <a:r>
              <a:rPr lang="en-US" altLang="zh-CN" sz="1600">
                <a:solidFill>
                  <a:srgbClr val="FF0000"/>
                </a:solidFill>
              </a:rPr>
              <a:t>deviceid</a:t>
            </a:r>
            <a:r>
              <a:rPr lang="zh-CN" altLang="en-US" sz="1600">
                <a:solidFill>
                  <a:srgbClr val="FF0000"/>
                </a:solidFill>
              </a:rPr>
              <a:t>参数，少传则报错</a:t>
            </a:r>
            <a:endParaRPr lang="zh-CN" altLang="en-US" sz="1600">
              <a:solidFill>
                <a:srgbClr val="FF0000"/>
              </a:solidFill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7670" y="4238625"/>
            <a:ext cx="7715885" cy="15767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75945"/>
            <a:ext cx="7818755" cy="22840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schemeClr val="accent5"/>
                </a:solidFill>
              </a:rPr>
              <a:t>5.</a:t>
            </a:r>
            <a:r>
              <a:rPr lang="zh-CN" altLang="en-US" sz="1800" dirty="0">
                <a:solidFill>
                  <a:schemeClr val="accent5"/>
                </a:solidFill>
              </a:rPr>
              <a:t>在</a:t>
            </a:r>
            <a:r>
              <a:rPr lang="en-US" altLang="zh-CN" sz="1800" dirty="0" err="1">
                <a:solidFill>
                  <a:schemeClr val="accent5"/>
                </a:solidFill>
              </a:rPr>
              <a:t>线程组上添加监听器，察看结果树和聚合报告</a:t>
            </a:r>
            <a:r>
              <a:rPr lang="zh-CN" altLang="en-US" sz="1800" dirty="0">
                <a:solidFill>
                  <a:schemeClr val="accent5"/>
                </a:solidFill>
              </a:rPr>
              <a:t>，以及对返回结果添加响应断言</a:t>
            </a:r>
            <a:br>
              <a:rPr lang="zh-CN" altLang="en-US" sz="1800" dirty="0">
                <a:solidFill>
                  <a:schemeClr val="accent5"/>
                </a:solidFill>
              </a:rPr>
            </a:br>
            <a:r>
              <a:rPr lang="en-US" altLang="zh-CN" sz="1800" dirty="0">
                <a:solidFill>
                  <a:schemeClr val="accent5"/>
                </a:solidFill>
              </a:rPr>
              <a:t>6.</a:t>
            </a:r>
            <a:r>
              <a:rPr lang="zh-CN" altLang="en-US" sz="1800" dirty="0">
                <a:solidFill>
                  <a:schemeClr val="accent5"/>
                </a:solidFill>
              </a:rPr>
              <a:t>点击启动，运行结束后查看，结果树和聚合报告</a:t>
            </a:r>
            <a:br>
              <a:rPr lang="zh-CN" altLang="en-US" sz="1800" dirty="0">
                <a:solidFill>
                  <a:schemeClr val="accent5"/>
                </a:solidFill>
              </a:rPr>
            </a:br>
            <a:r>
              <a:rPr lang="en-US" altLang="zh-CN" sz="1800" dirty="0">
                <a:solidFill>
                  <a:schemeClr val="accent5"/>
                </a:solidFill>
              </a:rPr>
              <a:t>7.去数据库中核对数据</a:t>
            </a:r>
            <a:r>
              <a:rPr lang="zh-CN" altLang="en-US" sz="1800" dirty="0">
                <a:solidFill>
                  <a:schemeClr val="accent5"/>
                </a:solidFill>
              </a:rPr>
              <a:t>，检查事物是否操作成功</a:t>
            </a:r>
            <a:endParaRPr lang="zh-CN" altLang="en-US" sz="1800" dirty="0">
              <a:solidFill>
                <a:schemeClr val="accent5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1520825"/>
            <a:ext cx="10515600" cy="4656455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" y="1624330"/>
            <a:ext cx="8747760" cy="24199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35" y="4424680"/>
            <a:ext cx="7685405" cy="25425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20370"/>
            <a:ext cx="4140835" cy="636270"/>
          </a:xfrm>
        </p:spPr>
        <p:txBody>
          <a:bodyPr/>
          <a:lstStyle/>
          <a:p>
            <a:r>
              <a:rPr lang="zh-CN" altLang="en-US" sz="2000" b="1" dirty="0"/>
              <a:t>二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接口的关联，正则表达提取器</a:t>
            </a:r>
            <a:endParaRPr lang="zh-CN" altLang="en-US" sz="2000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3905" y="1186815"/>
            <a:ext cx="8415020" cy="1285875"/>
          </a:xfrm>
        </p:spPr>
        <p:txBody>
          <a:bodyPr/>
          <a:lstStyle/>
          <a:p>
            <a:r>
              <a:rPr lang="en-US" altLang="zh-CN">
                <a:solidFill>
                  <a:schemeClr val="accent5"/>
                </a:solidFill>
              </a:rPr>
              <a:t>1.</a:t>
            </a:r>
            <a:r>
              <a:rPr lang="zh-CN" altLang="en-US">
                <a:solidFill>
                  <a:schemeClr val="accent5"/>
                </a:solidFill>
              </a:rPr>
              <a:t>在线程组中后置处理器</a:t>
            </a:r>
            <a:r>
              <a:rPr lang="en-US" altLang="zh-CN">
                <a:solidFill>
                  <a:schemeClr val="accent5"/>
                </a:solidFill>
              </a:rPr>
              <a:t>-</a:t>
            </a:r>
            <a:r>
              <a:rPr lang="zh-CN" altLang="en-US">
                <a:solidFill>
                  <a:schemeClr val="accent5"/>
                </a:solidFill>
              </a:rPr>
              <a:t>正则表达提取器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en-US" altLang="zh-CN">
                <a:solidFill>
                  <a:schemeClr val="accent5"/>
                </a:solidFill>
              </a:rPr>
              <a:t>2.</a:t>
            </a:r>
            <a:r>
              <a:rPr lang="zh-CN" altLang="en-US">
                <a:solidFill>
                  <a:schemeClr val="accent5"/>
                </a:solidFill>
              </a:rPr>
              <a:t>针对获取消息接口需要登录接口成功后返回的</a:t>
            </a:r>
            <a:r>
              <a:rPr lang="en-US" altLang="zh-CN">
                <a:solidFill>
                  <a:schemeClr val="accent5"/>
                </a:solidFill>
              </a:rPr>
              <a:t>token</a:t>
            </a:r>
            <a:r>
              <a:rPr lang="zh-CN" altLang="en-US">
                <a:solidFill>
                  <a:schemeClr val="accent5"/>
                </a:solidFill>
              </a:rPr>
              <a:t>值与</a:t>
            </a:r>
            <a:r>
              <a:rPr lang="en-US" altLang="zh-CN">
                <a:solidFill>
                  <a:schemeClr val="accent5"/>
                </a:solidFill>
              </a:rPr>
              <a:t>use_id</a:t>
            </a:r>
            <a:r>
              <a:rPr lang="zh-CN" altLang="en-US">
                <a:solidFill>
                  <a:schemeClr val="accent5"/>
                </a:solidFill>
              </a:rPr>
              <a:t>值，我们需设置</a:t>
            </a:r>
            <a:r>
              <a:rPr lang="en-US" altLang="zh-CN">
                <a:solidFill>
                  <a:schemeClr val="accent5"/>
                </a:solidFill>
              </a:rPr>
              <a:t>2</a:t>
            </a:r>
            <a:r>
              <a:rPr lang="zh-CN" altLang="en-US">
                <a:solidFill>
                  <a:schemeClr val="accent5"/>
                </a:solidFill>
              </a:rPr>
              <a:t>个提取器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en-US" altLang="zh-CN">
                <a:solidFill>
                  <a:schemeClr val="accent5"/>
                </a:solidFill>
              </a:rPr>
              <a:t>3.</a:t>
            </a:r>
            <a:r>
              <a:rPr lang="zh-CN" altLang="en-US">
                <a:solidFill>
                  <a:schemeClr val="accent5"/>
                </a:solidFill>
              </a:rPr>
              <a:t>填写正则表达式提取器中的相关内容</a:t>
            </a:r>
            <a:endParaRPr lang="zh-CN" altLang="en-US">
              <a:solidFill>
                <a:schemeClr val="accent5"/>
              </a:solidFill>
            </a:endParaRPr>
          </a:p>
          <a:p>
            <a:endParaRPr lang="en-US" altLang="zh-CN"/>
          </a:p>
        </p:txBody>
      </p:sp>
      <p:pic>
        <p:nvPicPr>
          <p:cNvPr id="8" name="图片占位符 7"/>
          <p:cNvPicPr>
            <a:picLocks noGrp="1"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763905" y="2149475"/>
            <a:ext cx="9199245" cy="19926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85" y="4490720"/>
            <a:ext cx="8866505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30621"/>
            <a:ext cx="10515600" cy="1481958"/>
          </a:xfrm>
        </p:spPr>
        <p:txBody>
          <a:bodyPr>
            <a:normAutofit fontScale="90000"/>
          </a:bodyPr>
          <a:lstStyle/>
          <a:p>
            <a:r>
              <a:rPr lang="en-US" altLang="zh-CN" sz="2000" dirty="0">
                <a:solidFill>
                  <a:schemeClr val="accent5"/>
                </a:solidFill>
                <a:latin typeface="+mj-ea"/>
                <a:sym typeface="+mn-ea"/>
              </a:rPr>
              <a:t>4.</a:t>
            </a:r>
            <a:r>
              <a:rPr lang="zh-CN" altLang="en-US" sz="2000" dirty="0">
                <a:solidFill>
                  <a:schemeClr val="accent5"/>
                </a:solidFill>
                <a:latin typeface="+mj-ea"/>
                <a:sym typeface="+mn-ea"/>
              </a:rPr>
              <a:t>填写获取消息栏消息接口的参数，用</a:t>
            </a:r>
            <a:r>
              <a:rPr lang="en-US" altLang="zh-CN" sz="2000" dirty="0">
                <a:solidFill>
                  <a:schemeClr val="accent5"/>
                </a:solidFill>
                <a:latin typeface="+mj-ea"/>
                <a:sym typeface="+mn-ea"/>
              </a:rPr>
              <a:t>${token}</a:t>
            </a:r>
            <a:r>
              <a:rPr lang="zh-CN" altLang="en-US" sz="2000" dirty="0">
                <a:solidFill>
                  <a:schemeClr val="accent5"/>
                </a:solidFill>
                <a:latin typeface="+mj-ea"/>
                <a:sym typeface="+mn-ea"/>
              </a:rPr>
              <a:t>格式引用提取器的匹配内容</a:t>
            </a:r>
            <a:br>
              <a:rPr lang="zh-CN" altLang="en-US" sz="2000" dirty="0">
                <a:solidFill>
                  <a:schemeClr val="accent5"/>
                </a:solidFill>
                <a:latin typeface="+mj-ea"/>
                <a:sym typeface="+mn-ea"/>
              </a:rPr>
            </a:br>
            <a:r>
              <a:rPr lang="en-US" altLang="zh-CN" sz="2000" dirty="0">
                <a:solidFill>
                  <a:schemeClr val="accent5"/>
                </a:solidFill>
                <a:latin typeface="+mj-ea"/>
                <a:sym typeface="+mn-ea"/>
              </a:rPr>
              <a:t>5.</a:t>
            </a:r>
            <a:r>
              <a:rPr lang="zh-CN" altLang="en-US" sz="2000" dirty="0">
                <a:solidFill>
                  <a:schemeClr val="accent5"/>
                </a:solidFill>
                <a:latin typeface="+mj-ea"/>
                <a:sym typeface="+mn-ea"/>
              </a:rPr>
              <a:t>查看获取消息栏消息接口的请求中是否获取到上个接口返回的</a:t>
            </a:r>
            <a:r>
              <a:rPr lang="zh-CN" altLang="en-US" sz="2000" dirty="0" smtClean="0">
                <a:solidFill>
                  <a:schemeClr val="accent5"/>
                </a:solidFill>
                <a:latin typeface="+mj-ea"/>
                <a:sym typeface="+mn-ea"/>
              </a:rPr>
              <a:t>值</a:t>
            </a:r>
            <a:br>
              <a:rPr lang="en-US" altLang="zh-CN" sz="2000" dirty="0" smtClean="0">
                <a:solidFill>
                  <a:schemeClr val="accent5"/>
                </a:solidFill>
                <a:latin typeface="+mj-ea"/>
                <a:sym typeface="+mn-ea"/>
              </a:rPr>
            </a:br>
            <a:r>
              <a:rPr lang="en-US" altLang="zh-CN" sz="2000" dirty="0" smtClean="0">
                <a:solidFill>
                  <a:schemeClr val="accent5"/>
                </a:solidFill>
                <a:latin typeface="+mj-ea"/>
                <a:sym typeface="+mn-ea"/>
              </a:rPr>
              <a:t>6.</a:t>
            </a:r>
            <a:r>
              <a:rPr lang="zh-CN" altLang="en-US" sz="2000" dirty="0" smtClean="0">
                <a:solidFill>
                  <a:schemeClr val="accent5"/>
                </a:solidFill>
                <a:latin typeface="+mj-ea"/>
                <a:sym typeface="+mn-ea"/>
              </a:rPr>
              <a:t>查看响应数据是否正确</a:t>
            </a:r>
            <a:br>
              <a:rPr lang="en-US" altLang="zh-CN" sz="2000" dirty="0" smtClean="0">
                <a:solidFill>
                  <a:schemeClr val="accent5"/>
                </a:solidFill>
                <a:latin typeface="+mj-ea"/>
                <a:sym typeface="+mn-ea"/>
              </a:rPr>
            </a:br>
            <a:br>
              <a:rPr lang="en-US" altLang="zh-CN" sz="1600" dirty="0" smtClean="0">
                <a:solidFill>
                  <a:schemeClr val="accent5"/>
                </a:solidFill>
                <a:latin typeface="+mj-ea"/>
                <a:sym typeface="+mn-ea"/>
              </a:rPr>
            </a:br>
            <a:br>
              <a:rPr lang="zh-CN" altLang="en-US" dirty="0">
                <a:solidFill>
                  <a:schemeClr val="accent5"/>
                </a:solidFill>
                <a:latin typeface="+mj-ea"/>
                <a:sym typeface="+mn-ea"/>
              </a:rPr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199" y="1418896"/>
            <a:ext cx="10515600" cy="2617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238563"/>
            <a:ext cx="10639097" cy="22252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/>
              <a:t>三</a:t>
            </a:r>
            <a:r>
              <a:rPr lang="en-US" altLang="zh-CN" sz="2000" b="1" dirty="0" smtClean="0"/>
              <a:t>.http</a:t>
            </a:r>
            <a:r>
              <a:rPr lang="zh-CN" altLang="en-US" sz="2000" b="1" dirty="0" smtClean="0"/>
              <a:t>的头部信息与事务控制器</a:t>
            </a:r>
            <a:br>
              <a:rPr lang="en-US" altLang="zh-CN" sz="2000" dirty="0" smtClean="0"/>
            </a:b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3793"/>
            <a:ext cx="10515600" cy="4863170"/>
          </a:xfrm>
        </p:spPr>
        <p:txBody>
          <a:bodyPr/>
          <a:lstStyle/>
          <a:p>
            <a:r>
              <a:rPr lang="zh-CN" altLang="en-US" sz="1600" dirty="0">
                <a:solidFill>
                  <a:schemeClr val="accent5"/>
                </a:solidFill>
              </a:rPr>
              <a:t>使用</a:t>
            </a:r>
            <a:r>
              <a:rPr lang="en-US" altLang="zh-CN" sz="1600" dirty="0">
                <a:solidFill>
                  <a:schemeClr val="accent5"/>
                </a:solidFill>
              </a:rPr>
              <a:t>HTTP</a:t>
            </a:r>
            <a:r>
              <a:rPr lang="zh-CN" altLang="en-US" sz="1600" dirty="0">
                <a:solidFill>
                  <a:schemeClr val="accent5"/>
                </a:solidFill>
              </a:rPr>
              <a:t>信息头管理，可以帮助测试人员设定</a:t>
            </a:r>
            <a:r>
              <a:rPr lang="en-US" altLang="zh-CN" sz="1600" dirty="0" err="1">
                <a:solidFill>
                  <a:schemeClr val="accent5"/>
                </a:solidFill>
              </a:rPr>
              <a:t>JMeter</a:t>
            </a:r>
            <a:r>
              <a:rPr lang="zh-CN" altLang="en-US" sz="1600" dirty="0">
                <a:solidFill>
                  <a:schemeClr val="accent5"/>
                </a:solidFill>
              </a:rPr>
              <a:t>发送的</a:t>
            </a:r>
            <a:r>
              <a:rPr lang="en-US" altLang="zh-CN" sz="1600" dirty="0">
                <a:solidFill>
                  <a:schemeClr val="accent5"/>
                </a:solidFill>
              </a:rPr>
              <a:t>HTTP</a:t>
            </a:r>
            <a:r>
              <a:rPr lang="zh-CN" altLang="en-US" sz="1600" dirty="0">
                <a:solidFill>
                  <a:schemeClr val="accent5"/>
                </a:solidFill>
              </a:rPr>
              <a:t>请求头所包含的信息。</a:t>
            </a:r>
            <a:r>
              <a:rPr lang="en-US" altLang="zh-CN" sz="1600" dirty="0">
                <a:solidFill>
                  <a:schemeClr val="accent5"/>
                </a:solidFill>
              </a:rPr>
              <a:t>HTTP</a:t>
            </a:r>
            <a:r>
              <a:rPr lang="zh-CN" altLang="en-US" sz="1600" dirty="0">
                <a:solidFill>
                  <a:schemeClr val="accent5"/>
                </a:solidFill>
              </a:rPr>
              <a:t>信息头中包含有”</a:t>
            </a:r>
            <a:r>
              <a:rPr lang="en-US" altLang="zh-CN" sz="1600" dirty="0">
                <a:solidFill>
                  <a:schemeClr val="accent5"/>
                </a:solidFill>
              </a:rPr>
              <a:t>User-Agent"</a:t>
            </a:r>
            <a:r>
              <a:rPr lang="zh-CN" altLang="en-US" sz="1600" dirty="0">
                <a:solidFill>
                  <a:schemeClr val="accent5"/>
                </a:solidFill>
              </a:rPr>
              <a:t>、“</a:t>
            </a:r>
            <a:r>
              <a:rPr lang="en-US" altLang="zh-CN" sz="1600" dirty="0">
                <a:solidFill>
                  <a:schemeClr val="accent5"/>
                </a:solidFill>
              </a:rPr>
              <a:t>Pragma"</a:t>
            </a:r>
            <a:r>
              <a:rPr lang="zh-CN" altLang="en-US" sz="1600" dirty="0">
                <a:solidFill>
                  <a:schemeClr val="accent5"/>
                </a:solidFill>
              </a:rPr>
              <a:t>、”</a:t>
            </a:r>
            <a:r>
              <a:rPr lang="en-US" altLang="zh-CN" sz="1600" dirty="0" err="1" smtClean="0">
                <a:solidFill>
                  <a:schemeClr val="accent5"/>
                </a:solidFill>
              </a:rPr>
              <a:t>Referer</a:t>
            </a:r>
            <a:r>
              <a:rPr lang="en-US" altLang="zh-CN" sz="1600" dirty="0" smtClean="0">
                <a:solidFill>
                  <a:schemeClr val="accent5"/>
                </a:solidFill>
              </a:rPr>
              <a:t>” ,”token"</a:t>
            </a:r>
            <a:r>
              <a:rPr lang="zh-CN" altLang="en-US" sz="1600" dirty="0">
                <a:solidFill>
                  <a:schemeClr val="accent5"/>
                </a:solidFill>
              </a:rPr>
              <a:t>等属性。尽可能放在线程组一级。除非因为某些原因，测试人员希望不同的</a:t>
            </a:r>
            <a:r>
              <a:rPr lang="en-US" altLang="zh-CN" sz="1600" dirty="0">
                <a:solidFill>
                  <a:schemeClr val="accent5"/>
                </a:solidFill>
              </a:rPr>
              <a:t>HTTP</a:t>
            </a:r>
            <a:r>
              <a:rPr lang="zh-CN" altLang="en-US" sz="1600" dirty="0">
                <a:solidFill>
                  <a:schemeClr val="accent5"/>
                </a:solidFill>
              </a:rPr>
              <a:t>请求使用不同的</a:t>
            </a:r>
            <a:r>
              <a:rPr lang="en-US" altLang="zh-CN" sz="1600" dirty="0">
                <a:solidFill>
                  <a:schemeClr val="accent5"/>
                </a:solidFill>
              </a:rPr>
              <a:t>HTTP</a:t>
            </a:r>
            <a:r>
              <a:rPr lang="zh-CN" altLang="en-US" sz="1600" dirty="0">
                <a:solidFill>
                  <a:schemeClr val="accent5"/>
                </a:solidFill>
              </a:rPr>
              <a:t>信息头</a:t>
            </a:r>
            <a:r>
              <a:rPr lang="zh-CN" altLang="en-US" sz="1600" dirty="0" smtClean="0">
                <a:solidFill>
                  <a:schemeClr val="accent5"/>
                </a:solidFill>
              </a:rPr>
              <a:t>。</a:t>
            </a:r>
            <a:endParaRPr lang="en-US" altLang="zh-CN" sz="1600" dirty="0" smtClean="0">
              <a:solidFill>
                <a:schemeClr val="accent5"/>
              </a:solidFill>
            </a:endParaRPr>
          </a:p>
          <a:p>
            <a:r>
              <a:rPr lang="en-US" altLang="zh-CN" sz="1600" dirty="0" err="1">
                <a:solidFill>
                  <a:schemeClr val="accent5"/>
                </a:solidFill>
              </a:rPr>
              <a:t>JMeter</a:t>
            </a:r>
            <a:r>
              <a:rPr lang="zh-CN" altLang="en-US" sz="1600" dirty="0">
                <a:solidFill>
                  <a:schemeClr val="accent5"/>
                </a:solidFill>
              </a:rPr>
              <a:t>不是浏览器，因此其行为并不和浏览器完全一致。这些</a:t>
            </a:r>
            <a:r>
              <a:rPr lang="en-US" altLang="zh-CN" sz="1600" dirty="0" err="1">
                <a:solidFill>
                  <a:schemeClr val="accent5"/>
                </a:solidFill>
              </a:rPr>
              <a:t>JMeter</a:t>
            </a:r>
            <a:r>
              <a:rPr lang="zh-CN" altLang="en-US" sz="1600" dirty="0">
                <a:solidFill>
                  <a:schemeClr val="accent5"/>
                </a:solidFill>
              </a:rPr>
              <a:t>提供的</a:t>
            </a:r>
            <a:r>
              <a:rPr lang="en-US" altLang="zh-CN" sz="1600" dirty="0">
                <a:solidFill>
                  <a:schemeClr val="accent5"/>
                </a:solidFill>
              </a:rPr>
              <a:t>HTTP</a:t>
            </a:r>
            <a:r>
              <a:rPr lang="zh-CN" altLang="en-US" sz="1600" dirty="0">
                <a:solidFill>
                  <a:schemeClr val="accent5"/>
                </a:solidFill>
              </a:rPr>
              <a:t>属性管理器用于尽可能模拟浏览器的行为，在</a:t>
            </a:r>
            <a:r>
              <a:rPr lang="en-US" altLang="zh-CN" sz="1600" dirty="0">
                <a:solidFill>
                  <a:schemeClr val="accent5"/>
                </a:solidFill>
              </a:rPr>
              <a:t>HTTP</a:t>
            </a:r>
            <a:r>
              <a:rPr lang="zh-CN" altLang="en-US" sz="1600" dirty="0">
                <a:solidFill>
                  <a:schemeClr val="accent5"/>
                </a:solidFill>
              </a:rPr>
              <a:t>协议层上定制发送给被测应用的</a:t>
            </a:r>
            <a:r>
              <a:rPr lang="en-US" altLang="zh-CN" sz="1600" dirty="0">
                <a:solidFill>
                  <a:schemeClr val="accent5"/>
                </a:solidFill>
              </a:rPr>
              <a:t>HTTP</a:t>
            </a:r>
            <a:r>
              <a:rPr lang="zh-CN" altLang="en-US" sz="1600" dirty="0">
                <a:solidFill>
                  <a:schemeClr val="accent5"/>
                </a:solidFill>
              </a:rPr>
              <a:t>请求。</a:t>
            </a:r>
            <a:endParaRPr lang="en-US" altLang="zh-CN" sz="1600" dirty="0" smtClean="0">
              <a:solidFill>
                <a:schemeClr val="accent5"/>
              </a:solidFill>
            </a:endParaRPr>
          </a:p>
          <a:p>
            <a:endParaRPr lang="en-US" altLang="zh-CN" sz="1400" dirty="0">
              <a:solidFill>
                <a:schemeClr val="accent5"/>
              </a:solidFill>
            </a:endParaRPr>
          </a:p>
          <a:p>
            <a:endParaRPr lang="en-US" altLang="zh-CN" sz="1400" dirty="0" smtClean="0">
              <a:solidFill>
                <a:schemeClr val="accent5"/>
              </a:solidFill>
            </a:endParaRPr>
          </a:p>
          <a:p>
            <a:endParaRPr lang="en-US" altLang="zh-CN" sz="1400" dirty="0">
              <a:solidFill>
                <a:schemeClr val="accent5"/>
              </a:solidFill>
            </a:endParaRPr>
          </a:p>
          <a:p>
            <a:endParaRPr lang="en-US" altLang="zh-CN" sz="1400" dirty="0" smtClean="0">
              <a:solidFill>
                <a:schemeClr val="accent5"/>
              </a:solidFill>
            </a:endParaRPr>
          </a:p>
          <a:p>
            <a:endParaRPr lang="en-US" altLang="zh-CN" sz="1400" dirty="0">
              <a:solidFill>
                <a:schemeClr val="accent5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802819"/>
            <a:ext cx="9457143" cy="27238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545" y="2879836"/>
            <a:ext cx="10515600" cy="3394840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chemeClr val="accent2"/>
                </a:solidFill>
              </a:rPr>
              <a:t>&gt;</a:t>
            </a:r>
            <a:r>
              <a:rPr lang="zh-CN" altLang="en-US" sz="1800" dirty="0" smtClean="0">
                <a:solidFill>
                  <a:schemeClr val="accent2"/>
                </a:solidFill>
              </a:rPr>
              <a:t>由于用户登录后会在</a:t>
            </a:r>
            <a:r>
              <a:rPr lang="en-US" altLang="zh-CN" sz="1800" dirty="0" smtClean="0">
                <a:solidFill>
                  <a:schemeClr val="accent2"/>
                </a:solidFill>
              </a:rPr>
              <a:t>app</a:t>
            </a:r>
            <a:r>
              <a:rPr lang="zh-CN" altLang="en-US" sz="1800" dirty="0" smtClean="0">
                <a:solidFill>
                  <a:schemeClr val="accent2"/>
                </a:solidFill>
              </a:rPr>
              <a:t>端产生对应的</a:t>
            </a:r>
            <a:r>
              <a:rPr lang="en-US" altLang="zh-CN" sz="1800" dirty="0" err="1" smtClean="0">
                <a:solidFill>
                  <a:schemeClr val="accent2"/>
                </a:solidFill>
              </a:rPr>
              <a:t>token,uid,mac,version,sn</a:t>
            </a:r>
            <a:r>
              <a:rPr lang="zh-CN" altLang="en-US" sz="1800" dirty="0" smtClean="0">
                <a:solidFill>
                  <a:schemeClr val="accent2"/>
                </a:solidFill>
              </a:rPr>
              <a:t>值，如果登录后其他接口请求时就得添加一个头部信息，模拟浏览器的行为</a:t>
            </a:r>
            <a:br>
              <a:rPr lang="en-US" altLang="zh-CN" sz="1800" dirty="0" smtClean="0">
                <a:solidFill>
                  <a:schemeClr val="accent2"/>
                </a:solidFill>
              </a:rPr>
            </a:br>
            <a:br>
              <a:rPr lang="en-US" altLang="zh-CN" sz="1800" dirty="0">
                <a:solidFill>
                  <a:schemeClr val="accent2"/>
                </a:solidFill>
              </a:rPr>
            </a:br>
            <a:r>
              <a:rPr lang="en-US" altLang="zh-CN" sz="1800" dirty="0" smtClean="0">
                <a:solidFill>
                  <a:schemeClr val="accent2"/>
                </a:solidFill>
              </a:rPr>
              <a:t>&gt;</a:t>
            </a:r>
            <a:r>
              <a:rPr lang="zh-CN" altLang="en-US" sz="1800" dirty="0">
                <a:solidFill>
                  <a:schemeClr val="accent5"/>
                </a:solidFill>
              </a:rPr>
              <a:t>事务控制器</a:t>
            </a:r>
            <a:r>
              <a:rPr lang="en-US" altLang="zh-CN" sz="1800" b="1" dirty="0"/>
              <a:t>(Transaction controller)</a:t>
            </a:r>
            <a:br>
              <a:rPr lang="en-US" altLang="zh-CN" sz="1800" b="1" dirty="0"/>
            </a:br>
            <a:r>
              <a:rPr lang="zh-CN" altLang="en-US" sz="1800" dirty="0">
                <a:solidFill>
                  <a:schemeClr val="accent5"/>
                </a:solidFill>
              </a:rPr>
              <a:t>会产生一个额外的取样器（</a:t>
            </a:r>
            <a:r>
              <a:rPr lang="en-US" altLang="zh-CN" sz="1800" dirty="0">
                <a:solidFill>
                  <a:schemeClr val="accent5"/>
                </a:solidFill>
              </a:rPr>
              <a:t>sampler</a:t>
            </a:r>
            <a:r>
              <a:rPr lang="zh-CN" altLang="en-US" sz="1800" dirty="0">
                <a:solidFill>
                  <a:schemeClr val="accent5"/>
                </a:solidFill>
              </a:rPr>
              <a:t>），用来计算衡量它所包含的所有测试组件（比如包含２个</a:t>
            </a:r>
            <a:r>
              <a:rPr lang="en-US" altLang="zh-CN" sz="1800" dirty="0">
                <a:solidFill>
                  <a:schemeClr val="accent5"/>
                </a:solidFill>
              </a:rPr>
              <a:t>http</a:t>
            </a:r>
            <a:r>
              <a:rPr lang="zh-CN" altLang="en-US" sz="1800" dirty="0">
                <a:solidFill>
                  <a:schemeClr val="accent5"/>
                </a:solidFill>
              </a:rPr>
              <a:t>采样器）的总体时间。在”查看结果树”监听器中，事务控制器只有在其子采样器都成功的情况下才显示成功。</a:t>
            </a:r>
            <a:br>
              <a:rPr lang="zh-CN" altLang="en-US" sz="1800" dirty="0">
                <a:solidFill>
                  <a:schemeClr val="accent5"/>
                </a:solidFill>
              </a:rPr>
            </a:br>
            <a:r>
              <a:rPr lang="zh-CN" altLang="en-US" sz="1800" dirty="0">
                <a:solidFill>
                  <a:schemeClr val="accent5"/>
                </a:solidFill>
              </a:rPr>
              <a:t>注意：不只是采样器，包含该控制器范围内的所有测试组件。这个时间可能略大于单个采样器的时间之和</a:t>
            </a:r>
            <a:r>
              <a:rPr lang="en-US" altLang="zh-CN" sz="1800" dirty="0">
                <a:solidFill>
                  <a:schemeClr val="accent5"/>
                </a:solidFill>
              </a:rPr>
              <a:t>.</a:t>
            </a:r>
            <a:br>
              <a:rPr lang="en-US" altLang="zh-CN" sz="1800" dirty="0">
                <a:solidFill>
                  <a:schemeClr val="accent5"/>
                </a:solidFill>
              </a:rPr>
            </a:br>
            <a:br>
              <a:rPr lang="en-US" altLang="zh-CN" sz="1800" dirty="0" smtClean="0">
                <a:solidFill>
                  <a:schemeClr val="accent2"/>
                </a:solidFill>
              </a:rPr>
            </a:br>
            <a:br>
              <a:rPr lang="en-US" altLang="zh-CN" sz="1800" dirty="0">
                <a:solidFill>
                  <a:schemeClr val="accent2"/>
                </a:solidFill>
              </a:rPr>
            </a:br>
            <a:endParaRPr lang="zh-CN" altLang="en-US" sz="1800" dirty="0">
              <a:solidFill>
                <a:schemeClr val="accent2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0545" y="441433"/>
            <a:ext cx="10515600" cy="20074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4251</Words>
  <Application>WPS 演示</Application>
  <PresentationFormat>宽屏</PresentationFormat>
  <Paragraphs>130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Georgia</vt:lpstr>
      <vt:lpstr>Office 主题</vt:lpstr>
      <vt:lpstr>Jemter的安装与配置</vt:lpstr>
      <vt:lpstr>PowerPoint 演示文稿</vt:lpstr>
      <vt:lpstr>jemeter工具进行接口的功能与性能测试</vt:lpstr>
      <vt:lpstr>登录接口，除了手机号密码，还得传入deviceid参数，少传则报错</vt:lpstr>
      <vt:lpstr>5.在线程组上添加监听器，察看结果树和聚合报告，以及对返回结果添加响应断言 6.点击启动，运行结束后查看，结果树和聚合报告 7.去数据库中核对数据，检查事物是否操作成功</vt:lpstr>
      <vt:lpstr>二.接口的关联，正则表达提取器</vt:lpstr>
      <vt:lpstr>4.填写获取消息栏消息接口的参数，用${token}格式引用提取器的匹配内容 5.查看获取消息栏消息接口的请求中是否获取到上个接口返回的值 6.查看响应数据是否正确   </vt:lpstr>
      <vt:lpstr>三.http的头部信息与事务控制器 </vt:lpstr>
      <vt:lpstr>&gt;由于用户登录后会在app端产生对应的token,uid,mac,version,sn值，如果登录后其他接口请求时就得添加一个头部信息，模拟浏览器的行为  &gt;事务控制器(Transaction controller) 会产生一个额外的取样器（sampler），用来计算衡量它所包含的所有测试组件（比如包含２个http采样器）的总体时间。在”查看结果树”监听器中，事务控制器只有在其子采样器都成功的情况下才显示成功。 注意：不只是采样器，包含该控制器范围内的所有测试组件。这个时间可能略大于单个采样器的时间之和.   </vt:lpstr>
      <vt:lpstr>上面每个http请求都是按之前讲的那样填好路径，对应的参数，以及响应断言。执行线程后看响应数据的状态码，数据与请求是否正确</vt:lpstr>
      <vt:lpstr>通常进行性能测试时，我们一般仅考虑主要的数据返回，不考虑页面渲染所需要的数据（例如：css、js、图片等）。   但当我们需要衡量打开一个页面（页面渲染完成）的性能时，我们就需要考虑完成页面渲染所需要的图片、css、js等   资源文件，因为这些数据的传输等也会消耗系统、网络等资源。因而测试页面的性能，尤其是含有大图片、大文件等，就必须要考虑这些资源的性能消耗。  刚好事务控制器能做到这点   这里就不一一添加那些图片请求了，勾选Generate Parent Sample后，聚合报告仅显示事务采样器采集的数据，而不会显示子采样器采集的数据，聚合报告（Aggregate Report）中显示如下：  </vt:lpstr>
      <vt:lpstr>四.Jemeter连接数据库进行性能测试</vt:lpstr>
      <vt:lpstr>2.支持jemter的mysql驱动的jar包下载地址：https://dev.mysql.com/downloads/connector/j/  3配置JDBC Connection Configuration 重要参数说明： Variable Name：数据库连接池的名称，我们可以有多个jdbc connection configuration，每个可以起个不同的名称，在jdbc request中可以通过这个名称选择合适的连接池进行使用。 Database URL：数据库url，jdbc:mysql://主机ip或者机器名称:mysql监听的端口号/数据库名称， 如：jdbc:mysql://localhost:3306/test，执行多行sql语句的时候，添加参数allowMultiQueries=true  JDBC Driver class：JDBC驱动 username：数据库登陆的用户名 passwrod：数据库登陆的密码 </vt:lpstr>
      <vt:lpstr>4线程组右键---添加----Sampler-------JDBC Request </vt:lpstr>
      <vt:lpstr> 4.线程组右键---添加----Sampler-------JDBC Request</vt:lpstr>
      <vt:lpstr>5.添加聚合报告，查看语句请求的响应时间，事物成功率等指标</vt:lpstr>
      <vt:lpstr>五。.Jemter工具对登录场景进行性能并发测试</vt:lpstr>
      <vt:lpstr>4.添加一个http请求，更改名称，填写接口路径，方法，相关参数值</vt:lpstr>
      <vt:lpstr>6.添加csv data config，参数化变量文件，这里选择cellnumber参数化，首先在本地创建一个文件，这里创建了一个命名为login.txt的文件，编辑该文件输入参数化值，如下图 </vt:lpstr>
      <vt:lpstr>7.填写csv data config 相关配置信息</vt:lpstr>
      <vt:lpstr>8.设置线程组的个数，以线程组模拟虚拟用户数。  线程数: 一个用户占一个线程， 100个线程就是模拟100个用户 Ramp-Up Period(in seconds): 设置线程需要多长时间全部启动。如果线程数为100 ，准备时长为10 ，那么需要1秒钟启动10个线程。也就是每秒钟启动10个线程。设置为0表示真实并发 循环次数: 每个线程发送请求的次数。如果线程数为100 ，循环次数为10 ，那么每个线程发送10次请求。总请求数为100*10=1000 。如果勾选了“永远”，那么所有线程会一直发送请求，直到选择停止运行脚本。 </vt:lpstr>
      <vt:lpstr>9。添加查看结果树与聚合报告</vt:lpstr>
      <vt:lpstr>六。Jemter的post请求 步骤：添加线程组，添加http头部信息，添加sampler，http请求，修改名称，添加查看结果树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jemeter工具进行接口的功能与性能测试</dc:title>
  <dc:creator/>
  <cp:lastModifiedBy>Administrator</cp:lastModifiedBy>
  <cp:revision>21</cp:revision>
  <dcterms:created xsi:type="dcterms:W3CDTF">2015-05-05T08:02:00Z</dcterms:created>
  <dcterms:modified xsi:type="dcterms:W3CDTF">2018-01-19T01:55:35Z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