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2" r:id="rId3"/>
    <p:sldId id="264" r:id="rId4"/>
    <p:sldId id="265" r:id="rId5"/>
    <p:sldId id="266" r:id="rId6"/>
    <p:sldId id="267" r:id="rId7"/>
    <p:sldId id="268" r:id="rId8"/>
    <p:sldId id="269" r:id="rId9"/>
    <p:sldId id="263"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9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varScale="1">
        <p:scale>
          <a:sx n="74" d="100"/>
          <a:sy n="74" d="100"/>
        </p:scale>
        <p:origin x="146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C9629-E9CA-4914-A815-B1AB40237551}" type="datetimeFigureOut">
              <a:rPr lang="zh-CN" altLang="en-US" smtClean="0"/>
              <a:pPr/>
              <a:t>2014/12/5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3CFEFA-2368-40A6-91AF-9D3654315E3F}" type="slidenum">
              <a:rPr lang="zh-CN" altLang="en-US" smtClean="0"/>
              <a:pPr/>
              <a:t>‹#›</a:t>
            </a:fld>
            <a:endParaRPr lang="zh-CN" altLang="en-US"/>
          </a:p>
        </p:txBody>
      </p:sp>
    </p:spTree>
    <p:extLst>
      <p:ext uri="{BB962C8B-B14F-4D97-AF65-F5344CB8AC3E}">
        <p14:creationId xmlns:p14="http://schemas.microsoft.com/office/powerpoint/2010/main" val="274000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571736" y="3627432"/>
            <a:ext cx="4000528" cy="587386"/>
          </a:xfrm>
        </p:spPr>
        <p:txBody>
          <a:bodyPr>
            <a:normAutofit/>
          </a:bodyPr>
          <a:lstStyle>
            <a:lvl1pPr>
              <a:defRPr sz="3200">
                <a:solidFill>
                  <a:srgbClr val="595757"/>
                </a:solidFill>
                <a:latin typeface="微软雅黑" pitchFamily="34" charset="-122"/>
                <a:ea typeface="微软雅黑" pitchFamily="34" charset="-122"/>
              </a:defRPr>
            </a:lvl1pPr>
          </a:lstStyle>
          <a:p>
            <a:r>
              <a:rPr lang="zh-CN" altLang="en-US" dirty="0" smtClean="0"/>
              <a:t>请在此处添加主标题</a:t>
            </a:r>
            <a:endParaRPr lang="zh-CN" altLang="en-US" dirty="0"/>
          </a:p>
        </p:txBody>
      </p:sp>
      <p:sp>
        <p:nvSpPr>
          <p:cNvPr id="3" name="副标题 2"/>
          <p:cNvSpPr>
            <a:spLocks noGrp="1"/>
          </p:cNvSpPr>
          <p:nvPr>
            <p:ph type="subTitle" idx="1" hasCustomPrompt="1"/>
          </p:nvPr>
        </p:nvSpPr>
        <p:spPr>
          <a:xfrm>
            <a:off x="2571736" y="4319606"/>
            <a:ext cx="4000528" cy="323840"/>
          </a:xfrm>
        </p:spPr>
        <p:txBody>
          <a:bodyPr>
            <a:normAutofit/>
          </a:bodyPr>
          <a:lstStyle>
            <a:lvl1pPr marL="0" indent="0" algn="ctr">
              <a:buNone/>
              <a:defRPr sz="1700">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请在此处添加副标题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2428860" y="1571612"/>
            <a:ext cx="5286412" cy="5000660"/>
          </a:xfrm>
        </p:spPr>
        <p:txBody>
          <a:bodyPr>
            <a:normAutofit/>
          </a:bodyPr>
          <a:lstStyle>
            <a:lvl1pPr marL="0" indent="0" algn="l">
              <a:buNone/>
              <a:defRPr sz="1300">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目录内容输出区</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文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500034" y="1571612"/>
            <a:ext cx="6715172" cy="4929222"/>
          </a:xfrm>
        </p:spPr>
        <p:txBody>
          <a:bodyPr>
            <a:normAutofit/>
          </a:bodyPr>
          <a:lstStyle>
            <a:lvl1pPr marL="0" indent="0" algn="l">
              <a:buNone/>
              <a:defRPr sz="1300">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正文输出区</a:t>
            </a:r>
            <a:endParaRPr lang="zh-CN" altLang="en-US" dirty="0"/>
          </a:p>
        </p:txBody>
      </p:sp>
      <p:sp>
        <p:nvSpPr>
          <p:cNvPr id="20" name="文本占位符 19"/>
          <p:cNvSpPr>
            <a:spLocks noGrp="1"/>
          </p:cNvSpPr>
          <p:nvPr>
            <p:ph type="body" sz="quarter" idx="12" hasCustomPrompt="1"/>
          </p:nvPr>
        </p:nvSpPr>
        <p:spPr>
          <a:xfrm>
            <a:off x="7429529" y="3143248"/>
            <a:ext cx="1285875" cy="1285875"/>
          </a:xfrm>
        </p:spPr>
        <p:txBody>
          <a:bodyPr>
            <a:normAutofit/>
          </a:bodyPr>
          <a:lstStyle>
            <a:lvl1pPr>
              <a:buNone/>
              <a:defRPr sz="700"/>
            </a:lvl1pPr>
          </a:lstStyle>
          <a:p>
            <a:pPr lvl="0"/>
            <a:r>
              <a:rPr lang="zh-CN" altLang="en-US" dirty="0" smtClean="0"/>
              <a:t>注释输出区</a:t>
            </a:r>
            <a:endParaRPr lang="zh-CN" altLang="en-US" dirty="0"/>
          </a:p>
        </p:txBody>
      </p:sp>
      <p:sp>
        <p:nvSpPr>
          <p:cNvPr id="6" name="文本占位符 5"/>
          <p:cNvSpPr>
            <a:spLocks noGrp="1"/>
          </p:cNvSpPr>
          <p:nvPr>
            <p:ph type="body" sz="quarter" idx="13" hasCustomPrompt="1"/>
          </p:nvPr>
        </p:nvSpPr>
        <p:spPr>
          <a:xfrm>
            <a:off x="500034" y="857232"/>
            <a:ext cx="2714625" cy="500063"/>
          </a:xfrm>
        </p:spPr>
        <p:txBody>
          <a:bodyPr>
            <a:normAutofit/>
          </a:bodyPr>
          <a:lstStyle>
            <a:lvl1pPr>
              <a:buNone/>
              <a:defRPr sz="2350">
                <a:solidFill>
                  <a:srgbClr val="595757"/>
                </a:solidFill>
                <a:latin typeface="微软雅黑" pitchFamily="34" charset="-122"/>
                <a:ea typeface="微软雅黑" pitchFamily="34" charset="-122"/>
              </a:defRPr>
            </a:lvl1pPr>
          </a:lstStyle>
          <a:p>
            <a:pPr lvl="0"/>
            <a:r>
              <a:rPr lang="zh-CN" altLang="en-US" dirty="0" smtClean="0"/>
              <a:t>此处添加文章标题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版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5"/>
            <a:ext cx="2133600" cy="365125"/>
          </a:xfrm>
          <a:prstGeom prst="rect">
            <a:avLst/>
          </a:prstGeom>
        </p:spPr>
        <p:txBody>
          <a:bodyPr lIns="71320" tIns="35661" rIns="71320" bIns="35661"/>
          <a:lstStyle/>
          <a:p>
            <a:fld id="{530820CF-B880-4189-942D-D702A7CBA730}" type="datetimeFigureOut">
              <a:rPr lang="zh-CN" altLang="en-US" smtClean="0"/>
              <a:pPr/>
              <a:t>2014/12/5</a:t>
            </a:fld>
            <a:endParaRPr lang="zh-CN" altLang="en-US"/>
          </a:p>
        </p:txBody>
      </p:sp>
      <p:sp>
        <p:nvSpPr>
          <p:cNvPr id="3" name="页脚占位符 2"/>
          <p:cNvSpPr>
            <a:spLocks noGrp="1"/>
          </p:cNvSpPr>
          <p:nvPr>
            <p:ph type="ftr" sz="quarter" idx="11"/>
          </p:nvPr>
        </p:nvSpPr>
        <p:spPr>
          <a:xfrm>
            <a:off x="3124200" y="6356355"/>
            <a:ext cx="2895600" cy="365125"/>
          </a:xfrm>
          <a:prstGeom prst="rect">
            <a:avLst/>
          </a:prstGeom>
        </p:spPr>
        <p:txBody>
          <a:bodyPr lIns="71320" tIns="35661" rIns="71320" bIns="35661"/>
          <a:lstStyle/>
          <a:p>
            <a:endParaRPr lang="zh-CN" altLang="en-US"/>
          </a:p>
        </p:txBody>
      </p:sp>
      <p:sp>
        <p:nvSpPr>
          <p:cNvPr id="4" name="灯片编号占位符 3"/>
          <p:cNvSpPr>
            <a:spLocks noGrp="1"/>
          </p:cNvSpPr>
          <p:nvPr>
            <p:ph type="sldNum" sz="quarter" idx="12"/>
          </p:nvPr>
        </p:nvSpPr>
        <p:spPr>
          <a:xfrm>
            <a:off x="6553200" y="6356355"/>
            <a:ext cx="2133600" cy="365125"/>
          </a:xfrm>
          <a:prstGeom prst="rect">
            <a:avLst/>
          </a:prstGeom>
        </p:spPr>
        <p:txBody>
          <a:bodyPr lIns="71320" tIns="35661" rIns="71320" bIns="35661"/>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773896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2014/12/5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标准绿纯底色.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文字方塊 2"/>
          <p:cNvSpPr txBox="1"/>
          <p:nvPr/>
        </p:nvSpPr>
        <p:spPr>
          <a:xfrm>
            <a:off x="3851920" y="1988840"/>
            <a:ext cx="5089342" cy="1261884"/>
          </a:xfrm>
          <a:prstGeom prst="rect">
            <a:avLst/>
          </a:prstGeom>
          <a:noFill/>
        </p:spPr>
        <p:txBody>
          <a:bodyPr wrap="none" rtlCol="0">
            <a:spAutoFit/>
          </a:bodyPr>
          <a:lstStyle/>
          <a:p>
            <a:r>
              <a:rPr kumimoji="1" lang="zh-CN" altLang="en-US" sz="3800" dirty="0" smtClean="0">
                <a:solidFill>
                  <a:schemeClr val="bg1"/>
                </a:solidFill>
                <a:latin typeface="微软雅黑" panose="020B0503020204020204" pitchFamily="34" charset="-122"/>
                <a:ea typeface="微软雅黑" panose="020B0503020204020204" pitchFamily="34" charset="-122"/>
              </a:rPr>
              <a:t>批处理业务的利器</a:t>
            </a:r>
            <a:endParaRPr kumimoji="1" lang="en-US" altLang="zh-CN" sz="3800" dirty="0" smtClean="0">
              <a:solidFill>
                <a:schemeClr val="bg1"/>
              </a:solidFill>
              <a:latin typeface="微软雅黑" panose="020B0503020204020204" pitchFamily="34" charset="-122"/>
              <a:ea typeface="微软雅黑" panose="020B0503020204020204" pitchFamily="34" charset="-122"/>
            </a:endParaRPr>
          </a:p>
          <a:p>
            <a:r>
              <a:rPr kumimoji="1" lang="en-US" altLang="zh-CN" sz="3800" dirty="0" smtClean="0">
                <a:solidFill>
                  <a:schemeClr val="bg1"/>
                </a:solidFill>
                <a:latin typeface="微软雅黑" panose="020B0503020204020204" pitchFamily="34" charset="-122"/>
                <a:ea typeface="微软雅黑" panose="020B0503020204020204" pitchFamily="34" charset="-122"/>
              </a:rPr>
              <a:t>Spring Batch</a:t>
            </a:r>
            <a:r>
              <a:rPr kumimoji="1" lang="zh-CN" altLang="en-US" sz="3800" dirty="0" smtClean="0">
                <a:solidFill>
                  <a:schemeClr val="bg1"/>
                </a:solidFill>
                <a:latin typeface="微软雅黑" panose="020B0503020204020204" pitchFamily="34" charset="-122"/>
                <a:ea typeface="微软雅黑" panose="020B0503020204020204" pitchFamily="34" charset="-122"/>
              </a:rPr>
              <a:t>技术分享</a:t>
            </a:r>
            <a:endParaRPr kumimoji="1" lang="zh-TW" altLang="en-US" sz="3800" dirty="0">
              <a:solidFill>
                <a:schemeClr val="bg1"/>
              </a:solidFill>
              <a:latin typeface="微软雅黑" panose="020B0503020204020204" pitchFamily="34" charset="-122"/>
              <a:ea typeface="微软雅黑" panose="020B0503020204020204" pitchFamily="34" charset="-122"/>
            </a:endParaRPr>
          </a:p>
        </p:txBody>
      </p:sp>
      <p:pic>
        <p:nvPicPr>
          <p:cNvPr id="5" name="圖片 4" descr="电话.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506970" cy="6858000"/>
          </a:xfrm>
          <a:prstGeom prst="rect">
            <a:avLst/>
          </a:prstGeom>
        </p:spPr>
      </p:pic>
      <p:pic>
        <p:nvPicPr>
          <p:cNvPr id="6" name="圖片 5" descr="中麦通信logo反白.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188640"/>
            <a:ext cx="1350148" cy="432048"/>
          </a:xfrm>
          <a:prstGeom prst="rect">
            <a:avLst/>
          </a:prstGeom>
        </p:spPr>
      </p:pic>
      <p:sp>
        <p:nvSpPr>
          <p:cNvPr id="2" name="文本框 1"/>
          <p:cNvSpPr txBox="1"/>
          <p:nvPr/>
        </p:nvSpPr>
        <p:spPr>
          <a:xfrm>
            <a:off x="5652120" y="4221088"/>
            <a:ext cx="2066591" cy="400110"/>
          </a:xfrm>
          <a:prstGeom prst="rect">
            <a:avLst/>
          </a:prstGeom>
          <a:noFill/>
        </p:spPr>
        <p:txBody>
          <a:bodyPr wrap="none" rtlCol="0">
            <a:spAutoFit/>
          </a:bodyPr>
          <a:lstStyle/>
          <a:p>
            <a:r>
              <a:rPr kumimoji="1" lang="en-US" altLang="zh-CN" sz="2000" dirty="0">
                <a:solidFill>
                  <a:schemeClr val="bg1"/>
                </a:solidFill>
                <a:latin typeface="微软雅黑" panose="020B0503020204020204" pitchFamily="34" charset="-122"/>
                <a:ea typeface="微软雅黑" panose="020B0503020204020204" pitchFamily="34" charset="-122"/>
              </a:rPr>
              <a:t>Author</a:t>
            </a:r>
            <a:r>
              <a:rPr kumimoji="1" lang="zh-CN" altLang="en-US" sz="2000" dirty="0">
                <a:solidFill>
                  <a:schemeClr val="bg1"/>
                </a:solidFill>
                <a:latin typeface="微软雅黑" panose="020B0503020204020204" pitchFamily="34" charset="-122"/>
                <a:ea typeface="微软雅黑" panose="020B0503020204020204" pitchFamily="34" charset="-122"/>
              </a:rPr>
              <a:t>：柴俊堃</a:t>
            </a:r>
          </a:p>
        </p:txBody>
      </p:sp>
    </p:spTree>
    <p:extLst>
      <p:ext uri="{BB962C8B-B14F-4D97-AF65-F5344CB8AC3E}">
        <p14:creationId xmlns:p14="http://schemas.microsoft.com/office/powerpoint/2010/main" val="106858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23528" y="764704"/>
            <a:ext cx="5688632" cy="6006878"/>
          </a:xfrm>
          <a:prstGeom prst="rect">
            <a:avLst/>
          </a:prstGeom>
        </p:spPr>
      </p:pic>
      <p:sp>
        <p:nvSpPr>
          <p:cNvPr id="3" name="文本框 2"/>
          <p:cNvSpPr txBox="1"/>
          <p:nvPr/>
        </p:nvSpPr>
        <p:spPr>
          <a:xfrm>
            <a:off x="323528" y="760249"/>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批处理的历史</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23528" y="1628800"/>
            <a:ext cx="8494633" cy="923330"/>
          </a:xfrm>
          <a:prstGeom prst="rect">
            <a:avLst/>
          </a:prstGeom>
          <a:noFill/>
        </p:spPr>
        <p:txBody>
          <a:bodyPr wrap="none" rtlCol="0">
            <a:spAutoFit/>
          </a:bodyPr>
          <a:lstStyle/>
          <a:p>
            <a:r>
              <a:rPr lang="zh-CN" altLang="en-US" dirty="0" smtClean="0"/>
              <a:t>日益增长</a:t>
            </a:r>
            <a:r>
              <a:rPr lang="zh-CN" altLang="en-US" dirty="0"/>
              <a:t>的数据</a:t>
            </a:r>
            <a:r>
              <a:rPr lang="zh-CN" altLang="en-US" dirty="0" smtClean="0"/>
              <a:t>需求影响着各种技术的产生。例如银行账务汇总、电话账单生成、</a:t>
            </a:r>
            <a:endParaRPr lang="en-US" altLang="zh-CN" dirty="0" smtClean="0"/>
          </a:p>
          <a:p>
            <a:r>
              <a:rPr lang="zh-CN" altLang="en-US" dirty="0" smtClean="0"/>
              <a:t>打印工资单等等。</a:t>
            </a:r>
            <a:endParaRPr lang="en-US" altLang="zh-CN" dirty="0" smtClean="0"/>
          </a:p>
          <a:p>
            <a:r>
              <a:rPr lang="zh-CN" altLang="en-US" dirty="0" smtClean="0"/>
              <a:t>目前</a:t>
            </a:r>
            <a:r>
              <a:rPr lang="en-US" altLang="zh-CN" dirty="0" smtClean="0"/>
              <a:t>COBOL</a:t>
            </a:r>
            <a:r>
              <a:rPr lang="zh-CN" altLang="en-US" dirty="0" smtClean="0"/>
              <a:t>除在金融领域还广泛应用外，其他场景已经应用不多了。</a:t>
            </a:r>
            <a:endParaRPr lang="zh-CN" altLang="en-US" dirty="0"/>
          </a:p>
        </p:txBody>
      </p:sp>
      <p:grpSp>
        <p:nvGrpSpPr>
          <p:cNvPr id="8" name="组合 7"/>
          <p:cNvGrpSpPr/>
          <p:nvPr/>
        </p:nvGrpSpPr>
        <p:grpSpPr>
          <a:xfrm>
            <a:off x="4644008" y="3504147"/>
            <a:ext cx="4047143" cy="3162073"/>
            <a:chOff x="2699792" y="2582280"/>
            <a:chExt cx="4047143" cy="3162073"/>
          </a:xfrm>
        </p:grpSpPr>
        <p:pic>
          <p:nvPicPr>
            <p:cNvPr id="1026" name="Picture 2" descr="http://b.hiphotos.baidu.com/baike/w%3D268/sign=d37aa4dec895d143da76e3254bf28296/f9198618367adab4db30539e8bd4b31c8601e40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2587289"/>
              <a:ext cx="1581150" cy="237172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3416202" y="5098022"/>
              <a:ext cx="2167581" cy="646331"/>
            </a:xfrm>
            <a:prstGeom prst="rect">
              <a:avLst/>
            </a:prstGeom>
            <a:noFill/>
          </p:spPr>
          <p:txBody>
            <a:bodyPr wrap="none" rtlCol="0">
              <a:spAutoFit/>
            </a:bodyPr>
            <a:lstStyle/>
            <a:p>
              <a:pPr algn="ctr"/>
              <a:r>
                <a:rPr lang="en-US" altLang="zh-CN" dirty="0"/>
                <a:t>Grace </a:t>
              </a:r>
              <a:r>
                <a:rPr lang="en-US" altLang="zh-CN" dirty="0" smtClean="0"/>
                <a:t>Hopper</a:t>
              </a:r>
            </a:p>
            <a:p>
              <a:pPr algn="ctr"/>
              <a:r>
                <a:rPr lang="en-US" altLang="zh-CN" dirty="0" smtClean="0"/>
                <a:t>1906.12.9</a:t>
              </a:r>
              <a:r>
                <a:rPr lang="zh-CN" altLang="en-US" dirty="0" smtClean="0"/>
                <a:t>－</a:t>
              </a:r>
              <a:r>
                <a:rPr lang="en-US" altLang="zh-CN" dirty="0" smtClean="0"/>
                <a:t>1992.1.1</a:t>
              </a:r>
              <a:endParaRPr lang="zh-CN" altLang="en-US" dirty="0"/>
            </a:p>
          </p:txBody>
        </p:sp>
        <p:pic>
          <p:nvPicPr>
            <p:cNvPr id="1028" name="Picture 4" descr="Grace Hop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2659" y="2582280"/>
              <a:ext cx="2024276" cy="237172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文本框 8"/>
          <p:cNvSpPr txBox="1"/>
          <p:nvPr/>
        </p:nvSpPr>
        <p:spPr>
          <a:xfrm>
            <a:off x="323528" y="2554825"/>
            <a:ext cx="7166962" cy="646331"/>
          </a:xfrm>
          <a:prstGeom prst="rect">
            <a:avLst/>
          </a:prstGeom>
          <a:noFill/>
        </p:spPr>
        <p:txBody>
          <a:bodyPr wrap="none" rtlCol="0">
            <a:spAutoFit/>
          </a:bodyPr>
          <a:lstStyle/>
          <a:p>
            <a:r>
              <a:rPr lang="en-US" altLang="zh-CN" dirty="0" smtClean="0"/>
              <a:t>Grace Hopper</a:t>
            </a:r>
            <a:r>
              <a:rPr lang="zh-CN" altLang="en-US" dirty="0" smtClean="0"/>
              <a:t>，</a:t>
            </a:r>
            <a:r>
              <a:rPr lang="en-US" altLang="zh-CN" dirty="0" smtClean="0"/>
              <a:t>COBOL</a:t>
            </a:r>
            <a:r>
              <a:rPr lang="zh-CN" altLang="en-US" dirty="0" smtClean="0"/>
              <a:t>发明者，她</a:t>
            </a:r>
            <a:r>
              <a:rPr lang="zh-CN" altLang="en-US" dirty="0"/>
              <a:t>发现了计算机程序中的第一个</a:t>
            </a:r>
            <a:r>
              <a:rPr lang="en-US" altLang="zh-CN" dirty="0"/>
              <a:t>Bug</a:t>
            </a:r>
            <a:r>
              <a:rPr lang="zh-CN" altLang="en-US" dirty="0" smtClean="0"/>
              <a:t>，</a:t>
            </a:r>
            <a:endParaRPr lang="en-US" altLang="zh-CN" dirty="0" smtClean="0"/>
          </a:p>
          <a:p>
            <a:r>
              <a:rPr lang="zh-CN" altLang="en-US" dirty="0" smtClean="0"/>
              <a:t>同时</a:t>
            </a:r>
            <a:r>
              <a:rPr lang="zh-CN" altLang="en-US" dirty="0"/>
              <a:t>也创造了计算机世界最大的</a:t>
            </a:r>
            <a:r>
              <a:rPr lang="en-US" altLang="zh-CN" dirty="0"/>
              <a:t>Bug——</a:t>
            </a:r>
            <a:r>
              <a:rPr lang="zh-CN" altLang="en-US" dirty="0"/>
              <a:t>千年虫（</a:t>
            </a:r>
            <a:r>
              <a:rPr lang="en-US" altLang="zh-CN" dirty="0"/>
              <a:t>Y2K</a:t>
            </a:r>
            <a:r>
              <a:rPr lang="zh-CN" altLang="en-US" dirty="0"/>
              <a:t>）</a:t>
            </a:r>
          </a:p>
        </p:txBody>
      </p:sp>
      <p:sp>
        <p:nvSpPr>
          <p:cNvPr id="10" name="文本框 9"/>
          <p:cNvSpPr txBox="1"/>
          <p:nvPr/>
        </p:nvSpPr>
        <p:spPr>
          <a:xfrm>
            <a:off x="328401" y="3345172"/>
            <a:ext cx="4242443" cy="2862322"/>
          </a:xfrm>
          <a:prstGeom prst="rect">
            <a:avLst/>
          </a:prstGeom>
          <a:noFill/>
        </p:spPr>
        <p:txBody>
          <a:bodyPr wrap="none" rtlCol="0">
            <a:spAutoFit/>
          </a:bodyPr>
          <a:lstStyle/>
          <a:p>
            <a:r>
              <a:rPr lang="en-US" altLang="zh-CN" dirty="0"/>
              <a:t>MOVE 'FGH ' TO A. </a:t>
            </a:r>
            <a:r>
              <a:rPr lang="zh-CN" altLang="en-US" dirty="0"/>
              <a:t>赋值给</a:t>
            </a:r>
            <a:r>
              <a:rPr lang="en-US" altLang="zh-CN" dirty="0"/>
              <a:t>A</a:t>
            </a:r>
          </a:p>
          <a:p>
            <a:r>
              <a:rPr lang="en-US" altLang="zh-CN" dirty="0"/>
              <a:t>MOVE 'KLM ' TO B.</a:t>
            </a:r>
          </a:p>
          <a:p>
            <a:r>
              <a:rPr lang="en-US" altLang="zh-CN" dirty="0"/>
              <a:t>MOVE 'XYZ ' TO C.</a:t>
            </a:r>
          </a:p>
          <a:p>
            <a:r>
              <a:rPr lang="en-US" altLang="zh-CN" dirty="0"/>
              <a:t>MOVE SPACE TO D.</a:t>
            </a:r>
          </a:p>
          <a:p>
            <a:r>
              <a:rPr lang="en-US" altLang="zh-CN" dirty="0"/>
              <a:t>STRING A, B, C DELIMITED BY SPACE INTO D</a:t>
            </a:r>
          </a:p>
          <a:p>
            <a:r>
              <a:rPr lang="en-US" altLang="zh-CN" dirty="0"/>
              <a:t>ON OVERFLOW DISPLAY 'OVERFLOW'.</a:t>
            </a:r>
          </a:p>
          <a:p>
            <a:r>
              <a:rPr lang="en-US" altLang="zh-CN" dirty="0"/>
              <a:t>DISPLAY 'A = ' A. </a:t>
            </a:r>
            <a:r>
              <a:rPr lang="zh-CN" altLang="en-US" dirty="0"/>
              <a:t>打印命令</a:t>
            </a:r>
          </a:p>
          <a:p>
            <a:r>
              <a:rPr lang="en-US" altLang="zh-CN" dirty="0"/>
              <a:t>DISPLAY 'B = ' B.</a:t>
            </a:r>
          </a:p>
          <a:p>
            <a:r>
              <a:rPr lang="en-US" altLang="zh-CN" dirty="0"/>
              <a:t>DISPLAY 'C = ' C.</a:t>
            </a:r>
          </a:p>
          <a:p>
            <a:r>
              <a:rPr lang="en-US" altLang="zh-CN" dirty="0"/>
              <a:t>DISPLAY 'D = ' D.</a:t>
            </a:r>
            <a:endParaRPr lang="zh-CN" altLang="en-US" dirty="0"/>
          </a:p>
        </p:txBody>
      </p:sp>
    </p:spTree>
    <p:extLst>
      <p:ext uri="{BB962C8B-B14F-4D97-AF65-F5344CB8AC3E}">
        <p14:creationId xmlns:p14="http://schemas.microsoft.com/office/powerpoint/2010/main" val="156473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23528" y="764704"/>
            <a:ext cx="5688632" cy="6006878"/>
          </a:xfrm>
          <a:prstGeom prst="rect">
            <a:avLst/>
          </a:prstGeom>
        </p:spPr>
      </p:pic>
      <p:sp>
        <p:nvSpPr>
          <p:cNvPr id="3" name="文本框 2"/>
          <p:cNvSpPr txBox="1"/>
          <p:nvPr/>
        </p:nvSpPr>
        <p:spPr>
          <a:xfrm>
            <a:off x="323528" y="760249"/>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批处理的</a:t>
            </a:r>
            <a:r>
              <a:rPr lang="zh-CN" altLang="en-US" sz="3200" dirty="0">
                <a:latin typeface="微软雅黑" panose="020B0503020204020204" pitchFamily="34" charset="-122"/>
                <a:ea typeface="微软雅黑" panose="020B0503020204020204" pitchFamily="34" charset="-122"/>
              </a:rPr>
              <a:t>现状</a:t>
            </a:r>
          </a:p>
        </p:txBody>
      </p:sp>
      <p:sp>
        <p:nvSpPr>
          <p:cNvPr id="4" name="文本框 3"/>
          <p:cNvSpPr txBox="1"/>
          <p:nvPr/>
        </p:nvSpPr>
        <p:spPr>
          <a:xfrm>
            <a:off x="323528" y="1628800"/>
            <a:ext cx="8725466" cy="646331"/>
          </a:xfrm>
          <a:prstGeom prst="rect">
            <a:avLst/>
          </a:prstGeom>
          <a:noFill/>
        </p:spPr>
        <p:txBody>
          <a:bodyPr wrap="none" rtlCol="0">
            <a:spAutoFit/>
          </a:bodyPr>
          <a:lstStyle/>
          <a:p>
            <a:r>
              <a:rPr lang="zh-CN" altLang="en-US" dirty="0" smtClean="0"/>
              <a:t>大量数据和流式处理的需求已不仅限于金融、电信。互联网企业也出现了这种需求。</a:t>
            </a:r>
            <a:endParaRPr lang="en-US" altLang="zh-CN" dirty="0" smtClean="0"/>
          </a:p>
          <a:p>
            <a:r>
              <a:rPr lang="zh-CN" altLang="en-US" dirty="0" smtClean="0"/>
              <a:t>以往</a:t>
            </a:r>
            <a:r>
              <a:rPr lang="zh-CN" altLang="en-US" dirty="0"/>
              <a:t>批处理</a:t>
            </a:r>
            <a:r>
              <a:rPr lang="zh-CN" altLang="en-US" dirty="0" smtClean="0"/>
              <a:t>程序</a:t>
            </a:r>
            <a:r>
              <a:rPr lang="zh-CN" altLang="en-US" dirty="0"/>
              <a:t>运行</a:t>
            </a:r>
            <a:r>
              <a:rPr lang="zh-CN" altLang="en-US" dirty="0" smtClean="0"/>
              <a:t>在大型机上，成本高昂，一般企业无法承受。</a:t>
            </a:r>
            <a:endParaRPr lang="zh-CN" altLang="en-US" dirty="0"/>
          </a:p>
        </p:txBody>
      </p:sp>
      <p:sp>
        <p:nvSpPr>
          <p:cNvPr id="9" name="文本框 8"/>
          <p:cNvSpPr txBox="1"/>
          <p:nvPr/>
        </p:nvSpPr>
        <p:spPr>
          <a:xfrm>
            <a:off x="323528" y="2353136"/>
            <a:ext cx="8275022" cy="369332"/>
          </a:xfrm>
          <a:prstGeom prst="rect">
            <a:avLst/>
          </a:prstGeom>
          <a:noFill/>
        </p:spPr>
        <p:txBody>
          <a:bodyPr wrap="none" rtlCol="0">
            <a:spAutoFit/>
          </a:bodyPr>
          <a:lstStyle/>
          <a:p>
            <a:r>
              <a:rPr lang="zh-CN" altLang="en-US" dirty="0" smtClean="0"/>
              <a:t>如今，大量数据和流式处理的解决方案转向了更加通用的普通服务器甚至是</a:t>
            </a:r>
            <a:r>
              <a:rPr lang="en-US" altLang="zh-CN" dirty="0" smtClean="0"/>
              <a:t>PC</a:t>
            </a:r>
            <a:r>
              <a:rPr lang="zh-CN" altLang="en-US" dirty="0" smtClean="0"/>
              <a:t>。</a:t>
            </a:r>
            <a:endParaRPr lang="zh-CN" altLang="en-US" dirty="0"/>
          </a:p>
        </p:txBody>
      </p:sp>
      <p:grpSp>
        <p:nvGrpSpPr>
          <p:cNvPr id="12" name="组合 11"/>
          <p:cNvGrpSpPr/>
          <p:nvPr/>
        </p:nvGrpSpPr>
        <p:grpSpPr>
          <a:xfrm>
            <a:off x="6598194" y="3123638"/>
            <a:ext cx="2000356" cy="3104682"/>
            <a:chOff x="5949340" y="2571847"/>
            <a:chExt cx="2000356" cy="3104682"/>
          </a:xfrm>
        </p:grpSpPr>
        <p:pic>
          <p:nvPicPr>
            <p:cNvPr id="2050" name="Picture 2" descr="约翰·冯·诺依曼"/>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2571847"/>
              <a:ext cx="1874716" cy="244132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949340" y="5030198"/>
              <a:ext cx="2000356" cy="646331"/>
            </a:xfrm>
            <a:prstGeom prst="rect">
              <a:avLst/>
            </a:prstGeom>
            <a:noFill/>
          </p:spPr>
          <p:txBody>
            <a:bodyPr wrap="none" rtlCol="0">
              <a:spAutoFit/>
            </a:bodyPr>
            <a:lstStyle/>
            <a:p>
              <a:pPr algn="ctr"/>
              <a:r>
                <a:rPr lang="en-US" altLang="zh-CN" dirty="0" smtClean="0"/>
                <a:t>John </a:t>
              </a:r>
              <a:r>
                <a:rPr lang="en-US" altLang="zh-CN" dirty="0"/>
                <a:t>von </a:t>
              </a:r>
              <a:r>
                <a:rPr lang="en-US" altLang="zh-CN" dirty="0" smtClean="0"/>
                <a:t>Neumann</a:t>
              </a:r>
            </a:p>
            <a:p>
              <a:pPr algn="ctr"/>
              <a:r>
                <a:rPr lang="en-US" altLang="zh-CN" dirty="0" smtClean="0"/>
                <a:t>1903-1957</a:t>
              </a:r>
              <a:endParaRPr lang="zh-CN" altLang="en-US" dirty="0"/>
            </a:p>
          </p:txBody>
        </p:sp>
      </p:grpSp>
      <p:sp>
        <p:nvSpPr>
          <p:cNvPr id="16" name="文本框 15"/>
          <p:cNvSpPr txBox="1"/>
          <p:nvPr/>
        </p:nvSpPr>
        <p:spPr>
          <a:xfrm>
            <a:off x="323528" y="2800473"/>
            <a:ext cx="5320687" cy="646331"/>
          </a:xfrm>
          <a:prstGeom prst="rect">
            <a:avLst/>
          </a:prstGeom>
          <a:noFill/>
        </p:spPr>
        <p:txBody>
          <a:bodyPr wrap="none" rtlCol="0">
            <a:spAutoFit/>
          </a:bodyPr>
          <a:lstStyle/>
          <a:p>
            <a:r>
              <a:rPr lang="zh-CN" altLang="en-US" dirty="0" smtClean="0"/>
              <a:t>让我们来回顾一下著名的“冯</a:t>
            </a:r>
            <a:r>
              <a:rPr lang="en-US" altLang="zh-CN" dirty="0" smtClean="0"/>
              <a:t>·</a:t>
            </a:r>
            <a:r>
              <a:rPr lang="zh-CN" altLang="en-US" dirty="0" smtClean="0"/>
              <a:t>诺依曼体系结构”。</a:t>
            </a:r>
            <a:endParaRPr lang="en-US" altLang="zh-CN" dirty="0" smtClean="0"/>
          </a:p>
          <a:p>
            <a:r>
              <a:rPr lang="zh-CN" altLang="en-US" dirty="0" smtClean="0"/>
              <a:t>它是实现现代计算机的最小结构体系。</a:t>
            </a:r>
            <a:endParaRPr lang="zh-CN" altLang="en-US" dirty="0"/>
          </a:p>
        </p:txBody>
      </p:sp>
      <p:pic>
        <p:nvPicPr>
          <p:cNvPr id="2052" name="Picture 4" descr="http://cms.csdnimg.cn/articlev1/uploads/allimg/121228/155_121228145906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074" y="3895933"/>
            <a:ext cx="4200525"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1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 calcmode="lin" valueType="num">
                                      <p:cBhvr additive="base">
                                        <p:cTn id="22" dur="500" fill="hold"/>
                                        <p:tgtEl>
                                          <p:spTgt spid="2052"/>
                                        </p:tgtEl>
                                        <p:attrNameLst>
                                          <p:attrName>ppt_x</p:attrName>
                                        </p:attrNameLst>
                                      </p:cBhvr>
                                      <p:tavLst>
                                        <p:tav tm="0">
                                          <p:val>
                                            <p:strVal val="#ppt_x"/>
                                          </p:val>
                                        </p:tav>
                                        <p:tav tm="100000">
                                          <p:val>
                                            <p:strVal val="#ppt_x"/>
                                          </p:val>
                                        </p:tav>
                                      </p:tavLst>
                                    </p:anim>
                                    <p:anim calcmode="lin" valueType="num">
                                      <p:cBhvr additive="base">
                                        <p:cTn id="23"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23528" y="764704"/>
            <a:ext cx="5688632" cy="6006878"/>
          </a:xfrm>
          <a:prstGeom prst="rect">
            <a:avLst/>
          </a:prstGeom>
        </p:spPr>
      </p:pic>
      <p:sp>
        <p:nvSpPr>
          <p:cNvPr id="3" name="文本框 2"/>
          <p:cNvSpPr txBox="1"/>
          <p:nvPr/>
        </p:nvSpPr>
        <p:spPr>
          <a:xfrm>
            <a:off x="323528" y="760249"/>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批处理的</a:t>
            </a:r>
            <a:r>
              <a:rPr lang="zh-CN" altLang="en-US" sz="3200" dirty="0">
                <a:latin typeface="微软雅黑" panose="020B0503020204020204" pitchFamily="34" charset="-122"/>
                <a:ea typeface="微软雅黑" panose="020B0503020204020204" pitchFamily="34" charset="-122"/>
              </a:rPr>
              <a:t>现状</a:t>
            </a:r>
          </a:p>
        </p:txBody>
      </p:sp>
      <p:sp>
        <p:nvSpPr>
          <p:cNvPr id="4" name="文本框 3"/>
          <p:cNvSpPr txBox="1"/>
          <p:nvPr/>
        </p:nvSpPr>
        <p:spPr>
          <a:xfrm>
            <a:off x="309904" y="1628800"/>
            <a:ext cx="8494633" cy="923330"/>
          </a:xfrm>
          <a:prstGeom prst="rect">
            <a:avLst/>
          </a:prstGeom>
          <a:noFill/>
        </p:spPr>
        <p:txBody>
          <a:bodyPr wrap="none" rtlCol="0">
            <a:spAutoFit/>
          </a:bodyPr>
          <a:lstStyle/>
          <a:p>
            <a:r>
              <a:rPr lang="zh-CN" altLang="en-US" dirty="0" smtClean="0"/>
              <a:t>根据</a:t>
            </a:r>
            <a:r>
              <a:rPr lang="zh-CN" altLang="en-US" dirty="0"/>
              <a:t>“冯</a:t>
            </a:r>
            <a:r>
              <a:rPr lang="en-US" altLang="zh-CN" dirty="0"/>
              <a:t>·</a:t>
            </a:r>
            <a:r>
              <a:rPr lang="zh-CN" altLang="en-US" dirty="0"/>
              <a:t>诺依曼体系结构</a:t>
            </a:r>
            <a:r>
              <a:rPr lang="zh-CN" altLang="en-US" dirty="0" smtClean="0"/>
              <a:t>”，可以将一项复杂的任务拆分成若干“步骤”。</a:t>
            </a:r>
            <a:endParaRPr lang="en-US" altLang="zh-CN" dirty="0" smtClean="0"/>
          </a:p>
          <a:p>
            <a:r>
              <a:rPr lang="zh-CN" altLang="en-US" dirty="0"/>
              <a:t>每一</a:t>
            </a:r>
            <a:r>
              <a:rPr lang="zh-CN" altLang="en-US" dirty="0" smtClean="0"/>
              <a:t>个步骤都实现一个这样的结构，那么就可以将“步骤”拆分至不同的机器。</a:t>
            </a:r>
            <a:endParaRPr lang="en-US" altLang="zh-CN" dirty="0" smtClean="0"/>
          </a:p>
          <a:p>
            <a:r>
              <a:rPr lang="zh-CN" altLang="en-US" dirty="0" smtClean="0"/>
              <a:t>在不增加新投入的前提下，利用原有硬件来实现处理大量数据的需求是当前主流。</a:t>
            </a:r>
            <a:endParaRPr lang="zh-CN" altLang="en-US" dirty="0"/>
          </a:p>
        </p:txBody>
      </p:sp>
      <p:sp>
        <p:nvSpPr>
          <p:cNvPr id="9" name="文本框 8"/>
          <p:cNvSpPr txBox="1"/>
          <p:nvPr/>
        </p:nvSpPr>
        <p:spPr>
          <a:xfrm>
            <a:off x="309904" y="2679966"/>
            <a:ext cx="7909538" cy="369332"/>
          </a:xfrm>
          <a:prstGeom prst="rect">
            <a:avLst/>
          </a:prstGeom>
          <a:noFill/>
        </p:spPr>
        <p:txBody>
          <a:bodyPr wrap="none" rtlCol="0">
            <a:spAutoFit/>
          </a:bodyPr>
          <a:lstStyle/>
          <a:p>
            <a:r>
              <a:rPr lang="zh-CN" altLang="en-US" dirty="0" smtClean="0"/>
              <a:t>当前在大数据处理领域最为热门的</a:t>
            </a:r>
            <a:r>
              <a:rPr lang="en-US" altLang="zh-CN" dirty="0" smtClean="0"/>
              <a:t>Hadoop</a:t>
            </a:r>
            <a:r>
              <a:rPr lang="zh-CN" altLang="en-US" dirty="0" smtClean="0"/>
              <a:t>也是遵循了</a:t>
            </a:r>
            <a:r>
              <a:rPr lang="zh-CN" altLang="en-US" dirty="0"/>
              <a:t>“冯</a:t>
            </a:r>
            <a:r>
              <a:rPr lang="en-US" altLang="zh-CN" dirty="0"/>
              <a:t>·</a:t>
            </a:r>
            <a:r>
              <a:rPr lang="zh-CN" altLang="en-US" dirty="0"/>
              <a:t>诺依曼</a:t>
            </a:r>
            <a:r>
              <a:rPr lang="zh-CN" altLang="en-US" dirty="0" smtClean="0"/>
              <a:t>体系结构”</a:t>
            </a:r>
            <a:endParaRPr lang="en-US" altLang="zh-CN" dirty="0" smtClean="0"/>
          </a:p>
        </p:txBody>
      </p:sp>
      <p:sp>
        <p:nvSpPr>
          <p:cNvPr id="16" name="文本框 15"/>
          <p:cNvSpPr txBox="1"/>
          <p:nvPr/>
        </p:nvSpPr>
        <p:spPr>
          <a:xfrm>
            <a:off x="309904" y="3177134"/>
            <a:ext cx="6240811" cy="369332"/>
          </a:xfrm>
          <a:prstGeom prst="rect">
            <a:avLst/>
          </a:prstGeom>
          <a:noFill/>
        </p:spPr>
        <p:txBody>
          <a:bodyPr wrap="none" rtlCol="0">
            <a:spAutoFit/>
          </a:bodyPr>
          <a:lstStyle/>
          <a:p>
            <a:r>
              <a:rPr lang="en-US" altLang="zh-CN" dirty="0" smtClean="0"/>
              <a:t>Mapper</a:t>
            </a:r>
            <a:r>
              <a:rPr lang="zh-CN" altLang="en-US" dirty="0" smtClean="0"/>
              <a:t>：输入设备，按行读取（自动输入），生成处理对象</a:t>
            </a:r>
            <a:endParaRPr lang="zh-CN" altLang="en-US" dirty="0"/>
          </a:p>
        </p:txBody>
      </p:sp>
      <p:pic>
        <p:nvPicPr>
          <p:cNvPr id="2052" name="Picture 4" descr="http://cms.csdnimg.cn/articlev1/uploads/allimg/121228/155_121228145906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7769" y="4561172"/>
            <a:ext cx="4200525" cy="1943101"/>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309904" y="4171470"/>
            <a:ext cx="5574731" cy="369332"/>
          </a:xfrm>
          <a:prstGeom prst="rect">
            <a:avLst/>
          </a:prstGeom>
          <a:noFill/>
        </p:spPr>
        <p:txBody>
          <a:bodyPr wrap="none" rtlCol="0">
            <a:spAutoFit/>
          </a:bodyPr>
          <a:lstStyle/>
          <a:p>
            <a:r>
              <a:rPr lang="en-US" altLang="zh-CN" dirty="0" smtClean="0"/>
              <a:t>Reducer</a:t>
            </a:r>
            <a:r>
              <a:rPr lang="zh-CN" altLang="en-US" dirty="0" smtClean="0"/>
              <a:t>：输出设备，归并排序的数据进行整合并输出</a:t>
            </a:r>
            <a:endParaRPr lang="zh-CN" altLang="en-US" dirty="0"/>
          </a:p>
        </p:txBody>
      </p:sp>
      <p:sp>
        <p:nvSpPr>
          <p:cNvPr id="14" name="文本框 13"/>
          <p:cNvSpPr txBox="1"/>
          <p:nvPr/>
        </p:nvSpPr>
        <p:spPr>
          <a:xfrm>
            <a:off x="309904" y="3674302"/>
            <a:ext cx="7113999" cy="369332"/>
          </a:xfrm>
          <a:prstGeom prst="rect">
            <a:avLst/>
          </a:prstGeom>
          <a:noFill/>
        </p:spPr>
        <p:txBody>
          <a:bodyPr wrap="none" rtlCol="0">
            <a:spAutoFit/>
          </a:bodyPr>
          <a:lstStyle/>
          <a:p>
            <a:r>
              <a:rPr lang="en-US" altLang="zh-CN" dirty="0" smtClean="0"/>
              <a:t>Shuffle</a:t>
            </a:r>
            <a:r>
              <a:rPr lang="zh-CN" altLang="en-US" dirty="0" smtClean="0"/>
              <a:t>：按照</a:t>
            </a:r>
            <a:r>
              <a:rPr lang="en-US" altLang="zh-CN" dirty="0" err="1" smtClean="0"/>
              <a:t>hashCode</a:t>
            </a:r>
            <a:r>
              <a:rPr lang="zh-CN" altLang="en-US" dirty="0" smtClean="0"/>
              <a:t>和</a:t>
            </a:r>
            <a:r>
              <a:rPr lang="en-US" altLang="zh-CN" dirty="0" smtClean="0"/>
              <a:t>equals</a:t>
            </a:r>
            <a:r>
              <a:rPr lang="zh-CN" altLang="en-US" dirty="0" smtClean="0"/>
              <a:t>方法来归并，按照</a:t>
            </a:r>
            <a:r>
              <a:rPr lang="en-US" altLang="zh-CN" dirty="0" err="1" smtClean="0"/>
              <a:t>compareTo</a:t>
            </a:r>
            <a:r>
              <a:rPr lang="zh-CN" altLang="en-US" dirty="0" smtClean="0"/>
              <a:t>来排序</a:t>
            </a:r>
            <a:endParaRPr lang="zh-CN" altLang="en-US" dirty="0"/>
          </a:p>
        </p:txBody>
      </p:sp>
    </p:spTree>
    <p:extLst>
      <p:ext uri="{BB962C8B-B14F-4D97-AF65-F5344CB8AC3E}">
        <p14:creationId xmlns:p14="http://schemas.microsoft.com/office/powerpoint/2010/main" val="20638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23528" y="764704"/>
            <a:ext cx="5688632" cy="6006878"/>
          </a:xfrm>
          <a:prstGeom prst="rect">
            <a:avLst/>
          </a:prstGeom>
        </p:spPr>
      </p:pic>
      <p:sp>
        <p:nvSpPr>
          <p:cNvPr id="3" name="文本框 2"/>
          <p:cNvSpPr txBox="1"/>
          <p:nvPr/>
        </p:nvSpPr>
        <p:spPr>
          <a:xfrm>
            <a:off x="323528" y="760249"/>
            <a:ext cx="3500254"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Spring Batch</a:t>
            </a:r>
            <a:r>
              <a:rPr lang="zh-CN" altLang="en-US" sz="3200" dirty="0" smtClean="0">
                <a:latin typeface="微软雅黑" panose="020B0503020204020204" pitchFamily="34" charset="-122"/>
                <a:ea typeface="微软雅黑" panose="020B0503020204020204" pitchFamily="34" charset="-122"/>
              </a:rPr>
              <a:t>概览</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09904" y="1628800"/>
            <a:ext cx="8561831" cy="646331"/>
          </a:xfrm>
          <a:prstGeom prst="rect">
            <a:avLst/>
          </a:prstGeom>
          <a:noFill/>
        </p:spPr>
        <p:txBody>
          <a:bodyPr wrap="none" rtlCol="0">
            <a:spAutoFit/>
          </a:bodyPr>
          <a:lstStyle/>
          <a:p>
            <a:r>
              <a:rPr lang="zh-CN" altLang="en-US" dirty="0" smtClean="0"/>
              <a:t>不同于</a:t>
            </a:r>
            <a:r>
              <a:rPr lang="en-US" altLang="zh-CN" dirty="0" smtClean="0"/>
              <a:t>Hadoop</a:t>
            </a:r>
            <a:r>
              <a:rPr lang="zh-CN" altLang="en-US" dirty="0" smtClean="0"/>
              <a:t>的数据分析特性，</a:t>
            </a:r>
            <a:r>
              <a:rPr lang="en-US" altLang="zh-CN" dirty="0" smtClean="0"/>
              <a:t>Spring Batch</a:t>
            </a:r>
            <a:r>
              <a:rPr lang="zh-CN" altLang="en-US" dirty="0" smtClean="0"/>
              <a:t>更加强调一项任务被拆分为细小步骤。</a:t>
            </a:r>
            <a:endParaRPr lang="en-US" altLang="zh-CN" dirty="0" smtClean="0"/>
          </a:p>
          <a:p>
            <a:r>
              <a:rPr lang="zh-CN" altLang="en-US" dirty="0" smtClean="0"/>
              <a:t>这种“分而治之”的思想或许与</a:t>
            </a:r>
            <a:r>
              <a:rPr lang="en-US" altLang="zh-CN" dirty="0" smtClean="0"/>
              <a:t>Hadoop</a:t>
            </a:r>
            <a:r>
              <a:rPr lang="zh-CN" altLang="en-US" dirty="0" smtClean="0"/>
              <a:t>有异曲同工的妙处。</a:t>
            </a:r>
            <a:endParaRPr lang="en-US" altLang="zh-CN" dirty="0" smtClean="0"/>
          </a:p>
        </p:txBody>
      </p:sp>
      <p:sp>
        <p:nvSpPr>
          <p:cNvPr id="13" name="文本框 12"/>
          <p:cNvSpPr txBox="1"/>
          <p:nvPr/>
        </p:nvSpPr>
        <p:spPr>
          <a:xfrm>
            <a:off x="309904" y="3092356"/>
            <a:ext cx="2510495" cy="369332"/>
          </a:xfrm>
          <a:prstGeom prst="rect">
            <a:avLst/>
          </a:prstGeom>
          <a:noFill/>
        </p:spPr>
        <p:txBody>
          <a:bodyPr wrap="none" rtlCol="0">
            <a:spAutoFit/>
          </a:bodyPr>
          <a:lstStyle/>
          <a:p>
            <a:r>
              <a:rPr lang="en-US" altLang="zh-CN" dirty="0" smtClean="0"/>
              <a:t>Spring Batch</a:t>
            </a:r>
            <a:r>
              <a:rPr lang="zh-CN" altLang="en-US" dirty="0" smtClean="0"/>
              <a:t>的一些概念</a:t>
            </a:r>
            <a:endParaRPr lang="zh-CN" altLang="en-US" dirty="0"/>
          </a:p>
        </p:txBody>
      </p:sp>
      <p:sp>
        <p:nvSpPr>
          <p:cNvPr id="12" name="文本框 11"/>
          <p:cNvSpPr txBox="1"/>
          <p:nvPr/>
        </p:nvSpPr>
        <p:spPr>
          <a:xfrm>
            <a:off x="309904" y="3547135"/>
            <a:ext cx="8581195" cy="369332"/>
          </a:xfrm>
          <a:prstGeom prst="rect">
            <a:avLst/>
          </a:prstGeom>
          <a:noFill/>
        </p:spPr>
        <p:txBody>
          <a:bodyPr wrap="none" rtlCol="0">
            <a:spAutoFit/>
          </a:bodyPr>
          <a:lstStyle/>
          <a:p>
            <a:r>
              <a:rPr lang="en-US" altLang="zh-CN" dirty="0" smtClean="0"/>
              <a:t>Job</a:t>
            </a:r>
            <a:r>
              <a:rPr lang="zh-CN" altLang="en-US" dirty="0" smtClean="0"/>
              <a:t>：一项批处理作业的最大单元，贯穿于整个任务的开始与结束，包裹所有步骤。</a:t>
            </a:r>
            <a:endParaRPr lang="zh-CN" altLang="en-US" dirty="0"/>
          </a:p>
        </p:txBody>
      </p:sp>
      <p:sp>
        <p:nvSpPr>
          <p:cNvPr id="15" name="文本框 14"/>
          <p:cNvSpPr txBox="1"/>
          <p:nvPr/>
        </p:nvSpPr>
        <p:spPr>
          <a:xfrm>
            <a:off x="309904" y="4001914"/>
            <a:ext cx="8241680" cy="369332"/>
          </a:xfrm>
          <a:prstGeom prst="rect">
            <a:avLst/>
          </a:prstGeom>
          <a:noFill/>
        </p:spPr>
        <p:txBody>
          <a:bodyPr wrap="none" rtlCol="0">
            <a:spAutoFit/>
          </a:bodyPr>
          <a:lstStyle/>
          <a:p>
            <a:r>
              <a:rPr lang="en-US" altLang="zh-CN" dirty="0" err="1" smtClean="0"/>
              <a:t>JobParameters</a:t>
            </a:r>
            <a:r>
              <a:rPr lang="zh-CN" altLang="en-US" dirty="0" smtClean="0"/>
              <a:t>：</a:t>
            </a:r>
            <a:r>
              <a:rPr lang="zh-CN" altLang="en-US" dirty="0"/>
              <a:t>一</a:t>
            </a:r>
            <a:r>
              <a:rPr lang="zh-CN" altLang="en-US" dirty="0" smtClean="0"/>
              <a:t>项批处理作业的输入参数，类似于</a:t>
            </a:r>
            <a:r>
              <a:rPr lang="en-US" altLang="zh-CN" dirty="0" smtClean="0"/>
              <a:t>main</a:t>
            </a:r>
            <a:r>
              <a:rPr lang="zh-CN" altLang="en-US" dirty="0" smtClean="0"/>
              <a:t>方法中的</a:t>
            </a:r>
            <a:r>
              <a:rPr lang="en-US" altLang="zh-CN" dirty="0" smtClean="0"/>
              <a:t>String[] </a:t>
            </a:r>
            <a:r>
              <a:rPr lang="en-US" altLang="zh-CN" dirty="0" err="1" smtClean="0"/>
              <a:t>args</a:t>
            </a:r>
            <a:r>
              <a:rPr lang="zh-CN" altLang="en-US" dirty="0"/>
              <a:t>。</a:t>
            </a:r>
          </a:p>
        </p:txBody>
      </p:sp>
      <p:sp>
        <p:nvSpPr>
          <p:cNvPr id="17" name="文本框 16"/>
          <p:cNvSpPr txBox="1"/>
          <p:nvPr/>
        </p:nvSpPr>
        <p:spPr>
          <a:xfrm>
            <a:off x="309904" y="2360578"/>
            <a:ext cx="7802136" cy="646331"/>
          </a:xfrm>
          <a:prstGeom prst="rect">
            <a:avLst/>
          </a:prstGeom>
          <a:noFill/>
        </p:spPr>
        <p:txBody>
          <a:bodyPr wrap="none" rtlCol="0">
            <a:spAutoFit/>
          </a:bodyPr>
          <a:lstStyle/>
          <a:p>
            <a:r>
              <a:rPr lang="en-US" altLang="zh-CN" dirty="0" smtClean="0"/>
              <a:t>Spring Batch</a:t>
            </a:r>
            <a:r>
              <a:rPr lang="zh-CN" altLang="en-US" dirty="0" smtClean="0"/>
              <a:t>拥有断点记忆的特性，当一项任务由于某种原因中断了执行，</a:t>
            </a:r>
            <a:endParaRPr lang="en-US" altLang="zh-CN" dirty="0" smtClean="0"/>
          </a:p>
          <a:p>
            <a:r>
              <a:rPr lang="zh-CN" altLang="en-US" dirty="0" smtClean="0"/>
              <a:t>重启该任务后即可从上次中断的位置继续执行。</a:t>
            </a:r>
            <a:endParaRPr lang="zh-CN" altLang="en-US" dirty="0"/>
          </a:p>
        </p:txBody>
      </p:sp>
      <p:sp>
        <p:nvSpPr>
          <p:cNvPr id="18" name="文本框 17"/>
          <p:cNvSpPr txBox="1"/>
          <p:nvPr/>
        </p:nvSpPr>
        <p:spPr>
          <a:xfrm>
            <a:off x="309904" y="4911472"/>
            <a:ext cx="5171352" cy="369332"/>
          </a:xfrm>
          <a:prstGeom prst="rect">
            <a:avLst/>
          </a:prstGeom>
          <a:noFill/>
        </p:spPr>
        <p:txBody>
          <a:bodyPr wrap="none" rtlCol="0">
            <a:spAutoFit/>
          </a:bodyPr>
          <a:lstStyle/>
          <a:p>
            <a:r>
              <a:rPr lang="en-US" altLang="zh-CN" dirty="0" err="1" smtClean="0"/>
              <a:t>JobListener</a:t>
            </a:r>
            <a:r>
              <a:rPr lang="zh-CN" altLang="en-US" dirty="0" smtClean="0"/>
              <a:t>：监听批处理作业启动和结束的小部件</a:t>
            </a:r>
            <a:endParaRPr lang="zh-CN" altLang="en-US" dirty="0"/>
          </a:p>
        </p:txBody>
      </p:sp>
      <p:sp>
        <p:nvSpPr>
          <p:cNvPr id="19" name="文本框 18"/>
          <p:cNvSpPr txBox="1"/>
          <p:nvPr/>
        </p:nvSpPr>
        <p:spPr>
          <a:xfrm>
            <a:off x="309904" y="4456693"/>
            <a:ext cx="8146141" cy="369332"/>
          </a:xfrm>
          <a:prstGeom prst="rect">
            <a:avLst/>
          </a:prstGeom>
          <a:noFill/>
        </p:spPr>
        <p:txBody>
          <a:bodyPr wrap="none" rtlCol="0">
            <a:spAutoFit/>
          </a:bodyPr>
          <a:lstStyle/>
          <a:p>
            <a:r>
              <a:rPr lang="en-US" altLang="zh-CN" dirty="0" err="1" smtClean="0"/>
              <a:t>JobExecutionContext</a:t>
            </a:r>
            <a:r>
              <a:rPr lang="zh-CN" altLang="en-US" dirty="0" smtClean="0"/>
              <a:t>：任务执行时的上下文，经常用来保存步骤间的共享数据。</a:t>
            </a:r>
            <a:endParaRPr lang="zh-CN" altLang="en-US" dirty="0"/>
          </a:p>
        </p:txBody>
      </p:sp>
      <p:sp>
        <p:nvSpPr>
          <p:cNvPr id="20" name="文本框 19"/>
          <p:cNvSpPr txBox="1"/>
          <p:nvPr/>
        </p:nvSpPr>
        <p:spPr>
          <a:xfrm>
            <a:off x="309904" y="5366251"/>
            <a:ext cx="4064639" cy="369332"/>
          </a:xfrm>
          <a:prstGeom prst="rect">
            <a:avLst/>
          </a:prstGeom>
          <a:noFill/>
        </p:spPr>
        <p:txBody>
          <a:bodyPr wrap="none" rtlCol="0">
            <a:spAutoFit/>
          </a:bodyPr>
          <a:lstStyle/>
          <a:p>
            <a:r>
              <a:rPr lang="en-US" altLang="zh-CN" dirty="0"/>
              <a:t>Step</a:t>
            </a:r>
            <a:r>
              <a:rPr lang="zh-CN" altLang="en-US" dirty="0" smtClean="0"/>
              <a:t>：批处理作业中被划分的一个步骤</a:t>
            </a:r>
            <a:endParaRPr lang="zh-CN" altLang="en-US" dirty="0"/>
          </a:p>
        </p:txBody>
      </p:sp>
      <p:sp>
        <p:nvSpPr>
          <p:cNvPr id="21" name="文本框 20"/>
          <p:cNvSpPr txBox="1"/>
          <p:nvPr/>
        </p:nvSpPr>
        <p:spPr>
          <a:xfrm>
            <a:off x="309904" y="5821030"/>
            <a:ext cx="7322902" cy="369332"/>
          </a:xfrm>
          <a:prstGeom prst="rect">
            <a:avLst/>
          </a:prstGeom>
          <a:noFill/>
        </p:spPr>
        <p:txBody>
          <a:bodyPr wrap="none" rtlCol="0">
            <a:spAutoFit/>
          </a:bodyPr>
          <a:lstStyle/>
          <a:p>
            <a:r>
              <a:rPr lang="en-US" altLang="zh-CN" dirty="0" err="1" smtClean="0"/>
              <a:t>StepExecutionContext</a:t>
            </a:r>
            <a:r>
              <a:rPr lang="zh-CN" altLang="en-US" dirty="0" smtClean="0"/>
              <a:t>：步骤执行的上下文，作用范围仅限于当前步骤中</a:t>
            </a:r>
            <a:endParaRPr lang="zh-CN" altLang="en-US" dirty="0"/>
          </a:p>
        </p:txBody>
      </p:sp>
      <p:sp>
        <p:nvSpPr>
          <p:cNvPr id="22" name="文本框 21"/>
          <p:cNvSpPr txBox="1"/>
          <p:nvPr/>
        </p:nvSpPr>
        <p:spPr>
          <a:xfrm>
            <a:off x="309904" y="6275806"/>
            <a:ext cx="8041432" cy="369332"/>
          </a:xfrm>
          <a:prstGeom prst="rect">
            <a:avLst/>
          </a:prstGeom>
          <a:noFill/>
        </p:spPr>
        <p:txBody>
          <a:bodyPr wrap="none" rtlCol="0">
            <a:spAutoFit/>
          </a:bodyPr>
          <a:lstStyle/>
          <a:p>
            <a:r>
              <a:rPr lang="en-US" altLang="zh-CN" dirty="0" err="1" smtClean="0"/>
              <a:t>StepListener</a:t>
            </a:r>
            <a:r>
              <a:rPr lang="zh-CN" altLang="en-US" dirty="0" smtClean="0"/>
              <a:t>：监听步骤启动和结束的小部件。结束时调用的方法决定下一步骤</a:t>
            </a:r>
            <a:endParaRPr lang="zh-CN" altLang="en-US" dirty="0"/>
          </a:p>
        </p:txBody>
      </p:sp>
    </p:spTree>
    <p:extLst>
      <p:ext uri="{BB962C8B-B14F-4D97-AF65-F5344CB8AC3E}">
        <p14:creationId xmlns:p14="http://schemas.microsoft.com/office/powerpoint/2010/main" val="1731613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0-#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0-#ppt_w/2"/>
                                          </p:val>
                                        </p:tav>
                                        <p:tav tm="100000">
                                          <p:val>
                                            <p:strVal val="#ppt_x"/>
                                          </p:val>
                                        </p:tav>
                                      </p:tavLst>
                                    </p:anim>
                                    <p:anim calcmode="lin" valueType="num">
                                      <p:cBhvr additive="base">
                                        <p:cTn id="5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0-#ppt_w/2"/>
                                          </p:val>
                                        </p:tav>
                                        <p:tav tm="100000">
                                          <p:val>
                                            <p:strVal val="#ppt_x"/>
                                          </p:val>
                                        </p:tav>
                                      </p:tavLst>
                                    </p:anim>
                                    <p:anim calcmode="lin" valueType="num">
                                      <p:cBhvr additive="base">
                                        <p:cTn id="5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5" grpId="0"/>
      <p:bldP spid="17"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19297" y="760249"/>
            <a:ext cx="5688632" cy="6006878"/>
          </a:xfrm>
          <a:prstGeom prst="rect">
            <a:avLst/>
          </a:prstGeom>
        </p:spPr>
      </p:pic>
      <p:sp>
        <p:nvSpPr>
          <p:cNvPr id="3" name="文本框 2"/>
          <p:cNvSpPr txBox="1"/>
          <p:nvPr/>
        </p:nvSpPr>
        <p:spPr>
          <a:xfrm>
            <a:off x="323528" y="760249"/>
            <a:ext cx="3910622"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Spring Batch</a:t>
            </a:r>
            <a:r>
              <a:rPr lang="zh-CN" altLang="en-US" sz="3200" dirty="0" smtClean="0">
                <a:latin typeface="微软雅黑" panose="020B0503020204020204" pitchFamily="34" charset="-122"/>
                <a:ea typeface="微软雅黑" panose="020B0503020204020204" pitchFamily="34" charset="-122"/>
              </a:rPr>
              <a:t>的步骤</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09904" y="1628800"/>
            <a:ext cx="7127144" cy="369332"/>
          </a:xfrm>
          <a:prstGeom prst="rect">
            <a:avLst/>
          </a:prstGeom>
          <a:noFill/>
        </p:spPr>
        <p:txBody>
          <a:bodyPr wrap="none" rtlCol="0">
            <a:spAutoFit/>
          </a:bodyPr>
          <a:lstStyle/>
          <a:p>
            <a:r>
              <a:rPr lang="zh-CN" altLang="en-US" dirty="0" smtClean="0"/>
              <a:t>一项批处理作业是由若干步骤组成。</a:t>
            </a:r>
            <a:r>
              <a:rPr lang="en-US" altLang="zh-CN" dirty="0" smtClean="0"/>
              <a:t>Spring Batch</a:t>
            </a:r>
            <a:r>
              <a:rPr lang="zh-CN" altLang="en-US" dirty="0" smtClean="0"/>
              <a:t>将步骤划分为两种。</a:t>
            </a:r>
            <a:endParaRPr lang="en-US" altLang="zh-CN" dirty="0" smtClean="0"/>
          </a:p>
        </p:txBody>
      </p:sp>
      <p:sp>
        <p:nvSpPr>
          <p:cNvPr id="13" name="文本框 12"/>
          <p:cNvSpPr txBox="1"/>
          <p:nvPr/>
        </p:nvSpPr>
        <p:spPr>
          <a:xfrm>
            <a:off x="319499" y="3720452"/>
            <a:ext cx="8505405" cy="923330"/>
          </a:xfrm>
          <a:prstGeom prst="rect">
            <a:avLst/>
          </a:prstGeom>
          <a:noFill/>
        </p:spPr>
        <p:txBody>
          <a:bodyPr wrap="none" rtlCol="0">
            <a:spAutoFit/>
          </a:bodyPr>
          <a:lstStyle/>
          <a:p>
            <a:r>
              <a:rPr lang="en-US" altLang="zh-CN" dirty="0" smtClean="0"/>
              <a:t>Chunk</a:t>
            </a:r>
            <a:r>
              <a:rPr lang="zh-CN" altLang="en-US" dirty="0" smtClean="0"/>
              <a:t>：</a:t>
            </a:r>
            <a:endParaRPr lang="en-US" altLang="zh-CN" dirty="0" smtClean="0"/>
          </a:p>
          <a:p>
            <a:r>
              <a:rPr lang="zh-CN" altLang="en-US" dirty="0" smtClean="0"/>
              <a:t>有标准的输入（</a:t>
            </a:r>
            <a:r>
              <a:rPr lang="en-US" altLang="zh-CN" dirty="0" err="1" smtClean="0"/>
              <a:t>ItemReader</a:t>
            </a:r>
            <a:r>
              <a:rPr lang="zh-CN" altLang="en-US" dirty="0" smtClean="0"/>
              <a:t>）、处理（</a:t>
            </a:r>
            <a:r>
              <a:rPr lang="en-US" altLang="zh-CN" dirty="0" err="1" smtClean="0"/>
              <a:t>ItemProcessor</a:t>
            </a:r>
            <a:r>
              <a:rPr lang="zh-CN" altLang="en-US" dirty="0" smtClean="0"/>
              <a:t>）、输出（</a:t>
            </a:r>
            <a:r>
              <a:rPr lang="en-US" altLang="zh-CN" dirty="0" err="1" smtClean="0"/>
              <a:t>ItemWriter</a:t>
            </a:r>
            <a:r>
              <a:rPr lang="zh-CN" altLang="en-US" dirty="0" smtClean="0"/>
              <a:t>）流程。</a:t>
            </a:r>
            <a:endParaRPr lang="en-US" altLang="zh-CN" dirty="0" smtClean="0"/>
          </a:p>
          <a:p>
            <a:r>
              <a:rPr lang="zh-CN" altLang="en-US" dirty="0" smtClean="0"/>
              <a:t>而且每一条数据均遵循这一规律。例如按行读取数据文件，计算汇总并输出。</a:t>
            </a:r>
            <a:endParaRPr lang="zh-CN" altLang="en-US" dirty="0"/>
          </a:p>
        </p:txBody>
      </p:sp>
      <p:sp>
        <p:nvSpPr>
          <p:cNvPr id="17" name="文本框 16"/>
          <p:cNvSpPr txBox="1"/>
          <p:nvPr/>
        </p:nvSpPr>
        <p:spPr>
          <a:xfrm>
            <a:off x="319297" y="1996474"/>
            <a:ext cx="6878806" cy="646331"/>
          </a:xfrm>
          <a:prstGeom prst="rect">
            <a:avLst/>
          </a:prstGeom>
          <a:noFill/>
        </p:spPr>
        <p:txBody>
          <a:bodyPr wrap="none" rtlCol="0">
            <a:spAutoFit/>
          </a:bodyPr>
          <a:lstStyle/>
          <a:p>
            <a:r>
              <a:rPr lang="en-US" altLang="zh-CN" dirty="0" err="1" smtClean="0"/>
              <a:t>Tasklet</a:t>
            </a:r>
            <a:r>
              <a:rPr lang="zh-CN" altLang="en-US" dirty="0" smtClean="0"/>
              <a:t>：</a:t>
            </a:r>
            <a:endParaRPr lang="en-US" altLang="zh-CN" dirty="0" smtClean="0"/>
          </a:p>
          <a:p>
            <a:r>
              <a:rPr lang="zh-CN" altLang="en-US" dirty="0" smtClean="0"/>
              <a:t>只进行一次数据处理，没有多次输入和输出。例如下载一个文件。</a:t>
            </a:r>
            <a:endParaRPr lang="zh-CN" altLang="en-US" dirty="0"/>
          </a:p>
        </p:txBody>
      </p:sp>
      <p:pic>
        <p:nvPicPr>
          <p:cNvPr id="7" name="图片 6"/>
          <p:cNvPicPr>
            <a:picLocks noChangeAspect="1"/>
          </p:cNvPicPr>
          <p:nvPr/>
        </p:nvPicPr>
        <p:blipFill>
          <a:blip r:embed="rId5"/>
          <a:stretch>
            <a:fillRect/>
          </a:stretch>
        </p:blipFill>
        <p:spPr>
          <a:xfrm>
            <a:off x="2368242" y="2642805"/>
            <a:ext cx="4407517" cy="1077647"/>
          </a:xfrm>
          <a:prstGeom prst="rect">
            <a:avLst/>
          </a:prstGeom>
        </p:spPr>
      </p:pic>
      <p:pic>
        <p:nvPicPr>
          <p:cNvPr id="9" name="图片 8"/>
          <p:cNvPicPr>
            <a:picLocks noChangeAspect="1"/>
          </p:cNvPicPr>
          <p:nvPr/>
        </p:nvPicPr>
        <p:blipFill>
          <a:blip r:embed="rId6"/>
          <a:stretch>
            <a:fillRect/>
          </a:stretch>
        </p:blipFill>
        <p:spPr>
          <a:xfrm>
            <a:off x="2002248" y="4686167"/>
            <a:ext cx="5139504" cy="1924539"/>
          </a:xfrm>
          <a:prstGeom prst="rect">
            <a:avLst/>
          </a:prstGeom>
        </p:spPr>
      </p:pic>
    </p:spTree>
    <p:extLst>
      <p:ext uri="{BB962C8B-B14F-4D97-AF65-F5344CB8AC3E}">
        <p14:creationId xmlns:p14="http://schemas.microsoft.com/office/powerpoint/2010/main" val="255223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19297" y="760249"/>
            <a:ext cx="5688632" cy="6006878"/>
          </a:xfrm>
          <a:prstGeom prst="rect">
            <a:avLst/>
          </a:prstGeom>
        </p:spPr>
      </p:pic>
      <p:sp>
        <p:nvSpPr>
          <p:cNvPr id="3" name="文本框 2"/>
          <p:cNvSpPr txBox="1"/>
          <p:nvPr/>
        </p:nvSpPr>
        <p:spPr>
          <a:xfrm>
            <a:off x="323528" y="760249"/>
            <a:ext cx="5552097"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Spring Batch</a:t>
            </a:r>
            <a:r>
              <a:rPr lang="zh-CN" altLang="en-US" sz="3200" dirty="0" smtClean="0">
                <a:latin typeface="微软雅黑" panose="020B0503020204020204" pitchFamily="34" charset="-122"/>
                <a:ea typeface="微软雅黑" panose="020B0503020204020204" pitchFamily="34" charset="-122"/>
              </a:rPr>
              <a:t>的步骤状态路由</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9297" y="1639149"/>
            <a:ext cx="7340471" cy="646331"/>
          </a:xfrm>
          <a:prstGeom prst="rect">
            <a:avLst/>
          </a:prstGeom>
          <a:noFill/>
        </p:spPr>
        <p:txBody>
          <a:bodyPr wrap="none" rtlCol="0">
            <a:spAutoFit/>
          </a:bodyPr>
          <a:lstStyle/>
          <a:p>
            <a:r>
              <a:rPr lang="zh-CN" altLang="en-US" dirty="0" smtClean="0"/>
              <a:t>步骤的执行受输入数据的影响，</a:t>
            </a:r>
            <a:r>
              <a:rPr lang="zh-CN" altLang="en-US" dirty="0"/>
              <a:t>最终</a:t>
            </a:r>
            <a:r>
              <a:rPr lang="zh-CN" altLang="en-US" dirty="0" smtClean="0"/>
              <a:t>会形成多种多样的步骤结束状态。</a:t>
            </a:r>
            <a:endParaRPr lang="en-US" altLang="zh-CN" dirty="0" smtClean="0"/>
          </a:p>
          <a:p>
            <a:r>
              <a:rPr lang="zh-CN" altLang="en-US" dirty="0" smtClean="0"/>
              <a:t>根据这一状态，通过配置可以选择其对应状态的后继步骤。</a:t>
            </a:r>
            <a:endParaRPr lang="en-US" altLang="zh-CN" dirty="0" smtClean="0"/>
          </a:p>
        </p:txBody>
      </p:sp>
      <p:sp>
        <p:nvSpPr>
          <p:cNvPr id="17" name="文本框 16"/>
          <p:cNvSpPr txBox="1"/>
          <p:nvPr/>
        </p:nvSpPr>
        <p:spPr>
          <a:xfrm>
            <a:off x="319297" y="2324392"/>
            <a:ext cx="8707833" cy="369332"/>
          </a:xfrm>
          <a:prstGeom prst="rect">
            <a:avLst/>
          </a:prstGeom>
          <a:noFill/>
        </p:spPr>
        <p:txBody>
          <a:bodyPr wrap="none" rtlCol="0">
            <a:spAutoFit/>
          </a:bodyPr>
          <a:lstStyle/>
          <a:p>
            <a:r>
              <a:rPr lang="zh-CN" altLang="en-US" dirty="0" smtClean="0"/>
              <a:t>以</a:t>
            </a:r>
            <a:r>
              <a:rPr lang="en-US" altLang="zh-CN" dirty="0" err="1" smtClean="0"/>
              <a:t>Tasklet</a:t>
            </a:r>
            <a:r>
              <a:rPr lang="zh-CN" altLang="en-US" dirty="0" smtClean="0"/>
              <a:t>为例：实现</a:t>
            </a:r>
            <a:r>
              <a:rPr lang="en-US" altLang="zh-CN" dirty="0" err="1" smtClean="0"/>
              <a:t>Tasklet</a:t>
            </a:r>
            <a:r>
              <a:rPr lang="zh-CN" altLang="en-US" dirty="0" smtClean="0"/>
              <a:t>接口，重写执行方法。</a:t>
            </a:r>
            <a:r>
              <a:rPr lang="en-US" altLang="zh-CN" dirty="0" smtClean="0"/>
              <a:t>Chunk</a:t>
            </a:r>
            <a:r>
              <a:rPr lang="zh-CN" altLang="en-US" dirty="0" smtClean="0"/>
              <a:t>是</a:t>
            </a:r>
            <a:r>
              <a:rPr lang="en-US" altLang="zh-CN" dirty="0" err="1" smtClean="0"/>
              <a:t>Tasklet</a:t>
            </a:r>
            <a:r>
              <a:rPr lang="zh-CN" altLang="en-US" dirty="0" smtClean="0"/>
              <a:t>的一种模式化实现</a:t>
            </a:r>
            <a:r>
              <a:rPr lang="zh-CN" altLang="en-US" dirty="0"/>
              <a:t>。</a:t>
            </a:r>
            <a:endParaRPr lang="en-US" altLang="zh-CN" dirty="0" smtClean="0"/>
          </a:p>
        </p:txBody>
      </p:sp>
      <p:sp>
        <p:nvSpPr>
          <p:cNvPr id="9" name="文本框 8"/>
          <p:cNvSpPr txBox="1"/>
          <p:nvPr/>
        </p:nvSpPr>
        <p:spPr>
          <a:xfrm>
            <a:off x="319297" y="2732636"/>
            <a:ext cx="8271495" cy="1815882"/>
          </a:xfrm>
          <a:prstGeom prst="rect">
            <a:avLst/>
          </a:prstGeom>
          <a:noFill/>
        </p:spPr>
        <p:txBody>
          <a:bodyPr wrap="none" rtlCol="0">
            <a:spAutoFit/>
          </a:bodyPr>
          <a:lstStyle/>
          <a:p>
            <a:r>
              <a:rPr lang="en-US" altLang="zh-CN" sz="1400" b="1" dirty="0"/>
              <a:t>public </a:t>
            </a:r>
            <a:r>
              <a:rPr lang="en-US" altLang="zh-CN" sz="1400" b="1" dirty="0" err="1"/>
              <a:t>RepeatStatus</a:t>
            </a:r>
            <a:r>
              <a:rPr lang="en-US" altLang="zh-CN" sz="1400" b="1" dirty="0"/>
              <a:t> execute(</a:t>
            </a:r>
            <a:r>
              <a:rPr lang="en-US" altLang="zh-CN" sz="1400" b="1" dirty="0" err="1"/>
              <a:t>StepContribution</a:t>
            </a:r>
            <a:r>
              <a:rPr lang="en-US" altLang="zh-CN" sz="1400" b="1" dirty="0"/>
              <a:t> contribution, </a:t>
            </a:r>
            <a:r>
              <a:rPr lang="en-US" altLang="zh-CN" sz="1400" b="1" dirty="0" err="1"/>
              <a:t>ChunkContext</a:t>
            </a:r>
            <a:r>
              <a:rPr lang="en-US" altLang="zh-CN" sz="1400" b="1" dirty="0"/>
              <a:t> </a:t>
            </a:r>
            <a:r>
              <a:rPr lang="en-US" altLang="zh-CN" sz="1400" b="1" dirty="0" err="1"/>
              <a:t>chunkContext</a:t>
            </a:r>
            <a:r>
              <a:rPr lang="en-US" altLang="zh-CN" sz="1400" b="1" dirty="0"/>
              <a:t>) throws Exception </a:t>
            </a:r>
            <a:r>
              <a:rPr lang="en-US" altLang="zh-CN" sz="1400" b="1" dirty="0" smtClean="0"/>
              <a:t>{</a:t>
            </a:r>
            <a:endParaRPr lang="en-US" altLang="zh-CN" sz="1400" b="1" dirty="0"/>
          </a:p>
          <a:p>
            <a:r>
              <a:rPr lang="en-US" altLang="zh-CN" sz="1400" dirty="0" smtClean="0"/>
              <a:t>//</a:t>
            </a:r>
            <a:r>
              <a:rPr lang="zh-CN" altLang="en-US" sz="1400" dirty="0" smtClean="0"/>
              <a:t>共享步骤间数据</a:t>
            </a:r>
            <a:endParaRPr lang="en-US" altLang="zh-CN" sz="1400" dirty="0" smtClean="0"/>
          </a:p>
          <a:p>
            <a:r>
              <a:rPr lang="en-US" altLang="zh-CN" sz="1400" dirty="0" err="1" smtClean="0"/>
              <a:t>chunkContext.getStepContext</a:t>
            </a:r>
            <a:r>
              <a:rPr lang="en-US" altLang="zh-CN" sz="1400" dirty="0"/>
              <a:t>().</a:t>
            </a:r>
            <a:r>
              <a:rPr lang="en-US" altLang="zh-CN" sz="1400" dirty="0" err="1"/>
              <a:t>getStepExecution</a:t>
            </a:r>
            <a:r>
              <a:rPr lang="en-US" altLang="zh-CN" sz="1400" dirty="0"/>
              <a:t>().</a:t>
            </a:r>
            <a:r>
              <a:rPr lang="en-US" altLang="zh-CN" sz="1400" dirty="0" err="1"/>
              <a:t>getJobExecution</a:t>
            </a:r>
            <a:r>
              <a:rPr lang="en-US" altLang="zh-CN" sz="1400" dirty="0"/>
              <a:t>().</a:t>
            </a:r>
            <a:r>
              <a:rPr lang="en-US" altLang="zh-CN" sz="1400" dirty="0" err="1"/>
              <a:t>getExecutionContext</a:t>
            </a:r>
            <a:r>
              <a:rPr lang="en-US" altLang="zh-CN" sz="1400" dirty="0" smtClean="0"/>
              <a:t>().put(key, value);</a:t>
            </a:r>
            <a:endParaRPr lang="en-US" altLang="zh-CN" sz="1400" b="1" dirty="0" smtClean="0"/>
          </a:p>
          <a:p>
            <a:r>
              <a:rPr lang="en-US" altLang="zh-CN" sz="1400" b="1" dirty="0" smtClean="0"/>
              <a:t>//TODO something</a:t>
            </a:r>
          </a:p>
          <a:p>
            <a:r>
              <a:rPr lang="en-US" altLang="zh-CN" sz="1400" dirty="0"/>
              <a:t>//</a:t>
            </a:r>
            <a:r>
              <a:rPr lang="zh-CN" altLang="en-US" sz="1400" dirty="0"/>
              <a:t>设置步骤退出代码，状态路由的依据</a:t>
            </a:r>
            <a:endParaRPr lang="en-US" altLang="zh-CN" sz="1400" dirty="0"/>
          </a:p>
          <a:p>
            <a:r>
              <a:rPr lang="en-US" altLang="zh-CN" sz="1400" dirty="0" err="1"/>
              <a:t>chunkContext.getStepContext</a:t>
            </a:r>
            <a:r>
              <a:rPr lang="en-US" altLang="zh-CN" sz="1400" dirty="0"/>
              <a:t>().</a:t>
            </a:r>
            <a:r>
              <a:rPr lang="en-US" altLang="zh-CN" sz="1400" dirty="0" err="1"/>
              <a:t>getStepExecution</a:t>
            </a:r>
            <a:r>
              <a:rPr lang="en-US" altLang="zh-CN" sz="1400" dirty="0"/>
              <a:t>().</a:t>
            </a:r>
            <a:r>
              <a:rPr lang="en-US" altLang="zh-CN" sz="1400" dirty="0" err="1" smtClean="0"/>
              <a:t>setExitStatus</a:t>
            </a:r>
            <a:r>
              <a:rPr lang="en-US" altLang="zh-CN" sz="1400" dirty="0" smtClean="0"/>
              <a:t>(</a:t>
            </a:r>
            <a:r>
              <a:rPr lang="en-US" altLang="zh-CN" sz="1400" dirty="0" err="1"/>
              <a:t>ExitStatus.</a:t>
            </a:r>
            <a:r>
              <a:rPr lang="en-US" altLang="zh-CN" sz="1400" i="1" dirty="0" err="1"/>
              <a:t>COMPLETED</a:t>
            </a:r>
            <a:r>
              <a:rPr lang="en-US" altLang="zh-CN" sz="1400" u="sng" dirty="0" smtClean="0"/>
              <a:t>);</a:t>
            </a:r>
          </a:p>
          <a:p>
            <a:r>
              <a:rPr lang="en-US" altLang="zh-CN" sz="1400" b="1" dirty="0"/>
              <a:t>return </a:t>
            </a:r>
            <a:r>
              <a:rPr lang="en-US" altLang="zh-CN" sz="1400" b="1" dirty="0" err="1"/>
              <a:t>RepeatStatus.</a:t>
            </a:r>
            <a:r>
              <a:rPr lang="en-US" altLang="zh-CN" sz="1400" b="1" i="1" dirty="0" err="1"/>
              <a:t>FINISHED</a:t>
            </a:r>
            <a:r>
              <a:rPr lang="en-US" altLang="zh-CN" sz="1400" b="1" i="1" dirty="0"/>
              <a:t>;</a:t>
            </a:r>
            <a:endParaRPr lang="en-US" altLang="zh-CN" sz="1400" b="1" dirty="0"/>
          </a:p>
          <a:p>
            <a:r>
              <a:rPr lang="en-US" altLang="zh-CN" sz="1400" b="1" dirty="0" smtClean="0"/>
              <a:t>}</a:t>
            </a:r>
            <a:endParaRPr lang="zh-CN" altLang="en-US" sz="1400" dirty="0"/>
          </a:p>
        </p:txBody>
      </p:sp>
      <p:sp>
        <p:nvSpPr>
          <p:cNvPr id="10" name="文本框 9"/>
          <p:cNvSpPr txBox="1"/>
          <p:nvPr/>
        </p:nvSpPr>
        <p:spPr>
          <a:xfrm>
            <a:off x="319297" y="4995673"/>
            <a:ext cx="5025543" cy="1477328"/>
          </a:xfrm>
          <a:prstGeom prst="rect">
            <a:avLst/>
          </a:prstGeom>
          <a:noFill/>
        </p:spPr>
        <p:txBody>
          <a:bodyPr wrap="none" rtlCol="0">
            <a:spAutoFit/>
          </a:bodyPr>
          <a:lstStyle/>
          <a:p>
            <a:r>
              <a:rPr lang="en-US" altLang="zh-CN" dirty="0"/>
              <a:t>&lt;</a:t>
            </a:r>
            <a:r>
              <a:rPr lang="en-US" altLang="zh-CN" dirty="0" err="1"/>
              <a:t>batch:step</a:t>
            </a:r>
            <a:r>
              <a:rPr lang="en-US" altLang="zh-CN" dirty="0"/>
              <a:t> id=</a:t>
            </a:r>
            <a:r>
              <a:rPr lang="en-US" altLang="zh-CN" i="1" dirty="0"/>
              <a:t>"</a:t>
            </a:r>
            <a:r>
              <a:rPr lang="en-US" altLang="zh-CN" i="1" dirty="0" err="1"/>
              <a:t>stepMain</a:t>
            </a:r>
            <a:r>
              <a:rPr lang="en-US" altLang="zh-CN" i="1" dirty="0"/>
              <a:t>" parent="</a:t>
            </a:r>
            <a:r>
              <a:rPr lang="en-US" altLang="zh-CN" i="1" dirty="0" err="1"/>
              <a:t>baseStep</a:t>
            </a:r>
            <a:r>
              <a:rPr lang="en-US" altLang="zh-CN" i="1" dirty="0"/>
              <a:t>"&gt;</a:t>
            </a:r>
          </a:p>
          <a:p>
            <a:r>
              <a:rPr lang="en-US" altLang="zh-CN" dirty="0"/>
              <a:t>&lt;</a:t>
            </a:r>
            <a:r>
              <a:rPr lang="en-US" altLang="zh-CN" dirty="0" err="1"/>
              <a:t>batch:tasklet</a:t>
            </a:r>
            <a:r>
              <a:rPr lang="en-US" altLang="zh-CN" dirty="0"/>
              <a:t> ref=</a:t>
            </a:r>
            <a:r>
              <a:rPr lang="en-US" altLang="zh-CN" i="1" dirty="0"/>
              <a:t>"main" /&gt;</a:t>
            </a:r>
          </a:p>
          <a:p>
            <a:r>
              <a:rPr lang="en-US" altLang="zh-CN" dirty="0"/>
              <a:t>&lt;</a:t>
            </a:r>
            <a:r>
              <a:rPr lang="en-US" altLang="zh-CN" dirty="0" err="1"/>
              <a:t>batch:next</a:t>
            </a:r>
            <a:r>
              <a:rPr lang="en-US" altLang="zh-CN" dirty="0"/>
              <a:t> on=</a:t>
            </a:r>
            <a:r>
              <a:rPr lang="en-US" altLang="zh-CN" i="1" dirty="0"/>
              <a:t>"COMPLETED" to="stepBranch1" /&gt;</a:t>
            </a:r>
          </a:p>
          <a:p>
            <a:r>
              <a:rPr lang="en-US" altLang="zh-CN" dirty="0"/>
              <a:t>&lt;</a:t>
            </a:r>
            <a:r>
              <a:rPr lang="en-US" altLang="zh-CN" dirty="0" err="1"/>
              <a:t>batch:next</a:t>
            </a:r>
            <a:r>
              <a:rPr lang="en-US" altLang="zh-CN" dirty="0"/>
              <a:t> on=</a:t>
            </a:r>
            <a:r>
              <a:rPr lang="en-US" altLang="zh-CN" i="1" dirty="0"/>
              <a:t>"FAILED" to="stepBranch2" /&gt;</a:t>
            </a:r>
          </a:p>
          <a:p>
            <a:r>
              <a:rPr lang="en-US" altLang="zh-CN" dirty="0"/>
              <a:t>&lt;/</a:t>
            </a:r>
            <a:r>
              <a:rPr lang="en-US" altLang="zh-CN" dirty="0" err="1"/>
              <a:t>batch:step</a:t>
            </a:r>
            <a:r>
              <a:rPr lang="en-US" altLang="zh-CN" dirty="0"/>
              <a:t>&gt; </a:t>
            </a:r>
            <a:endParaRPr lang="zh-CN" altLang="en-US" dirty="0"/>
          </a:p>
        </p:txBody>
      </p:sp>
      <p:sp>
        <p:nvSpPr>
          <p:cNvPr id="11" name="文本框 10"/>
          <p:cNvSpPr txBox="1"/>
          <p:nvPr/>
        </p:nvSpPr>
        <p:spPr>
          <a:xfrm>
            <a:off x="319297" y="4587430"/>
            <a:ext cx="8439105" cy="369332"/>
          </a:xfrm>
          <a:prstGeom prst="rect">
            <a:avLst/>
          </a:prstGeom>
          <a:noFill/>
        </p:spPr>
        <p:txBody>
          <a:bodyPr wrap="none" rtlCol="0">
            <a:spAutoFit/>
          </a:bodyPr>
          <a:lstStyle/>
          <a:p>
            <a:r>
              <a:rPr lang="zh-CN" altLang="en-US" dirty="0" smtClean="0"/>
              <a:t>根据</a:t>
            </a:r>
            <a:r>
              <a:rPr lang="en-US" altLang="zh-CN" dirty="0" err="1" smtClean="0"/>
              <a:t>ExitStatus</a:t>
            </a:r>
            <a:r>
              <a:rPr lang="zh-CN" altLang="en-US" dirty="0" smtClean="0"/>
              <a:t>的</a:t>
            </a:r>
            <a:r>
              <a:rPr lang="en-US" altLang="zh-CN" dirty="0" smtClean="0"/>
              <a:t>code</a:t>
            </a:r>
            <a:r>
              <a:rPr lang="zh-CN" altLang="en-US" dirty="0" smtClean="0"/>
              <a:t>值选择后继步骤。未产生异常则为</a:t>
            </a:r>
            <a:r>
              <a:rPr lang="en-US" altLang="zh-CN" dirty="0" smtClean="0"/>
              <a:t>COMPLETED</a:t>
            </a:r>
            <a:r>
              <a:rPr lang="zh-CN" altLang="en-US" dirty="0" smtClean="0"/>
              <a:t>，否则为</a:t>
            </a:r>
            <a:r>
              <a:rPr lang="en-US" altLang="zh-CN" dirty="0" smtClean="0"/>
              <a:t>FAILED</a:t>
            </a:r>
            <a:endParaRPr lang="zh-CN" altLang="en-US" dirty="0"/>
          </a:p>
        </p:txBody>
      </p:sp>
    </p:spTree>
    <p:extLst>
      <p:ext uri="{BB962C8B-B14F-4D97-AF65-F5344CB8AC3E}">
        <p14:creationId xmlns:p14="http://schemas.microsoft.com/office/powerpoint/2010/main" val="128944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中麦通信logo 绿.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1125125" cy="360040"/>
          </a:xfrm>
          <a:prstGeom prst="rect">
            <a:avLst/>
          </a:prstGeom>
        </p:spPr>
      </p:pic>
      <p:pic>
        <p:nvPicPr>
          <p:cNvPr id="6" name="圖片 5" descr="渐变彩条.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3" y="548680"/>
            <a:ext cx="8640960" cy="72008"/>
          </a:xfrm>
          <a:prstGeom prst="rect">
            <a:avLst/>
          </a:prstGeom>
        </p:spPr>
      </p:pic>
      <p:pic>
        <p:nvPicPr>
          <p:cNvPr id="2" name="圖片 1" descr="电话 绿.png"/>
          <p:cNvPicPr>
            <a:picLocks noChangeAspect="1"/>
          </p:cNvPicPr>
          <p:nvPr/>
        </p:nvPicPr>
        <p:blipFill>
          <a:blip r:embed="rId4" cstate="print">
            <a:alphaModFix amt="7000"/>
            <a:extLst>
              <a:ext uri="{28A0092B-C50C-407E-A947-70E740481C1C}">
                <a14:useLocalDpi xmlns:a14="http://schemas.microsoft.com/office/drawing/2010/main" val="0"/>
              </a:ext>
            </a:extLst>
          </a:blip>
          <a:stretch>
            <a:fillRect/>
          </a:stretch>
        </p:blipFill>
        <p:spPr>
          <a:xfrm>
            <a:off x="319297" y="760249"/>
            <a:ext cx="5688632" cy="6006878"/>
          </a:xfrm>
          <a:prstGeom prst="rect">
            <a:avLst/>
          </a:prstGeom>
        </p:spPr>
      </p:pic>
      <p:sp>
        <p:nvSpPr>
          <p:cNvPr id="3" name="文本框 2"/>
          <p:cNvSpPr txBox="1"/>
          <p:nvPr/>
        </p:nvSpPr>
        <p:spPr>
          <a:xfrm>
            <a:off x="323528" y="760249"/>
            <a:ext cx="4731360"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Spring Batch</a:t>
            </a:r>
            <a:r>
              <a:rPr lang="zh-CN" altLang="en-US" sz="3200" dirty="0" smtClean="0">
                <a:latin typeface="微软雅黑" panose="020B0503020204020204" pitchFamily="34" charset="-122"/>
                <a:ea typeface="微软雅黑" panose="020B0503020204020204" pitchFamily="34" charset="-122"/>
              </a:rPr>
              <a:t>的步骤继承</a:t>
            </a:r>
            <a:endParaRPr lang="zh-CN" altLang="en-US" sz="3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19297" y="1639149"/>
            <a:ext cx="8067530" cy="646331"/>
          </a:xfrm>
          <a:prstGeom prst="rect">
            <a:avLst/>
          </a:prstGeom>
          <a:noFill/>
        </p:spPr>
        <p:txBody>
          <a:bodyPr wrap="none" rtlCol="0">
            <a:spAutoFit/>
          </a:bodyPr>
          <a:lstStyle/>
          <a:p>
            <a:r>
              <a:rPr lang="zh-CN" altLang="en-US" dirty="0" smtClean="0"/>
              <a:t>在实际应用中，有些步骤会使用共同的步骤监听器，有些</a:t>
            </a:r>
            <a:r>
              <a:rPr lang="en-US" altLang="zh-CN" dirty="0" smtClean="0"/>
              <a:t>Chunk</a:t>
            </a:r>
            <a:r>
              <a:rPr lang="zh-CN" altLang="en-US" dirty="0" smtClean="0"/>
              <a:t>类型的步骤</a:t>
            </a:r>
            <a:endParaRPr lang="en-US" altLang="zh-CN" dirty="0" smtClean="0"/>
          </a:p>
          <a:p>
            <a:r>
              <a:rPr lang="zh-CN" altLang="en-US" dirty="0"/>
              <a:t>还</a:t>
            </a:r>
            <a:r>
              <a:rPr lang="zh-CN" altLang="en-US" dirty="0" smtClean="0"/>
              <a:t>会使用相同的</a:t>
            </a:r>
            <a:r>
              <a:rPr lang="en-US" altLang="zh-CN" dirty="0" smtClean="0"/>
              <a:t>reader</a:t>
            </a:r>
            <a:r>
              <a:rPr lang="zh-CN" altLang="en-US" dirty="0" smtClean="0"/>
              <a:t>或</a:t>
            </a:r>
            <a:r>
              <a:rPr lang="en-US" altLang="zh-CN" dirty="0" smtClean="0"/>
              <a:t>writer</a:t>
            </a:r>
            <a:r>
              <a:rPr lang="zh-CN" altLang="en-US" dirty="0" smtClean="0"/>
              <a:t>等等需求。这些都可以通过继承的方法来实现。</a:t>
            </a:r>
            <a:endParaRPr lang="en-US" altLang="zh-CN" dirty="0" smtClean="0"/>
          </a:p>
        </p:txBody>
      </p:sp>
      <p:sp>
        <p:nvSpPr>
          <p:cNvPr id="17" name="文本框 16"/>
          <p:cNvSpPr txBox="1"/>
          <p:nvPr/>
        </p:nvSpPr>
        <p:spPr>
          <a:xfrm>
            <a:off x="319297" y="2319003"/>
            <a:ext cx="8288744" cy="4031873"/>
          </a:xfrm>
          <a:prstGeom prst="rect">
            <a:avLst/>
          </a:prstGeom>
          <a:noFill/>
        </p:spPr>
        <p:txBody>
          <a:bodyPr wrap="none" rtlCol="0">
            <a:spAutoFit/>
          </a:bodyPr>
          <a:lstStyle/>
          <a:p>
            <a:r>
              <a:rPr lang="en-US" altLang="zh-CN" sz="1400" dirty="0"/>
              <a:t>&lt;</a:t>
            </a:r>
            <a:r>
              <a:rPr lang="en-US" altLang="zh-CN" sz="1400" dirty="0" err="1"/>
              <a:t>batch:step</a:t>
            </a:r>
            <a:r>
              <a:rPr lang="en-US" altLang="zh-CN" sz="1400" dirty="0"/>
              <a:t> id="</a:t>
            </a:r>
            <a:r>
              <a:rPr lang="en-US" altLang="zh-CN" sz="1400" dirty="0" err="1" smtClean="0"/>
              <a:t>vehiclebatch:step“</a:t>
            </a:r>
            <a:r>
              <a:rPr lang="en-US" altLang="zh-CN" sz="1400" dirty="0" err="1"/>
              <a:t>abstract</a:t>
            </a:r>
            <a:r>
              <a:rPr lang="en-US" altLang="zh-CN" sz="1400" dirty="0"/>
              <a:t>=</a:t>
            </a:r>
            <a:r>
              <a:rPr lang="en-US" altLang="zh-CN" sz="1400" i="1" dirty="0"/>
              <a:t>"true"</a:t>
            </a:r>
            <a:r>
              <a:rPr lang="en-US" altLang="zh-CN" sz="1400" dirty="0" smtClean="0"/>
              <a:t>&gt;</a:t>
            </a:r>
            <a:endParaRPr lang="en-US" altLang="zh-CN" sz="1400" dirty="0"/>
          </a:p>
          <a:p>
            <a:r>
              <a:rPr lang="en-US" altLang="zh-CN" sz="1400" dirty="0"/>
              <a:t>	&lt;</a:t>
            </a:r>
            <a:r>
              <a:rPr lang="en-US" altLang="zh-CN" sz="1400" dirty="0" err="1"/>
              <a:t>batch:tasklet</a:t>
            </a:r>
            <a:r>
              <a:rPr lang="en-US" altLang="zh-CN" sz="1400" dirty="0"/>
              <a:t>&gt;</a:t>
            </a:r>
          </a:p>
          <a:p>
            <a:r>
              <a:rPr lang="en-US" altLang="zh-CN" sz="1400" dirty="0"/>
              <a:t>		&lt;</a:t>
            </a:r>
            <a:r>
              <a:rPr lang="en-US" altLang="zh-CN" sz="1400" dirty="0" err="1"/>
              <a:t>batch:chunk</a:t>
            </a:r>
            <a:r>
              <a:rPr lang="en-US" altLang="zh-CN" sz="1400" dirty="0"/>
              <a:t> reader="</a:t>
            </a:r>
            <a:r>
              <a:rPr lang="en-US" altLang="zh-CN" sz="1400" dirty="0" err="1"/>
              <a:t>vehicleReader</a:t>
            </a:r>
            <a:r>
              <a:rPr lang="en-US" altLang="zh-CN" sz="1400" dirty="0"/>
              <a:t>" writer="</a:t>
            </a:r>
            <a:r>
              <a:rPr lang="en-US" altLang="zh-CN" sz="1400" dirty="0" err="1"/>
              <a:t>vehicleWriter</a:t>
            </a:r>
            <a:r>
              <a:rPr lang="en-US" altLang="zh-CN" sz="1400" dirty="0"/>
              <a:t>" commit-interval="50"/&gt;</a:t>
            </a:r>
          </a:p>
          <a:p>
            <a:r>
              <a:rPr lang="en-US" altLang="zh-CN" sz="1400" dirty="0"/>
              <a:t>	&lt;/</a:t>
            </a:r>
            <a:r>
              <a:rPr lang="en-US" altLang="zh-CN" sz="1400" dirty="0" err="1"/>
              <a:t>batch:tasklet</a:t>
            </a:r>
            <a:r>
              <a:rPr lang="en-US" altLang="zh-CN" sz="1400" dirty="0" smtClean="0"/>
              <a:t>&gt;</a:t>
            </a:r>
          </a:p>
          <a:p>
            <a:r>
              <a:rPr lang="en-US" altLang="zh-CN" sz="1400" dirty="0"/>
              <a:t>	</a:t>
            </a:r>
            <a:r>
              <a:rPr lang="en-US" altLang="zh-CN" sz="1400" dirty="0" smtClean="0"/>
              <a:t>&lt;</a:t>
            </a:r>
            <a:r>
              <a:rPr lang="en-US" altLang="zh-CN" sz="1400" dirty="0" err="1" smtClean="0"/>
              <a:t>batch:listeners</a:t>
            </a:r>
            <a:r>
              <a:rPr lang="en-US" altLang="zh-CN" sz="1400" dirty="0" smtClean="0"/>
              <a:t>&gt;</a:t>
            </a:r>
          </a:p>
          <a:p>
            <a:r>
              <a:rPr lang="en-US" altLang="zh-CN" sz="1400" dirty="0"/>
              <a:t>		</a:t>
            </a:r>
            <a:r>
              <a:rPr lang="en-US" altLang="zh-CN" sz="1400" dirty="0" smtClean="0"/>
              <a:t>&lt;</a:t>
            </a:r>
            <a:r>
              <a:rPr lang="en-US" altLang="zh-CN" sz="1400" dirty="0" err="1"/>
              <a:t>batch:listener</a:t>
            </a:r>
            <a:r>
              <a:rPr lang="en-US" altLang="zh-CN" sz="1400" dirty="0"/>
              <a:t> ref=</a:t>
            </a:r>
            <a:r>
              <a:rPr lang="en-US" altLang="zh-CN" sz="1400" i="1" dirty="0"/>
              <a:t>"</a:t>
            </a:r>
            <a:r>
              <a:rPr lang="en-US" altLang="zh-CN" sz="1400" i="1" dirty="0" err="1"/>
              <a:t>stepListener</a:t>
            </a:r>
            <a:r>
              <a:rPr lang="en-US" altLang="zh-CN" sz="1400" i="1" dirty="0"/>
              <a:t>" /&gt;</a:t>
            </a:r>
            <a:endParaRPr lang="en-US" altLang="zh-CN" sz="1400" dirty="0" smtClean="0"/>
          </a:p>
          <a:p>
            <a:r>
              <a:rPr lang="en-US" altLang="zh-CN" sz="1400" dirty="0"/>
              <a:t>	</a:t>
            </a:r>
            <a:r>
              <a:rPr lang="en-US" altLang="zh-CN" sz="1400" dirty="0" smtClean="0"/>
              <a:t>&lt;/</a:t>
            </a:r>
            <a:r>
              <a:rPr lang="en-US" altLang="zh-CN" sz="1400" dirty="0" err="1" smtClean="0"/>
              <a:t>batch:listeners</a:t>
            </a:r>
            <a:r>
              <a:rPr lang="en-US" altLang="zh-CN" sz="1400" dirty="0" smtClean="0"/>
              <a:t>&gt;</a:t>
            </a:r>
            <a:endParaRPr lang="en-US" altLang="zh-CN" sz="1400" dirty="0"/>
          </a:p>
          <a:p>
            <a:r>
              <a:rPr lang="en-US" altLang="zh-CN" sz="1400" dirty="0"/>
              <a:t>&lt;/</a:t>
            </a:r>
            <a:r>
              <a:rPr lang="en-US" altLang="zh-CN" sz="1400" dirty="0" err="1"/>
              <a:t>batch:step</a:t>
            </a:r>
            <a:r>
              <a:rPr lang="en-US" altLang="zh-CN" sz="1400" dirty="0"/>
              <a:t>&gt;</a:t>
            </a:r>
          </a:p>
          <a:p>
            <a:r>
              <a:rPr lang="en-US" altLang="zh-CN" sz="1400" dirty="0"/>
              <a:t>&lt;</a:t>
            </a:r>
            <a:r>
              <a:rPr lang="en-US" altLang="zh-CN" sz="1400" dirty="0" err="1"/>
              <a:t>batch:step</a:t>
            </a:r>
            <a:r>
              <a:rPr lang="en-US" altLang="zh-CN" sz="1400" dirty="0"/>
              <a:t> id="</a:t>
            </a:r>
            <a:r>
              <a:rPr lang="en-US" altLang="zh-CN" sz="1400" dirty="0" err="1"/>
              <a:t>carbatch:step</a:t>
            </a:r>
            <a:r>
              <a:rPr lang="en-US" altLang="zh-CN" sz="1400" dirty="0"/>
              <a:t>" parent="</a:t>
            </a:r>
            <a:r>
              <a:rPr lang="en-US" altLang="zh-CN" sz="1400" dirty="0" err="1"/>
              <a:t>vehiclebatch:step</a:t>
            </a:r>
            <a:r>
              <a:rPr lang="en-US" altLang="zh-CN" sz="1400" dirty="0"/>
              <a:t>"&gt;</a:t>
            </a:r>
          </a:p>
          <a:p>
            <a:r>
              <a:rPr lang="en-US" altLang="zh-CN" sz="1400" dirty="0"/>
              <a:t>	&lt;</a:t>
            </a:r>
            <a:r>
              <a:rPr lang="en-US" altLang="zh-CN" sz="1400" dirty="0" err="1"/>
              <a:t>batch:tasklet</a:t>
            </a:r>
            <a:r>
              <a:rPr lang="en-US" altLang="zh-CN" sz="1400" dirty="0"/>
              <a:t>&gt;</a:t>
            </a:r>
          </a:p>
          <a:p>
            <a:r>
              <a:rPr lang="en-US" altLang="zh-CN" sz="1400" dirty="0"/>
              <a:t>		&lt;</a:t>
            </a:r>
            <a:r>
              <a:rPr lang="en-US" altLang="zh-CN" sz="1400" dirty="0" err="1"/>
              <a:t>batch:chunk</a:t>
            </a:r>
            <a:r>
              <a:rPr lang="en-US" altLang="zh-CN" sz="1400" dirty="0"/>
              <a:t> processor="</a:t>
            </a:r>
            <a:r>
              <a:rPr lang="en-US" altLang="zh-CN" sz="1400" dirty="0" err="1"/>
              <a:t>carProcessor</a:t>
            </a:r>
            <a:r>
              <a:rPr lang="en-US" altLang="zh-CN" sz="1400" dirty="0"/>
              <a:t>"/&gt;</a:t>
            </a:r>
          </a:p>
          <a:p>
            <a:r>
              <a:rPr lang="en-US" altLang="zh-CN" sz="1400" dirty="0"/>
              <a:t>	&lt;/</a:t>
            </a:r>
            <a:r>
              <a:rPr lang="en-US" altLang="zh-CN" sz="1400" dirty="0" err="1"/>
              <a:t>batch:tasklet</a:t>
            </a:r>
            <a:r>
              <a:rPr lang="en-US" altLang="zh-CN" sz="1400" dirty="0"/>
              <a:t>&gt;</a:t>
            </a:r>
          </a:p>
          <a:p>
            <a:r>
              <a:rPr lang="en-US" altLang="zh-CN" sz="1400" dirty="0"/>
              <a:t>&lt;/</a:t>
            </a:r>
            <a:r>
              <a:rPr lang="en-US" altLang="zh-CN" sz="1400" dirty="0" err="1"/>
              <a:t>batch:step</a:t>
            </a:r>
            <a:r>
              <a:rPr lang="en-US" altLang="zh-CN" sz="1400" dirty="0"/>
              <a:t>&gt;</a:t>
            </a:r>
          </a:p>
          <a:p>
            <a:r>
              <a:rPr lang="en-US" altLang="zh-CN" sz="1400" dirty="0"/>
              <a:t>&lt;</a:t>
            </a:r>
            <a:r>
              <a:rPr lang="en-US" altLang="zh-CN" sz="1400" dirty="0" err="1"/>
              <a:t>batch:step</a:t>
            </a:r>
            <a:r>
              <a:rPr lang="en-US" altLang="zh-CN" sz="1400" dirty="0"/>
              <a:t> id="</a:t>
            </a:r>
            <a:r>
              <a:rPr lang="en-US" altLang="zh-CN" sz="1400" dirty="0" err="1"/>
              <a:t>truckbatch:step</a:t>
            </a:r>
            <a:r>
              <a:rPr lang="en-US" altLang="zh-CN" sz="1400" dirty="0"/>
              <a:t>" parent="</a:t>
            </a:r>
            <a:r>
              <a:rPr lang="en-US" altLang="zh-CN" sz="1400" dirty="0" err="1"/>
              <a:t>vehiclebatch:step</a:t>
            </a:r>
            <a:r>
              <a:rPr lang="en-US" altLang="zh-CN" sz="1400" dirty="0"/>
              <a:t>"&gt;</a:t>
            </a:r>
          </a:p>
          <a:p>
            <a:r>
              <a:rPr lang="en-US" altLang="zh-CN" sz="1400" dirty="0"/>
              <a:t>	&lt;</a:t>
            </a:r>
            <a:r>
              <a:rPr lang="en-US" altLang="zh-CN" sz="1400" dirty="0" err="1"/>
              <a:t>batch:tasklet</a:t>
            </a:r>
            <a:r>
              <a:rPr lang="en-US" altLang="zh-CN" sz="1400" dirty="0"/>
              <a:t>&gt;</a:t>
            </a:r>
          </a:p>
          <a:p>
            <a:r>
              <a:rPr lang="en-US" altLang="zh-CN" sz="1400" dirty="0"/>
              <a:t>		&lt;</a:t>
            </a:r>
            <a:r>
              <a:rPr lang="en-US" altLang="zh-CN" sz="1400" dirty="0" err="1"/>
              <a:t>batch:chunk</a:t>
            </a:r>
            <a:r>
              <a:rPr lang="en-US" altLang="zh-CN" sz="1400" dirty="0"/>
              <a:t> processor="</a:t>
            </a:r>
            <a:r>
              <a:rPr lang="en-US" altLang="zh-CN" sz="1400" dirty="0" err="1"/>
              <a:t>truckProcessor</a:t>
            </a:r>
            <a:r>
              <a:rPr lang="en-US" altLang="zh-CN" sz="1400" dirty="0"/>
              <a:t>" commit-interval="5"/&gt;</a:t>
            </a:r>
          </a:p>
          <a:p>
            <a:r>
              <a:rPr lang="en-US" altLang="zh-CN" sz="1400" dirty="0"/>
              <a:t>	&lt;/</a:t>
            </a:r>
            <a:r>
              <a:rPr lang="en-US" altLang="zh-CN" sz="1400" dirty="0" err="1"/>
              <a:t>batch:tasklet</a:t>
            </a:r>
            <a:r>
              <a:rPr lang="en-US" altLang="zh-CN" sz="1400" dirty="0"/>
              <a:t>&gt;</a:t>
            </a:r>
          </a:p>
          <a:p>
            <a:r>
              <a:rPr lang="en-US" altLang="zh-CN" sz="1400" dirty="0"/>
              <a:t>&lt;/</a:t>
            </a:r>
            <a:r>
              <a:rPr lang="en-US" altLang="zh-CN" sz="1400" dirty="0" err="1"/>
              <a:t>batch:step</a:t>
            </a:r>
            <a:r>
              <a:rPr lang="en-US" altLang="zh-CN" sz="1400" dirty="0"/>
              <a:t>&gt;</a:t>
            </a:r>
            <a:endParaRPr lang="en-US" altLang="zh-CN" sz="1400" dirty="0" smtClean="0"/>
          </a:p>
        </p:txBody>
      </p:sp>
    </p:spTree>
    <p:extLst>
      <p:ext uri="{BB962C8B-B14F-4D97-AF65-F5344CB8AC3E}">
        <p14:creationId xmlns:p14="http://schemas.microsoft.com/office/powerpoint/2010/main" val="4240000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标准绿纯底色.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355"/>
          </a:xfrm>
          <a:prstGeom prst="rect">
            <a:avLst/>
          </a:prstGeom>
        </p:spPr>
      </p:pic>
      <p:pic>
        <p:nvPicPr>
          <p:cNvPr id="6" name="圖片 5" descr="电话 反白.png"/>
          <p:cNvPicPr>
            <a:picLocks noChangeAspect="1"/>
          </p:cNvPicPr>
          <p:nvPr/>
        </p:nvPicPr>
        <p:blipFill>
          <a:blip r:embed="rId3" cstate="print">
            <a:alphaModFix amt="9000"/>
            <a:extLst>
              <a:ext uri="{28A0092B-C50C-407E-A947-70E740481C1C}">
                <a14:useLocalDpi xmlns:a14="http://schemas.microsoft.com/office/drawing/2010/main" val="0"/>
              </a:ext>
            </a:extLst>
          </a:blip>
          <a:stretch>
            <a:fillRect/>
          </a:stretch>
        </p:blipFill>
        <p:spPr>
          <a:xfrm>
            <a:off x="9902" y="1580"/>
            <a:ext cx="6494662" cy="6858000"/>
          </a:xfrm>
          <a:prstGeom prst="rect">
            <a:avLst/>
          </a:prstGeom>
        </p:spPr>
      </p:pic>
      <p:sp>
        <p:nvSpPr>
          <p:cNvPr id="3" name="文字方塊 2"/>
          <p:cNvSpPr txBox="1"/>
          <p:nvPr/>
        </p:nvSpPr>
        <p:spPr>
          <a:xfrm>
            <a:off x="3851920" y="2996952"/>
            <a:ext cx="1573384" cy="553998"/>
          </a:xfrm>
          <a:prstGeom prst="rect">
            <a:avLst/>
          </a:prstGeom>
          <a:noFill/>
        </p:spPr>
        <p:txBody>
          <a:bodyPr wrap="none" rtlCol="0">
            <a:spAutoFit/>
          </a:bodyPr>
          <a:lstStyle/>
          <a:p>
            <a:r>
              <a:rPr kumimoji="1" lang="en-US" altLang="zh-TW" sz="3000" i="1" dirty="0" smtClean="0">
                <a:solidFill>
                  <a:schemeClr val="bg1"/>
                </a:solidFill>
                <a:latin typeface="Microsoft YaHei"/>
                <a:ea typeface="Heiti SC Light"/>
                <a:cs typeface="Microsoft YaHei"/>
              </a:rPr>
              <a:t>Thanks</a:t>
            </a:r>
            <a:endParaRPr kumimoji="1" lang="zh-TW" altLang="en-US" sz="3000" i="1" dirty="0">
              <a:solidFill>
                <a:schemeClr val="bg1"/>
              </a:solidFill>
              <a:latin typeface="Microsoft YaHei"/>
              <a:ea typeface="Heiti SC Light"/>
              <a:cs typeface="Microsoft YaHei"/>
            </a:endParaRPr>
          </a:p>
        </p:txBody>
      </p:sp>
      <p:pic>
        <p:nvPicPr>
          <p:cNvPr id="5" name="圖片 4" descr="中麦通信logo反白.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5936" y="6093296"/>
            <a:ext cx="1298975" cy="415672"/>
          </a:xfrm>
          <a:prstGeom prst="rect">
            <a:avLst/>
          </a:prstGeom>
        </p:spPr>
      </p:pic>
    </p:spTree>
    <p:extLst>
      <p:ext uri="{BB962C8B-B14F-4D97-AF65-F5344CB8AC3E}">
        <p14:creationId xmlns:p14="http://schemas.microsoft.com/office/powerpoint/2010/main" val="156473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中麦通信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中麦通信PPT模板</Template>
  <TotalTime>6505</TotalTime>
  <Words>885</Words>
  <Application>Microsoft Office PowerPoint</Application>
  <PresentationFormat>全屏显示(4:3)</PresentationFormat>
  <Paragraphs>97</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Heiti SC Light</vt:lpstr>
      <vt:lpstr>宋体</vt:lpstr>
      <vt:lpstr>Microsoft YaHei</vt:lpstr>
      <vt:lpstr>Microsoft YaHei</vt:lpstr>
      <vt:lpstr>Arial</vt:lpstr>
      <vt:lpstr>Calibri</vt:lpstr>
      <vt:lpstr>中麦通信PPT模板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chaijunkun</cp:lastModifiedBy>
  <cp:revision>190</cp:revision>
  <dcterms:created xsi:type="dcterms:W3CDTF">2013-11-26T06:04:52Z</dcterms:created>
  <dcterms:modified xsi:type="dcterms:W3CDTF">2014-12-05T10:16:49Z</dcterms:modified>
</cp:coreProperties>
</file>