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6525" y="2322830"/>
            <a:ext cx="1393190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Class Files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2" idx="3"/>
          </p:cNvCxnSpPr>
          <p:nvPr/>
        </p:nvCxnSpPr>
        <p:spPr>
          <a:xfrm>
            <a:off x="1529715" y="2633345"/>
            <a:ext cx="98107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43810" y="1295400"/>
            <a:ext cx="4806950" cy="3203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670810" y="1696720"/>
            <a:ext cx="1025525" cy="264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loading</a:t>
            </a:r>
            <a:endParaRPr lang="en-US" altLang="zh-CN"/>
          </a:p>
          <a:p>
            <a:pPr algn="ctr"/>
            <a:r>
              <a:rPr lang="zh-CN" altLang="en-US"/>
              <a:t>加载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40200" y="1696720"/>
            <a:ext cx="1025525" cy="264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Linking</a:t>
            </a:r>
            <a:endParaRPr lang="en-US" altLang="zh-CN"/>
          </a:p>
          <a:p>
            <a:pPr algn="ctr"/>
            <a:r>
              <a:rPr lang="zh-CN" altLang="en-US"/>
              <a:t>链接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10555" y="1696720"/>
            <a:ext cx="1025525" cy="264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Init</a:t>
            </a:r>
            <a:endParaRPr lang="en-US" altLang="zh-CN"/>
          </a:p>
          <a:p>
            <a:pPr algn="ctr"/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31135" y="5290185"/>
            <a:ext cx="4432300" cy="1313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Stack Area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2"/>
            <a:endCxn id="7" idx="0"/>
          </p:cNvCxnSpPr>
          <p:nvPr/>
        </p:nvCxnSpPr>
        <p:spPr>
          <a:xfrm>
            <a:off x="4947285" y="4498975"/>
            <a:ext cx="0" cy="7912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7590" y="67945"/>
            <a:ext cx="3400425" cy="12725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28290" y="700405"/>
            <a:ext cx="271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类加载子系统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00735" y="864870"/>
            <a:ext cx="2915920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类加载子系统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236470" y="1485900"/>
            <a:ext cx="25400" cy="13074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7995" y="2752725"/>
            <a:ext cx="8963025" cy="3203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00735" y="3154045"/>
            <a:ext cx="1025525" cy="264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method area</a:t>
            </a:r>
            <a:endParaRPr lang="en-US" altLang="zh-CN"/>
          </a:p>
          <a:p>
            <a:pPr algn="ctr"/>
            <a:r>
              <a:rPr lang="zh-CN" altLang="en-US"/>
              <a:t>类信息，常量，域信息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3770" y="3154045"/>
            <a:ext cx="1025525" cy="264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heap area</a:t>
            </a:r>
            <a:endParaRPr lang="en-US"/>
          </a:p>
          <a:p>
            <a:pPr algn="ctr"/>
            <a:r>
              <a:rPr lang="zh-CN" altLang="en-US"/>
              <a:t>堆</a:t>
            </a:r>
            <a:endParaRPr lang="zh-CN" altLang="en-US"/>
          </a:p>
          <a:p>
            <a:pPr algn="ctr"/>
            <a:r>
              <a:rPr lang="en-US" altLang="zh-CN"/>
              <a:t>java</a:t>
            </a:r>
            <a:r>
              <a:rPr lang="zh-CN" altLang="en-US"/>
              <a:t>对象在堆空间 共享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5685" y="3154045"/>
            <a:ext cx="1025525" cy="264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Stack area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38700" y="3154045"/>
            <a:ext cx="1025525" cy="264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loading</a:t>
            </a:r>
            <a:endParaRPr lang="en-US" altLang="zh-CN"/>
          </a:p>
          <a:p>
            <a:pPr algn="ctr"/>
            <a:r>
              <a:rPr lang="zh-CN" altLang="en-US"/>
              <a:t>加载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61735" y="3154045"/>
            <a:ext cx="1025525" cy="264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PC</a:t>
            </a:r>
            <a:r>
              <a:rPr lang="zh-CN" altLang="en-US"/>
              <a:t>寄存器</a:t>
            </a:r>
            <a:endParaRPr lang="zh-CN" altLang="en-US"/>
          </a:p>
          <a:p>
            <a:pPr algn="ctr"/>
            <a:r>
              <a:rPr lang="zh-CN" altLang="en-US"/>
              <a:t>很多线程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20000" y="3154045"/>
            <a:ext cx="1025525" cy="264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zh-CN" altLang="en-US"/>
              <a:t>本地方法栈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255" y="1052830"/>
            <a:ext cx="548576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15515" y="431800"/>
            <a:ext cx="2266315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car.calss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345180" y="1052830"/>
            <a:ext cx="635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215515" y="1660525"/>
            <a:ext cx="5196205" cy="316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342515" y="1814195"/>
            <a:ext cx="2266315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car oader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342515" y="3118485"/>
            <a:ext cx="2266315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car class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962525" y="1814195"/>
            <a:ext cx="2266315" cy="262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215255" y="2435225"/>
            <a:ext cx="1762125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car1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215255" y="3118485"/>
            <a:ext cx="1762125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car2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215255" y="3739515"/>
            <a:ext cx="1762125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car3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541010" y="1869440"/>
            <a:ext cx="144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car</a:t>
            </a:r>
            <a:r>
              <a:rPr lang="zh-CN" altLang="en-US"/>
              <a:t>实例</a:t>
            </a:r>
            <a:endParaRPr lang="zh-CN" altLang="en-US"/>
          </a:p>
        </p:txBody>
      </p:sp>
      <p:cxnSp>
        <p:nvCxnSpPr>
          <p:cNvPr id="11" name="直接箭头连接符 10"/>
          <p:cNvCxnSpPr>
            <a:endCxn id="5" idx="0"/>
          </p:cNvCxnSpPr>
          <p:nvPr/>
        </p:nvCxnSpPr>
        <p:spPr>
          <a:xfrm>
            <a:off x="3357880" y="2435225"/>
            <a:ext cx="118110" cy="683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4608830" y="3429000"/>
            <a:ext cx="369570" cy="27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21535" y="2616200"/>
            <a:ext cx="223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加载初始化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34760" y="1292225"/>
            <a:ext cx="131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jvm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358005" y="3456940"/>
            <a:ext cx="152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实例化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188325" y="368935"/>
            <a:ext cx="21501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car.class</a:t>
            </a:r>
            <a:r>
              <a:rPr lang="zh-CN" altLang="en-US"/>
              <a:t>文件放在内存上，类加载器放入内存当中，方法区当中，调用</a:t>
            </a:r>
            <a:r>
              <a:rPr lang="en-US" altLang="zh-CN"/>
              <a:t>class</a:t>
            </a:r>
            <a:r>
              <a:rPr lang="zh-CN" altLang="en-US"/>
              <a:t>构造器在堆空间中创建几个类的对象（可以认为是</a:t>
            </a:r>
            <a:r>
              <a:rPr lang="en-US" altLang="zh-CN"/>
              <a:t>n</a:t>
            </a:r>
            <a:r>
              <a:rPr lang="zh-CN" altLang="en-US"/>
              <a:t>个一模一样的实例）</a:t>
            </a:r>
            <a:r>
              <a:rPr lang="en-US" altLang="zh-CN"/>
              <a:t>,</a:t>
            </a:r>
            <a:r>
              <a:rPr lang="zh-CN" altLang="en-US"/>
              <a:t>通过实例获取到由哪个类创建的对象，就是类本身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360545" y="2675890"/>
            <a:ext cx="866140" cy="371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60545" y="2592705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getClass()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828165" y="2148205"/>
            <a:ext cx="0" cy="1304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5" idx="1"/>
          </p:cNvCxnSpPr>
          <p:nvPr/>
        </p:nvCxnSpPr>
        <p:spPr>
          <a:xfrm flipV="1">
            <a:off x="1829435" y="3429000"/>
            <a:ext cx="513080" cy="95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4" idx="1"/>
          </p:cNvCxnSpPr>
          <p:nvPr/>
        </p:nvCxnSpPr>
        <p:spPr>
          <a:xfrm flipV="1">
            <a:off x="1829435" y="2124710"/>
            <a:ext cx="513080" cy="46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72185" y="2435225"/>
            <a:ext cx="187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getClassloader</a:t>
            </a:r>
            <a:r>
              <a:rPr lang="zh-CN" altLang="en-US"/>
              <a:t>（）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34085" y="3000375"/>
            <a:ext cx="7429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调用这个方法获取到是谁加载的这个类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005965" y="1889760"/>
            <a:ext cx="2915920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加载</a:t>
            </a:r>
            <a:endParaRPr lang="zh-CN" altLang="en-US"/>
          </a:p>
          <a:p>
            <a:pPr algn="ctr"/>
            <a:r>
              <a:rPr lang="en-US" altLang="zh-CN"/>
              <a:t>loading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041900" y="238760"/>
            <a:ext cx="5483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，通过一个类的二进制字节流，将类存放在方法区当中，在内存中生成一个代表这个类的对象，作为方法区这个类的各种数据访问入口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3593465" y="4394835"/>
            <a:ext cx="3493770" cy="105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8225" y="3118485"/>
            <a:ext cx="4344035" cy="793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93465" y="777240"/>
            <a:ext cx="3839845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9545" y="3118485"/>
            <a:ext cx="2397125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93465" y="988695"/>
            <a:ext cx="4777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执行类构造器方法</a:t>
            </a:r>
            <a:r>
              <a:rPr lang="en-US" altLang="zh-CN"/>
              <a:t>&lt;clinit&gt;</a:t>
            </a:r>
            <a:r>
              <a:rPr lang="zh-CN" altLang="en-US"/>
              <a:t>的过程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93465" y="3094355"/>
            <a:ext cx="4184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构造器方法的指令按语句在源文件中出现的顺序执行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215" y="4394835"/>
            <a:ext cx="2568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虚拟机必须保证一个类</a:t>
            </a:r>
            <a:r>
              <a:rPr lang="en-US" altLang="zh-CN"/>
              <a:t>&lt;clinit&gt;</a:t>
            </a:r>
            <a:r>
              <a:rPr lang="zh-CN" altLang="en-US"/>
              <a:t>（）方法在多线程下被同步加锁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740775" y="570865"/>
            <a:ext cx="232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ClinitTest1</a:t>
            </a:r>
            <a:r>
              <a:rPr lang="en-US" altLang="zh-CN"/>
              <a:t>.java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2" idx="3"/>
            <a:endCxn id="6" idx="1"/>
          </p:cNvCxnSpPr>
          <p:nvPr/>
        </p:nvCxnSpPr>
        <p:spPr>
          <a:xfrm flipV="1">
            <a:off x="2566670" y="1311275"/>
            <a:ext cx="1026795" cy="2117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1"/>
          </p:cNvCxnSpPr>
          <p:nvPr/>
        </p:nvCxnSpPr>
        <p:spPr>
          <a:xfrm>
            <a:off x="2597150" y="3413760"/>
            <a:ext cx="99631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2597150" y="3428365"/>
            <a:ext cx="996315" cy="1493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7625" y="3474085"/>
            <a:ext cx="7592060" cy="2627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215515" y="43180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bootstrap classLoader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215515" y="162877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extension classLoader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15515" y="276606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system classLoader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3195" y="390334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user defined classLoader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63195" y="512762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user defined </a:t>
            </a:r>
            <a:r>
              <a:rPr lang="en-US" altLang="zh-CN"/>
              <a:t>classLoader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171950" y="390334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user defined </a:t>
            </a:r>
            <a:r>
              <a:rPr lang="en-US" altLang="zh-CN"/>
              <a:t>classLoader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171950" y="512762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user defined </a:t>
            </a:r>
            <a:r>
              <a:rPr lang="en-US" altLang="zh-CN"/>
              <a:t>classLoader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4" idx="0"/>
            <a:endCxn id="2" idx="2"/>
          </p:cNvCxnSpPr>
          <p:nvPr/>
        </p:nvCxnSpPr>
        <p:spPr>
          <a:xfrm flipV="1">
            <a:off x="3673475" y="1052830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673475" y="2190115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013325" y="3327400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131435" y="4551680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643505" y="3387090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43505" y="4551680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77480" y="3630295"/>
            <a:ext cx="158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包含关系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96455" y="167005"/>
            <a:ext cx="433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ClassLoaderTest</a:t>
            </a:r>
            <a:r>
              <a:rPr lang="en-US" altLang="zh-CN"/>
              <a:t>.</a:t>
            </a:r>
            <a:r>
              <a:rPr lang="en-US" altLang="zh-CN"/>
              <a:t>java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2555" y="213423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bootstrap classLoader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669665" y="64452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引导类加载器使用</a:t>
            </a:r>
            <a:r>
              <a:rPr lang="en-US" altLang="zh-CN"/>
              <a:t>c/c++</a:t>
            </a:r>
            <a:r>
              <a:rPr lang="zh-CN" altLang="en-US"/>
              <a:t>语言实现，镶嵌在</a:t>
            </a:r>
            <a:r>
              <a:rPr lang="en-US" altLang="zh-CN"/>
              <a:t>jvm</a:t>
            </a:r>
            <a:r>
              <a:rPr lang="zh-CN" altLang="en-US"/>
              <a:t>内部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69665" y="177292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加载</a:t>
            </a:r>
            <a:r>
              <a:rPr lang="en-US" altLang="zh-CN"/>
              <a:t>java</a:t>
            </a:r>
            <a:r>
              <a:rPr lang="zh-CN" altLang="en-US"/>
              <a:t>核心库，用于提供</a:t>
            </a:r>
            <a:r>
              <a:rPr lang="en-US" altLang="zh-CN"/>
              <a:t>jvm</a:t>
            </a:r>
            <a:r>
              <a:rPr lang="zh-CN" altLang="en-US"/>
              <a:t>自身需要的类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7830" y="2755265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引导类加载器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69665" y="275526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并不继承</a:t>
            </a:r>
            <a:r>
              <a:rPr lang="en-US" altLang="zh-CN"/>
              <a:t>classLoader</a:t>
            </a:r>
            <a:r>
              <a:rPr lang="zh-CN" altLang="en-US"/>
              <a:t>，没有父类加载器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69665" y="3758565"/>
            <a:ext cx="2915920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加载扩展类和应用程序加载器，指定为他们的父类加载器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69665" y="5025390"/>
            <a:ext cx="2915920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只加载包名为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javax</a:t>
            </a:r>
            <a:r>
              <a:rPr lang="zh-CN" altLang="en-US"/>
              <a:t>，</a:t>
            </a:r>
            <a:r>
              <a:rPr lang="en-US" altLang="zh-CN"/>
              <a:t>sun</a:t>
            </a:r>
            <a:r>
              <a:rPr lang="zh-CN" altLang="en-US"/>
              <a:t>等开头的类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 flipV="1">
            <a:off x="3038475" y="955040"/>
            <a:ext cx="631190" cy="1489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 flipV="1">
            <a:off x="3038475" y="2083435"/>
            <a:ext cx="631190" cy="3613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1"/>
          </p:cNvCxnSpPr>
          <p:nvPr/>
        </p:nvCxnSpPr>
        <p:spPr>
          <a:xfrm>
            <a:off x="3044825" y="2446655"/>
            <a:ext cx="624840" cy="619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>
            <a:off x="3058795" y="2446655"/>
            <a:ext cx="610870" cy="1788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0" idx="1"/>
          </p:cNvCxnSpPr>
          <p:nvPr/>
        </p:nvCxnSpPr>
        <p:spPr>
          <a:xfrm>
            <a:off x="3044825" y="2432685"/>
            <a:ext cx="624840" cy="3069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5910" y="187452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extension classLoader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47370" y="2495550"/>
            <a:ext cx="355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扩展类加载器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8875" y="41338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派生</a:t>
            </a:r>
            <a:r>
              <a:rPr lang="en-US" altLang="zh-CN"/>
              <a:t> classLoader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8875" y="224282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父类加载器为启动类加载器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98875" y="125349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由</a:t>
            </a:r>
            <a:r>
              <a:rPr lang="en-US" altLang="zh-CN"/>
              <a:t>java</a:t>
            </a:r>
            <a:r>
              <a:rPr lang="zh-CN" altLang="en-US"/>
              <a:t>语言编写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98875" y="326453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在</a:t>
            </a:r>
            <a:r>
              <a:rPr lang="en-US" altLang="zh-CN"/>
              <a:t>jre/lib/ext</a:t>
            </a:r>
            <a:r>
              <a:rPr lang="zh-CN" altLang="en-US"/>
              <a:t>下加载类库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3211830" y="723900"/>
            <a:ext cx="487045" cy="1461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7" idx="1"/>
          </p:cNvCxnSpPr>
          <p:nvPr/>
        </p:nvCxnSpPr>
        <p:spPr>
          <a:xfrm flipV="1">
            <a:off x="3232150" y="1564005"/>
            <a:ext cx="466725" cy="594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>
            <a:off x="3217545" y="2143760"/>
            <a:ext cx="481330" cy="409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3188970" y="2143760"/>
            <a:ext cx="509905" cy="1431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9375" y="18097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双亲委派机制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39335" y="25654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引导类加载器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39335" y="166751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扩展类加载器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9335" y="3118485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系统类加载器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5295" y="491998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自定义类加载器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97370" y="4919980"/>
            <a:ext cx="291592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自定义类加载器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0"/>
            <a:endCxn id="3" idx="2"/>
          </p:cNvCxnSpPr>
          <p:nvPr/>
        </p:nvCxnSpPr>
        <p:spPr>
          <a:xfrm flipV="1">
            <a:off x="6297295" y="877570"/>
            <a:ext cx="0" cy="789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297295" y="2328545"/>
            <a:ext cx="0" cy="789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</p:cNvCxnSpPr>
          <p:nvPr/>
        </p:nvCxnSpPr>
        <p:spPr>
          <a:xfrm flipV="1">
            <a:off x="4453255" y="3767455"/>
            <a:ext cx="1867535" cy="1152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</p:cNvCxnSpPr>
          <p:nvPr/>
        </p:nvCxnSpPr>
        <p:spPr>
          <a:xfrm flipH="1" flipV="1">
            <a:off x="6297295" y="3739515"/>
            <a:ext cx="2058035" cy="11804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775835" y="1088390"/>
            <a:ext cx="212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向上委托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39335" y="2658745"/>
            <a:ext cx="212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向上委托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91805" y="1667510"/>
            <a:ext cx="212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父类加载失败由子类加载器自己处理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761095" y="802005"/>
            <a:ext cx="0" cy="3376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9375" y="1088390"/>
            <a:ext cx="2915920" cy="1385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，一个类加载器收到了类加载请求，不会自己去加载，将这个请求委托给父类加载器去执行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375" y="2473960"/>
            <a:ext cx="2915920" cy="1385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2</a:t>
            </a:r>
            <a:r>
              <a:rPr lang="zh-CN" altLang="en-US"/>
              <a:t>，父类加载器还存在其父类加载器，进一步向上委托，依次递归，请求最终将到达顶层的启动类加载器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9375" y="3859530"/>
            <a:ext cx="2915920" cy="1385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2</a:t>
            </a:r>
            <a:r>
              <a:rPr lang="zh-CN" altLang="en-US"/>
              <a:t>，父类加载器能完成类加载成功返回，父类加载器完成不了，子加载器才尝试自己去加载</a:t>
            </a:r>
            <a:endParaRPr lang="zh-CN" altLang="en-US"/>
          </a:p>
        </p:txBody>
      </p:sp>
      <p:sp>
        <p:nvSpPr>
          <p:cNvPr id="26" name="右弧形箭头 25"/>
          <p:cNvSpPr/>
          <p:nvPr/>
        </p:nvSpPr>
        <p:spPr>
          <a:xfrm>
            <a:off x="7755255" y="702310"/>
            <a:ext cx="403860" cy="11404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右弧形箭头 26"/>
          <p:cNvSpPr/>
          <p:nvPr/>
        </p:nvSpPr>
        <p:spPr>
          <a:xfrm>
            <a:off x="7755255" y="2151380"/>
            <a:ext cx="403860" cy="11404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右弧形箭头 27"/>
          <p:cNvSpPr/>
          <p:nvPr/>
        </p:nvSpPr>
        <p:spPr>
          <a:xfrm rot="10800000">
            <a:off x="4371975" y="2151380"/>
            <a:ext cx="403860" cy="11404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弧形箭头 28"/>
          <p:cNvSpPr/>
          <p:nvPr/>
        </p:nvSpPr>
        <p:spPr>
          <a:xfrm rot="10800000">
            <a:off x="4453255" y="702310"/>
            <a:ext cx="403860" cy="11404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3400" y="5874385"/>
            <a:ext cx="4213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StringTest.java</a:t>
            </a:r>
            <a:endParaRPr lang="en-US" altLang="zh-CN"/>
          </a:p>
          <a:p>
            <a:r>
              <a:rPr lang="en-US" altLang="zh-CN"/>
              <a:t>java.lang.String.java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WPS 演示</Application>
  <PresentationFormat>宽屏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 ang</cp:lastModifiedBy>
  <cp:revision>11</cp:revision>
  <dcterms:created xsi:type="dcterms:W3CDTF">2020-02-26T15:42:00Z</dcterms:created>
  <dcterms:modified xsi:type="dcterms:W3CDTF">2020-02-28T08:28:06Z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