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34" r:id="rId3"/>
    <p:sldMasterId id="2147483846" r:id="rId4"/>
    <p:sldMasterId id="2147484031" r:id="rId5"/>
  </p:sldMasterIdLst>
  <p:notesMasterIdLst>
    <p:notesMasterId r:id="rId21"/>
  </p:notesMasterIdLst>
  <p:sldIdLst>
    <p:sldId id="256" r:id="rId6"/>
    <p:sldId id="257" r:id="rId7"/>
    <p:sldId id="258" r:id="rId8"/>
    <p:sldId id="268" r:id="rId9"/>
    <p:sldId id="259" r:id="rId10"/>
    <p:sldId id="260" r:id="rId11"/>
    <p:sldId id="261" r:id="rId12"/>
    <p:sldId id="262" r:id="rId13"/>
    <p:sldId id="274" r:id="rId14"/>
    <p:sldId id="263" r:id="rId15"/>
    <p:sldId id="264" r:id="rId16"/>
    <p:sldId id="270" r:id="rId17"/>
    <p:sldId id="271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45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05254-3248-4BE6-9CAF-EB75CC9ECE13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D45EB-2C20-4398-AA32-C33486799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96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MACHING LEARNING ICML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會議上的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實做的話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，剛開始測試的是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benchmarks datasets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四萬八千多筆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,15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FEATURE,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數量不能小於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threashold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，否則就可以將那個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那樣列為分割能力差，進行剪枝。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decision 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第二張圖的縱坐標是，一開始演算法創建的所有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，因為有第三行後的限制條件讓而讓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不至於重複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。它在計算所有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的數量，與唯一的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的數量之比例。  舉這個例子看出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算法，，不論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取值為多少，比例非常接近於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說明，幾乎不重複，而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exhausted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是窮舉法，重複了非常多的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裡也提到在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取值較小的情況下，並沒有證據證明，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算法是最優算法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最後一張也可以很直觀的看出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0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剛剛的測試只是用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的一小部分，現在這是完整的標準基準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，設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的情況。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我們用了重複分層，交叉驗證的方式實做，在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data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的情況下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70%building  30%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用來搜尋驗證。，用了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imputation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來計算誤分類的錯誤。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是進行一些小的處理優化後的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，擴展了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的適用性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可以看出優化後的效果是非常可觀的因為到後面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大了之後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，時間快了將近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5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接下來它先把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拿來用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，除了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longsphere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sonar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走勢都相對正常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，我認為在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較少的情況下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太多導致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在此方法下建了很多無用的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第二張圖很直觀的看出，隨著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threashold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曾加，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變小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，時間也隨著縮短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068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我们引入了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子集搜索空间的原始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算法，其允许枚举全部且仅仅是不同的决策树。 在理论方面，这使得对中等维度数据集运行完整的包装程序成为可能。 这将允许，例如，通过比较这些性能与全面研究的深入调查旧的和新的研究思路。 本文的研究思路和结果已被应用于提高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启发式算法的计算效率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712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優勢是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heauristic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在性能上比窮舉法高了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的基礎上增加了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適用性</a:t>
            </a:r>
          </a:p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的數量要相對平衡才可以計算，上面也有說 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值取得過小時沒有證據表明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DTDISTINC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Opportunity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簡化和合併（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，隨機森林）提出方法的擴展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此外，我们还会考虑找到最优子集的特征，这在目前的论文中只是简单地列举了一些明显的决定树。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威脅：有出現 不穩定和過度擬合的問題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49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這是我的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Outline,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09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介紹了一個枚舉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並且以窮舉法為基礎，搜尋空間來進行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我認為它主要用於列舉精確無重複的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，而對於一些無關及少數無用的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通過精確的列舉還有修剪可以讓性能快到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倍左右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正常來說我們構建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時，選擇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是很有講究的，計算熵，選擇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最大的作為節點，然後不需要過多的枝就可以進行最好的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劃分。</a:t>
            </a:r>
          </a:p>
          <a:p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這是上課老師教我們的方法，算出用每個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會產生的信息增益的降序排列，來進行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的構建，這個方法偏向于多值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，後來又有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C4.5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</a:t>
            </a:r>
            <a:r>
              <a:rPr lang="zh-CN" alt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說的有點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遠！</a:t>
            </a:r>
            <a:endParaRPr lang="en-US" altLang="zh-TW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但是重點在第二點，當我們不知道熵，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時啟發式的做法是什麼，叫做窮舉法，把每一種排列組合都試過，比如有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，就建立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次方個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，相當於找尋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的子集，根據比較選出最合適的</a:t>
            </a:r>
            <a:r>
              <a:rPr lang="en-US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3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 a2 a3 ,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它的子集就可以分成一個的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{a3}, {a2}, , {a1}, 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{a2,a3}{a1,a3}, {a1,a2},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三個的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{a1,a2,a3}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，我們的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選擇就可以有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鐘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舉個例子，假設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集有三個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分別是，藍眼 綠發 紅鼻，子集有這三個，還有它們所組成的，藍眼 綠發，綠發 紅鼻，藍眼 紅鼻，還有所有都有的可能，這可以看成，我們可以把它看成一個有無限可能性的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我們可以想像，藍眼綠發，藍眼紅鼻可以是由藍眼分成的，然後分出藍眼紅鼻綠發，也可以看成，藍眼紅鼻綠發紅鼻是由綠發和紅鼻組成的，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當然我們知道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是不可能有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這只是把所有可能性都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到這個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lattice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的結構上，這不是一個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所以接下來要把它剪枝。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9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而這篇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用到的方法順序相反，叫做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 backward elimination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），這是這篇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，因為再後面的延伸我覺得意義並不大，後面的例子我認為也主要是由這裡的因素所影響。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我們先從列舉所有都符合的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S= {a1 a2 a3}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的有這些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OF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我解釋一下這第個公式，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用來分割，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pow(s)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20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上這個公式 來重新列舉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{a1,a2,a3}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從公式可以看出，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的範圍為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我們可以先把它當作空集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左邊不存在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 a3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I=2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 左邊為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a1, 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pow(a3)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I=3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 左邊為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a1,a2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，右邊為不存在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這就是第一次分解的答案。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第二次第一個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powset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已經分解完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第二個，帶入公式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R=a1,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=3,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而如今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裡面的元素只有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a3,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公式的左邊，右邊都不存在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a3-1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a3+1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裡面只有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。。所以 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a1join power a3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的結果是這樣，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(a2,a3)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也沒分乾淨，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空集，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左邊的話，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3-1=2feature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a2+1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a3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繼續劃分，可以劃分成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這就是我們第一步建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的過程把窮舉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，的一些不必要的枝剪掉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3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，這張圖和前面那張是同一張，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提到的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，能更徹底的修剪這顆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。分割能力是用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 work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所算的信息增益量降序排列來取得的。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假設分割能力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非常差，則提出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的任何一個子集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71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這是我們核心演算法，我沒有要講演算法，只是要提出一個重點，當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是迭代中沒有用到的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有交集時會出現重複的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所以第四行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前加上限制條件，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45EB-2C20-4398-AA32-C334867991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4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00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0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3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2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6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57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7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095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064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20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09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7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65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917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61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05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2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4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4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84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99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17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350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163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981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118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87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94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86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10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739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1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01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98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595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223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385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664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907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9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39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562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88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1976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6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3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1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7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7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9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C0C200-E810-400D-BB63-739295086DED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FED9-30EA-4DC1-98D8-7F3E57AA5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8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7FBF4-8A17-478A-92FC-CC044D6EE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51964"/>
            <a:ext cx="9691719" cy="2541431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Enumerating Distinct Decision Trees </a:t>
            </a:r>
            <a:endParaRPr lang="zh-TW" altLang="en-US" sz="4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B3DE02-F8CF-4D28-8D83-9FD93C46DD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64787" y="3602038"/>
            <a:ext cx="1903213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TW"/>
          </a:p>
          <a:p>
            <a:pPr algn="r"/>
            <a:endParaRPr lang="en-US" altLang="zh-TW"/>
          </a:p>
          <a:p>
            <a:pPr algn="r"/>
            <a:endParaRPr lang="en-US" altLang="zh-TW"/>
          </a:p>
          <a:p>
            <a:pPr algn="r"/>
            <a:r>
              <a:rPr lang="en-US" altLang="zh-TW"/>
              <a:t>Presenter: </a:t>
            </a:r>
            <a:r>
              <a:rPr lang="en-US" altLang="zh-CN"/>
              <a:t>WuHao</a:t>
            </a:r>
            <a:endParaRPr lang="en-US" altLang="zh-TW"/>
          </a:p>
          <a:p>
            <a:pPr algn="r"/>
            <a:r>
              <a:rPr lang="en-US" altLang="zh-TW"/>
              <a:t>2017/12/14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E9FDD8-1312-4D98-A5DA-F6DFD611263D}"/>
              </a:ext>
            </a:extLst>
          </p:cNvPr>
          <p:cNvSpPr/>
          <p:nvPr/>
        </p:nvSpPr>
        <p:spPr>
          <a:xfrm>
            <a:off x="2590800" y="3105834"/>
            <a:ext cx="6891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Proceedings of the 34 </a:t>
            </a:r>
            <a:r>
              <a:rPr lang="en-US" altLang="zh-TW" dirty="0" err="1"/>
              <a:t>th</a:t>
            </a:r>
            <a:r>
              <a:rPr lang="en-US" altLang="zh-TW" dirty="0"/>
              <a:t> International Conference on Machine Learning, Sydney, Australia, PMLR 70, 2017. Copyright 2017 by the author(s).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07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CC66-0D8F-4D86-AD79-C692CA3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1414D40-42A6-4F0F-BD87-AC54ED8072D0}"/>
              </a:ext>
            </a:extLst>
          </p:cNvPr>
          <p:cNvCxnSpPr>
            <a:cxnSpLocks/>
          </p:cNvCxnSpPr>
          <p:nvPr/>
        </p:nvCxnSpPr>
        <p:spPr>
          <a:xfrm flipH="1">
            <a:off x="2143125" y="2271926"/>
            <a:ext cx="2767263" cy="863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3907572-6086-486B-A825-FBC236955E4D}"/>
              </a:ext>
            </a:extLst>
          </p:cNvPr>
          <p:cNvCxnSpPr>
            <a:cxnSpLocks/>
          </p:cNvCxnSpPr>
          <p:nvPr/>
        </p:nvCxnSpPr>
        <p:spPr>
          <a:xfrm flipH="1" flipV="1">
            <a:off x="4910388" y="2271926"/>
            <a:ext cx="3116179" cy="8014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6C78EBA-A586-460F-9248-EFF6AAD6C9A3}"/>
              </a:ext>
            </a:extLst>
          </p:cNvPr>
          <p:cNvCxnSpPr>
            <a:cxnSpLocks/>
          </p:cNvCxnSpPr>
          <p:nvPr/>
        </p:nvCxnSpPr>
        <p:spPr>
          <a:xfrm flipV="1">
            <a:off x="4910387" y="2271926"/>
            <a:ext cx="1" cy="8739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40B84748-0E5B-4BAC-8E83-0718632B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15" y="1870426"/>
            <a:ext cx="1457143" cy="3619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348E4AE-DB05-4A36-976B-AE7E8BFF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12" y="3135246"/>
            <a:ext cx="1200000" cy="35238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4AF3909-5CB5-4956-A725-6D3E071AC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719" y="3172321"/>
            <a:ext cx="1133333" cy="3619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A811207-AB52-4FF2-879B-D41854239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852" y="3145897"/>
            <a:ext cx="1171429" cy="352381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A66F0F9-C8B0-4816-A218-5BC684F1EDDE}"/>
              </a:ext>
            </a:extLst>
          </p:cNvPr>
          <p:cNvSpPr/>
          <p:nvPr/>
        </p:nvSpPr>
        <p:spPr>
          <a:xfrm>
            <a:off x="845127" y="3465853"/>
            <a:ext cx="1118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DT({a2})</a:t>
            </a:r>
            <a:endParaRPr lang="zh-TW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67AEBCC-A7E2-49E2-AFE2-5AFC057E10CF}"/>
              </a:ext>
            </a:extLst>
          </p:cNvPr>
          <p:cNvCxnSpPr>
            <a:cxnSpLocks/>
          </p:cNvCxnSpPr>
          <p:nvPr/>
        </p:nvCxnSpPr>
        <p:spPr>
          <a:xfrm flipV="1">
            <a:off x="2143126" y="3158382"/>
            <a:ext cx="0" cy="9691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3932303-3C17-43C4-9EB6-BB9A866AB800}"/>
              </a:ext>
            </a:extLst>
          </p:cNvPr>
          <p:cNvCxnSpPr>
            <a:cxnSpLocks/>
          </p:cNvCxnSpPr>
          <p:nvPr/>
        </p:nvCxnSpPr>
        <p:spPr>
          <a:xfrm flipH="1" flipV="1">
            <a:off x="4910386" y="3184736"/>
            <a:ext cx="3097130" cy="9427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ED7FA9A9-6B62-4528-932F-0BE3B4656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39" y="4067631"/>
            <a:ext cx="628571" cy="39047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4E8EF31-BA4C-46E2-80A3-0D05CC4F3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2756" y="4209105"/>
            <a:ext cx="1047619" cy="380952"/>
          </a:xfrm>
          <a:prstGeom prst="rect">
            <a:avLst/>
          </a:prstGeom>
        </p:spPr>
      </p:pic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EC66ADA-5125-417F-8997-D21C7A60CE59}"/>
              </a:ext>
            </a:extLst>
          </p:cNvPr>
          <p:cNvCxnSpPr>
            <a:stCxn id="48" idx="0"/>
            <a:endCxn id="47" idx="0"/>
          </p:cNvCxnSpPr>
          <p:nvPr/>
        </p:nvCxnSpPr>
        <p:spPr>
          <a:xfrm flipH="1" flipV="1">
            <a:off x="2143125" y="4067631"/>
            <a:ext cx="5883441" cy="14147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512FFAA-B543-483C-A003-F6B62A5CF013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8013254" y="3092581"/>
            <a:ext cx="13312" cy="111652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CC66-0D8F-4D86-AD79-C692CA3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Experiment</a:t>
            </a:r>
            <a:endParaRPr lang="zh-TW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981BF0-9297-4D25-AEF4-F8968DFC1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226" y="1330063"/>
            <a:ext cx="11194473" cy="14694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B6C440-85A8-4A73-9352-75EA8AE51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2877421"/>
            <a:ext cx="10967486" cy="31296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4D52B5-B547-407C-8973-1FADBF9F968D}"/>
              </a:ext>
            </a:extLst>
          </p:cNvPr>
          <p:cNvSpPr/>
          <p:nvPr/>
        </p:nvSpPr>
        <p:spPr>
          <a:xfrm>
            <a:off x="4685212" y="6007100"/>
            <a:ext cx="3805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DT </a:t>
            </a:r>
            <a:r>
              <a:rPr lang="en-US" altLang="zh-TW" dirty="0" err="1"/>
              <a:t>di</a:t>
            </a:r>
            <a:r>
              <a:rPr lang="en-US" altLang="zh-CN" dirty="0" err="1"/>
              <a:t>stinct:</a:t>
            </a:r>
            <a:r>
              <a:rPr lang="en-US" altLang="zh-TW" dirty="0" err="1"/>
              <a:t>Ratio</a:t>
            </a:r>
            <a:r>
              <a:rPr lang="en-US" altLang="zh-TW" dirty="0"/>
              <a:t> built/distinct trees</a:t>
            </a:r>
            <a:r>
              <a:rPr lang="zh-TW" altLang="en-US" dirty="0"/>
              <a:t>≈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09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6DCFD1-4192-47E4-9CC6-5F471A40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192" y="1393371"/>
            <a:ext cx="8091563" cy="357868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8250E9E-8044-48B4-9E37-6E047E19B84E}"/>
              </a:ext>
            </a:extLst>
          </p:cNvPr>
          <p:cNvSpPr txBox="1">
            <a:spLocks/>
          </p:cNvSpPr>
          <p:nvPr/>
        </p:nvSpPr>
        <p:spPr>
          <a:xfrm>
            <a:off x="997527" y="50379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100" dirty="0"/>
              <a:t>we adopt 5-repeated stratified 10-fold cross validation in experimenting with wrapper models.</a:t>
            </a:r>
            <a:br>
              <a:rPr lang="en-US" altLang="zh-TW" sz="2100" dirty="0"/>
            </a:br>
            <a:r>
              <a:rPr lang="en-US" altLang="zh-TW" sz="2100" dirty="0"/>
              <a:t>Misclassification errors are computed using the C4.5’s distribution imputation method</a:t>
            </a:r>
          </a:p>
          <a:p>
            <a:r>
              <a:rPr lang="en-US" altLang="zh-TW" sz="2100" dirty="0"/>
              <a:t>PC with Intel 4 cores i5- 2410@2.30 GHz, 16 Gb RAM, and Windows 10 OS.</a:t>
            </a:r>
            <a:endParaRPr lang="zh-TW" altLang="en-US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77C5C9E-C537-4BDE-88D2-E91165B8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TW" b="1" dirty="0"/>
              <a:t>Experiment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ABEFE2-7009-45D2-BF70-40E77D66FB3A}"/>
              </a:ext>
            </a:extLst>
          </p:cNvPr>
          <p:cNvSpPr/>
          <p:nvPr/>
        </p:nvSpPr>
        <p:spPr>
          <a:xfrm>
            <a:off x="1236518" y="2499361"/>
            <a:ext cx="2369127" cy="1199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D77696-56E3-4E70-B0A9-641857B6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018"/>
          <a:stretch/>
        </p:blipFill>
        <p:spPr>
          <a:xfrm>
            <a:off x="1872966" y="1594367"/>
            <a:ext cx="7392956" cy="299258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18FEB8B-B249-40C1-A4E0-B9C2A5A2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TW" b="1" dirty="0"/>
              <a:t>Experiment</a:t>
            </a:r>
            <a:endParaRPr lang="zh-TW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69EFD-6228-4705-8696-2E8EE806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208" y="4770895"/>
            <a:ext cx="2914286" cy="16190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CBA511-CB05-41B0-A359-F893DEE133C8}"/>
              </a:ext>
            </a:extLst>
          </p:cNvPr>
          <p:cNvSpPr/>
          <p:nvPr/>
        </p:nvSpPr>
        <p:spPr>
          <a:xfrm>
            <a:off x="2474325" y="5295508"/>
            <a:ext cx="2358736" cy="28491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1892B-1EB8-450A-A400-93883EE2F815}"/>
              </a:ext>
            </a:extLst>
          </p:cNvPr>
          <p:cNvSpPr/>
          <p:nvPr/>
        </p:nvSpPr>
        <p:spPr>
          <a:xfrm>
            <a:off x="2517868" y="5962576"/>
            <a:ext cx="2358736" cy="28491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2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CC66-0D8F-4D86-AD79-C692CA3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</a:t>
            </a:r>
            <a:endParaRPr lang="zh-TW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2CCF0-2F52-412E-93F4-CC3A558D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 the theoretical side, this makes it possible to run a complete wrapper procedure for moderate dimensionality datasets. </a:t>
            </a:r>
          </a:p>
          <a:p>
            <a:endParaRPr lang="en-US" altLang="zh-TW" dirty="0"/>
          </a:p>
          <a:p>
            <a:r>
              <a:rPr lang="en-US" altLang="zh-TW" dirty="0"/>
              <a:t>We have introduced an original pruning algorithm of the search space of feature subsets which allows for enumerating all and only the distinct decision trees.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96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, 白板&#10;&#10;已生成极高可信度的说明">
            <a:extLst>
              <a:ext uri="{FF2B5EF4-FFF2-40B4-BE49-F238E27FC236}">
                <a16:creationId xmlns:a16="http://schemas.microsoft.com/office/drawing/2014/main" id="{C04333F3-3B7E-46CD-8E9E-7FBA15A48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9" y="-87086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27D9D7-473C-475B-B8C2-04DE83AD2409}"/>
              </a:ext>
            </a:extLst>
          </p:cNvPr>
          <p:cNvSpPr/>
          <p:nvPr/>
        </p:nvSpPr>
        <p:spPr>
          <a:xfrm>
            <a:off x="7167157" y="1992594"/>
            <a:ext cx="5164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using 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DTdistinct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() to look for the optimal feature subset is computationally feasible only when the number of predictive features is moderate.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F34403-4966-46F5-9C49-EBF06FF81308}"/>
              </a:ext>
            </a:extLst>
          </p:cNvPr>
          <p:cNvSpPr/>
          <p:nvPr/>
        </p:nvSpPr>
        <p:spPr>
          <a:xfrm>
            <a:off x="7228117" y="4432466"/>
            <a:ext cx="510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optimality on the search set may be obtained at the cost of overfitting and instability.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3506E6-8F6F-44E5-9588-0706CB94797C}"/>
              </a:ext>
            </a:extLst>
          </p:cNvPr>
          <p:cNvSpPr/>
          <p:nvPr/>
        </p:nvSpPr>
        <p:spPr>
          <a:xfrm>
            <a:off x="1184366" y="2030748"/>
            <a:ext cx="5390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SBE heuristics with a performance improvement of up to 100×.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speedup of up to 100× of PSBE vs SBE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A33838-3BD9-4995-BB3C-33546A290EA6}"/>
              </a:ext>
            </a:extLst>
          </p:cNvPr>
          <p:cNvSpPr/>
          <p:nvPr/>
        </p:nvSpPr>
        <p:spPr>
          <a:xfrm>
            <a:off x="1018908" y="44499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we will investigate the extension of the proposed approach in presence of decision tree simplification and for ensembles of decision trees (bagging, random forests).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we will consider the related problem of ﬁnding an optimal subset of features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6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DEAE0-587D-4898-B20D-F732B510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C1F05-A52B-4E93-B3CD-2F377AD0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Related works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/>
              <a:t>Conclusion</a:t>
            </a:r>
          </a:p>
          <a:p>
            <a:r>
              <a:rPr lang="en-US" altLang="zh-TW" dirty="0"/>
              <a:t>SWOT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44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833E1-709B-4301-9A6D-A9CD8817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A9CB9-5127-49D0-ADF2-2184A033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 an exact enumeration procedure of the subsets that lead to all and only the distinct decision trees</a:t>
            </a:r>
            <a:endParaRPr lang="zh-TW" altLang="zh-TW" dirty="0"/>
          </a:p>
          <a:p>
            <a:r>
              <a:rPr lang="en-US" altLang="zh-TW" dirty="0"/>
              <a:t>The procedure can be adopted to prune the search space of complete and heuristics search methods in wrapper models for feature selection </a:t>
            </a:r>
            <a:endParaRPr lang="zh-TW" altLang="zh-TW" dirty="0"/>
          </a:p>
          <a:p>
            <a:r>
              <a:rPr lang="en-US" altLang="zh-TW" dirty="0"/>
              <a:t>improvement of up to 100×.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47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E718-F939-46D3-ACEA-1F08125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works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CDEF6-A6FE-4E63-888D-78401223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ID3.5(C4.5): Finding best attributes in the IG descending order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Heuristic way: Exhaustive method</a:t>
            </a:r>
          </a:p>
          <a:p>
            <a:r>
              <a:rPr lang="en-US" altLang="zh-TW" dirty="0"/>
              <a:t>N features have 2</a:t>
            </a:r>
            <a:r>
              <a:rPr lang="en-US" altLang="zh-TW" baseline="30000" dirty="0"/>
              <a:t>n </a:t>
            </a:r>
            <a:r>
              <a:rPr lang="en-US" altLang="zh-CN" dirty="0"/>
              <a:t>tree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2CCA9A-9526-447F-A6D6-D832B90F9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741705"/>
            <a:ext cx="4221953" cy="5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2CCF0-2F52-412E-93F4-CC3A558D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52" y="1628775"/>
            <a:ext cx="10515600" cy="40878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Feature S= a1,a2,a3=&gt;split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8A69A5-8CA3-4E62-B7B5-0E430A808A9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42" y="2677445"/>
            <a:ext cx="4247619" cy="2409524"/>
          </a:xfrm>
          <a:prstGeom prst="rect">
            <a:avLst/>
          </a:prstGeom>
        </p:spPr>
      </p:pic>
      <p:sp>
        <p:nvSpPr>
          <p:cNvPr id="5" name="箭头: 上 4">
            <a:extLst>
              <a:ext uri="{FF2B5EF4-FFF2-40B4-BE49-F238E27FC236}">
                <a16:creationId xmlns:a16="http://schemas.microsoft.com/office/drawing/2014/main" id="{359DBCED-45AE-4472-8E5A-3868A0461A9F}"/>
              </a:ext>
            </a:extLst>
          </p:cNvPr>
          <p:cNvSpPr/>
          <p:nvPr/>
        </p:nvSpPr>
        <p:spPr>
          <a:xfrm>
            <a:off x="1203252" y="3131022"/>
            <a:ext cx="251979" cy="15525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DC7CDC-5E6F-472D-90AA-50A7C83CC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645" y="2583163"/>
            <a:ext cx="4323809" cy="240952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DF3B1FD-0A3A-4875-8F87-A2DBF9ADF86E}"/>
              </a:ext>
            </a:extLst>
          </p:cNvPr>
          <p:cNvSpPr/>
          <p:nvPr/>
        </p:nvSpPr>
        <p:spPr>
          <a:xfrm>
            <a:off x="796348" y="5171213"/>
            <a:ext cx="5717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{ }, {a3}, {a2}, {a2,a3}, {a1}, {a1,a3}, {a1,a2}, {a1,a2,a3}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05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A35265-C931-4075-9440-51DCF11D2DD9}"/>
              </a:ext>
            </a:extLst>
          </p:cNvPr>
          <p:cNvSpPr/>
          <p:nvPr/>
        </p:nvSpPr>
        <p:spPr>
          <a:xfrm>
            <a:off x="4639674" y="3233006"/>
            <a:ext cx="21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aseline="30000" dirty="0"/>
              <a:t> </a:t>
            </a:r>
            <a:endParaRPr lang="zh-TW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A51F03A-958F-4FC7-9980-600F2E8C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725"/>
            <a:ext cx="10515600" cy="4351337"/>
          </a:xfrm>
        </p:spPr>
        <p:txBody>
          <a:bodyPr/>
          <a:lstStyle/>
          <a:p>
            <a:r>
              <a:rPr lang="en-US" altLang="zh-TW" dirty="0"/>
              <a:t>Sequential backward elimination(SBE)</a:t>
            </a:r>
          </a:p>
          <a:p>
            <a:r>
              <a:rPr lang="en-US" altLang="zh-TW" dirty="0"/>
              <a:t>Feature S= {a1 a2 a3} </a:t>
            </a:r>
          </a:p>
          <a:p>
            <a:pPr marL="0" indent="0">
              <a:buNone/>
            </a:pPr>
            <a:r>
              <a:rPr lang="en-US" altLang="zh-TW" dirty="0"/>
              <a:t>{ }, {a3}, {a2}, {a2,a3}, {a1}, {a1,a3}, {a1,a2}, {a1,a2,a3} =Pow(S)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CD72947-8AB5-4364-960E-2B9F72881C37}"/>
              </a:ext>
            </a:extLst>
          </p:cNvPr>
          <p:cNvSpPr/>
          <p:nvPr/>
        </p:nvSpPr>
        <p:spPr>
          <a:xfrm rot="16200000">
            <a:off x="4516277" y="-163308"/>
            <a:ext cx="466725" cy="74866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44103E-6028-43C3-B48E-CEFC9D787F5E}"/>
              </a:ext>
            </a:extLst>
          </p:cNvPr>
          <p:cNvSpPr/>
          <p:nvPr/>
        </p:nvSpPr>
        <p:spPr>
          <a:xfrm>
            <a:off x="4442504" y="3858782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 </a:t>
            </a:r>
            <a:endParaRPr lang="zh-TW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550AFCDD-9D0D-463F-A512-EF2B1EC8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TW" dirty="0"/>
              <a:t>Method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88384AA-3AE8-4177-8AC1-83334EF5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77" y="4213527"/>
            <a:ext cx="3306850" cy="6173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1C177E8-C9D3-4024-89EF-E0E83DDA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921" y="4876321"/>
            <a:ext cx="5742857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CC66-0D8F-4D86-AD79-C692CA33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A3328FA-FA86-40C1-B117-FBB3E1680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127" y="1716205"/>
            <a:ext cx="5600000" cy="1161905"/>
          </a:xfrm>
          <a:prstGeom prst="rect">
            <a:avLst/>
          </a:prstGeom>
        </p:spPr>
      </p:pic>
      <p:sp>
        <p:nvSpPr>
          <p:cNvPr id="57" name="箭头: 上 56">
            <a:extLst>
              <a:ext uri="{FF2B5EF4-FFF2-40B4-BE49-F238E27FC236}">
                <a16:creationId xmlns:a16="http://schemas.microsoft.com/office/drawing/2014/main" id="{FE2ABCAC-9DCC-4188-84DC-9E025923EC9D}"/>
              </a:ext>
            </a:extLst>
          </p:cNvPr>
          <p:cNvSpPr/>
          <p:nvPr/>
        </p:nvSpPr>
        <p:spPr>
          <a:xfrm rot="10800000">
            <a:off x="1086223" y="3711472"/>
            <a:ext cx="251979" cy="15525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93242E0E-1F4A-417E-A96E-F6DAF674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52" y="3043488"/>
            <a:ext cx="2428571" cy="295238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6EF24ECB-5B01-4B2B-8FD8-654824085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880" y="4202046"/>
            <a:ext cx="2076190" cy="285714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636AF54D-7538-4CA0-9F7B-A6A284698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475" y="4212697"/>
            <a:ext cx="2009524" cy="27619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74470BF3-9D24-4804-8950-C2F7B9433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893" y="4140141"/>
            <a:ext cx="2419048" cy="4000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E5930ABF-1FCB-4FA6-B6A4-422F9E4C1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070" y="5325746"/>
            <a:ext cx="1923810" cy="27619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6A28E5F9-11ED-4038-8F04-E4CFA9CA96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0999" y="5309270"/>
            <a:ext cx="2190476" cy="27619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B8C2DF0C-1367-483C-834B-15601B8DE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2893" y="5359143"/>
            <a:ext cx="2476190" cy="371429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8A6FC6A2-F420-4B2E-870F-F65975FEC4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0522" y="6438595"/>
            <a:ext cx="2019048" cy="361905"/>
          </a:xfrm>
          <a:prstGeom prst="rect">
            <a:avLst/>
          </a:prstGeom>
        </p:spPr>
      </p:pic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A99108D-0CEB-4074-B7A2-119E7A9F650E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228975" y="3338726"/>
            <a:ext cx="2767263" cy="863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9980AB7-A606-4CCE-9B7C-1FC6B182E6E2}"/>
              </a:ext>
            </a:extLst>
          </p:cNvPr>
          <p:cNvCxnSpPr>
            <a:cxnSpLocks/>
            <a:stCxn id="80" idx="0"/>
            <a:endCxn id="77" idx="2"/>
          </p:cNvCxnSpPr>
          <p:nvPr/>
        </p:nvCxnSpPr>
        <p:spPr>
          <a:xfrm flipH="1" flipV="1">
            <a:off x="5996238" y="3338726"/>
            <a:ext cx="3116179" cy="8014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A18DE4D-736A-4A76-BD16-6B97798C45F9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9128126" y="4535465"/>
            <a:ext cx="12862" cy="823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107524A-1F53-49DB-BE03-BABE35846BA4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2992879" y="4488887"/>
            <a:ext cx="3003358" cy="8377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E839E19-A9F4-42A8-845A-1518C3911EB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96237" y="4540141"/>
            <a:ext cx="3116180" cy="769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03935AC-AE11-4EFF-BC46-8919B3CD8B6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6391476" y="5730572"/>
            <a:ext cx="2749512" cy="8266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D88617-C348-4047-B1BE-7DCE132FE494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5996237" y="3338726"/>
            <a:ext cx="1" cy="8739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CC66-0D8F-4D86-AD79-C692CA3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975635-D37E-401A-808A-549A8B6F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273" y="1548881"/>
            <a:ext cx="4721076" cy="21586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ACD1B9-A5EA-4FA5-A0E7-F02B492575B9}"/>
              </a:ext>
            </a:extLst>
          </p:cNvPr>
          <p:cNvSpPr txBox="1"/>
          <p:nvPr/>
        </p:nvSpPr>
        <p:spPr>
          <a:xfrm>
            <a:off x="933451" y="39052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Assume: splitting ability</a:t>
            </a:r>
          </a:p>
          <a:p>
            <a:endParaRPr lang="en-US" altLang="zh-TW" dirty="0"/>
          </a:p>
          <a:p>
            <a:r>
              <a:rPr lang="en-US" altLang="zh-TW" dirty="0"/>
              <a:t>a1 is worst</a:t>
            </a:r>
          </a:p>
          <a:p>
            <a:endParaRPr lang="en-US" altLang="zh-TW" dirty="0"/>
          </a:p>
          <a:p>
            <a:r>
              <a:rPr lang="en-US" altLang="zh-TW" dirty="0"/>
              <a:t>T=DT(S)</a:t>
            </a:r>
          </a:p>
          <a:p>
            <a:endParaRPr lang="en-US" altLang="zh-TW" dirty="0"/>
          </a:p>
          <a:p>
            <a:r>
              <a:rPr lang="en-US" altLang="zh-TW" dirty="0"/>
              <a:t>=&gt;</a:t>
            </a:r>
            <a:endParaRPr lang="zh-TW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B27C47-32C7-41A5-A9CF-645E8E36B0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15"/>
          <a:stretch/>
        </p:blipFill>
        <p:spPr>
          <a:xfrm>
            <a:off x="1438689" y="5638799"/>
            <a:ext cx="3304762" cy="2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11F588-21C0-43A6-9087-3ACDDD4F7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796" y="1947060"/>
            <a:ext cx="4457143" cy="347619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10875C7-F5B7-4BC4-A926-0D142CD0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1908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1567</TotalTime>
  <Words>2088</Words>
  <Application>Microsoft Office PowerPoint</Application>
  <PresentationFormat>宽屏</PresentationFormat>
  <Paragraphs>132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宋体</vt:lpstr>
      <vt:lpstr>新細明體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Enumerating Distinct Decision Trees </vt:lpstr>
      <vt:lpstr>Outline</vt:lpstr>
      <vt:lpstr>Introduction</vt:lpstr>
      <vt:lpstr>Related works</vt:lpstr>
      <vt:lpstr>PowerPoint 演示文稿</vt:lpstr>
      <vt:lpstr>Method</vt:lpstr>
      <vt:lpstr>Method</vt:lpstr>
      <vt:lpstr>Method</vt:lpstr>
      <vt:lpstr>Method</vt:lpstr>
      <vt:lpstr>Method</vt:lpstr>
      <vt:lpstr>Experiment</vt:lpstr>
      <vt:lpstr>Experiment</vt:lpstr>
      <vt:lpstr>Experiment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Enumerating Distinct Decision Trees</dc:title>
  <dc:creator>wuhao</dc:creator>
  <cp:lastModifiedBy>wuhao</cp:lastModifiedBy>
  <cp:revision>57</cp:revision>
  <dcterms:created xsi:type="dcterms:W3CDTF">2018-01-23T03:12:42Z</dcterms:created>
  <dcterms:modified xsi:type="dcterms:W3CDTF">2018-01-24T05:19:45Z</dcterms:modified>
</cp:coreProperties>
</file>