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61" r:id="rId3"/>
    <p:sldId id="262" r:id="rId4"/>
    <p:sldId id="263" r:id="rId5"/>
    <p:sldId id="264" r:id="rId6"/>
    <p:sldId id="266" r:id="rId7"/>
    <p:sldId id="295" r:id="rId8"/>
    <p:sldId id="277" r:id="rId9"/>
    <p:sldId id="269" r:id="rId10"/>
    <p:sldId id="268" r:id="rId11"/>
    <p:sldId id="293" r:id="rId12"/>
    <p:sldId id="275" r:id="rId13"/>
    <p:sldId id="267" r:id="rId14"/>
    <p:sldId id="297" r:id="rId15"/>
    <p:sldId id="274" r:id="rId16"/>
    <p:sldId id="298" r:id="rId17"/>
    <p:sldId id="284" r:id="rId18"/>
    <p:sldId id="294" r:id="rId19"/>
    <p:sldId id="272" r:id="rId20"/>
    <p:sldId id="270" r:id="rId21"/>
    <p:sldId id="280" r:id="rId22"/>
    <p:sldId id="279" r:id="rId23"/>
    <p:sldId id="281" r:id="rId24"/>
    <p:sldId id="282" r:id="rId25"/>
    <p:sldId id="283" r:id="rId26"/>
    <p:sldId id="285" r:id="rId27"/>
    <p:sldId id="286" r:id="rId28"/>
    <p:sldId id="287" r:id="rId29"/>
    <p:sldId id="288" r:id="rId30"/>
    <p:sldId id="289" r:id="rId31"/>
    <p:sldId id="292" r:id="rId32"/>
    <p:sldId id="290" r:id="rId33"/>
    <p:sldId id="302" r:id="rId34"/>
    <p:sldId id="303" r:id="rId35"/>
    <p:sldId id="301" r:id="rId36"/>
  </p:sldIdLst>
  <p:sldSz cx="12192000" cy="6858000"/>
  <p:notesSz cx="9934575" cy="68024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使用者" initials="W使" lastIdx="2" clrIdx="0">
    <p:extLst>
      <p:ext uri="{19B8F6BF-5375-455C-9EA6-DF929625EA0E}">
        <p15:presenceInfo xmlns:p15="http://schemas.microsoft.com/office/powerpoint/2012/main" userId="Windows 使用者"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77468" autoAdjust="0"/>
  </p:normalViewPr>
  <p:slideViewPr>
    <p:cSldViewPr snapToGrid="0">
      <p:cViewPr varScale="1">
        <p:scale>
          <a:sx n="85" d="100"/>
          <a:sy n="85"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4304982" cy="34130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7296" y="1"/>
            <a:ext cx="4304982" cy="341303"/>
          </a:xfrm>
          <a:prstGeom prst="rect">
            <a:avLst/>
          </a:prstGeom>
        </p:spPr>
        <p:txBody>
          <a:bodyPr vert="horz" lIns="91440" tIns="45720" rIns="91440" bIns="45720" rtlCol="0"/>
          <a:lstStyle>
            <a:lvl1pPr algn="r">
              <a:defRPr sz="1200"/>
            </a:lvl1pPr>
          </a:lstStyle>
          <a:p>
            <a:fld id="{3891A285-4A54-4446-8AF4-E7CE804EBF55}" type="datetimeFigureOut">
              <a:rPr lang="zh-TW" altLang="en-US" smtClean="0"/>
              <a:t>2018/8/31</a:t>
            </a:fld>
            <a:endParaRPr lang="zh-TW" altLang="en-US"/>
          </a:p>
        </p:txBody>
      </p:sp>
      <p:sp>
        <p:nvSpPr>
          <p:cNvPr id="4" name="頁尾版面配置區 3"/>
          <p:cNvSpPr>
            <a:spLocks noGrp="1"/>
          </p:cNvSpPr>
          <p:nvPr>
            <p:ph type="ftr" sz="quarter" idx="2"/>
          </p:nvPr>
        </p:nvSpPr>
        <p:spPr>
          <a:xfrm>
            <a:off x="2" y="6461136"/>
            <a:ext cx="4304982" cy="34130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7296" y="6461136"/>
            <a:ext cx="4304982" cy="341303"/>
          </a:xfrm>
          <a:prstGeom prst="rect">
            <a:avLst/>
          </a:prstGeom>
        </p:spPr>
        <p:txBody>
          <a:bodyPr vert="horz" lIns="91440" tIns="45720" rIns="91440" bIns="45720" rtlCol="0" anchor="b"/>
          <a:lstStyle>
            <a:lvl1pPr algn="r">
              <a:defRPr sz="1200"/>
            </a:lvl1pPr>
          </a:lstStyle>
          <a:p>
            <a:fld id="{7842D547-EFC2-409A-A7EC-00DE5B200F29}" type="slidenum">
              <a:rPr lang="zh-TW" altLang="en-US" smtClean="0"/>
              <a:t>‹#›</a:t>
            </a:fld>
            <a:endParaRPr lang="zh-TW" altLang="en-US"/>
          </a:p>
        </p:txBody>
      </p:sp>
    </p:spTree>
    <p:extLst>
      <p:ext uri="{BB962C8B-B14F-4D97-AF65-F5344CB8AC3E}">
        <p14:creationId xmlns:p14="http://schemas.microsoft.com/office/powerpoint/2010/main" val="144391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4304982" cy="34130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7296" y="1"/>
            <a:ext cx="4304982" cy="341303"/>
          </a:xfrm>
          <a:prstGeom prst="rect">
            <a:avLst/>
          </a:prstGeom>
        </p:spPr>
        <p:txBody>
          <a:bodyPr vert="horz" lIns="91440" tIns="45720" rIns="91440" bIns="45720" rtlCol="0"/>
          <a:lstStyle>
            <a:lvl1pPr algn="r">
              <a:defRPr sz="1200"/>
            </a:lvl1pPr>
          </a:lstStyle>
          <a:p>
            <a:fld id="{E6205741-76F3-400F-89D3-6B75C973618E}" type="datetimeFigureOut">
              <a:rPr lang="zh-TW" altLang="en-US" smtClean="0"/>
              <a:t>2018/8/25</a:t>
            </a:fld>
            <a:endParaRPr lang="zh-TW" altLang="en-US"/>
          </a:p>
        </p:txBody>
      </p:sp>
      <p:sp>
        <p:nvSpPr>
          <p:cNvPr id="4" name="投影片圖像版面配置區 3"/>
          <p:cNvSpPr>
            <a:spLocks noGrp="1" noRot="1" noChangeAspect="1"/>
          </p:cNvSpPr>
          <p:nvPr>
            <p:ph type="sldImg" idx="2"/>
          </p:nvPr>
        </p:nvSpPr>
        <p:spPr>
          <a:xfrm>
            <a:off x="2927350" y="849313"/>
            <a:ext cx="4083050" cy="2297112"/>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3458" y="3273673"/>
            <a:ext cx="7947659" cy="267846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2" y="6461136"/>
            <a:ext cx="4304982" cy="34130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7296" y="6461136"/>
            <a:ext cx="4304982" cy="341303"/>
          </a:xfrm>
          <a:prstGeom prst="rect">
            <a:avLst/>
          </a:prstGeom>
        </p:spPr>
        <p:txBody>
          <a:bodyPr vert="horz" lIns="91440" tIns="45720" rIns="91440" bIns="45720" rtlCol="0" anchor="b"/>
          <a:lstStyle>
            <a:lvl1pPr algn="r">
              <a:defRPr sz="1200"/>
            </a:lvl1pPr>
          </a:lstStyle>
          <a:p>
            <a:fld id="{BF37B816-4F74-4021-A679-B18D047CD6EE}" type="slidenum">
              <a:rPr lang="zh-TW" altLang="en-US" smtClean="0"/>
              <a:t>‹#›</a:t>
            </a:fld>
            <a:endParaRPr lang="zh-TW" altLang="en-US"/>
          </a:p>
        </p:txBody>
      </p:sp>
    </p:spTree>
    <p:extLst>
      <p:ext uri="{BB962C8B-B14F-4D97-AF65-F5344CB8AC3E}">
        <p14:creationId xmlns:p14="http://schemas.microsoft.com/office/powerpoint/2010/main" val="388867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Language Modeling with Gated Convolutional Networks</a:t>
            </a:r>
            <a:endParaRPr lang="en-US" altLang="zh-TW" dirty="0" smtClean="0"/>
          </a:p>
          <a:p>
            <a:r>
              <a:rPr lang="zh-CN" altLang="en-US" dirty="0" smtClean="0"/>
              <a:t>一種</a:t>
            </a:r>
            <a:r>
              <a:rPr lang="en-US" altLang="zh-CN" dirty="0" smtClean="0"/>
              <a:t>cnn</a:t>
            </a:r>
            <a:r>
              <a:rPr lang="zh-CN" altLang="en-US" dirty="0" smtClean="0"/>
              <a:t>卻帶有門限機制的語言模型</a:t>
            </a:r>
            <a:endParaRPr lang="en-US" altLang="zh-CN" dirty="0" smtClean="0"/>
          </a:p>
          <a:p>
            <a:endParaRPr lang="en-US" altLang="zh-TW" dirty="0" smtClean="0"/>
          </a:p>
          <a:p>
            <a:r>
              <a:rPr lang="en-US" altLang="zh-TW" dirty="0" smtClean="0"/>
              <a:t>ICML 2017</a:t>
            </a:r>
            <a:r>
              <a:rPr lang="zh-CN" altLang="en-US" dirty="0" smtClean="0"/>
              <a:t>的</a:t>
            </a:r>
            <a:r>
              <a:rPr lang="en-US" altLang="zh-CN" dirty="0" smtClean="0"/>
              <a:t>paper</a:t>
            </a:r>
          </a:p>
          <a:p>
            <a:endParaRPr lang="en-US" altLang="zh-TW" baseline="0" dirty="0" smtClean="0"/>
          </a:p>
          <a:p>
            <a:r>
              <a:rPr lang="zh-CN" altLang="en-US" baseline="0" dirty="0" smtClean="0"/>
              <a:t>也是</a:t>
            </a:r>
            <a:r>
              <a:rPr lang="en-US" altLang="zh-CN" baseline="0" dirty="0" smtClean="0"/>
              <a:t>CONVOLUTION SEQUENCE TO SEQUNCE </a:t>
            </a:r>
            <a:r>
              <a:rPr lang="zh-CN" altLang="en-US" baseline="0" dirty="0" smtClean="0"/>
              <a:t>的核心</a:t>
            </a:r>
            <a:endParaRPr lang="en-US" altLang="zh-TW" baseline="0"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a:t>
            </a:fld>
            <a:endParaRPr lang="zh-TW" altLang="en-US"/>
          </a:p>
        </p:txBody>
      </p:sp>
    </p:spTree>
    <p:extLst>
      <p:ext uri="{BB962C8B-B14F-4D97-AF65-F5344CB8AC3E}">
        <p14:creationId xmlns:p14="http://schemas.microsoft.com/office/powerpoint/2010/main" val="37685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在這個範例中，</a:t>
            </a:r>
            <a:r>
              <a:rPr lang="en-US" altLang="zh-CN" dirty="0" smtClean="0"/>
              <a:t>windows size </a:t>
            </a:r>
            <a:r>
              <a:rPr lang="zh-CN" altLang="en-US" dirty="0" smtClean="0"/>
              <a:t>長為</a:t>
            </a:r>
            <a:r>
              <a:rPr lang="en-US" altLang="zh-CN" dirty="0" smtClean="0"/>
              <a:t>embedding</a:t>
            </a:r>
            <a:r>
              <a:rPr lang="zh-CN" altLang="en-US" dirty="0" smtClean="0"/>
              <a:t>的長度，寬度為</a:t>
            </a:r>
            <a:r>
              <a:rPr lang="en-US" altLang="zh-CN" dirty="0" smtClean="0"/>
              <a:t>3</a:t>
            </a:r>
            <a:r>
              <a:rPr lang="zh-CN" altLang="en-US" dirty="0" smtClean="0"/>
              <a:t>，總共有</a:t>
            </a:r>
            <a:r>
              <a:rPr lang="en-US" altLang="zh-CN" dirty="0" smtClean="0"/>
              <a:t>6</a:t>
            </a:r>
            <a:r>
              <a:rPr lang="zh-CN" altLang="en-US" dirty="0" smtClean="0"/>
              <a:t>個</a:t>
            </a:r>
            <a:r>
              <a:rPr lang="en-US" altLang="zh-CN" dirty="0" smtClean="0"/>
              <a:t>filter,</a:t>
            </a:r>
            <a:r>
              <a:rPr lang="zh-CN" altLang="en-US" dirty="0" smtClean="0"/>
              <a:t>，</a:t>
            </a:r>
            <a:endParaRPr lang="en-US" altLang="zh-CN" dirty="0" smtClean="0"/>
          </a:p>
          <a:p>
            <a:r>
              <a:rPr lang="zh-CN" altLang="en-US" dirty="0" smtClean="0"/>
              <a:t>這六個</a:t>
            </a:r>
            <a:r>
              <a:rPr lang="en-US" altLang="zh-CN" dirty="0" smtClean="0"/>
              <a:t>filter</a:t>
            </a:r>
            <a:r>
              <a:rPr lang="zh-CN" altLang="en-US" dirty="0" smtClean="0"/>
              <a:t>有相同的</a:t>
            </a:r>
            <a:r>
              <a:rPr lang="en-US" altLang="zh-CN" dirty="0" smtClean="0"/>
              <a:t>size</a:t>
            </a:r>
            <a:r>
              <a:rPr lang="zh-CN" altLang="en-US" dirty="0" smtClean="0"/>
              <a:t>，不同的</a:t>
            </a:r>
            <a:r>
              <a:rPr lang="en-US" altLang="zh-CN" dirty="0" smtClean="0"/>
              <a:t>windows valu</a:t>
            </a:r>
            <a:r>
              <a:rPr lang="zh-CN" altLang="en-US" dirty="0" smtClean="0"/>
              <a:t>，但卷積的過程不想圖上這樣一個一個，而是同時進行</a:t>
            </a:r>
            <a:endParaRPr lang="en-US" altLang="zh-CN" dirty="0" smtClean="0"/>
          </a:p>
          <a:p>
            <a:endParaRPr lang="en-US" altLang="zh-CN" dirty="0" smtClean="0"/>
          </a:p>
          <a:p>
            <a:r>
              <a:rPr lang="zh-CN" altLang="en-US" dirty="0" smtClean="0"/>
              <a:t>開始</a:t>
            </a:r>
            <a:r>
              <a:rPr lang="en-US" altLang="zh-CN" dirty="0" smtClean="0"/>
              <a:t>convolution</a:t>
            </a:r>
            <a:r>
              <a:rPr lang="zh-CN" altLang="en-US" dirty="0" smtClean="0"/>
              <a:t>前要進行</a:t>
            </a:r>
            <a:r>
              <a:rPr lang="en-US" altLang="zh-CN" dirty="0" smtClean="0"/>
              <a:t>padding</a:t>
            </a:r>
            <a:r>
              <a:rPr lang="zh-CN" altLang="en-US" dirty="0" smtClean="0"/>
              <a:t>，在這裡例子中</a:t>
            </a:r>
            <a:r>
              <a:rPr lang="en-US" altLang="zh-CN" dirty="0" smtClean="0"/>
              <a:t>filter </a:t>
            </a:r>
            <a:r>
              <a:rPr lang="zh-CN" altLang="en-US" dirty="0" smtClean="0"/>
              <a:t>寬度為</a:t>
            </a:r>
            <a:r>
              <a:rPr lang="en-US" altLang="zh-CN" dirty="0" smtClean="0"/>
              <a:t>3</a:t>
            </a:r>
            <a:r>
              <a:rPr lang="zh-CN" altLang="en-US" dirty="0" smtClean="0"/>
              <a:t>，所以</a:t>
            </a:r>
            <a:r>
              <a:rPr lang="en-US" altLang="zh-CN" dirty="0" smtClean="0"/>
              <a:t>pading</a:t>
            </a:r>
            <a:r>
              <a:rPr lang="zh-CN" altLang="en-US" dirty="0" smtClean="0"/>
              <a:t>長度為</a:t>
            </a:r>
            <a:r>
              <a:rPr lang="en-US" altLang="zh-CN" dirty="0" smtClean="0"/>
              <a:t>k-1.</a:t>
            </a:r>
            <a:r>
              <a:rPr lang="zh-CN" altLang="en-US" dirty="0" smtClean="0"/>
              <a:t>因為</a:t>
            </a:r>
            <a:r>
              <a:rPr lang="en-US" altLang="zh-CN" dirty="0" smtClean="0"/>
              <a:t>sequence</a:t>
            </a:r>
            <a:r>
              <a:rPr lang="zh-CN" altLang="en-US" dirty="0" smtClean="0"/>
              <a:t>的開頭，還有一個起始的標記，</a:t>
            </a:r>
            <a:endParaRPr lang="en-US" altLang="zh-CN"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10</a:t>
            </a:fld>
            <a:endParaRPr lang="zh-TW" altLang="en-US"/>
          </a:p>
        </p:txBody>
      </p:sp>
    </p:spTree>
    <p:extLst>
      <p:ext uri="{BB962C8B-B14F-4D97-AF65-F5344CB8AC3E}">
        <p14:creationId xmlns:p14="http://schemas.microsoft.com/office/powerpoint/2010/main" val="136805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將</a:t>
            </a:r>
            <a:r>
              <a:rPr lang="en-US" altLang="zh-CN" dirty="0" smtClean="0"/>
              <a:t>convolution</a:t>
            </a:r>
            <a:r>
              <a:rPr lang="zh-CN" altLang="en-US" dirty="0" smtClean="0"/>
              <a:t>的結果平均分成</a:t>
            </a:r>
            <a:r>
              <a:rPr lang="en-US" altLang="zh-CN" dirty="0" smtClean="0"/>
              <a:t>A,B</a:t>
            </a:r>
            <a:r>
              <a:rPr lang="zh-CN" altLang="en-US" dirty="0" smtClean="0"/>
              <a:t>兩個部分，，所以</a:t>
            </a:r>
            <a:r>
              <a:rPr lang="en-US" altLang="zh-CN" dirty="0" smtClean="0"/>
              <a:t>fileter</a:t>
            </a:r>
            <a:r>
              <a:rPr lang="zh-CN" altLang="en-US" dirty="0" smtClean="0"/>
              <a:t>最好是偶數。</a:t>
            </a:r>
            <a:endParaRPr lang="en-US" altLang="zh-CN" dirty="0" smtClean="0"/>
          </a:p>
          <a:p>
            <a:r>
              <a:rPr lang="zh-CN" altLang="en-US" dirty="0" smtClean="0"/>
              <a:t>一半作為</a:t>
            </a:r>
            <a:r>
              <a:rPr lang="en-US" altLang="zh-CN" dirty="0" smtClean="0"/>
              <a:t>gated</a:t>
            </a:r>
            <a:r>
              <a:rPr lang="zh-CN" altLang="en-US" dirty="0" smtClean="0"/>
              <a:t>機制我們成為</a:t>
            </a:r>
            <a:r>
              <a:rPr lang="en-US" altLang="zh-CN" dirty="0" smtClean="0"/>
              <a:t>gated unit</a:t>
            </a:r>
            <a:r>
              <a:rPr lang="zh-CN" altLang="en-US" dirty="0" smtClean="0"/>
              <a:t>，一半作為要通過</a:t>
            </a:r>
            <a:r>
              <a:rPr lang="en-US" altLang="zh-CN" dirty="0" smtClean="0"/>
              <a:t>gated</a:t>
            </a:r>
            <a:r>
              <a:rPr lang="zh-CN" altLang="en-US" dirty="0" smtClean="0"/>
              <a:t>的</a:t>
            </a:r>
            <a:r>
              <a:rPr lang="en-US" altLang="zh-CN" dirty="0" smtClean="0"/>
              <a:t>data</a:t>
            </a:r>
            <a:r>
              <a:rPr lang="zh-CN" altLang="en-US" dirty="0" smtClean="0"/>
              <a:t>，我們成為</a:t>
            </a:r>
            <a:r>
              <a:rPr lang="en-US" altLang="zh-CN" dirty="0" smtClean="0"/>
              <a:t>linear units</a:t>
            </a:r>
          </a:p>
          <a:p>
            <a:r>
              <a:rPr lang="zh-CN" altLang="en-US" dirty="0" smtClean="0"/>
              <a:t>和</a:t>
            </a:r>
            <a:r>
              <a:rPr lang="en-US" altLang="zh-CN" dirty="0" smtClean="0"/>
              <a:t>lstm</a:t>
            </a:r>
            <a:r>
              <a:rPr lang="zh-CN" altLang="en-US" dirty="0" smtClean="0"/>
              <a:t>的原理一樣，</a:t>
            </a:r>
            <a:r>
              <a:rPr lang="en-US" altLang="zh-CN" dirty="0" smtClean="0"/>
              <a:t>gated unit </a:t>
            </a:r>
            <a:r>
              <a:rPr lang="zh-CN" altLang="en-US" dirty="0" smtClean="0"/>
              <a:t>接上</a:t>
            </a:r>
            <a:r>
              <a:rPr lang="en-US" altLang="zh-CN" dirty="0" smtClean="0"/>
              <a:t>sigmoid,</a:t>
            </a:r>
            <a:r>
              <a:rPr lang="zh-CN" altLang="en-US" dirty="0" smtClean="0"/>
              <a:t>讓值域落在</a:t>
            </a:r>
            <a:r>
              <a:rPr lang="en-US" altLang="zh-CN" dirty="0" smtClean="0"/>
              <a:t>0-1</a:t>
            </a:r>
            <a:r>
              <a:rPr lang="zh-CN" altLang="en-US" dirty="0" smtClean="0"/>
              <a:t>間，將線性單元按照各自的權重通過門，抓出更顯著的</a:t>
            </a:r>
            <a:r>
              <a:rPr lang="en-US" altLang="zh-CN" dirty="0" smtClean="0"/>
              <a:t>feature</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11</a:t>
            </a:fld>
            <a:endParaRPr lang="zh-TW" altLang="en-US"/>
          </a:p>
        </p:txBody>
      </p:sp>
    </p:spTree>
    <p:extLst>
      <p:ext uri="{BB962C8B-B14F-4D97-AF65-F5344CB8AC3E}">
        <p14:creationId xmlns:p14="http://schemas.microsoft.com/office/powerpoint/2010/main" val="359721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所以公式連起來就長這樣，</a:t>
            </a:r>
            <a:r>
              <a:rPr lang="en-US" altLang="zh-CN" dirty="0" smtClean="0"/>
              <a:t>X </a:t>
            </a:r>
            <a:r>
              <a:rPr lang="zh-CN" altLang="en-US" dirty="0" smtClean="0"/>
              <a:t>這個符號是</a:t>
            </a:r>
            <a:r>
              <a:rPr lang="en-US" altLang="zh-CN" dirty="0" smtClean="0"/>
              <a:t>element wise</a:t>
            </a:r>
            <a:r>
              <a:rPr lang="zh-CN" altLang="en-US" dirty="0" smtClean="0"/>
              <a:t>，可以理解為兩個矩陣中各位置對應的元素相乘成為一個新的矩陣，所以得到的結果</a:t>
            </a:r>
            <a:r>
              <a:rPr lang="en-US" altLang="zh-CN" dirty="0" smtClean="0"/>
              <a:t>,size</a:t>
            </a:r>
            <a:r>
              <a:rPr lang="zh-CN" altLang="en-US" dirty="0" smtClean="0"/>
              <a:t>就依然是</a:t>
            </a:r>
            <a:r>
              <a:rPr lang="en-US" altLang="zh-CN" dirty="0" smtClean="0"/>
              <a:t>3xembedding size</a:t>
            </a:r>
          </a:p>
          <a:p>
            <a:r>
              <a:rPr lang="zh-CN" altLang="en-US" dirty="0" smtClean="0"/>
              <a:t>這裡有人就會問，為什麼在做</a:t>
            </a:r>
            <a:r>
              <a:rPr lang="en-US" altLang="zh-CN" dirty="0" smtClean="0"/>
              <a:t>convolution</a:t>
            </a:r>
            <a:r>
              <a:rPr lang="zh-CN" altLang="en-US" dirty="0" smtClean="0"/>
              <a:t>后不像</a:t>
            </a:r>
            <a:r>
              <a:rPr lang="en-US" altLang="zh-CN" dirty="0" smtClean="0"/>
              <a:t>text cnn</a:t>
            </a:r>
            <a:r>
              <a:rPr lang="zh-CN" altLang="en-US" dirty="0" smtClean="0"/>
              <a:t>一樣接</a:t>
            </a:r>
            <a:r>
              <a:rPr lang="en-US" altLang="zh-CN" dirty="0" smtClean="0"/>
              <a:t>tanh </a:t>
            </a:r>
            <a:r>
              <a:rPr lang="zh-CN" altLang="en-US" dirty="0" smtClean="0"/>
              <a:t>的</a:t>
            </a:r>
            <a:r>
              <a:rPr lang="en-US" altLang="zh-CN" dirty="0" smtClean="0"/>
              <a:t>activation function.</a:t>
            </a:r>
          </a:p>
          <a:p>
            <a:r>
              <a:rPr lang="zh-CN" altLang="en-US" dirty="0" smtClean="0"/>
              <a:t>先解釋一下</a:t>
            </a:r>
            <a:endParaRPr lang="en-US" altLang="zh-CN"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12</a:t>
            </a:fld>
            <a:endParaRPr lang="zh-TW" altLang="en-US"/>
          </a:p>
        </p:txBody>
      </p:sp>
    </p:spTree>
    <p:extLst>
      <p:ext uri="{BB962C8B-B14F-4D97-AF65-F5344CB8AC3E}">
        <p14:creationId xmlns:p14="http://schemas.microsoft.com/office/powerpoint/2010/main" val="2600554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一般，在處理圖片我們接的</a:t>
            </a:r>
            <a:r>
              <a:rPr lang="en-US" altLang="zh-CN" dirty="0" smtClean="0"/>
              <a:t>activation</a:t>
            </a:r>
            <a:r>
              <a:rPr lang="en-US" altLang="zh-CN" baseline="0" dirty="0" smtClean="0"/>
              <a:t> function </a:t>
            </a:r>
            <a:r>
              <a:rPr lang="zh-CN" altLang="en-US" baseline="0" dirty="0" smtClean="0"/>
              <a:t>是</a:t>
            </a:r>
            <a:r>
              <a:rPr lang="en-US" altLang="zh-CN" baseline="0" dirty="0" smtClean="0"/>
              <a:t>relu,</a:t>
            </a:r>
            <a:r>
              <a:rPr lang="zh-CN" altLang="en-US" baseline="0" dirty="0" smtClean="0"/>
              <a:t>而 </a:t>
            </a:r>
            <a:r>
              <a:rPr lang="en-US" altLang="zh-CN" baseline="0" dirty="0" smtClean="0"/>
              <a:t>text</a:t>
            </a:r>
            <a:r>
              <a:rPr lang="zh-CN" altLang="en-US" baseline="0" dirty="0" smtClean="0"/>
              <a:t>一般用</a:t>
            </a:r>
            <a:r>
              <a:rPr lang="en-US" altLang="zh-CN" baseline="0" dirty="0" smtClean="0"/>
              <a:t>tanh</a:t>
            </a:r>
            <a:r>
              <a:rPr lang="zh-CN" altLang="en-US" baseline="0" dirty="0" smtClean="0"/>
              <a:t>，</a:t>
            </a:r>
            <a:endParaRPr lang="en-US" altLang="zh-CN" baseline="0" dirty="0" smtClean="0"/>
          </a:p>
          <a:p>
            <a:r>
              <a:rPr lang="zh-CN" altLang="en-US" dirty="0" smtClean="0"/>
              <a:t>圖形</a:t>
            </a:r>
            <a:r>
              <a:rPr lang="zh-CN" altLang="en-US" dirty="0" smtClean="0"/>
              <a:t>用</a:t>
            </a:r>
            <a:r>
              <a:rPr lang="en-US" altLang="zh-CN" dirty="0" smtClean="0"/>
              <a:t>relu</a:t>
            </a:r>
            <a:r>
              <a:rPr lang="zh-CN" altLang="en-US" dirty="0" smtClean="0"/>
              <a:t>：為了防止</a:t>
            </a:r>
            <a:r>
              <a:rPr lang="en-US" altLang="zh-CN" dirty="0" smtClean="0"/>
              <a:t>pixel</a:t>
            </a:r>
            <a:r>
              <a:rPr lang="zh-CN" altLang="en-US" dirty="0" smtClean="0"/>
              <a:t>值為負數</a:t>
            </a:r>
            <a:r>
              <a:rPr lang="zh-CN" altLang="en-US" dirty="0" smtClean="0"/>
              <a:t>，文字允許是負數所以用</a:t>
            </a:r>
            <a:r>
              <a:rPr lang="en-US" altLang="zh-CN" dirty="0" smtClean="0"/>
              <a:t>tanh</a:t>
            </a:r>
          </a:p>
          <a:p>
            <a:r>
              <a:rPr lang="zh-CN" altLang="en-US" dirty="0" smtClean="0"/>
              <a:t>而用</a:t>
            </a:r>
            <a:r>
              <a:rPr lang="en-US" altLang="zh-CN" dirty="0" smtClean="0"/>
              <a:t>activationfunction</a:t>
            </a:r>
            <a:r>
              <a:rPr lang="zh-CN" altLang="en-US" dirty="0" smtClean="0"/>
              <a:t>的原因當然是為了具有更好的擬合性</a:t>
            </a:r>
            <a:endParaRPr lang="en-US" altLang="zh-CN"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13</a:t>
            </a:fld>
            <a:endParaRPr lang="zh-TW" altLang="en-US"/>
          </a:p>
        </p:txBody>
      </p:sp>
    </p:spTree>
    <p:extLst>
      <p:ext uri="{BB962C8B-B14F-4D97-AF65-F5344CB8AC3E}">
        <p14:creationId xmlns:p14="http://schemas.microsoft.com/office/powerpoint/2010/main" val="1462482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後面的實驗我也會講到，關於使用這三種</a:t>
            </a:r>
            <a:r>
              <a:rPr lang="zh-CN" altLang="en-US" baseline="0" dirty="0" smtClean="0"/>
              <a:t>激勵函數，會有什麼樣的結果</a:t>
            </a:r>
            <a:endParaRPr lang="en-US" altLang="zh-CN" baseline="0" dirty="0" smtClean="0"/>
          </a:p>
          <a:p>
            <a:endParaRPr lang="en-US" altLang="zh-CN" baseline="0" dirty="0" smtClean="0"/>
          </a:p>
          <a:p>
            <a:r>
              <a:rPr lang="zh-CN" altLang="en-US" baseline="0" dirty="0" smtClean="0"/>
              <a:t>我們把線性卷積的部分稱為</a:t>
            </a:r>
            <a:r>
              <a:rPr lang="en-US" altLang="zh-CN" baseline="0" dirty="0" smtClean="0"/>
              <a:t>GLU</a:t>
            </a:r>
            <a:r>
              <a:rPr lang="zh-CN" altLang="en-US" baseline="0" dirty="0" smtClean="0"/>
              <a:t>，非線性的稱為</a:t>
            </a:r>
            <a:r>
              <a:rPr lang="en-US" altLang="zh-CN" baseline="0" dirty="0" smtClean="0"/>
              <a:t>GTU</a:t>
            </a:r>
          </a:p>
          <a:p>
            <a:endParaRPr lang="en-US" altLang="zh-TW" baseline="0" dirty="0" smtClean="0"/>
          </a:p>
          <a:p>
            <a:r>
              <a:rPr lang="zh-CN" altLang="en-US" dirty="0" smtClean="0"/>
              <a:t>而這裡，因為是一次的方程，為了簡化計算，我們把公式中卷積的部分換成</a:t>
            </a:r>
            <a:r>
              <a:rPr lang="en-US" altLang="zh-CN" dirty="0" smtClean="0"/>
              <a:t>x</a:t>
            </a:r>
            <a:r>
              <a:rPr lang="zh-CN" altLang="en-US" dirty="0" smtClean="0"/>
              <a:t>，求他們的梯度。會發現，因為</a:t>
            </a:r>
            <a:r>
              <a:rPr lang="en-US" altLang="zh-CN" dirty="0" smtClean="0"/>
              <a:t>sigmoid</a:t>
            </a:r>
            <a:r>
              <a:rPr lang="en-US" altLang="zh-CN" baseline="0" dirty="0" smtClean="0"/>
              <a:t> </a:t>
            </a:r>
            <a:r>
              <a:rPr lang="zh-CN" altLang="en-US" baseline="0" dirty="0" smtClean="0"/>
              <a:t>和</a:t>
            </a:r>
            <a:r>
              <a:rPr lang="en-US" altLang="zh-CN" baseline="0" dirty="0" smtClean="0"/>
              <a:t> tanh</a:t>
            </a:r>
            <a:r>
              <a:rPr lang="zh-CN" altLang="en-US" baseline="0" dirty="0" smtClean="0"/>
              <a:t>的導數都小於</a:t>
            </a:r>
            <a:r>
              <a:rPr lang="en-US" altLang="zh-CN" baseline="0" dirty="0" smtClean="0"/>
              <a:t>1 </a:t>
            </a:r>
            <a:r>
              <a:rPr lang="zh-CN" altLang="en-US" baseline="0" dirty="0" smtClean="0"/>
              <a:t>所以</a:t>
            </a:r>
            <a:r>
              <a:rPr lang="en-US" altLang="zh-CN" baseline="0" dirty="0" smtClean="0"/>
              <a:t>GTU</a:t>
            </a:r>
            <a:r>
              <a:rPr lang="zh-CN" altLang="en-US" baseline="0" dirty="0" smtClean="0"/>
              <a:t>有兩個衰減因子， </a:t>
            </a:r>
            <a:r>
              <a:rPr lang="en-US" altLang="zh-CN" baseline="0" dirty="0" smtClean="0"/>
              <a:t>GLU</a:t>
            </a:r>
            <a:r>
              <a:rPr lang="zh-CN" altLang="en-US" baseline="0" dirty="0" smtClean="0"/>
              <a:t>只有一個，</a:t>
            </a:r>
            <a:endParaRPr lang="en-US" altLang="zh-CN" baseline="0" dirty="0" smtClean="0"/>
          </a:p>
          <a:p>
            <a:endParaRPr lang="en-US" altLang="zh-TW" baseline="0" dirty="0" smtClean="0"/>
          </a:p>
          <a:p>
            <a:r>
              <a:rPr lang="zh-CN" altLang="en-US" dirty="0" smtClean="0"/>
              <a:t>後面的實驗也會深入的探究這兩種</a:t>
            </a:r>
            <a:r>
              <a:rPr lang="en-US" altLang="zh-CN" dirty="0" smtClean="0"/>
              <a:t>model</a:t>
            </a:r>
            <a:r>
              <a:rPr lang="zh-CN"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14</a:t>
            </a:fld>
            <a:endParaRPr lang="zh-TW" altLang="en-US"/>
          </a:p>
        </p:txBody>
      </p:sp>
    </p:spTree>
    <p:extLst>
      <p:ext uri="{BB962C8B-B14F-4D97-AF65-F5344CB8AC3E}">
        <p14:creationId xmlns:p14="http://schemas.microsoft.com/office/powerpoint/2010/main" val="2156098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所以</a:t>
            </a:r>
            <a:r>
              <a:rPr lang="en-US" altLang="zh-CN" dirty="0" smtClean="0"/>
              <a:t>glu</a:t>
            </a:r>
            <a:r>
              <a:rPr lang="zh-CN" altLang="en-US" dirty="0" smtClean="0"/>
              <a:t>模型，最後會根據剛剛所講的</a:t>
            </a:r>
            <a:r>
              <a:rPr lang="en-US" altLang="zh-CN" dirty="0" smtClean="0"/>
              <a:t>convolution</a:t>
            </a:r>
            <a:r>
              <a:rPr lang="zh-CN" altLang="en-US" dirty="0" smtClean="0"/>
              <a:t>層和</a:t>
            </a:r>
            <a:r>
              <a:rPr lang="en-US" altLang="zh-CN" dirty="0" smtClean="0"/>
              <a:t>gated</a:t>
            </a:r>
            <a:r>
              <a:rPr lang="zh-CN" altLang="en-US" dirty="0" smtClean="0"/>
              <a:t>層，不斷堆疊下去多次</a:t>
            </a:r>
            <a:endParaRPr lang="en-US" altLang="zh-CN" dirty="0" smtClean="0"/>
          </a:p>
          <a:p>
            <a:endParaRPr lang="en-US" altLang="zh-TW" dirty="0" smtClean="0"/>
          </a:p>
          <a:p>
            <a:r>
              <a:rPr lang="zh-CN" altLang="en-US" dirty="0" smtClean="0"/>
              <a:t>但因為實驗會用大量的</a:t>
            </a:r>
            <a:r>
              <a:rPr lang="en-US" altLang="zh-CN" dirty="0" smtClean="0"/>
              <a:t>data</a:t>
            </a:r>
            <a:r>
              <a:rPr lang="zh-CN" altLang="en-US" dirty="0" smtClean="0"/>
              <a:t>來</a:t>
            </a:r>
            <a:r>
              <a:rPr lang="en-US" altLang="zh-CN" dirty="0" smtClean="0"/>
              <a:t>train</a:t>
            </a:r>
            <a:r>
              <a:rPr lang="zh-CN" altLang="en-US" dirty="0" smtClean="0"/>
              <a:t>這個模型，為了提升準確度，所以會用到</a:t>
            </a:r>
            <a:r>
              <a:rPr lang="en-US" altLang="zh-CN" dirty="0" smtClean="0"/>
              <a:t>resdual</a:t>
            </a:r>
            <a:r>
              <a:rPr lang="en-US" altLang="zh-CN" baseline="0" dirty="0" smtClean="0"/>
              <a:t> network</a:t>
            </a:r>
          </a:p>
          <a:p>
            <a:endParaRPr lang="en-US" altLang="zh-TW" baseline="0" dirty="0" smtClean="0"/>
          </a:p>
          <a:p>
            <a:r>
              <a:rPr lang="zh-CN" altLang="en-US" baseline="0" dirty="0" smtClean="0"/>
              <a:t>目的是防止因為多層的</a:t>
            </a:r>
            <a:r>
              <a:rPr lang="en-US" altLang="zh-CN" baseline="0" dirty="0" smtClean="0"/>
              <a:t>CNN</a:t>
            </a:r>
            <a:r>
              <a:rPr lang="zh-CN" altLang="en-US" baseline="0" dirty="0" smtClean="0"/>
              <a:t>在傳遞信息中的損耗，比如我們設定兩次</a:t>
            </a:r>
            <a:r>
              <a:rPr lang="en-US" altLang="zh-CN" baseline="0" dirty="0" smtClean="0"/>
              <a:t>convolution</a:t>
            </a:r>
            <a:r>
              <a:rPr lang="zh-CN" altLang="en-US" baseline="0" dirty="0" smtClean="0"/>
              <a:t>為一個</a:t>
            </a:r>
            <a:r>
              <a:rPr lang="en-US" altLang="zh-CN" baseline="0" dirty="0" smtClean="0"/>
              <a:t>block</a:t>
            </a:r>
            <a:r>
              <a:rPr lang="zh-CN" altLang="en-US" baseline="0" dirty="0" smtClean="0"/>
              <a:t>，把</a:t>
            </a:r>
            <a:r>
              <a:rPr lang="en-US" altLang="zh-CN" baseline="0" dirty="0" smtClean="0"/>
              <a:t>block</a:t>
            </a:r>
            <a:r>
              <a:rPr lang="zh-CN" altLang="en-US" baseline="0" dirty="0" smtClean="0"/>
              <a:t>的</a:t>
            </a:r>
            <a:r>
              <a:rPr lang="en-US" altLang="zh-CN" baseline="0" dirty="0" smtClean="0"/>
              <a:t>input concate</a:t>
            </a:r>
            <a:r>
              <a:rPr lang="zh-CN" altLang="en-US" baseline="0" dirty="0" smtClean="0"/>
              <a:t>到</a:t>
            </a:r>
            <a:r>
              <a:rPr lang="en-US" altLang="zh-CN" baseline="0" dirty="0" smtClean="0"/>
              <a:t>block</a:t>
            </a:r>
            <a:r>
              <a:rPr lang="zh-CN" altLang="en-US" baseline="0" dirty="0" smtClean="0"/>
              <a:t>的</a:t>
            </a:r>
            <a:r>
              <a:rPr lang="en-US" altLang="zh-CN" baseline="0" dirty="0" smtClean="0"/>
              <a:t>ouput</a:t>
            </a:r>
            <a:r>
              <a:rPr lang="zh-CN" altLang="en-US" baseline="0" dirty="0" smtClean="0"/>
              <a:t>，這裡</a:t>
            </a:r>
            <a:r>
              <a:rPr lang="en-US" altLang="zh-CN" baseline="0" dirty="0" smtClean="0"/>
              <a:t>concate</a:t>
            </a:r>
            <a:r>
              <a:rPr lang="zh-CN" altLang="en-US" baseline="0" dirty="0" smtClean="0"/>
              <a:t>指的和</a:t>
            </a:r>
            <a:r>
              <a:rPr lang="en-US" altLang="zh-CN" baseline="0" dirty="0" smtClean="0"/>
              <a:t>element wise</a:t>
            </a:r>
            <a:r>
              <a:rPr lang="zh-CN" altLang="en-US" baseline="0" dirty="0" smtClean="0"/>
              <a:t>原理相同的各個矩陣中的點相加，</a:t>
            </a:r>
            <a:endParaRPr lang="en-US" altLang="zh-TW" baseline="0" dirty="0" smtClean="0"/>
          </a:p>
          <a:p>
            <a:endParaRPr lang="en-US" altLang="zh-TW" baseline="0" dirty="0" smtClean="0"/>
          </a:p>
          <a:p>
            <a:r>
              <a:rPr lang="zh-CN" altLang="en-US" baseline="0" dirty="0" smtClean="0"/>
              <a:t>最後接</a:t>
            </a:r>
            <a:r>
              <a:rPr lang="en-US" altLang="zh-CN" baseline="0" dirty="0" smtClean="0"/>
              <a:t>softmax </a:t>
            </a:r>
            <a:r>
              <a:rPr lang="zh-CN" altLang="en-US" baseline="0" dirty="0" smtClean="0"/>
              <a:t>完成我們的單字預測</a:t>
            </a:r>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這裡還用還用到的是</a:t>
            </a:r>
            <a:r>
              <a:rPr lang="en-US" altLang="zh-CN" dirty="0" smtClean="0"/>
              <a:t>residual</a:t>
            </a:r>
            <a:r>
              <a:rPr lang="en-US" altLang="zh-CN" baseline="0" dirty="0" smtClean="0"/>
              <a:t> </a:t>
            </a:r>
            <a:r>
              <a:rPr lang="zh-CN" altLang="en-US" baseline="0" dirty="0" smtClean="0"/>
              <a:t>的另一種叫</a:t>
            </a:r>
            <a:r>
              <a:rPr lang="en-US" altLang="zh-CN" dirty="0" smtClean="0"/>
              <a:t>bottleneck</a:t>
            </a:r>
            <a:r>
              <a:rPr lang="en-US" altLang="zh-CN" baseline="0" dirty="0" smtClean="0"/>
              <a:t> </a:t>
            </a:r>
            <a:r>
              <a:rPr lang="zh-CN" altLang="en-US" baseline="0" dirty="0" smtClean="0"/>
              <a:t>瓶頸結構的</a:t>
            </a:r>
            <a:r>
              <a:rPr lang="en-US" altLang="zh-CN" baseline="0" dirty="0" smtClean="0"/>
              <a:t>reidual network</a:t>
            </a:r>
            <a:r>
              <a:rPr lang="zh-CN" altLang="en-US" baseline="0" dirty="0" smtClean="0"/>
              <a:t>，它的目的是減少參數</a:t>
            </a:r>
            <a:endParaRPr lang="en-US" altLang="zh-CN"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15</a:t>
            </a:fld>
            <a:endParaRPr lang="zh-TW" altLang="en-US"/>
          </a:p>
        </p:txBody>
      </p:sp>
    </p:spTree>
    <p:extLst>
      <p:ext uri="{BB962C8B-B14F-4D97-AF65-F5344CB8AC3E}">
        <p14:creationId xmlns:p14="http://schemas.microsoft.com/office/powerpoint/2010/main" val="66166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大致介紹一下，這是普通的</a:t>
            </a:r>
            <a:r>
              <a:rPr lang="en-US" altLang="zh-CN" dirty="0" smtClean="0"/>
              <a:t>residual</a:t>
            </a:r>
            <a:r>
              <a:rPr lang="en-US" altLang="zh-CN" baseline="0" dirty="0" smtClean="0"/>
              <a:t> network </a:t>
            </a:r>
            <a:r>
              <a:rPr lang="zh-CN" altLang="en-US" baseline="0" dirty="0" smtClean="0"/>
              <a:t>，而這是瓶頸結構，</a:t>
            </a:r>
            <a:endParaRPr lang="en-US" altLang="zh-CN" baseline="0" dirty="0" smtClean="0"/>
          </a:p>
          <a:p>
            <a:endParaRPr lang="en-US" altLang="zh-CN" baseline="0" dirty="0" smtClean="0"/>
          </a:p>
          <a:p>
            <a:r>
              <a:rPr lang="zh-CN" altLang="en-US" baseline="0" dirty="0" smtClean="0"/>
              <a:t>先將</a:t>
            </a:r>
            <a:r>
              <a:rPr lang="en-US" altLang="zh-CN" baseline="0" dirty="0" smtClean="0"/>
              <a:t>256</a:t>
            </a:r>
            <a:r>
              <a:rPr lang="zh-CN" altLang="en-US" baseline="0" dirty="0" smtClean="0"/>
              <a:t>維，用</a:t>
            </a:r>
            <a:r>
              <a:rPr lang="en-US" altLang="zh-CN" baseline="0" dirty="0" smtClean="0"/>
              <a:t>1X1</a:t>
            </a:r>
            <a:r>
              <a:rPr lang="zh-CN" altLang="en-US" baseline="0" dirty="0" smtClean="0"/>
              <a:t>的</a:t>
            </a:r>
            <a:r>
              <a:rPr lang="en-US" altLang="zh-CN" baseline="0" dirty="0" smtClean="0"/>
              <a:t>filter</a:t>
            </a:r>
            <a:r>
              <a:rPr lang="zh-CN" altLang="en-US" baseline="0" dirty="0" smtClean="0"/>
              <a:t>轉成 </a:t>
            </a:r>
            <a:r>
              <a:rPr lang="en-US" altLang="zh-CN" baseline="0" dirty="0" smtClean="0"/>
              <a:t>64</a:t>
            </a:r>
            <a:r>
              <a:rPr lang="zh-CN" altLang="en-US" baseline="0" dirty="0" smtClean="0"/>
              <a:t>維，再進行卷積，之後再將維度卷積回來。這樣做的好處是大大的減少參數</a:t>
            </a:r>
            <a:endParaRPr lang="en-US" altLang="zh-CN" baseline="0" dirty="0" smtClean="0"/>
          </a:p>
          <a:p>
            <a:endParaRPr lang="en-US" altLang="zh-CN" baseline="0" dirty="0" smtClean="0"/>
          </a:p>
          <a:p>
            <a:r>
              <a:rPr lang="zh-CN" altLang="en-US" baseline="0" dirty="0" smtClean="0"/>
              <a:t>比如我們做普通的</a:t>
            </a:r>
            <a:r>
              <a:rPr lang="en-US" altLang="zh-CN" baseline="0" dirty="0" smtClean="0"/>
              <a:t>3x2convolution </a:t>
            </a:r>
            <a:r>
              <a:rPr lang="zh-CN" altLang="en-US" baseline="0" dirty="0" smtClean="0"/>
              <a:t>這個方法將參數減少了</a:t>
            </a:r>
            <a:r>
              <a:rPr lang="en-US" altLang="zh-CN" baseline="0" dirty="0" smtClean="0"/>
              <a:t>8.5</a:t>
            </a:r>
            <a:r>
              <a:rPr lang="zh-CN" altLang="en-US" baseline="0" dirty="0" smtClean="0"/>
              <a:t>倍</a:t>
            </a:r>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16</a:t>
            </a:fld>
            <a:endParaRPr lang="zh-TW" altLang="en-US"/>
          </a:p>
        </p:txBody>
      </p:sp>
    </p:spTree>
    <p:extLst>
      <p:ext uri="{BB962C8B-B14F-4D97-AF65-F5344CB8AC3E}">
        <p14:creationId xmlns:p14="http://schemas.microsoft.com/office/powerpoint/2010/main" val="103411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我們的模型架構如下</a:t>
            </a:r>
            <a:endParaRPr lang="en-US" altLang="zh-TW" dirty="0" smtClean="0"/>
          </a:p>
          <a:p>
            <a:r>
              <a:rPr lang="zh-CN" altLang="en-US" dirty="0" smtClean="0"/>
              <a:t>作者做了一些實驗，</a:t>
            </a:r>
            <a:r>
              <a:rPr lang="en-US" altLang="zh-CN" dirty="0" smtClean="0"/>
              <a:t>BCNN-13</a:t>
            </a:r>
            <a:r>
              <a:rPr lang="zh-CN" altLang="en-US" dirty="0" smtClean="0"/>
              <a:t>分別為</a:t>
            </a:r>
            <a:r>
              <a:rPr lang="en-US" altLang="zh-CN" dirty="0" smtClean="0"/>
              <a:t>13 </a:t>
            </a:r>
            <a:r>
              <a:rPr lang="zh-CN" altLang="en-US" dirty="0" smtClean="0"/>
              <a:t>層，</a:t>
            </a:r>
            <a:r>
              <a:rPr lang="en-US" altLang="zh-CN" dirty="0" smtClean="0"/>
              <a:t>14</a:t>
            </a:r>
            <a:r>
              <a:rPr lang="zh-CN" altLang="en-US" dirty="0" smtClean="0"/>
              <a:t>層，，，， 的</a:t>
            </a:r>
            <a:r>
              <a:rPr lang="en-US" altLang="zh-CN" dirty="0" smtClean="0"/>
              <a:t>GCNN</a:t>
            </a:r>
            <a:r>
              <a:rPr lang="zh-CN" altLang="en-US" dirty="0" smtClean="0"/>
              <a:t>模型。用了</a:t>
            </a:r>
            <a:r>
              <a:rPr lang="en-US" altLang="zh-CN" dirty="0" smtClean="0"/>
              <a:t>google billion word </a:t>
            </a:r>
            <a:r>
              <a:rPr lang="zh-CN" altLang="en-US" dirty="0" smtClean="0"/>
              <a:t>和</a:t>
            </a:r>
            <a:r>
              <a:rPr lang="en-US" altLang="zh-CN" dirty="0" smtClean="0"/>
              <a:t>wikitext-103,</a:t>
            </a:r>
            <a:r>
              <a:rPr lang="zh-CN" altLang="en-US" dirty="0" smtClean="0"/>
              <a:t>兩種</a:t>
            </a:r>
            <a:r>
              <a:rPr lang="en-US" altLang="zh-CN" dirty="0" smtClean="0"/>
              <a:t>dataset</a:t>
            </a:r>
            <a:r>
              <a:rPr lang="zh-CN" altLang="en-US" dirty="0" smtClean="0"/>
              <a:t>，，</a:t>
            </a:r>
            <a:r>
              <a:rPr lang="en-US" altLang="zh-CN" dirty="0" smtClean="0"/>
              <a:t>embedding size</a:t>
            </a:r>
            <a:r>
              <a:rPr lang="zh-CN" altLang="en-US" dirty="0" smtClean="0"/>
              <a:t>為</a:t>
            </a:r>
            <a:r>
              <a:rPr lang="en-US" altLang="zh-CN" dirty="0" smtClean="0"/>
              <a:t>128</a:t>
            </a:r>
            <a:r>
              <a:rPr lang="zh-CN" altLang="en-US" dirty="0" smtClean="0"/>
              <a:t>加</a:t>
            </a:r>
            <a:r>
              <a:rPr lang="en-US" altLang="zh-CN" dirty="0" smtClean="0"/>
              <a:t>280</a:t>
            </a:r>
          </a:p>
          <a:p>
            <a:r>
              <a:rPr lang="en-US" altLang="zh-CN" dirty="0" smtClean="0"/>
              <a:t> </a:t>
            </a:r>
            <a:r>
              <a:rPr lang="zh-CN" altLang="en-US" dirty="0" smtClean="0"/>
              <a:t>而加上</a:t>
            </a:r>
            <a:r>
              <a:rPr lang="en-US" altLang="zh-CN" dirty="0" smtClean="0"/>
              <a:t>B</a:t>
            </a:r>
            <a:r>
              <a:rPr lang="zh-CN" altLang="en-US" dirty="0" smtClean="0"/>
              <a:t>是指用了</a:t>
            </a:r>
            <a:r>
              <a:rPr lang="en-US" altLang="zh-CN" dirty="0" smtClean="0"/>
              <a:t>bottle</a:t>
            </a:r>
            <a:r>
              <a:rPr lang="en-US" altLang="zh-CN" baseline="0" dirty="0" smtClean="0"/>
              <a:t> neck </a:t>
            </a:r>
            <a:r>
              <a:rPr lang="zh-CN" altLang="en-US" baseline="0" dirty="0" smtClean="0"/>
              <a:t>結構</a:t>
            </a:r>
            <a:endParaRPr lang="en-US" altLang="zh-CN" baseline="0" dirty="0" smtClean="0"/>
          </a:p>
          <a:p>
            <a:endParaRPr lang="en-US" altLang="zh-TW" dirty="0" smtClean="0"/>
          </a:p>
          <a:p>
            <a:r>
              <a:rPr lang="zh-CN" altLang="en-US" dirty="0" smtClean="0"/>
              <a:t>每一個中括號為一個</a:t>
            </a:r>
            <a:r>
              <a:rPr lang="en-US" altLang="zh-CN" dirty="0" smtClean="0"/>
              <a:t>block</a:t>
            </a:r>
            <a:r>
              <a:rPr lang="zh-CN" altLang="en-US" dirty="0" smtClean="0"/>
              <a:t>，這邊代表兩次</a:t>
            </a:r>
            <a:r>
              <a:rPr lang="en-US" altLang="zh-CN" dirty="0" smtClean="0"/>
              <a:t>convolution,</a:t>
            </a:r>
            <a:r>
              <a:rPr lang="zh-CN" altLang="en-US" dirty="0" smtClean="0"/>
              <a:t>需要一次</a:t>
            </a:r>
            <a:r>
              <a:rPr lang="en-US" altLang="zh-CN" dirty="0" smtClean="0"/>
              <a:t>block</a:t>
            </a:r>
            <a:r>
              <a:rPr lang="zh-CN" altLang="en-US" dirty="0" smtClean="0"/>
              <a:t>的</a:t>
            </a:r>
            <a:r>
              <a:rPr lang="en-US" altLang="zh-CN" dirty="0" smtClean="0"/>
              <a:t>input </a:t>
            </a:r>
            <a:r>
              <a:rPr lang="zh-CN" altLang="en-US" dirty="0" smtClean="0"/>
              <a:t>和</a:t>
            </a:r>
            <a:r>
              <a:rPr lang="en-US" altLang="zh-CN" dirty="0" smtClean="0"/>
              <a:t>output concate</a:t>
            </a:r>
            <a:r>
              <a:rPr lang="zh-CN" altLang="en-US" dirty="0" smtClean="0"/>
              <a:t>的過程</a:t>
            </a:r>
            <a:endParaRPr lang="en-US" altLang="zh-TW" dirty="0" smtClean="0"/>
          </a:p>
          <a:p>
            <a:endParaRPr lang="en-US" altLang="zh-CN" dirty="0" smtClean="0"/>
          </a:p>
          <a:p>
            <a:r>
              <a:rPr lang="zh-CN" altLang="en-US" dirty="0" smtClean="0"/>
              <a:t>也就是說</a:t>
            </a:r>
            <a:r>
              <a:rPr lang="en-US" altLang="zh-CN" dirty="0" smtClean="0"/>
              <a:t>13</a:t>
            </a:r>
            <a:r>
              <a:rPr lang="zh-CN" altLang="en-US" dirty="0" smtClean="0"/>
              <a:t>層是由，</a:t>
            </a:r>
            <a:r>
              <a:rPr lang="en-US" altLang="zh-CN" dirty="0" smtClean="0"/>
              <a:t>kernal size</a:t>
            </a:r>
            <a:r>
              <a:rPr lang="zh-CN" altLang="en-US" dirty="0" smtClean="0"/>
              <a:t>為</a:t>
            </a:r>
            <a:r>
              <a:rPr lang="en-US" altLang="zh-CN" dirty="0" smtClean="0"/>
              <a:t>4 X embedding size</a:t>
            </a:r>
            <a:r>
              <a:rPr lang="zh-CN" altLang="en-US" dirty="0" smtClean="0"/>
              <a:t>，有</a:t>
            </a:r>
            <a:r>
              <a:rPr lang="en-US" altLang="zh-CN" dirty="0" smtClean="0"/>
              <a:t>1268</a:t>
            </a:r>
            <a:r>
              <a:rPr lang="zh-CN" altLang="en-US" dirty="0" smtClean="0"/>
              <a:t>個</a:t>
            </a:r>
            <a:r>
              <a:rPr lang="en-US" altLang="zh-CN" dirty="0" smtClean="0"/>
              <a:t>filter</a:t>
            </a:r>
            <a:r>
              <a:rPr lang="zh-CN" altLang="en-US" dirty="0" smtClean="0"/>
              <a:t>，來進行卷積</a:t>
            </a:r>
            <a:endParaRPr lang="en-US" altLang="zh-TW" baseline="0"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17</a:t>
            </a:fld>
            <a:endParaRPr lang="zh-TW" altLang="en-US"/>
          </a:p>
        </p:txBody>
      </p:sp>
    </p:spTree>
    <p:extLst>
      <p:ext uri="{BB962C8B-B14F-4D97-AF65-F5344CB8AC3E}">
        <p14:creationId xmlns:p14="http://schemas.microsoft.com/office/powerpoint/2010/main" val="1256945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衡量模型好壞的指標有很多種，</a:t>
            </a:r>
            <a:r>
              <a:rPr lang="zh-CN" altLang="en-US" baseline="0" dirty="0" smtClean="0"/>
              <a:t>  傳統的我們使用</a:t>
            </a:r>
            <a:r>
              <a:rPr lang="en-US" altLang="zh-CN" baseline="0" dirty="0" smtClean="0"/>
              <a:t>perplexity,</a:t>
            </a:r>
            <a:r>
              <a:rPr lang="zh-CN" altLang="en-US" baseline="0" dirty="0" smtClean="0"/>
              <a:t>混淆度 簡稱</a:t>
            </a:r>
            <a:r>
              <a:rPr lang="en-US" altLang="zh-CN" baseline="0" dirty="0" smtClean="0"/>
              <a:t>PPL</a:t>
            </a:r>
          </a:p>
          <a:p>
            <a:endParaRPr lang="en-US" altLang="zh-TW" baseline="0" dirty="0" smtClean="0"/>
          </a:p>
          <a:p>
            <a:r>
              <a:rPr lang="zh-CN" altLang="en-US" dirty="0" smtClean="0"/>
              <a:t>它是熵的指數形式，在隨機數列中，熵值越大，不確定性就越高</a:t>
            </a:r>
            <a:r>
              <a:rPr lang="en-US" altLang="zh-CN" dirty="0" smtClean="0"/>
              <a:t>,</a:t>
            </a:r>
            <a:r>
              <a:rPr lang="zh-CN" altLang="en-US" dirty="0" smtClean="0"/>
              <a:t>模型就越差，如果</a:t>
            </a:r>
            <a:r>
              <a:rPr lang="en-US" altLang="zh-CN" dirty="0" smtClean="0"/>
              <a:t>PPL</a:t>
            </a:r>
            <a:r>
              <a:rPr lang="zh-CN" altLang="en-US" dirty="0" smtClean="0"/>
              <a:t>越小。不確定性就越低，模型就越好</a:t>
            </a:r>
            <a:endParaRPr lang="en-US" altLang="zh-CN" dirty="0" smtClean="0"/>
          </a:p>
          <a:p>
            <a:endParaRPr lang="en-US" altLang="zh-TW" dirty="0" smtClean="0"/>
          </a:p>
          <a:p>
            <a:r>
              <a:rPr lang="zh-CN" altLang="en-US" dirty="0" smtClean="0"/>
              <a:t>這也不難理解，舉個例子 ，例如我們接</a:t>
            </a:r>
            <a:r>
              <a:rPr lang="en-US" altLang="zh-CN" dirty="0" smtClean="0"/>
              <a:t>softmax</a:t>
            </a:r>
            <a:r>
              <a:rPr lang="zh-CN" altLang="en-US" dirty="0" smtClean="0"/>
              <a:t>層時，</a:t>
            </a:r>
            <a:r>
              <a:rPr lang="en-US" altLang="zh-CN" dirty="0" smtClean="0"/>
              <a:t>output </a:t>
            </a:r>
            <a:r>
              <a:rPr lang="zh-CN" altLang="en-US" dirty="0" smtClean="0"/>
              <a:t>出來的各項比重我們選最大比重作為我們的歸類。</a:t>
            </a:r>
            <a:endParaRPr lang="en-US" altLang="zh-CN" dirty="0" smtClean="0"/>
          </a:p>
          <a:p>
            <a:endParaRPr lang="en-US" altLang="zh-CN" dirty="0" smtClean="0"/>
          </a:p>
          <a:p>
            <a:r>
              <a:rPr lang="zh-CN" altLang="en-US" dirty="0" smtClean="0"/>
              <a:t>我們一定會選</a:t>
            </a:r>
            <a:r>
              <a:rPr lang="en-US" altLang="zh-CN" dirty="0" smtClean="0"/>
              <a:t>0.36        </a:t>
            </a:r>
            <a:r>
              <a:rPr lang="zh-CN" altLang="en-US" dirty="0" smtClean="0"/>
              <a:t>但是歸為其他類的可能性也蠻大的，而如果是</a:t>
            </a:r>
            <a:r>
              <a:rPr lang="en-US" altLang="zh-CN" dirty="0" smtClean="0"/>
              <a:t>.0.7..</a:t>
            </a:r>
            <a:r>
              <a:rPr lang="zh-CN" altLang="en-US" dirty="0" smtClean="0"/>
              <a:t>可以看出</a:t>
            </a:r>
            <a:r>
              <a:rPr lang="en-US" altLang="zh-CN" dirty="0" smtClean="0"/>
              <a:t>0.7</a:t>
            </a:r>
            <a:r>
              <a:rPr lang="zh-CN" altLang="en-US" dirty="0" smtClean="0"/>
              <a:t>，</a:t>
            </a:r>
            <a:r>
              <a:rPr lang="en-US" altLang="zh-CN" dirty="0" smtClean="0"/>
              <a:t>0.7</a:t>
            </a:r>
            <a:r>
              <a:rPr lang="zh-CN" altLang="en-US" dirty="0" smtClean="0"/>
              <a:t>完勝另外兩個比重，這個模型就比較好。</a:t>
            </a:r>
            <a:endParaRPr lang="en-US" altLang="zh-CN"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18</a:t>
            </a:fld>
            <a:endParaRPr lang="zh-TW" altLang="en-US"/>
          </a:p>
        </p:txBody>
      </p:sp>
    </p:spTree>
    <p:extLst>
      <p:ext uri="{BB962C8B-B14F-4D97-AF65-F5344CB8AC3E}">
        <p14:creationId xmlns:p14="http://schemas.microsoft.com/office/powerpoint/2010/main" val="3220539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首先簡單介紹一下，一些</a:t>
            </a:r>
            <a:r>
              <a:rPr lang="en-US" altLang="zh-CN" dirty="0" smtClean="0"/>
              <a:t>model</a:t>
            </a:r>
            <a:r>
              <a:rPr lang="zh-CN" altLang="en-US" dirty="0" smtClean="0"/>
              <a:t>中的方法，這篇</a:t>
            </a:r>
            <a:r>
              <a:rPr lang="en-US" altLang="zh-CN" dirty="0" smtClean="0"/>
              <a:t>paper</a:t>
            </a:r>
            <a:r>
              <a:rPr lang="zh-CN" altLang="en-US" dirty="0" smtClean="0"/>
              <a:t>用了很多非傳統的建模方式，</a:t>
            </a:r>
            <a:r>
              <a:rPr lang="zh-CN" altLang="zh-TW" sz="1200" kern="1200" dirty="0" smtClean="0">
                <a:solidFill>
                  <a:schemeClr val="tx1"/>
                </a:solidFill>
                <a:effectLst/>
                <a:latin typeface="+mn-lt"/>
                <a:ea typeface="+mn-ea"/>
                <a:cs typeface="+mn-cs"/>
              </a:rPr>
              <a:t>由於比較多，就簡單介紹一下</a:t>
            </a:r>
            <a:endParaRPr lang="en-US" altLang="zh-CN" dirty="0" smtClean="0"/>
          </a:p>
          <a:p>
            <a:r>
              <a:rPr lang="zh-CN" altLang="en-US" dirty="0" smtClean="0"/>
              <a:t>這是幾種</a:t>
            </a:r>
            <a:r>
              <a:rPr lang="en-US" altLang="zh-CN" dirty="0" smtClean="0"/>
              <a:t>gradient descent </a:t>
            </a:r>
            <a:r>
              <a:rPr lang="zh-CN" altLang="en-US" dirty="0" smtClean="0"/>
              <a:t>的方法</a:t>
            </a:r>
            <a:endParaRPr lang="en-US" altLang="zh-CN" dirty="0" smtClean="0"/>
          </a:p>
          <a:p>
            <a:r>
              <a:rPr lang="zh-CN" altLang="en-US" dirty="0" smtClean="0"/>
              <a:t>目前比較流行的是</a:t>
            </a:r>
            <a:r>
              <a:rPr lang="en-US" altLang="zh-CN" dirty="0" smtClean="0"/>
              <a:t>momentum</a:t>
            </a:r>
            <a:r>
              <a:rPr lang="zh-CN" altLang="en-US" dirty="0" smtClean="0"/>
              <a:t>動量法，</a:t>
            </a:r>
            <a:r>
              <a:rPr lang="en-US" altLang="zh-CN" dirty="0" smtClean="0"/>
              <a:t>sgd </a:t>
            </a:r>
            <a:r>
              <a:rPr lang="zh-CN" altLang="en-US" dirty="0" smtClean="0"/>
              <a:t>已經慢慢退出舞台，因為它收斂的不夠快</a:t>
            </a:r>
            <a:endParaRPr lang="en-US" altLang="zh-CN" dirty="0" smtClean="0"/>
          </a:p>
          <a:p>
            <a:endParaRPr lang="en-US" altLang="zh-TW" dirty="0" smtClean="0"/>
          </a:p>
          <a:p>
            <a:r>
              <a:rPr lang="zh-CN" altLang="en-US" dirty="0" smtClean="0"/>
              <a:t>再後面這幾種是在</a:t>
            </a:r>
            <a:r>
              <a:rPr lang="en-US" altLang="zh-CN" dirty="0" smtClean="0"/>
              <a:t>learning rate</a:t>
            </a:r>
            <a:r>
              <a:rPr lang="zh-CN" altLang="en-US" dirty="0" smtClean="0"/>
              <a:t>上下功夫，</a:t>
            </a:r>
            <a:r>
              <a:rPr lang="en-US" altLang="zh-CN" dirty="0" smtClean="0"/>
              <a:t>paper</a:t>
            </a:r>
            <a:r>
              <a:rPr lang="zh-CN" altLang="en-US" dirty="0" smtClean="0"/>
              <a:t>中沒有提到就不做過多的介紹。</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20</a:t>
            </a:fld>
            <a:endParaRPr lang="zh-TW" altLang="en-US"/>
          </a:p>
        </p:txBody>
      </p:sp>
    </p:spTree>
    <p:extLst>
      <p:ext uri="{BB962C8B-B14F-4D97-AF65-F5344CB8AC3E}">
        <p14:creationId xmlns:p14="http://schemas.microsoft.com/office/powerpoint/2010/main" val="413846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這是我的</a:t>
            </a:r>
            <a:r>
              <a:rPr lang="en-US" altLang="zh-CN" dirty="0" smtClean="0"/>
              <a:t>outline ,</a:t>
            </a:r>
            <a:r>
              <a:rPr lang="zh-CN" altLang="en-US" dirty="0" smtClean="0"/>
              <a:t>我會介紹這篇</a:t>
            </a:r>
            <a:r>
              <a:rPr lang="en-US" altLang="zh-CN" dirty="0" smtClean="0"/>
              <a:t>paper</a:t>
            </a:r>
            <a:r>
              <a:rPr lang="zh-CN" altLang="en-US" dirty="0" smtClean="0"/>
              <a:t>的</a:t>
            </a:r>
            <a:r>
              <a:rPr lang="en-US" altLang="zh-CN" dirty="0" smtClean="0"/>
              <a:t>introduction</a:t>
            </a:r>
            <a:r>
              <a:rPr lang="zh-CN" altLang="en-US" dirty="0" smtClean="0"/>
              <a:t>，</a:t>
            </a:r>
            <a:endParaRPr lang="en-US" altLang="zh-CN" dirty="0" smtClean="0"/>
          </a:p>
          <a:p>
            <a:r>
              <a:rPr lang="en-US" altLang="zh-CN" dirty="0" smtClean="0"/>
              <a:t>approach</a:t>
            </a:r>
            <a:r>
              <a:rPr lang="zh-CN" altLang="en-US" dirty="0" smtClean="0"/>
              <a:t>分為主要的方法，和整個方法下的不同架構</a:t>
            </a:r>
            <a:endParaRPr lang="en-US" altLang="zh-CN" dirty="0" smtClean="0"/>
          </a:p>
          <a:p>
            <a:r>
              <a:rPr lang="zh-CN" altLang="en-US" dirty="0" smtClean="0"/>
              <a:t>實驗部分前面我會介紹一下 ，算是比較不一樣的技術，再來是我們方法下的實驗，然後是和其他方法的比較</a:t>
            </a:r>
            <a:endParaRPr lang="en-US" altLang="zh-CN" dirty="0" smtClean="0"/>
          </a:p>
          <a:p>
            <a:endParaRPr lang="en-US" altLang="zh-TW" dirty="0" smtClean="0"/>
          </a:p>
          <a:p>
            <a:r>
              <a:rPr lang="zh-CN" altLang="en-US" dirty="0" smtClean="0"/>
              <a:t>然後是</a:t>
            </a:r>
            <a:r>
              <a:rPr lang="en-US" altLang="zh-CN" dirty="0" smtClean="0"/>
              <a:t>conclusion</a:t>
            </a:r>
            <a:r>
              <a:rPr lang="en-US" altLang="zh-CN" baseline="0" dirty="0" smtClean="0"/>
              <a:t> </a:t>
            </a:r>
            <a:r>
              <a:rPr lang="zh-CN" altLang="en-US" baseline="0" dirty="0" smtClean="0"/>
              <a:t>和</a:t>
            </a:r>
            <a:r>
              <a:rPr lang="en-US" altLang="zh-CN" baseline="0" dirty="0" smtClean="0"/>
              <a:t>swot</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a:t>
            </a:fld>
            <a:endParaRPr lang="zh-TW" altLang="en-US"/>
          </a:p>
        </p:txBody>
      </p:sp>
    </p:spTree>
    <p:extLst>
      <p:ext uri="{BB962C8B-B14F-4D97-AF65-F5344CB8AC3E}">
        <p14:creationId xmlns:p14="http://schemas.microsoft.com/office/powerpoint/2010/main" val="211860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MOMENTUM</a:t>
            </a:r>
            <a:r>
              <a:rPr lang="zh-CN" altLang="en-US" dirty="0" smtClean="0"/>
              <a:t>，引入了物理的動量，</a:t>
            </a:r>
            <a:endParaRPr lang="en-US" altLang="zh-CN" dirty="0" smtClean="0"/>
          </a:p>
          <a:p>
            <a:endParaRPr lang="en-US" altLang="zh-TW" dirty="0" smtClean="0"/>
          </a:p>
          <a:p>
            <a:r>
              <a:rPr lang="zh-TW" altLang="zh-TW" sz="1200" kern="1200" dirty="0" smtClean="0">
                <a:solidFill>
                  <a:schemeClr val="tx1"/>
                </a:solidFill>
                <a:effectLst/>
                <a:latin typeface="+mn-lt"/>
                <a:ea typeface="+mn-ea"/>
                <a:cs typeface="+mn-cs"/>
              </a:rPr>
              <a:t>簡單來說以前的方法是，從高的梯度，走下來，每次都要停下來看看目前的梯度。 </a:t>
            </a:r>
            <a:r>
              <a:rPr lang="zh-CN" altLang="en-US" sz="1200" kern="1200" dirty="0" smtClean="0">
                <a:solidFill>
                  <a:schemeClr val="tx1"/>
                </a:solidFill>
                <a:effectLst/>
                <a:latin typeface="+mn-lt"/>
                <a:ea typeface="+mn-ea"/>
                <a:cs typeface="+mn-cs"/>
              </a:rPr>
              <a:t>再勻速下降。</a:t>
            </a:r>
            <a:endParaRPr lang="en-US" altLang="zh-CN"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而動量法結合了物理的動量，從當前速度加速下降，在下一步的位置加上上一步的慣性，從而有更快的下降梯度</a:t>
            </a:r>
            <a:r>
              <a:rPr lang="en-US" altLang="zh-CN"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V t-1 </a:t>
            </a:r>
            <a:r>
              <a:rPr lang="zh-CN" altLang="zh-TW" sz="1200" kern="1200" dirty="0" smtClean="0">
                <a:solidFill>
                  <a:schemeClr val="tx1"/>
                </a:solidFill>
                <a:effectLst/>
                <a:latin typeface="+mn-lt"/>
                <a:ea typeface="+mn-ea"/>
                <a:cs typeface="+mn-cs"/>
              </a:rPr>
              <a:t>為之前的動量和</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伽馬為衰減值，可以設為</a:t>
            </a:r>
            <a:r>
              <a:rPr lang="en-US" altLang="zh-TW" sz="1200" kern="1200" dirty="0" smtClean="0">
                <a:solidFill>
                  <a:schemeClr val="tx1"/>
                </a:solidFill>
                <a:effectLst/>
                <a:latin typeface="+mn-lt"/>
                <a:ea typeface="+mn-ea"/>
                <a:cs typeface="+mn-cs"/>
              </a:rPr>
              <a:t>0.9 </a:t>
            </a:r>
            <a:r>
              <a:rPr lang="zh-CN"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0.99</a:t>
            </a:r>
            <a:r>
              <a:rPr lang="zh-CN" altLang="en-US" sz="1200" kern="1200" dirty="0" smtClean="0">
                <a:solidFill>
                  <a:schemeClr val="tx1"/>
                </a:solidFill>
                <a:effectLst/>
                <a:latin typeface="+mn-lt"/>
                <a:ea typeface="+mn-ea"/>
                <a:cs typeface="+mn-cs"/>
              </a:rPr>
              <a:t>目的是</a:t>
            </a:r>
            <a:r>
              <a:rPr lang="zh-CN" altLang="zh-TW" sz="1200" kern="1200" dirty="0" smtClean="0">
                <a:solidFill>
                  <a:schemeClr val="tx1"/>
                </a:solidFill>
                <a:effectLst/>
                <a:latin typeface="+mn-lt"/>
                <a:ea typeface="+mn-ea"/>
                <a:cs typeface="+mn-cs"/>
              </a:rPr>
              <a:t>讓前面的梯度對後面的影響越來越小，通過梯度消失讓速度停下來</a:t>
            </a:r>
            <a:r>
              <a:rPr lang="en-US" altLang="zh-TW" sz="1200" kern="1200" dirty="0" smtClean="0">
                <a:solidFill>
                  <a:schemeClr val="tx1"/>
                </a:solidFill>
                <a:effectLst/>
                <a:latin typeface="+mn-lt"/>
                <a:ea typeface="+mn-ea"/>
                <a:cs typeface="+mn-cs"/>
              </a:rPr>
              <a:t>,</a:t>
            </a:r>
            <a:r>
              <a:rPr lang="zh-CN" altLang="zh-TW" sz="1200" kern="1200" dirty="0" smtClean="0">
                <a:solidFill>
                  <a:schemeClr val="tx1"/>
                </a:solidFill>
                <a:effectLst/>
                <a:latin typeface="+mn-lt"/>
                <a:ea typeface="+mn-ea"/>
                <a:cs typeface="+mn-cs"/>
              </a:rPr>
              <a:t>如果沒有伽馬會難以收斂</a:t>
            </a:r>
            <a:endParaRPr lang="en-US" altLang="zh-CN"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NAG</a:t>
            </a:r>
            <a:r>
              <a:rPr lang="zh-CN" altLang="en-US" sz="1200" kern="1200" dirty="0" smtClean="0">
                <a:solidFill>
                  <a:schemeClr val="tx1"/>
                </a:solidFill>
                <a:effectLst/>
                <a:latin typeface="+mn-lt"/>
                <a:ea typeface="+mn-ea"/>
                <a:cs typeface="+mn-cs"/>
              </a:rPr>
              <a:t>法，可以參照這兩張圖</a:t>
            </a:r>
            <a:endParaRPr lang="zh-TW" altLang="zh-TW"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21</a:t>
            </a:fld>
            <a:endParaRPr lang="zh-TW" altLang="en-US"/>
          </a:p>
        </p:txBody>
      </p:sp>
    </p:spTree>
    <p:extLst>
      <p:ext uri="{BB962C8B-B14F-4D97-AF65-F5344CB8AC3E}">
        <p14:creationId xmlns:p14="http://schemas.microsoft.com/office/powerpoint/2010/main" val="188459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momentum</a:t>
            </a:r>
            <a:r>
              <a:rPr lang="zh-CN" altLang="zh-TW" sz="1200" kern="1200" dirty="0" smtClean="0">
                <a:solidFill>
                  <a:schemeClr val="tx1"/>
                </a:solidFill>
                <a:effectLst/>
                <a:latin typeface="+mn-lt"/>
                <a:ea typeface="+mn-ea"/>
                <a:cs typeface="+mn-cs"/>
              </a:rPr>
              <a:t>每次都要將兩個梯度方向合併</a:t>
            </a:r>
            <a:r>
              <a:rPr lang="zh-CN" altLang="en-US" sz="1200" kern="1200" dirty="0" smtClean="0">
                <a:solidFill>
                  <a:schemeClr val="tx1"/>
                </a:solidFill>
                <a:effectLst/>
                <a:latin typeface="+mn-lt"/>
                <a:ea typeface="+mn-ea"/>
                <a:cs typeface="+mn-cs"/>
              </a:rPr>
              <a:t>，有人就想出，</a:t>
            </a:r>
            <a:r>
              <a:rPr lang="zh-CN" altLang="zh-TW" sz="1200" kern="1200" dirty="0" smtClean="0">
                <a:solidFill>
                  <a:schemeClr val="tx1"/>
                </a:solidFill>
                <a:effectLst/>
                <a:latin typeface="+mn-lt"/>
                <a:ea typeface="+mn-ea"/>
                <a:cs typeface="+mn-cs"/>
              </a:rPr>
              <a:t>為何不先按照歷史方向多走一小步，</a:t>
            </a:r>
            <a:r>
              <a:rPr lang="zh-CN" altLang="en-US" sz="1200" kern="1200" dirty="0" smtClean="0">
                <a:solidFill>
                  <a:schemeClr val="tx1"/>
                </a:solidFill>
                <a:effectLst/>
                <a:latin typeface="+mn-lt"/>
                <a:ea typeface="+mn-ea"/>
                <a:cs typeface="+mn-cs"/>
              </a:rPr>
              <a:t>看到下一點的梯度后，</a:t>
            </a:r>
            <a:r>
              <a:rPr lang="zh-CN" altLang="zh-TW" sz="1200" kern="1200" dirty="0" smtClean="0">
                <a:solidFill>
                  <a:schemeClr val="tx1"/>
                </a:solidFill>
                <a:effectLst/>
                <a:latin typeface="+mn-lt"/>
                <a:ea typeface="+mn-ea"/>
                <a:cs typeface="+mn-cs"/>
              </a:rPr>
              <a:t>然後再按照</a:t>
            </a:r>
            <a:r>
              <a:rPr lang="zh-CN" altLang="en-US" sz="1200" kern="1200" dirty="0" smtClean="0">
                <a:solidFill>
                  <a:schemeClr val="tx1"/>
                </a:solidFill>
                <a:effectLst/>
                <a:latin typeface="+mn-lt"/>
                <a:ea typeface="+mn-ea"/>
                <a:cs typeface="+mn-cs"/>
              </a:rPr>
              <a:t>真實的梯度方向進行修正。</a:t>
            </a:r>
            <a:endParaRPr lang="en-US" altLang="zh-CN"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這樣做的好處是，</a:t>
            </a:r>
            <a:r>
              <a:rPr lang="en-US" altLang="zh-CN" dirty="0" smtClean="0"/>
              <a:t>nag</a:t>
            </a:r>
            <a:r>
              <a:rPr lang="zh-CN" altLang="en-US" dirty="0" smtClean="0"/>
              <a:t>看到下一步未來，再進行修正，</a:t>
            </a:r>
            <a:endParaRPr lang="zh-TW" altLang="en-US" dirty="0" smtClean="0"/>
          </a:p>
          <a:p>
            <a:r>
              <a:rPr lang="zh-TW" altLang="en-US" sz="1200" b="0" i="0" kern="1200" dirty="0" smtClean="0">
                <a:solidFill>
                  <a:schemeClr val="tx1"/>
                </a:solidFill>
                <a:effectLst/>
                <a:latin typeface="+mn-lt"/>
                <a:ea typeface="+mn-ea"/>
                <a:cs typeface="+mn-cs"/>
              </a:rPr>
              <a:t>如果前面的梯度比当前位置的梯度大，那我就可以把步子迈得比原来大一些，如果前面的梯度比现在的梯度小，那我就可以把步子迈得小一些。</a:t>
            </a:r>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22</a:t>
            </a:fld>
            <a:endParaRPr lang="zh-TW" altLang="en-US"/>
          </a:p>
        </p:txBody>
      </p:sp>
    </p:spTree>
    <p:extLst>
      <p:ext uri="{BB962C8B-B14F-4D97-AF65-F5344CB8AC3E}">
        <p14:creationId xmlns:p14="http://schemas.microsoft.com/office/powerpoint/2010/main" val="3743058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kern="1200" dirty="0" smtClean="0">
                <a:solidFill>
                  <a:schemeClr val="tx1"/>
                </a:solidFill>
                <a:effectLst/>
                <a:latin typeface="+mn-lt"/>
                <a:ea typeface="+mn-ea"/>
                <a:cs typeface="+mn-cs"/>
              </a:rPr>
              <a:t>還用到梯度裁剪的技術和</a:t>
            </a:r>
            <a:r>
              <a:rPr lang="en-US" altLang="zh-TW" sz="1200" kern="1200" dirty="0" smtClean="0">
                <a:solidFill>
                  <a:schemeClr val="tx1"/>
                </a:solidFill>
                <a:effectLst/>
                <a:latin typeface="+mn-lt"/>
                <a:ea typeface="+mn-ea"/>
                <a:cs typeface="+mn-cs"/>
              </a:rPr>
              <a:t>Weight normalizarion</a:t>
            </a:r>
            <a:r>
              <a:rPr lang="zh-CN" altLang="zh-TW" sz="1200" kern="1200" dirty="0" smtClean="0">
                <a:solidFill>
                  <a:schemeClr val="tx1"/>
                </a:solidFill>
                <a:effectLst/>
                <a:latin typeface="+mn-lt"/>
                <a:ea typeface="+mn-ea"/>
                <a:cs typeface="+mn-cs"/>
              </a:rPr>
              <a:t>，現在這兩項技術，在</a:t>
            </a:r>
            <a:r>
              <a:rPr lang="en-US" altLang="zh-TW" sz="1200" kern="1200" dirty="0" smtClean="0">
                <a:solidFill>
                  <a:schemeClr val="tx1"/>
                </a:solidFill>
                <a:effectLst/>
                <a:latin typeface="+mn-lt"/>
                <a:ea typeface="+mn-ea"/>
                <a:cs typeface="+mn-cs"/>
              </a:rPr>
              <a:t>tensorflor</a:t>
            </a:r>
            <a:r>
              <a:rPr lang="zh-CN" altLang="zh-TW" sz="1200" kern="1200" dirty="0" smtClean="0">
                <a:solidFill>
                  <a:schemeClr val="tx1"/>
                </a:solidFill>
                <a:effectLst/>
                <a:latin typeface="+mn-lt"/>
                <a:ea typeface="+mn-ea"/>
                <a:cs typeface="+mn-cs"/>
              </a:rPr>
              <a:t>都已經可以</a:t>
            </a:r>
            <a:r>
              <a:rPr lang="en-US" altLang="zh-TW" sz="1200" kern="1200" dirty="0" smtClean="0">
                <a:solidFill>
                  <a:schemeClr val="tx1"/>
                </a:solidFill>
                <a:effectLst/>
                <a:latin typeface="+mn-lt"/>
                <a:ea typeface="+mn-ea"/>
                <a:cs typeface="+mn-cs"/>
              </a:rPr>
              <a:t>call</a:t>
            </a:r>
            <a:r>
              <a:rPr lang="zh-CN" altLang="zh-TW" sz="1200" kern="1200" dirty="0" smtClean="0">
                <a:solidFill>
                  <a:schemeClr val="tx1"/>
                </a:solidFill>
                <a:effectLst/>
                <a:latin typeface="+mn-lt"/>
                <a:ea typeface="+mn-ea"/>
                <a:cs typeface="+mn-cs"/>
              </a:rPr>
              <a:t>套件使用，</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Gradient clipping:</a:t>
            </a:r>
            <a:r>
              <a:rPr lang="zh-CN" altLang="zh-TW" sz="1200" kern="1200" dirty="0" smtClean="0">
                <a:solidFill>
                  <a:schemeClr val="tx1"/>
                </a:solidFill>
                <a:effectLst/>
                <a:latin typeface="+mn-lt"/>
                <a:ea typeface="+mn-ea"/>
                <a:cs typeface="+mn-cs"/>
              </a:rPr>
              <a:t>在反向傳播中我們可能會有梯度消失或爆炸的問題，梯度裁剪可以用如下方式對梯度進行一個跟新，</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再來是</a:t>
            </a:r>
            <a:r>
              <a:rPr lang="en-US" altLang="zh-TW" sz="1200" kern="1200" dirty="0" smtClean="0">
                <a:solidFill>
                  <a:schemeClr val="tx1"/>
                </a:solidFill>
                <a:effectLst/>
                <a:latin typeface="+mn-lt"/>
                <a:ea typeface="+mn-ea"/>
                <a:cs typeface="+mn-cs"/>
              </a:rPr>
              <a:t>weight normalization</a:t>
            </a:r>
            <a:r>
              <a:rPr lang="zh-CN" altLang="zh-TW" sz="1200" kern="1200" dirty="0" smtClean="0">
                <a:solidFill>
                  <a:schemeClr val="tx1"/>
                </a:solidFill>
                <a:effectLst/>
                <a:latin typeface="+mn-lt"/>
                <a:ea typeface="+mn-ea"/>
                <a:cs typeface="+mn-cs"/>
              </a:rPr>
              <a:t>，為了控制</a:t>
            </a:r>
            <a:r>
              <a:rPr lang="en-US" altLang="zh-TW" sz="1200" kern="1200" dirty="0" smtClean="0">
                <a:solidFill>
                  <a:schemeClr val="tx1"/>
                </a:solidFill>
                <a:effectLst/>
                <a:latin typeface="+mn-lt"/>
                <a:ea typeface="+mn-ea"/>
                <a:cs typeface="+mn-cs"/>
              </a:rPr>
              <a:t>weight </a:t>
            </a:r>
            <a:r>
              <a:rPr lang="zh-CN" altLang="zh-TW" sz="1200" kern="1200" dirty="0" smtClean="0">
                <a:solidFill>
                  <a:schemeClr val="tx1"/>
                </a:solidFill>
                <a:effectLst/>
                <a:latin typeface="+mn-lt"/>
                <a:ea typeface="+mn-ea"/>
                <a:cs typeface="+mn-cs"/>
              </a:rPr>
              <a:t>在一定的範圍內</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一般做</a:t>
            </a:r>
            <a:r>
              <a:rPr lang="en-US" altLang="zh-TW" sz="1200" kern="1200" dirty="0" smtClean="0">
                <a:solidFill>
                  <a:schemeClr val="tx1"/>
                </a:solidFill>
                <a:effectLst/>
                <a:latin typeface="+mn-lt"/>
                <a:ea typeface="+mn-ea"/>
                <a:cs typeface="+mn-cs"/>
              </a:rPr>
              <a:t> normalization</a:t>
            </a:r>
            <a:r>
              <a:rPr lang="zh-CN" altLang="zh-TW" sz="1200" kern="1200" dirty="0" smtClean="0">
                <a:solidFill>
                  <a:schemeClr val="tx1"/>
                </a:solidFill>
                <a:effectLst/>
                <a:latin typeface="+mn-lt"/>
                <a:ea typeface="+mn-ea"/>
                <a:cs typeface="+mn-cs"/>
              </a:rPr>
              <a:t>，我們針對</a:t>
            </a:r>
            <a:r>
              <a:rPr lang="en-US" altLang="zh-TW" sz="1200" kern="1200" dirty="0" smtClean="0">
                <a:solidFill>
                  <a:schemeClr val="tx1"/>
                </a:solidFill>
                <a:effectLst/>
                <a:latin typeface="+mn-lt"/>
                <a:ea typeface="+mn-ea"/>
                <a:cs typeface="+mn-cs"/>
              </a:rPr>
              <a:t>input data </a:t>
            </a:r>
            <a:r>
              <a:rPr lang="zh-CN" altLang="zh-TW" sz="1200" kern="1200" dirty="0" smtClean="0">
                <a:solidFill>
                  <a:schemeClr val="tx1"/>
                </a:solidFill>
                <a:effectLst/>
                <a:latin typeface="+mn-lt"/>
                <a:ea typeface="+mn-ea"/>
                <a:cs typeface="+mn-cs"/>
              </a:rPr>
              <a:t>進入</a:t>
            </a:r>
            <a:r>
              <a:rPr lang="en-US" altLang="zh-TW" sz="1200" kern="1200" dirty="0" smtClean="0">
                <a:solidFill>
                  <a:schemeClr val="tx1"/>
                </a:solidFill>
                <a:effectLst/>
                <a:latin typeface="+mn-lt"/>
                <a:ea typeface="+mn-ea"/>
                <a:cs typeface="+mn-cs"/>
              </a:rPr>
              <a:t>layer</a:t>
            </a:r>
            <a:r>
              <a:rPr lang="zh-CN" altLang="zh-TW" sz="1200" kern="1200" dirty="0" smtClean="0">
                <a:solidFill>
                  <a:schemeClr val="tx1"/>
                </a:solidFill>
                <a:effectLst/>
                <a:latin typeface="+mn-lt"/>
                <a:ea typeface="+mn-ea"/>
                <a:cs typeface="+mn-cs"/>
              </a:rPr>
              <a:t>前。是控制各筆</a:t>
            </a:r>
            <a:r>
              <a:rPr lang="en-US" altLang="zh-TW" sz="1200" kern="1200" dirty="0" smtClean="0">
                <a:solidFill>
                  <a:schemeClr val="tx1"/>
                </a:solidFill>
                <a:effectLst/>
                <a:latin typeface="+mn-lt"/>
                <a:ea typeface="+mn-ea"/>
                <a:cs typeface="+mn-cs"/>
              </a:rPr>
              <a:t>data</a:t>
            </a:r>
            <a:r>
              <a:rPr lang="zh-CN" altLang="zh-TW" sz="1200" kern="1200" dirty="0" smtClean="0">
                <a:solidFill>
                  <a:schemeClr val="tx1"/>
                </a:solidFill>
                <a:effectLst/>
                <a:latin typeface="+mn-lt"/>
                <a:ea typeface="+mn-ea"/>
                <a:cs typeface="+mn-cs"/>
              </a:rPr>
              <a:t>之前值域不要相差太大</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而</a:t>
            </a:r>
            <a:r>
              <a:rPr lang="en-US" altLang="zh-TW" sz="1200" kern="1200" dirty="0" smtClean="0">
                <a:solidFill>
                  <a:schemeClr val="tx1"/>
                </a:solidFill>
                <a:effectLst/>
                <a:latin typeface="+mn-lt"/>
                <a:ea typeface="+mn-ea"/>
                <a:cs typeface="+mn-cs"/>
              </a:rPr>
              <a:t>weight normalization</a:t>
            </a:r>
            <a:r>
              <a:rPr lang="zh-CN" altLang="zh-TW" sz="1200" kern="1200" dirty="0" smtClean="0">
                <a:solidFill>
                  <a:schemeClr val="tx1"/>
                </a:solidFill>
                <a:effectLst/>
                <a:latin typeface="+mn-lt"/>
                <a:ea typeface="+mn-ea"/>
                <a:cs typeface="+mn-cs"/>
              </a:rPr>
              <a:t>也是如此，目的是為了不讓</a:t>
            </a:r>
            <a:r>
              <a:rPr lang="en-US" altLang="zh-TW" sz="1200" kern="1200" dirty="0" smtClean="0">
                <a:solidFill>
                  <a:schemeClr val="tx1"/>
                </a:solidFill>
                <a:effectLst/>
                <a:latin typeface="+mn-lt"/>
                <a:ea typeface="+mn-ea"/>
                <a:cs typeface="+mn-cs"/>
              </a:rPr>
              <a:t>traning</a:t>
            </a:r>
            <a:r>
              <a:rPr lang="zh-CN" altLang="zh-TW" sz="1200" kern="1200" dirty="0" smtClean="0">
                <a:solidFill>
                  <a:schemeClr val="tx1"/>
                </a:solidFill>
                <a:effectLst/>
                <a:latin typeface="+mn-lt"/>
                <a:ea typeface="+mn-ea"/>
                <a:cs typeface="+mn-cs"/>
              </a:rPr>
              <a:t>時，不同</a:t>
            </a:r>
            <a:r>
              <a:rPr lang="en-US" altLang="zh-TW" sz="1200" kern="1200" dirty="0" smtClean="0">
                <a:solidFill>
                  <a:schemeClr val="tx1"/>
                </a:solidFill>
                <a:effectLst/>
                <a:latin typeface="+mn-lt"/>
                <a:ea typeface="+mn-ea"/>
                <a:cs typeface="+mn-cs"/>
              </a:rPr>
              <a:t>units weight </a:t>
            </a:r>
            <a:r>
              <a:rPr lang="zh-CN" altLang="zh-TW" sz="1200" kern="1200" dirty="0" smtClean="0">
                <a:solidFill>
                  <a:schemeClr val="tx1"/>
                </a:solidFill>
                <a:effectLst/>
                <a:latin typeface="+mn-lt"/>
                <a:ea typeface="+mn-ea"/>
                <a:cs typeface="+mn-cs"/>
              </a:rPr>
              <a:t>變化太大</a:t>
            </a:r>
            <a:r>
              <a:rPr lang="en-US" altLang="zh-TW" sz="1200" kern="1200" dirty="0" smtClean="0">
                <a:solidFill>
                  <a:schemeClr val="tx1"/>
                </a:solidFill>
                <a:effectLst/>
                <a:latin typeface="+mn-lt"/>
                <a:ea typeface="+mn-ea"/>
                <a:cs typeface="+mn-cs"/>
              </a:rPr>
              <a:t>,</a:t>
            </a:r>
            <a:r>
              <a:rPr lang="zh-CN" altLang="zh-TW" sz="1200" kern="1200" dirty="0" smtClean="0">
                <a:solidFill>
                  <a:schemeClr val="tx1"/>
                </a:solidFill>
                <a:effectLst/>
                <a:latin typeface="+mn-lt"/>
                <a:ea typeface="+mn-ea"/>
                <a:cs typeface="+mn-cs"/>
              </a:rPr>
              <a:t>具體的原理有點複雜，這裡面就不再進一步介紹。</a:t>
            </a:r>
            <a:endParaRPr lang="zh-TW"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23</a:t>
            </a:fld>
            <a:endParaRPr lang="zh-TW" altLang="en-US"/>
          </a:p>
        </p:txBody>
      </p:sp>
    </p:spTree>
    <p:extLst>
      <p:ext uri="{BB962C8B-B14F-4D97-AF65-F5344CB8AC3E}">
        <p14:creationId xmlns:p14="http://schemas.microsoft.com/office/powerpoint/2010/main" val="39110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我們使用一下超參數</a:t>
            </a:r>
            <a:r>
              <a:rPr lang="zh-CN" altLang="en-US" sz="1200" kern="1200" dirty="0" smtClean="0">
                <a:solidFill>
                  <a:schemeClr val="tx1"/>
                </a:solidFill>
                <a:effectLst/>
                <a:latin typeface="+mn-lt"/>
                <a:ea typeface="+mn-ea"/>
                <a:cs typeface="+mn-cs"/>
              </a:rPr>
              <a:t>，包含了剛剛梯度裁剪的</a:t>
            </a:r>
            <a:r>
              <a:rPr lang="en-US" altLang="zh-CN" sz="1200" kern="1200" dirty="0" smtClean="0">
                <a:solidFill>
                  <a:schemeClr val="tx1"/>
                </a:solidFill>
                <a:effectLst/>
                <a:latin typeface="+mn-lt"/>
                <a:ea typeface="+mn-ea"/>
                <a:cs typeface="+mn-cs"/>
              </a:rPr>
              <a:t>threshould </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momentume</a:t>
            </a:r>
            <a:r>
              <a:rPr lang="zh-CN" altLang="en-US" sz="1200" kern="1200" dirty="0" smtClean="0">
                <a:solidFill>
                  <a:schemeClr val="tx1"/>
                </a:solidFill>
                <a:effectLst/>
                <a:latin typeface="+mn-lt"/>
                <a:ea typeface="+mn-ea"/>
                <a:cs typeface="+mn-cs"/>
              </a:rPr>
              <a:t>的衰減值，</a:t>
            </a:r>
            <a:endParaRPr lang="zh-TW"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24</a:t>
            </a:fld>
            <a:endParaRPr lang="zh-TW" altLang="en-US"/>
          </a:p>
        </p:txBody>
      </p:sp>
    </p:spTree>
    <p:extLst>
      <p:ext uri="{BB962C8B-B14F-4D97-AF65-F5344CB8AC3E}">
        <p14:creationId xmlns:p14="http://schemas.microsoft.com/office/powerpoint/2010/main" val="633337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這是我們的模型和其他人的模型比較</a:t>
            </a:r>
            <a:endParaRPr lang="en-US" altLang="zh-CN"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第一個</a:t>
            </a:r>
            <a:r>
              <a:rPr lang="zh-CN" altLang="en-US" sz="1200" kern="1200" dirty="0" smtClean="0">
                <a:solidFill>
                  <a:schemeClr val="tx1"/>
                </a:solidFill>
                <a:effectLst/>
                <a:latin typeface="+mn-lt"/>
                <a:ea typeface="+mn-ea"/>
                <a:cs typeface="+mn-cs"/>
              </a:rPr>
              <a:t>是</a:t>
            </a:r>
            <a:r>
              <a:rPr lang="zh-CN" altLang="zh-TW" sz="1200" kern="1200" dirty="0" smtClean="0">
                <a:solidFill>
                  <a:schemeClr val="tx1"/>
                </a:solidFill>
                <a:effectLst/>
                <a:latin typeface="+mn-lt"/>
                <a:ea typeface="+mn-ea"/>
                <a:cs typeface="+mn-cs"/>
              </a:rPr>
              <a:t>與</a:t>
            </a:r>
            <a:r>
              <a:rPr lang="en-US" altLang="zh-TW" sz="1200" kern="1200" dirty="0" smtClean="0">
                <a:solidFill>
                  <a:schemeClr val="tx1"/>
                </a:solidFill>
                <a:effectLst/>
                <a:latin typeface="+mn-lt"/>
                <a:ea typeface="+mn-ea"/>
                <a:cs typeface="+mn-cs"/>
              </a:rPr>
              <a:t>LSTM</a:t>
            </a:r>
            <a:r>
              <a:rPr lang="zh-CN" altLang="zh-TW" sz="1200" kern="1200" dirty="0" smtClean="0">
                <a:solidFill>
                  <a:schemeClr val="tx1"/>
                </a:solidFill>
                <a:effectLst/>
                <a:latin typeface="+mn-lt"/>
                <a:ea typeface="+mn-ea"/>
                <a:cs typeface="+mn-cs"/>
              </a:rPr>
              <a:t>相比</a:t>
            </a:r>
            <a:r>
              <a:rPr lang="en-US" altLang="zh-TW" sz="1200" kern="1200" dirty="0" smtClean="0">
                <a:solidFill>
                  <a:schemeClr val="tx1"/>
                </a:solidFill>
                <a:effectLst/>
                <a:latin typeface="+mn-lt"/>
                <a:ea typeface="+mn-ea"/>
                <a:cs typeface="+mn-cs"/>
              </a:rPr>
              <a:t>,</a:t>
            </a:r>
            <a:r>
              <a:rPr lang="zh-CN" altLang="zh-TW" sz="1200" kern="1200" dirty="0" smtClean="0">
                <a:solidFill>
                  <a:schemeClr val="tx1"/>
                </a:solidFill>
                <a:effectLst/>
                <a:latin typeface="+mn-lt"/>
                <a:ea typeface="+mn-ea"/>
                <a:cs typeface="+mn-cs"/>
              </a:rPr>
              <a:t>我們控制相同的</a:t>
            </a:r>
            <a:r>
              <a:rPr lang="en-US" altLang="zh-TW" sz="1200" kern="1200" dirty="0" smtClean="0">
                <a:solidFill>
                  <a:schemeClr val="tx1"/>
                </a:solidFill>
                <a:effectLst/>
                <a:latin typeface="+mn-lt"/>
                <a:ea typeface="+mn-ea"/>
                <a:cs typeface="+mn-cs"/>
              </a:rPr>
              <a:t>GPU</a:t>
            </a:r>
            <a:r>
              <a:rPr lang="zh-CN"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softmax</a:t>
            </a:r>
            <a:r>
              <a:rPr lang="zh-CN" altLang="zh-TW" sz="1200" kern="1200" dirty="0" smtClean="0">
                <a:solidFill>
                  <a:schemeClr val="tx1"/>
                </a:solidFill>
                <a:effectLst/>
                <a:latin typeface="+mn-lt"/>
                <a:ea typeface="+mn-ea"/>
                <a:cs typeface="+mn-cs"/>
              </a:rPr>
              <a:t>方法。因為這些變量對性能有顯著影響，</a:t>
            </a:r>
            <a:endParaRPr lang="en-US"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可以看出在同樣</a:t>
            </a:r>
            <a:r>
              <a:rPr lang="en-US" altLang="zh-TW" sz="1200" kern="1200" dirty="0" smtClean="0">
                <a:solidFill>
                  <a:schemeClr val="tx1"/>
                </a:solidFill>
                <a:effectLst/>
                <a:latin typeface="+mn-lt"/>
                <a:ea typeface="+mn-ea"/>
                <a:cs typeface="+mn-cs"/>
              </a:rPr>
              <a:t>1 gpu</a:t>
            </a:r>
            <a:r>
              <a:rPr lang="zh-CN" altLang="zh-TW" sz="1200" kern="1200" dirty="0" smtClean="0">
                <a:solidFill>
                  <a:schemeClr val="tx1"/>
                </a:solidFill>
                <a:effectLst/>
                <a:latin typeface="+mn-lt"/>
                <a:ea typeface="+mn-ea"/>
                <a:cs typeface="+mn-cs"/>
              </a:rPr>
              <a:t>的情況下，</a:t>
            </a:r>
            <a:r>
              <a:rPr lang="en-US" altLang="zh-TW" sz="1200" kern="1200" dirty="0" smtClean="0">
                <a:solidFill>
                  <a:schemeClr val="tx1"/>
                </a:solidFill>
                <a:effectLst/>
                <a:latin typeface="+mn-lt"/>
                <a:ea typeface="+mn-ea"/>
                <a:cs typeface="+mn-cs"/>
              </a:rPr>
              <a:t>gcnn</a:t>
            </a:r>
            <a:r>
              <a:rPr lang="zh-CN" altLang="zh-TW" sz="1200" kern="1200" dirty="0" smtClean="0">
                <a:solidFill>
                  <a:schemeClr val="tx1"/>
                </a:solidFill>
                <a:effectLst/>
                <a:latin typeface="+mn-lt"/>
                <a:ea typeface="+mn-ea"/>
                <a:cs typeface="+mn-cs"/>
              </a:rPr>
              <a:t>比</a:t>
            </a:r>
            <a:r>
              <a:rPr lang="en-US" altLang="zh-TW" sz="1200" kern="1200" dirty="0" smtClean="0">
                <a:solidFill>
                  <a:schemeClr val="tx1"/>
                </a:solidFill>
                <a:effectLst/>
                <a:latin typeface="+mn-lt"/>
                <a:ea typeface="+mn-ea"/>
                <a:cs typeface="+mn-cs"/>
              </a:rPr>
              <a:t>lstm2048</a:t>
            </a:r>
            <a:r>
              <a:rPr lang="zh-CN" altLang="zh-TW" sz="1200" kern="1200" dirty="0" smtClean="0">
                <a:solidFill>
                  <a:schemeClr val="tx1"/>
                </a:solidFill>
                <a:effectLst/>
                <a:latin typeface="+mn-lt"/>
                <a:ea typeface="+mn-ea"/>
                <a:cs typeface="+mn-cs"/>
              </a:rPr>
              <a:t>好</a:t>
            </a:r>
            <a:r>
              <a:rPr lang="zh-CN" altLang="en-US" sz="1200" kern="1200" dirty="0" smtClean="0">
                <a:solidFill>
                  <a:schemeClr val="tx1"/>
                </a:solidFill>
                <a:effectLst/>
                <a:latin typeface="+mn-lt"/>
                <a:ea typeface="+mn-ea"/>
                <a:cs typeface="+mn-cs"/>
              </a:rPr>
              <a:t>一點點但是差不多</a:t>
            </a:r>
            <a:r>
              <a:rPr lang="zh-CN" altLang="zh-TW" sz="1200" kern="1200" dirty="0" smtClean="0">
                <a:solidFill>
                  <a:schemeClr val="tx1"/>
                </a:solidFill>
                <a:effectLst/>
                <a:latin typeface="+mn-lt"/>
                <a:ea typeface="+mn-ea"/>
                <a:cs typeface="+mn-cs"/>
              </a:rPr>
              <a:t>，以上前人做的其他實驗</a:t>
            </a:r>
            <a:r>
              <a:rPr lang="zh-CN" altLang="en-US" sz="1200" kern="1200" dirty="0" smtClean="0">
                <a:solidFill>
                  <a:schemeClr val="tx1"/>
                </a:solidFill>
                <a:effectLst/>
                <a:latin typeface="+mn-lt"/>
                <a:ea typeface="+mn-ea"/>
                <a:cs typeface="+mn-cs"/>
              </a:rPr>
              <a:t>都不怎麼樣</a:t>
            </a:r>
            <a:r>
              <a:rPr lang="zh-CN" altLang="zh-TW"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除了帶星號的是後來發的，作者出的最新版本單獨把這個放上去，看得出作者勇氣可嘉</a:t>
            </a:r>
            <a:r>
              <a:rPr lang="zh-CN" altLang="zh-TW" sz="1200" kern="1200" dirty="0" smtClean="0">
                <a:solidFill>
                  <a:schemeClr val="tx1"/>
                </a:solidFill>
                <a:effectLst/>
                <a:latin typeface="+mn-lt"/>
                <a:ea typeface="+mn-ea"/>
                <a:cs typeface="+mn-cs"/>
              </a:rPr>
              <a:t>，然後是</a:t>
            </a:r>
            <a:r>
              <a:rPr lang="en-US" altLang="zh-TW" sz="1200" kern="1200" dirty="0" smtClean="0">
                <a:solidFill>
                  <a:schemeClr val="tx1"/>
                </a:solidFill>
                <a:effectLst/>
                <a:latin typeface="+mn-lt"/>
                <a:ea typeface="+mn-ea"/>
                <a:cs typeface="+mn-cs"/>
              </a:rPr>
              <a:t>30.6</a:t>
            </a:r>
            <a:r>
              <a:rPr lang="zh-CN" altLang="zh-TW" sz="1200" kern="1200" dirty="0" smtClean="0">
                <a:solidFill>
                  <a:schemeClr val="tx1"/>
                </a:solidFill>
                <a:effectLst/>
                <a:latin typeface="+mn-lt"/>
                <a:ea typeface="+mn-ea"/>
                <a:cs typeface="+mn-cs"/>
              </a:rPr>
              <a:t>這個人它用了多得多的</a:t>
            </a:r>
            <a:r>
              <a:rPr lang="en-US" altLang="zh-TW" sz="1200" kern="1200" dirty="0" smtClean="0">
                <a:solidFill>
                  <a:schemeClr val="tx1"/>
                </a:solidFill>
                <a:effectLst/>
                <a:latin typeface="+mn-lt"/>
                <a:ea typeface="+mn-ea"/>
                <a:cs typeface="+mn-cs"/>
              </a:rPr>
              <a:t>GPU</a:t>
            </a:r>
            <a:r>
              <a:rPr lang="zh-CN" altLang="zh-TW" sz="1200" kern="1200" dirty="0" smtClean="0">
                <a:solidFill>
                  <a:schemeClr val="tx1"/>
                </a:solidFill>
                <a:effectLst/>
                <a:latin typeface="+mn-lt"/>
                <a:ea typeface="+mn-ea"/>
                <a:cs typeface="+mn-cs"/>
              </a:rPr>
              <a:t>算得比我們好一點。而且我們這個方法需要</a:t>
            </a:r>
            <a:r>
              <a:rPr lang="en-US" altLang="zh-TW" sz="1200" kern="1200" dirty="0" smtClean="0">
                <a:solidFill>
                  <a:schemeClr val="tx1"/>
                </a:solidFill>
                <a:effectLst/>
                <a:latin typeface="+mn-lt"/>
                <a:ea typeface="+mn-ea"/>
                <a:cs typeface="+mn-cs"/>
              </a:rPr>
              <a:t>2</a:t>
            </a:r>
            <a:r>
              <a:rPr lang="zh-CN" altLang="zh-TW" sz="1200" kern="1200" dirty="0" smtClean="0">
                <a:solidFill>
                  <a:schemeClr val="tx1"/>
                </a:solidFill>
                <a:effectLst/>
                <a:latin typeface="+mn-lt"/>
                <a:ea typeface="+mn-ea"/>
                <a:cs typeface="+mn-cs"/>
              </a:rPr>
              <a:t>個禮拜，她們的需要三個</a:t>
            </a:r>
            <a:endParaRPr lang="en-US" altLang="zh-CN" sz="1200" kern="1200" dirty="0" smtClean="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25</a:t>
            </a:fld>
            <a:endParaRPr lang="zh-TW" altLang="en-US"/>
          </a:p>
        </p:txBody>
      </p:sp>
    </p:spTree>
    <p:extLst>
      <p:ext uri="{BB962C8B-B14F-4D97-AF65-F5344CB8AC3E}">
        <p14:creationId xmlns:p14="http://schemas.microsoft.com/office/powerpoint/2010/main" val="1615199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kern="1200" dirty="0" smtClean="0">
                <a:solidFill>
                  <a:schemeClr val="tx1"/>
                </a:solidFill>
                <a:effectLst/>
                <a:latin typeface="+mn-lt"/>
                <a:ea typeface="+mn-ea"/>
                <a:cs typeface="+mn-cs"/>
              </a:rPr>
              <a:t>作者將剛剛和自己差不多的</a:t>
            </a:r>
            <a:r>
              <a:rPr lang="en-US" altLang="zh-TW" sz="1200" kern="1200" dirty="0" smtClean="0">
                <a:solidFill>
                  <a:schemeClr val="tx1"/>
                </a:solidFill>
                <a:effectLst/>
                <a:latin typeface="+mn-lt"/>
                <a:ea typeface="+mn-ea"/>
                <a:cs typeface="+mn-cs"/>
              </a:rPr>
              <a:t>2048</a:t>
            </a:r>
            <a:r>
              <a:rPr lang="zh-CN" altLang="zh-TW" sz="1200" kern="1200" dirty="0" smtClean="0">
                <a:solidFill>
                  <a:schemeClr val="tx1"/>
                </a:solidFill>
                <a:effectLst/>
                <a:latin typeface="+mn-lt"/>
                <a:ea typeface="+mn-ea"/>
                <a:cs typeface="+mn-cs"/>
              </a:rPr>
              <a:t>拿出來，換成這篇</a:t>
            </a:r>
            <a:r>
              <a:rPr lang="en-US" altLang="zh-TW" sz="1200" kern="1200" dirty="0" smtClean="0">
                <a:solidFill>
                  <a:schemeClr val="tx1"/>
                </a:solidFill>
                <a:effectLst/>
                <a:latin typeface="+mn-lt"/>
                <a:ea typeface="+mn-ea"/>
                <a:cs typeface="+mn-cs"/>
              </a:rPr>
              <a:t>paper </a:t>
            </a:r>
            <a:r>
              <a:rPr lang="zh-CN" altLang="zh-TW" sz="1200" kern="1200" dirty="0" smtClean="0">
                <a:solidFill>
                  <a:schemeClr val="tx1"/>
                </a:solidFill>
                <a:effectLst/>
                <a:latin typeface="+mn-lt"/>
                <a:ea typeface="+mn-ea"/>
                <a:cs typeface="+mn-cs"/>
              </a:rPr>
              <a:t>用的一種新的</a:t>
            </a:r>
            <a:r>
              <a:rPr lang="en-US" altLang="zh-TW" sz="1200" kern="1200" dirty="0" smtClean="0">
                <a:solidFill>
                  <a:schemeClr val="tx1"/>
                </a:solidFill>
                <a:effectLst/>
                <a:latin typeface="+mn-lt"/>
                <a:ea typeface="+mn-ea"/>
                <a:cs typeface="+mn-cs"/>
              </a:rPr>
              <a:t>softmax</a:t>
            </a:r>
            <a:r>
              <a:rPr lang="zh-CN" altLang="zh-TW" sz="1200" kern="1200" dirty="0" smtClean="0">
                <a:solidFill>
                  <a:schemeClr val="tx1"/>
                </a:solidFill>
                <a:effectLst/>
                <a:latin typeface="+mn-lt"/>
                <a:ea typeface="+mn-ea"/>
                <a:cs typeface="+mn-cs"/>
              </a:rPr>
              <a:t>方式 </a:t>
            </a:r>
            <a:r>
              <a:rPr lang="en-US" altLang="zh-TW" sz="1200" kern="1200" dirty="0" smtClean="0">
                <a:solidFill>
                  <a:schemeClr val="tx1"/>
                </a:solidFill>
                <a:effectLst/>
                <a:latin typeface="+mn-lt"/>
                <a:ea typeface="+mn-ea"/>
                <a:cs typeface="+mn-cs"/>
              </a:rPr>
              <a:t>adasoftmax.</a:t>
            </a:r>
            <a:endParaRPr lang="zh-TW"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MFLOPS</a:t>
            </a:r>
            <a:r>
              <a:rPr lang="zh-CN" altLang="zh-TW" sz="1200" kern="1200" dirty="0" smtClean="0">
                <a:solidFill>
                  <a:schemeClr val="tx1"/>
                </a:solidFill>
                <a:effectLst/>
                <a:latin typeface="+mn-lt"/>
                <a:ea typeface="+mn-ea"/>
                <a:cs typeface="+mn-cs"/>
              </a:rPr>
              <a:t>為每秒浮點運算次數，可以看出</a:t>
            </a:r>
            <a:r>
              <a:rPr lang="en-US" altLang="zh-TW" sz="1200" kern="1200" dirty="0" smtClean="0">
                <a:solidFill>
                  <a:schemeClr val="tx1"/>
                </a:solidFill>
                <a:effectLst/>
                <a:latin typeface="+mn-lt"/>
                <a:ea typeface="+mn-ea"/>
                <a:cs typeface="+mn-cs"/>
              </a:rPr>
              <a:t>GCNN</a:t>
            </a:r>
            <a:r>
              <a:rPr lang="zh-CN" altLang="zh-TW" sz="1200" kern="1200" dirty="0" smtClean="0">
                <a:solidFill>
                  <a:schemeClr val="tx1"/>
                </a:solidFill>
                <a:effectLst/>
                <a:latin typeface="+mn-lt"/>
                <a:ea typeface="+mn-ea"/>
                <a:cs typeface="+mn-cs"/>
              </a:rPr>
              <a:t>用</a:t>
            </a:r>
            <a:r>
              <a:rPr lang="en-US" altLang="zh-TW" sz="1200" kern="1200" dirty="0" smtClean="0">
                <a:solidFill>
                  <a:schemeClr val="tx1"/>
                </a:solidFill>
                <a:effectLst/>
                <a:latin typeface="+mn-lt"/>
                <a:ea typeface="+mn-ea"/>
                <a:cs typeface="+mn-cs"/>
              </a:rPr>
              <a:t>adativesoftmax</a:t>
            </a:r>
            <a:r>
              <a:rPr lang="zh-CN" altLang="zh-TW" sz="1200" kern="1200" dirty="0" smtClean="0">
                <a:solidFill>
                  <a:schemeClr val="tx1"/>
                </a:solidFill>
                <a:effectLst/>
                <a:latin typeface="+mn-lt"/>
                <a:ea typeface="+mn-ea"/>
                <a:cs typeface="+mn-cs"/>
              </a:rPr>
              <a:t>在簡單的工作下就能和傳統的</a:t>
            </a:r>
            <a:r>
              <a:rPr lang="en-US" altLang="zh-TW" sz="1200" kern="1200" dirty="0" smtClean="0">
                <a:solidFill>
                  <a:schemeClr val="tx1"/>
                </a:solidFill>
                <a:effectLst/>
                <a:latin typeface="+mn-lt"/>
                <a:ea typeface="+mn-ea"/>
                <a:cs typeface="+mn-cs"/>
              </a:rPr>
              <a:t>LSTM</a:t>
            </a:r>
            <a:r>
              <a:rPr lang="zh-CN" altLang="zh-TW" sz="1200" kern="1200" dirty="0" smtClean="0">
                <a:solidFill>
                  <a:schemeClr val="tx1"/>
                </a:solidFill>
                <a:effectLst/>
                <a:latin typeface="+mn-lt"/>
                <a:ea typeface="+mn-ea"/>
                <a:cs typeface="+mn-cs"/>
              </a:rPr>
              <a:t>和完全的</a:t>
            </a:r>
            <a:r>
              <a:rPr lang="en-US" altLang="zh-TW" sz="1200" kern="1200" dirty="0" smtClean="0">
                <a:solidFill>
                  <a:schemeClr val="tx1"/>
                </a:solidFill>
                <a:effectLst/>
                <a:latin typeface="+mn-lt"/>
                <a:ea typeface="+mn-ea"/>
                <a:cs typeface="+mn-cs"/>
              </a:rPr>
              <a:t>softmax </a:t>
            </a:r>
            <a:r>
              <a:rPr lang="zh-CN" altLang="zh-TW" sz="1200" kern="1200" dirty="0" smtClean="0">
                <a:solidFill>
                  <a:schemeClr val="tx1"/>
                </a:solidFill>
                <a:effectLst/>
                <a:latin typeface="+mn-lt"/>
                <a:ea typeface="+mn-ea"/>
                <a:cs typeface="+mn-cs"/>
              </a:rPr>
              <a:t>情況下</a:t>
            </a:r>
            <a:r>
              <a:rPr lang="zh-CN" altLang="en-US" sz="1200" kern="1200" dirty="0" smtClean="0">
                <a:solidFill>
                  <a:schemeClr val="tx1"/>
                </a:solidFill>
                <a:effectLst/>
                <a:latin typeface="+mn-lt"/>
                <a:ea typeface="+mn-ea"/>
                <a:cs typeface="+mn-cs"/>
              </a:rPr>
              <a:t>達</a:t>
            </a:r>
            <a:r>
              <a:rPr lang="zh-CN" altLang="zh-TW" sz="1200" kern="1200" dirty="0" smtClean="0">
                <a:solidFill>
                  <a:schemeClr val="tx1"/>
                </a:solidFill>
                <a:effectLst/>
                <a:latin typeface="+mn-lt"/>
                <a:ea typeface="+mn-ea"/>
                <a:cs typeface="+mn-cs"/>
              </a:rPr>
              <a:t>到相同的困惑值</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Adasoftmax</a:t>
            </a:r>
            <a:r>
              <a:rPr lang="zh-CN" altLang="en-US" dirty="0" smtClean="0"/>
              <a:t>：是一種專門針對</a:t>
            </a:r>
            <a:r>
              <a:rPr lang="en-US" altLang="zh-CN" dirty="0" smtClean="0"/>
              <a:t>gpu</a:t>
            </a:r>
            <a:r>
              <a:rPr lang="zh-CN" altLang="en-US" dirty="0" smtClean="0"/>
              <a:t>設計的</a:t>
            </a:r>
            <a:r>
              <a:rPr lang="en-US" altLang="zh-CN" dirty="0" smtClean="0"/>
              <a:t>softmax ,</a:t>
            </a:r>
            <a:r>
              <a:rPr lang="zh-CN" altLang="en-US" dirty="0" smtClean="0"/>
              <a:t>是根據</a:t>
            </a:r>
            <a:r>
              <a:rPr lang="en-US" altLang="zh-CN" dirty="0" smtClean="0"/>
              <a:t>GPU</a:t>
            </a:r>
            <a:r>
              <a:rPr lang="zh-CN" altLang="en-US" dirty="0" smtClean="0"/>
              <a:t>的架構進行更有效的計算，避免浪費算力</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我們要判斷它是否能在長句子建模，</a:t>
            </a:r>
            <a:r>
              <a:rPr lang="zh-CN" altLang="en-US" sz="1200" kern="1200" dirty="0" smtClean="0">
                <a:solidFill>
                  <a:schemeClr val="tx1"/>
                </a:solidFill>
                <a:effectLst/>
                <a:latin typeface="+mn-lt"/>
                <a:ea typeface="+mn-ea"/>
                <a:cs typeface="+mn-cs"/>
              </a:rPr>
              <a:t>於是拿</a:t>
            </a:r>
            <a:r>
              <a:rPr lang="en-US" altLang="zh-TW" sz="1200" kern="1200" dirty="0" smtClean="0">
                <a:solidFill>
                  <a:schemeClr val="tx1"/>
                </a:solidFill>
                <a:effectLst/>
                <a:latin typeface="+mn-lt"/>
                <a:ea typeface="+mn-ea"/>
                <a:cs typeface="+mn-cs"/>
              </a:rPr>
              <a:t>wiki-text103</a:t>
            </a:r>
            <a:r>
              <a:rPr lang="zh-CN" altLang="zh-TW"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再次用強大的競爭對手</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來比較，發現長句子依然比他好</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輸入是整篇維基百科的文章，，將平均長度增加到</a:t>
            </a:r>
            <a:r>
              <a:rPr lang="en-US" altLang="zh-TW" sz="1200" kern="1200" dirty="0" smtClean="0">
                <a:solidFill>
                  <a:schemeClr val="tx1"/>
                </a:solidFill>
                <a:effectLst/>
                <a:latin typeface="+mn-lt"/>
                <a:ea typeface="+mn-ea"/>
                <a:cs typeface="+mn-cs"/>
              </a:rPr>
              <a:t>4000</a:t>
            </a:r>
            <a:r>
              <a:rPr lang="zh-CN" altLang="zh-TW" sz="1200" kern="1200" dirty="0" smtClean="0">
                <a:solidFill>
                  <a:schemeClr val="tx1"/>
                </a:solidFill>
                <a:effectLst/>
                <a:latin typeface="+mn-lt"/>
                <a:ea typeface="+mn-ea"/>
                <a:cs typeface="+mn-cs"/>
              </a:rPr>
              <a:t>個單字，</a:t>
            </a:r>
            <a:r>
              <a:rPr lang="en-US" altLang="zh-TW" sz="1200" kern="1200" dirty="0" smtClean="0">
                <a:solidFill>
                  <a:schemeClr val="tx1"/>
                </a:solidFill>
                <a:effectLst/>
                <a:latin typeface="+mn-lt"/>
                <a:ea typeface="+mn-ea"/>
                <a:cs typeface="+mn-cs"/>
              </a:rPr>
              <a:t>gcnn </a:t>
            </a:r>
            <a:r>
              <a:rPr lang="zh-CN" altLang="zh-TW" sz="1200" kern="1200" dirty="0" smtClean="0">
                <a:solidFill>
                  <a:schemeClr val="tx1"/>
                </a:solidFill>
                <a:effectLst/>
                <a:latin typeface="+mn-lt"/>
                <a:ea typeface="+mn-ea"/>
                <a:cs typeface="+mn-cs"/>
              </a:rPr>
              <a:t>有八層 </a:t>
            </a:r>
            <a:r>
              <a:rPr lang="en-US" altLang="zh-TW" sz="1200" kern="1200" dirty="0" smtClean="0">
                <a:solidFill>
                  <a:schemeClr val="tx1"/>
                </a:solidFill>
                <a:effectLst/>
                <a:latin typeface="+mn-lt"/>
                <a:ea typeface="+mn-ea"/>
                <a:cs typeface="+mn-cs"/>
              </a:rPr>
              <a:t>800</a:t>
            </a:r>
            <a:r>
              <a:rPr lang="zh-CN"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unit  lstm </a:t>
            </a:r>
            <a:r>
              <a:rPr lang="zh-CN" altLang="zh-TW" sz="1200" kern="1200" dirty="0" smtClean="0">
                <a:solidFill>
                  <a:schemeClr val="tx1"/>
                </a:solidFill>
                <a:effectLst/>
                <a:latin typeface="+mn-lt"/>
                <a:ea typeface="+mn-ea"/>
                <a:cs typeface="+mn-cs"/>
              </a:rPr>
              <a:t>有</a:t>
            </a:r>
            <a:r>
              <a:rPr lang="en-US" altLang="zh-TW" sz="1200" kern="1200" dirty="0" smtClean="0">
                <a:solidFill>
                  <a:schemeClr val="tx1"/>
                </a:solidFill>
                <a:effectLst/>
                <a:latin typeface="+mn-lt"/>
                <a:ea typeface="+mn-ea"/>
                <a:cs typeface="+mn-cs"/>
              </a:rPr>
              <a:t>1024</a:t>
            </a:r>
            <a:r>
              <a:rPr lang="zh-CN"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unit</a:t>
            </a:r>
          </a:p>
          <a:p>
            <a:endParaRPr lang="en-US" altLang="zh-TW"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GCNN</a:t>
            </a:r>
            <a:r>
              <a:rPr lang="zh-CN" altLang="en-US" sz="1200" kern="1200" dirty="0" smtClean="0">
                <a:solidFill>
                  <a:schemeClr val="tx1"/>
                </a:solidFill>
                <a:effectLst/>
                <a:latin typeface="+mn-lt"/>
                <a:ea typeface="+mn-ea"/>
                <a:cs typeface="+mn-cs"/>
              </a:rPr>
              <a:t>依然比</a:t>
            </a:r>
            <a:r>
              <a:rPr lang="en-US" altLang="zh-CN" sz="1200" kern="1200" dirty="0" smtClean="0">
                <a:solidFill>
                  <a:schemeClr val="tx1"/>
                </a:solidFill>
                <a:effectLst/>
                <a:latin typeface="+mn-lt"/>
                <a:ea typeface="+mn-ea"/>
                <a:cs typeface="+mn-cs"/>
              </a:rPr>
              <a:t>LSTM1024</a:t>
            </a:r>
            <a:r>
              <a:rPr lang="zh-CN" altLang="en-US" sz="1200" kern="1200" dirty="0" smtClean="0">
                <a:solidFill>
                  <a:schemeClr val="tx1"/>
                </a:solidFill>
                <a:effectLst/>
                <a:latin typeface="+mn-lt"/>
                <a:ea typeface="+mn-ea"/>
                <a:cs typeface="+mn-cs"/>
              </a:rPr>
              <a:t>好</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26</a:t>
            </a:fld>
            <a:endParaRPr lang="zh-TW" altLang="en-US"/>
          </a:p>
        </p:txBody>
      </p:sp>
    </p:spTree>
    <p:extLst>
      <p:ext uri="{BB962C8B-B14F-4D97-AF65-F5344CB8AC3E}">
        <p14:creationId xmlns:p14="http://schemas.microsoft.com/office/powerpoint/2010/main" val="3181884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這個實驗是為了比較 模型的結構不同對實驗的不同影響</a:t>
            </a:r>
            <a:endParaRPr lang="en-US" altLang="zh-CN"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左邊是</a:t>
            </a:r>
            <a:r>
              <a:rPr lang="en-US" altLang="zh-TW" sz="1200" kern="1200" dirty="0" smtClean="0">
                <a:solidFill>
                  <a:schemeClr val="tx1"/>
                </a:solidFill>
                <a:effectLst/>
                <a:latin typeface="+mn-lt"/>
                <a:ea typeface="+mn-ea"/>
                <a:cs typeface="+mn-cs"/>
              </a:rPr>
              <a:t>wiki text </a:t>
            </a:r>
            <a:r>
              <a:rPr lang="zh-CN" altLang="zh-TW" sz="1200" kern="1200" dirty="0" smtClean="0">
                <a:solidFill>
                  <a:schemeClr val="tx1"/>
                </a:solidFill>
                <a:effectLst/>
                <a:latin typeface="+mn-lt"/>
                <a:ea typeface="+mn-ea"/>
                <a:cs typeface="+mn-cs"/>
              </a:rPr>
              <a:t>右邊是</a:t>
            </a:r>
            <a:r>
              <a:rPr lang="en-US" altLang="zh-TW" sz="1200" kern="1200" dirty="0" smtClean="0">
                <a:solidFill>
                  <a:schemeClr val="tx1"/>
                </a:solidFill>
                <a:effectLst/>
                <a:latin typeface="+mn-lt"/>
                <a:ea typeface="+mn-ea"/>
                <a:cs typeface="+mn-cs"/>
              </a:rPr>
              <a:t>google billion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先看左邊，明顯的</a:t>
            </a:r>
            <a:r>
              <a:rPr lang="en-US" altLang="zh-TW" sz="1200" kern="1200" dirty="0" smtClean="0">
                <a:solidFill>
                  <a:schemeClr val="tx1"/>
                </a:solidFill>
                <a:effectLst/>
                <a:latin typeface="+mn-lt"/>
                <a:ea typeface="+mn-ea"/>
                <a:cs typeface="+mn-cs"/>
              </a:rPr>
              <a:t>GLU </a:t>
            </a:r>
            <a:r>
              <a:rPr lang="zh-CN" altLang="zh-TW" sz="1200" kern="1200" dirty="0" smtClean="0">
                <a:solidFill>
                  <a:schemeClr val="tx1"/>
                </a:solidFill>
                <a:effectLst/>
                <a:latin typeface="+mn-lt"/>
                <a:ea typeface="+mn-ea"/>
                <a:cs typeface="+mn-cs"/>
              </a:rPr>
              <a:t>可以得到最低的困惑值</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Relu</a:t>
            </a:r>
            <a:r>
              <a:rPr lang="zh-CN" altLang="zh-TW" sz="1200" kern="1200" dirty="0" smtClean="0">
                <a:solidFill>
                  <a:schemeClr val="tx1"/>
                </a:solidFill>
                <a:effectLst/>
                <a:latin typeface="+mn-lt"/>
                <a:ea typeface="+mn-ea"/>
                <a:cs typeface="+mn-cs"/>
              </a:rPr>
              <a:t>是線性單元所以效果</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GLU</a:t>
            </a:r>
            <a:r>
              <a:rPr lang="zh-CN" altLang="zh-TW" sz="1200" kern="1200" dirty="0" smtClean="0">
                <a:solidFill>
                  <a:schemeClr val="tx1"/>
                </a:solidFill>
                <a:effectLst/>
                <a:latin typeface="+mn-lt"/>
                <a:ea typeface="+mn-ea"/>
                <a:cs typeface="+mn-cs"/>
              </a:rPr>
              <a:t>接近</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TANH </a:t>
            </a:r>
            <a:r>
              <a:rPr lang="zh-CN" altLang="zh-TW"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gtu</a:t>
            </a:r>
            <a:r>
              <a:rPr lang="zh-CN" altLang="zh-TW" sz="1200" kern="1200" dirty="0" smtClean="0">
                <a:solidFill>
                  <a:schemeClr val="tx1"/>
                </a:solidFill>
                <a:effectLst/>
                <a:latin typeface="+mn-lt"/>
                <a:ea typeface="+mn-ea"/>
                <a:cs typeface="+mn-cs"/>
              </a:rPr>
              <a:t>拿掉門之後的結果  </a:t>
            </a:r>
            <a:r>
              <a:rPr lang="en-US" altLang="zh-TW" sz="1200" kern="1200" dirty="0" smtClean="0">
                <a:solidFill>
                  <a:schemeClr val="tx1"/>
                </a:solidFill>
                <a:effectLst/>
                <a:latin typeface="+mn-lt"/>
                <a:ea typeface="+mn-ea"/>
                <a:cs typeface="+mn-cs"/>
              </a:rPr>
              <a:t>GTU</a:t>
            </a:r>
            <a:r>
              <a:rPr lang="zh-CN" altLang="zh-TW" sz="1200" kern="1200" dirty="0" smtClean="0">
                <a:solidFill>
                  <a:schemeClr val="tx1"/>
                </a:solidFill>
                <a:effectLst/>
                <a:latin typeface="+mn-lt"/>
                <a:ea typeface="+mn-ea"/>
                <a:cs typeface="+mn-cs"/>
              </a:rPr>
              <a:t>都會梯度消失，</a:t>
            </a:r>
            <a:r>
              <a:rPr lang="en-US" altLang="zh-TW" sz="1200" kern="1200" dirty="0" smtClean="0">
                <a:solidFill>
                  <a:schemeClr val="tx1"/>
                </a:solidFill>
                <a:effectLst/>
                <a:latin typeface="+mn-lt"/>
                <a:ea typeface="+mn-ea"/>
                <a:cs typeface="+mn-cs"/>
              </a:rPr>
              <a:t>tanh</a:t>
            </a:r>
            <a:r>
              <a:rPr lang="zh-CN" altLang="en-US" sz="1200" kern="1200" dirty="0" smtClean="0">
                <a:solidFill>
                  <a:schemeClr val="tx1"/>
                </a:solidFill>
                <a:effectLst/>
                <a:latin typeface="+mn-lt"/>
                <a:ea typeface="+mn-ea"/>
                <a:cs typeface="+mn-cs"/>
              </a:rPr>
              <a:t>當然</a:t>
            </a:r>
            <a:r>
              <a:rPr lang="zh-CN" altLang="zh-TW" sz="1200" kern="1200" dirty="0" smtClean="0">
                <a:solidFill>
                  <a:schemeClr val="tx1"/>
                </a:solidFill>
                <a:effectLst/>
                <a:latin typeface="+mn-lt"/>
                <a:ea typeface="+mn-ea"/>
                <a:cs typeface="+mn-cs"/>
              </a:rPr>
              <a:t>不例外，，只是</a:t>
            </a:r>
            <a:r>
              <a:rPr lang="en-US" altLang="zh-CN" sz="1200" kern="1200" dirty="0" smtClean="0">
                <a:solidFill>
                  <a:schemeClr val="tx1"/>
                </a:solidFill>
                <a:effectLst/>
                <a:latin typeface="+mn-lt"/>
                <a:ea typeface="+mn-ea"/>
                <a:cs typeface="+mn-cs"/>
              </a:rPr>
              <a:t>GTU</a:t>
            </a:r>
            <a:r>
              <a:rPr lang="zh-CN" altLang="zh-TW" sz="1200" kern="1200" dirty="0" smtClean="0">
                <a:solidFill>
                  <a:schemeClr val="tx1"/>
                </a:solidFill>
                <a:effectLst/>
                <a:latin typeface="+mn-lt"/>
                <a:ea typeface="+mn-ea"/>
                <a:cs typeface="+mn-cs"/>
              </a:rPr>
              <a:t>沒有那麼嚴重</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右邊： </a:t>
            </a:r>
            <a:r>
              <a:rPr lang="zh-CN" altLang="en-US" sz="1200" kern="1200" dirty="0" smtClean="0">
                <a:solidFill>
                  <a:schemeClr val="tx1"/>
                </a:solidFill>
                <a:effectLst/>
                <a:latin typeface="+mn-lt"/>
                <a:ea typeface="+mn-ea"/>
                <a:cs typeface="+mn-cs"/>
              </a:rPr>
              <a:t>拿掉了效果很差的</a:t>
            </a:r>
            <a:r>
              <a:rPr lang="en-US" altLang="zh-CN" sz="1200" kern="1200" dirty="0" smtClean="0">
                <a:solidFill>
                  <a:schemeClr val="tx1"/>
                </a:solidFill>
                <a:effectLst/>
                <a:latin typeface="+mn-lt"/>
                <a:ea typeface="+mn-ea"/>
                <a:cs typeface="+mn-cs"/>
              </a:rPr>
              <a:t>tanh</a:t>
            </a:r>
          </a:p>
          <a:p>
            <a:r>
              <a:rPr lang="zh-CN" altLang="zh-TW" sz="1200" kern="1200" dirty="0" smtClean="0">
                <a:solidFill>
                  <a:schemeClr val="tx1"/>
                </a:solidFill>
                <a:effectLst/>
                <a:latin typeface="+mn-lt"/>
                <a:ea typeface="+mn-ea"/>
                <a:cs typeface="+mn-cs"/>
              </a:rPr>
              <a:t>我覺得</a:t>
            </a:r>
            <a:r>
              <a:rPr lang="en-US" altLang="zh-TW" sz="1200" kern="1200" dirty="0" smtClean="0">
                <a:solidFill>
                  <a:schemeClr val="tx1"/>
                </a:solidFill>
                <a:effectLst/>
                <a:latin typeface="+mn-lt"/>
                <a:ea typeface="+mn-ea"/>
                <a:cs typeface="+mn-cs"/>
              </a:rPr>
              <a:t>google billion</a:t>
            </a:r>
            <a:r>
              <a:rPr lang="zh-CN" altLang="zh-TW" sz="1200" kern="1200" dirty="0" smtClean="0">
                <a:solidFill>
                  <a:schemeClr val="tx1"/>
                </a:solidFill>
                <a:effectLst/>
                <a:latin typeface="+mn-lt"/>
                <a:ea typeface="+mn-ea"/>
                <a:cs typeface="+mn-cs"/>
              </a:rPr>
              <a:t>句子沒有那麼長，而且在左邊</a:t>
            </a:r>
            <a:r>
              <a:rPr lang="en-US" altLang="zh-TW" sz="1200" kern="1200" dirty="0" smtClean="0">
                <a:solidFill>
                  <a:schemeClr val="tx1"/>
                </a:solidFill>
                <a:effectLst/>
                <a:latin typeface="+mn-lt"/>
                <a:ea typeface="+mn-ea"/>
                <a:cs typeface="+mn-cs"/>
              </a:rPr>
              <a:t>tanh</a:t>
            </a:r>
            <a:r>
              <a:rPr lang="zh-CN" altLang="zh-TW" sz="1200" kern="1200" dirty="0" smtClean="0">
                <a:solidFill>
                  <a:schemeClr val="tx1"/>
                </a:solidFill>
                <a:effectLst/>
                <a:latin typeface="+mn-lt"/>
                <a:ea typeface="+mn-ea"/>
                <a:cs typeface="+mn-cs"/>
              </a:rPr>
              <a:t>已經表現的太差。</a:t>
            </a:r>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GLU</a:t>
            </a:r>
            <a:r>
              <a:rPr lang="zh-CN" altLang="zh-TW" sz="1200" kern="1200" dirty="0" smtClean="0">
                <a:solidFill>
                  <a:schemeClr val="tx1"/>
                </a:solidFill>
                <a:effectLst/>
                <a:latin typeface="+mn-lt"/>
                <a:ea typeface="+mn-ea"/>
                <a:cs typeface="+mn-cs"/>
              </a:rPr>
              <a:t>依然最好，好在這次的句子很短，</a:t>
            </a:r>
            <a:r>
              <a:rPr lang="en-US" altLang="zh-TW" sz="1200" kern="1200" dirty="0" smtClean="0">
                <a:solidFill>
                  <a:schemeClr val="tx1"/>
                </a:solidFill>
                <a:effectLst/>
                <a:latin typeface="+mn-lt"/>
                <a:ea typeface="+mn-ea"/>
                <a:cs typeface="+mn-cs"/>
              </a:rPr>
              <a:t>gtu</a:t>
            </a:r>
            <a:r>
              <a:rPr lang="zh-CN" altLang="zh-TW" sz="1200" kern="1200" dirty="0" smtClean="0">
                <a:solidFill>
                  <a:schemeClr val="tx1"/>
                </a:solidFill>
                <a:effectLst/>
                <a:latin typeface="+mn-lt"/>
                <a:ea typeface="+mn-ea"/>
                <a:cs typeface="+mn-cs"/>
              </a:rPr>
              <a:t>可以得到和</a:t>
            </a:r>
            <a:r>
              <a:rPr lang="en-US" altLang="zh-TW" sz="1200" kern="1200" dirty="0" smtClean="0">
                <a:solidFill>
                  <a:schemeClr val="tx1"/>
                </a:solidFill>
                <a:effectLst/>
                <a:latin typeface="+mn-lt"/>
                <a:ea typeface="+mn-ea"/>
                <a:cs typeface="+mn-cs"/>
              </a:rPr>
              <a:t>glu</a:t>
            </a:r>
            <a:r>
              <a:rPr lang="zh-CN" altLang="zh-TW" sz="1200" kern="1200" dirty="0" smtClean="0">
                <a:solidFill>
                  <a:schemeClr val="tx1"/>
                </a:solidFill>
                <a:effectLst/>
                <a:latin typeface="+mn-lt"/>
                <a:ea typeface="+mn-ea"/>
                <a:cs typeface="+mn-cs"/>
              </a:rPr>
              <a:t>差不多的困惑值</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27</a:t>
            </a:fld>
            <a:endParaRPr lang="zh-TW" altLang="en-US"/>
          </a:p>
        </p:txBody>
      </p:sp>
    </p:spTree>
    <p:extLst>
      <p:ext uri="{BB962C8B-B14F-4D97-AF65-F5344CB8AC3E}">
        <p14:creationId xmlns:p14="http://schemas.microsoft.com/office/powerpoint/2010/main" val="3780524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接下來我們比較同為線性網路，</a:t>
            </a:r>
            <a:r>
              <a:rPr lang="zh-CN" altLang="en-US" sz="1200" kern="1200" dirty="0" smtClean="0">
                <a:solidFill>
                  <a:schemeClr val="tx1"/>
                </a:solidFill>
                <a:effectLst/>
                <a:latin typeface="+mn-lt"/>
                <a:ea typeface="+mn-ea"/>
                <a:cs typeface="+mn-cs"/>
              </a:rPr>
              <a:t>線性的</a:t>
            </a:r>
            <a:r>
              <a:rPr lang="en-US" altLang="zh-CN" sz="1200" kern="1200" dirty="0" smtClean="0">
                <a:solidFill>
                  <a:schemeClr val="tx1"/>
                </a:solidFill>
                <a:effectLst/>
                <a:latin typeface="+mn-lt"/>
                <a:ea typeface="+mn-ea"/>
                <a:cs typeface="+mn-cs"/>
              </a:rPr>
              <a:t>gate</a:t>
            </a:r>
            <a:r>
              <a:rPr lang="zh-CN" altLang="zh-TW"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沒有</a:t>
            </a:r>
            <a:r>
              <a:rPr lang="en-US" altLang="zh-CN" sz="1200" kern="1200" dirty="0" smtClean="0">
                <a:solidFill>
                  <a:schemeClr val="tx1"/>
                </a:solidFill>
                <a:effectLst/>
                <a:latin typeface="+mn-lt"/>
                <a:ea typeface="+mn-ea"/>
                <a:cs typeface="+mn-cs"/>
              </a:rPr>
              <a:t>gate,</a:t>
            </a:r>
            <a:r>
              <a:rPr lang="zh-CN"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glu</a:t>
            </a:r>
            <a:r>
              <a:rPr lang="zh-CN" altLang="zh-TW" sz="1200" kern="1200" dirty="0" smtClean="0">
                <a:solidFill>
                  <a:schemeClr val="tx1"/>
                </a:solidFill>
                <a:effectLst/>
                <a:latin typeface="+mn-lt"/>
                <a:ea typeface="+mn-ea"/>
                <a:cs typeface="+mn-cs"/>
              </a:rPr>
              <a:t>之間的比較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a:t>
            </a:r>
            <a:r>
              <a:rPr lang="zh-CN" altLang="zh-TW" sz="1200" kern="1200" dirty="0" smtClean="0">
                <a:solidFill>
                  <a:schemeClr val="tx1"/>
                </a:solidFill>
                <a:effectLst/>
                <a:latin typeface="+mn-lt"/>
                <a:ea typeface="+mn-ea"/>
                <a:cs typeface="+mn-cs"/>
              </a:rPr>
              <a:t>確定我們</a:t>
            </a:r>
            <a:r>
              <a:rPr lang="en-US" altLang="zh-TW" sz="1200" kern="1200" dirty="0" smtClean="0">
                <a:solidFill>
                  <a:schemeClr val="tx1"/>
                </a:solidFill>
                <a:effectLst/>
                <a:latin typeface="+mn-lt"/>
                <a:ea typeface="+mn-ea"/>
                <a:cs typeface="+mn-cs"/>
              </a:rPr>
              <a:t>gated</a:t>
            </a:r>
            <a:r>
              <a:rPr lang="zh-CN" altLang="zh-TW" sz="1200" kern="1200" dirty="0" smtClean="0">
                <a:solidFill>
                  <a:schemeClr val="tx1"/>
                </a:solidFill>
                <a:effectLst/>
                <a:latin typeface="+mn-lt"/>
                <a:ea typeface="+mn-ea"/>
                <a:cs typeface="+mn-cs"/>
              </a:rPr>
              <a:t>的價值</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說明 非線性的</a:t>
            </a:r>
            <a:r>
              <a:rPr lang="en-US" altLang="zh-TW" sz="1200" kern="1200" dirty="0" smtClean="0">
                <a:solidFill>
                  <a:schemeClr val="tx1"/>
                </a:solidFill>
                <a:effectLst/>
                <a:latin typeface="+mn-lt"/>
                <a:ea typeface="+mn-ea"/>
                <a:cs typeface="+mn-cs"/>
              </a:rPr>
              <a:t>gate</a:t>
            </a:r>
            <a:r>
              <a:rPr lang="zh-CN" altLang="zh-TW" sz="1200" kern="1200" dirty="0" smtClean="0">
                <a:solidFill>
                  <a:schemeClr val="tx1"/>
                </a:solidFill>
                <a:effectLst/>
                <a:latin typeface="+mn-lt"/>
                <a:ea typeface="+mn-ea"/>
                <a:cs typeface="+mn-cs"/>
              </a:rPr>
              <a:t>會更好</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28</a:t>
            </a:fld>
            <a:endParaRPr lang="zh-TW" altLang="en-US"/>
          </a:p>
        </p:txBody>
      </p:sp>
    </p:spTree>
    <p:extLst>
      <p:ext uri="{BB962C8B-B14F-4D97-AF65-F5344CB8AC3E}">
        <p14:creationId xmlns:p14="http://schemas.microsoft.com/office/powerpoint/2010/main" val="2501209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kern="1200" dirty="0" smtClean="0">
                <a:solidFill>
                  <a:schemeClr val="tx1"/>
                </a:solidFill>
                <a:effectLst/>
                <a:latin typeface="+mn-lt"/>
                <a:ea typeface="+mn-ea"/>
                <a:cs typeface="+mn-cs"/>
              </a:rPr>
              <a:t>我們可以看出</a:t>
            </a:r>
            <a:r>
              <a:rPr lang="en-US" altLang="zh-TW" sz="1200" kern="1200" dirty="0" smtClean="0">
                <a:solidFill>
                  <a:schemeClr val="tx1"/>
                </a:solidFill>
                <a:effectLst/>
                <a:latin typeface="+mn-lt"/>
                <a:ea typeface="+mn-ea"/>
                <a:cs typeface="+mn-cs"/>
              </a:rPr>
              <a:t>context</a:t>
            </a:r>
            <a:r>
              <a:rPr lang="zh-CN" altLang="zh-TW" sz="1200" kern="1200" dirty="0" smtClean="0">
                <a:solidFill>
                  <a:schemeClr val="tx1"/>
                </a:solidFill>
                <a:effectLst/>
                <a:latin typeface="+mn-lt"/>
                <a:ea typeface="+mn-ea"/>
                <a:cs typeface="+mn-cs"/>
              </a:rPr>
              <a:t>的長度越長，模型的理解更深入，</a:t>
            </a:r>
            <a:r>
              <a:rPr lang="en-US" altLang="zh-TW" sz="1200" kern="1200" dirty="0" smtClean="0">
                <a:solidFill>
                  <a:schemeClr val="tx1"/>
                </a:solidFill>
                <a:effectLst/>
                <a:latin typeface="+mn-lt"/>
                <a:ea typeface="+mn-ea"/>
                <a:cs typeface="+mn-cs"/>
              </a:rPr>
              <a:t>perplexity</a:t>
            </a:r>
            <a:r>
              <a:rPr lang="zh-CN" altLang="zh-TW" sz="1200" kern="1200" dirty="0" smtClean="0">
                <a:solidFill>
                  <a:schemeClr val="tx1"/>
                </a:solidFill>
                <a:effectLst/>
                <a:latin typeface="+mn-lt"/>
                <a:ea typeface="+mn-ea"/>
                <a:cs typeface="+mn-cs"/>
              </a:rPr>
              <a:t>就越小</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29</a:t>
            </a:fld>
            <a:endParaRPr lang="zh-TW" altLang="en-US"/>
          </a:p>
        </p:txBody>
      </p:sp>
    </p:spTree>
    <p:extLst>
      <p:ext uri="{BB962C8B-B14F-4D97-AF65-F5344CB8AC3E}">
        <p14:creationId xmlns:p14="http://schemas.microsoft.com/office/powerpoint/2010/main" val="553327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kern="1200" dirty="0" smtClean="0">
                <a:solidFill>
                  <a:schemeClr val="tx1"/>
                </a:solidFill>
                <a:effectLst/>
                <a:latin typeface="+mn-lt"/>
                <a:ea typeface="+mn-ea"/>
                <a:cs typeface="+mn-cs"/>
              </a:rPr>
              <a:t>最後一個實驗我們針對</a:t>
            </a:r>
            <a:r>
              <a:rPr lang="en-US" altLang="zh-TW" sz="1200" kern="1200" dirty="0" smtClean="0">
                <a:solidFill>
                  <a:schemeClr val="tx1"/>
                </a:solidFill>
                <a:effectLst/>
                <a:latin typeface="+mn-lt"/>
                <a:ea typeface="+mn-ea"/>
                <a:cs typeface="+mn-cs"/>
              </a:rPr>
              <a:t>weight normalization gradient clipping</a:t>
            </a:r>
            <a:r>
              <a:rPr lang="zh-CN" altLang="zh-TW" sz="1200" kern="1200" dirty="0" smtClean="0">
                <a:solidFill>
                  <a:schemeClr val="tx1"/>
                </a:solidFill>
                <a:effectLst/>
                <a:latin typeface="+mn-lt"/>
                <a:ea typeface="+mn-ea"/>
                <a:cs typeface="+mn-cs"/>
              </a:rPr>
              <a:t>，進行實驗。用在</a:t>
            </a:r>
            <a:r>
              <a:rPr lang="en-US" altLang="zh-TW" sz="1200" kern="1200" dirty="0" smtClean="0">
                <a:solidFill>
                  <a:schemeClr val="tx1"/>
                </a:solidFill>
                <a:effectLst/>
                <a:latin typeface="+mn-lt"/>
                <a:ea typeface="+mn-ea"/>
                <a:cs typeface="+mn-cs"/>
              </a:rPr>
              <a:t>google billion</a:t>
            </a:r>
            <a:r>
              <a:rPr lang="zh-CN" altLang="zh-TW" sz="1200" kern="1200" dirty="0" smtClean="0">
                <a:solidFill>
                  <a:schemeClr val="tx1"/>
                </a:solidFill>
                <a:effectLst/>
                <a:latin typeface="+mn-lt"/>
                <a:ea typeface="+mn-ea"/>
                <a:cs typeface="+mn-cs"/>
              </a:rPr>
              <a:t>上，發現兩者都很很重要</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尤其是</a:t>
            </a:r>
            <a:r>
              <a:rPr lang="zh-CN" altLang="en-US" sz="1200" kern="1200" dirty="0" smtClean="0">
                <a:solidFill>
                  <a:schemeClr val="tx1"/>
                </a:solidFill>
                <a:effectLst/>
                <a:latin typeface="+mn-lt"/>
                <a:ea typeface="+mn-ea"/>
                <a:cs typeface="+mn-cs"/>
              </a:rPr>
              <a:t>梯度裁剪</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雖然他們都會增大</a:t>
            </a:r>
            <a:r>
              <a:rPr lang="en-US" altLang="zh-TW" sz="1200" kern="1200" dirty="0" smtClean="0">
                <a:solidFill>
                  <a:schemeClr val="tx1"/>
                </a:solidFill>
                <a:effectLst/>
                <a:latin typeface="+mn-lt"/>
                <a:ea typeface="+mn-ea"/>
                <a:cs typeface="+mn-cs"/>
              </a:rPr>
              <a:t>cost </a:t>
            </a:r>
            <a:r>
              <a:rPr lang="zh-CN" altLang="zh-TW" sz="1200" kern="1200" dirty="0" smtClean="0">
                <a:solidFill>
                  <a:schemeClr val="tx1"/>
                </a:solidFill>
                <a:effectLst/>
                <a:latin typeface="+mn-lt"/>
                <a:ea typeface="+mn-ea"/>
                <a:cs typeface="+mn-cs"/>
              </a:rPr>
              <a:t>但是和收斂速度的增益比起來微不足道。</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30</a:t>
            </a:fld>
            <a:endParaRPr lang="zh-TW" altLang="en-US"/>
          </a:p>
        </p:txBody>
      </p:sp>
    </p:spTree>
    <p:extLst>
      <p:ext uri="{BB962C8B-B14F-4D97-AF65-F5344CB8AC3E}">
        <p14:creationId xmlns:p14="http://schemas.microsoft.com/office/powerpoint/2010/main" val="90426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kern="1200" dirty="0" smtClean="0">
                <a:solidFill>
                  <a:schemeClr val="tx1"/>
                </a:solidFill>
                <a:effectLst/>
                <a:latin typeface="+mn-lt"/>
                <a:ea typeface="+mn-ea"/>
                <a:cs typeface="+mn-cs"/>
              </a:rPr>
              <a:t>統計學語言模型</a:t>
            </a:r>
            <a:r>
              <a:rPr lang="zh-CN" altLang="zh-TW"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分如下兩種目的，一是整個句子出現的概率，</a:t>
            </a:r>
            <a:endParaRPr lang="en-US" altLang="zh-CN"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廣泛</a:t>
            </a:r>
            <a:r>
              <a:rPr lang="zh-CN" altLang="zh-TW" sz="1200" kern="1200" dirty="0" smtClean="0">
                <a:solidFill>
                  <a:schemeClr val="tx1"/>
                </a:solidFill>
                <a:effectLst/>
                <a:latin typeface="+mn-lt"/>
                <a:ea typeface="+mn-ea"/>
                <a:cs typeface="+mn-cs"/>
              </a:rPr>
              <a:t>用於</a:t>
            </a:r>
            <a:endParaRPr lang="en-US" altLang="zh-CN"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语音识别、机器翻译、分词、词性标注。</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语言模型就是用来计算一个句子的概率的模型</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二是</a:t>
            </a:r>
            <a:r>
              <a:rPr lang="zh-TW" altLang="zh-TW" sz="1200" kern="1200" dirty="0" smtClean="0">
                <a:solidFill>
                  <a:schemeClr val="tx1"/>
                </a:solidFill>
                <a:effectLst/>
                <a:latin typeface="+mn-lt"/>
                <a:ea typeface="+mn-ea"/>
                <a:cs typeface="+mn-cs"/>
              </a:rPr>
              <a:t>是指在得知前面的若干個單詞的時候，下一個位置上出現的某個單詞的概率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a:t>
            </a:r>
            <a:r>
              <a:rPr lang="zh-CN" altLang="en-US" sz="1200" kern="1200" dirty="0" smtClean="0">
                <a:solidFill>
                  <a:schemeClr val="tx1"/>
                </a:solidFill>
                <a:effectLst/>
                <a:latin typeface="+mn-lt"/>
                <a:ea typeface="+mn-ea"/>
                <a:cs typeface="+mn-cs"/>
              </a:rPr>
              <a:t>词预测</a:t>
            </a:r>
            <a:endParaRPr lang="en-US" altLang="zh-CN"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根據馬爾科夫假設，當前位置的假設只和前面的</a:t>
            </a:r>
            <a:r>
              <a:rPr lang="en-US" altLang="zh-TW" sz="1200" kern="1200" dirty="0" smtClean="0">
                <a:solidFill>
                  <a:schemeClr val="tx1"/>
                </a:solidFill>
                <a:effectLst/>
                <a:latin typeface="+mn-lt"/>
                <a:ea typeface="+mn-ea"/>
                <a:cs typeface="+mn-cs"/>
              </a:rPr>
              <a:t>N</a:t>
            </a:r>
            <a:r>
              <a:rPr lang="zh-CN" altLang="zh-TW" sz="1200" kern="1200" dirty="0" smtClean="0">
                <a:solidFill>
                  <a:schemeClr val="tx1"/>
                </a:solidFill>
                <a:effectLst/>
                <a:latin typeface="+mn-lt"/>
                <a:ea typeface="+mn-ea"/>
                <a:cs typeface="+mn-cs"/>
              </a:rPr>
              <a:t>個詞相關</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a:t>
            </a:fld>
            <a:endParaRPr lang="zh-TW" altLang="en-US"/>
          </a:p>
        </p:txBody>
      </p:sp>
    </p:spTree>
    <p:extLst>
      <p:ext uri="{BB962C8B-B14F-4D97-AF65-F5344CB8AC3E}">
        <p14:creationId xmlns:p14="http://schemas.microsoft.com/office/powerpoint/2010/main" val="2269962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由于卷积神经网络局部性的特点使得其可以在词序列中中进行并行训练，提高了处理的速度</a:t>
            </a:r>
            <a:r>
              <a:rPr lang="zh-CN" altLang="en-US" sz="1200" kern="1200" dirty="0" smtClean="0">
                <a:solidFill>
                  <a:schemeClr val="tx1"/>
                </a:solidFill>
                <a:effectLst/>
                <a:latin typeface="+mn-lt"/>
                <a:ea typeface="+mn-ea"/>
                <a:cs typeface="+mn-cs"/>
              </a:rPr>
              <a:t>，</a:t>
            </a:r>
            <a:r>
              <a:rPr lang="zh-CN" altLang="zh-TW" sz="1200" kern="1200" dirty="0" smtClean="0">
                <a:solidFill>
                  <a:schemeClr val="tx1"/>
                </a:solidFill>
                <a:effectLst/>
                <a:latin typeface="+mn-lt"/>
                <a:ea typeface="+mn-ea"/>
                <a:cs typeface="+mn-cs"/>
              </a:rPr>
              <a:t>减缓梯度消失，加快了模型的收敛速度。</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通过叠加多层</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CNN</a:t>
            </a:r>
            <a:r>
              <a:rPr lang="zh-CN" altLang="en-US" sz="1200" kern="1200" dirty="0" smtClean="0">
                <a:solidFill>
                  <a:schemeClr val="tx1"/>
                </a:solidFill>
                <a:effectLst/>
                <a:latin typeface="+mn-lt"/>
                <a:ea typeface="+mn-ea"/>
                <a:cs typeface="+mn-cs"/>
              </a:rPr>
              <a:t>，可以捕捉到更有用的</a:t>
            </a:r>
            <a:r>
              <a:rPr lang="en-US" altLang="zh-CN" sz="1200" kern="1200" dirty="0" smtClean="0">
                <a:solidFill>
                  <a:schemeClr val="tx1"/>
                </a:solidFill>
                <a:effectLst/>
                <a:latin typeface="+mn-lt"/>
                <a:ea typeface="+mn-ea"/>
                <a:cs typeface="+mn-cs"/>
              </a:rPr>
              <a:t>feature</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使得其在长文本</a:t>
            </a:r>
            <a:r>
              <a:rPr lang="en-US" altLang="zh-TW" sz="1200" kern="1200" dirty="0" smtClean="0">
                <a:solidFill>
                  <a:schemeClr val="tx1"/>
                </a:solidFill>
                <a:effectLst/>
                <a:latin typeface="+mn-lt"/>
                <a:ea typeface="+mn-ea"/>
                <a:cs typeface="+mn-cs"/>
              </a:rPr>
              <a:t>WikiText-103</a:t>
            </a:r>
            <a:r>
              <a:rPr lang="zh-CN" altLang="zh-TW" sz="1200" kern="1200" dirty="0" smtClean="0">
                <a:solidFill>
                  <a:schemeClr val="tx1"/>
                </a:solidFill>
                <a:effectLst/>
                <a:latin typeface="+mn-lt"/>
                <a:ea typeface="+mn-ea"/>
                <a:cs typeface="+mn-cs"/>
              </a:rPr>
              <a:t>语言模型的学习中也取得了當前最好的成果，</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google billion</a:t>
            </a:r>
            <a:r>
              <a:rPr lang="zh-CN" altLang="zh-TW" sz="1200" kern="1200" dirty="0" smtClean="0">
                <a:solidFill>
                  <a:schemeClr val="tx1"/>
                </a:solidFill>
                <a:effectLst/>
                <a:latin typeface="+mn-lt"/>
                <a:ea typeface="+mn-ea"/>
                <a:cs typeface="+mn-cs"/>
              </a:rPr>
              <a:t>也比其他方式減少了</a:t>
            </a:r>
            <a:r>
              <a:rPr lang="en-US" altLang="zh-TW" sz="1200" kern="1200" dirty="0" smtClean="0">
                <a:solidFill>
                  <a:schemeClr val="tx1"/>
                </a:solidFill>
                <a:effectLst/>
                <a:latin typeface="+mn-lt"/>
                <a:ea typeface="+mn-ea"/>
                <a:cs typeface="+mn-cs"/>
              </a:rPr>
              <a:t>cost</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31</a:t>
            </a:fld>
            <a:endParaRPr lang="zh-TW" altLang="en-US"/>
          </a:p>
        </p:txBody>
      </p:sp>
    </p:spTree>
    <p:extLst>
      <p:ext uri="{BB962C8B-B14F-4D97-AF65-F5344CB8AC3E}">
        <p14:creationId xmlns:p14="http://schemas.microsoft.com/office/powerpoint/2010/main" val="2917687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r>
              <a:rPr lang="zh-CN" altLang="en-US" dirty="0" smtClean="0"/>
              <a:t>優勢的話，前面有一隻提到，使用</a:t>
            </a:r>
            <a:r>
              <a:rPr lang="en-US" altLang="zh-CN" dirty="0" smtClean="0"/>
              <a:t>cnn</a:t>
            </a:r>
            <a:r>
              <a:rPr lang="zh-CN" altLang="en-US" dirty="0" smtClean="0"/>
              <a:t>加</a:t>
            </a:r>
            <a:r>
              <a:rPr lang="en-US" altLang="zh-CN" dirty="0" smtClean="0"/>
              <a:t>gated </a:t>
            </a:r>
            <a:r>
              <a:rPr lang="zh-CN" altLang="en-US" dirty="0" smtClean="0"/>
              <a:t>，不但可以並行化加速，還可以緩解梯度消失，抓住遠程有用的</a:t>
            </a:r>
            <a:r>
              <a:rPr lang="en-US" altLang="zh-CN" dirty="0" smtClean="0"/>
              <a:t>feature</a:t>
            </a:r>
          </a:p>
          <a:p>
            <a:endParaRPr lang="en-US" altLang="zh-CN" dirty="0" smtClean="0"/>
          </a:p>
          <a:p>
            <a:endParaRPr lang="en-US" altLang="zh-CN" dirty="0" smtClean="0"/>
          </a:p>
          <a:p>
            <a:r>
              <a:rPr lang="en-US" altLang="zh-CN" dirty="0" smtClean="0"/>
              <a:t>weekness</a:t>
            </a:r>
            <a:r>
              <a:rPr lang="en-US" altLang="zh-CN" baseline="0" dirty="0" smtClean="0"/>
              <a:t> :cnn</a:t>
            </a:r>
            <a:r>
              <a:rPr lang="zh-CN" altLang="en-US" baseline="0" dirty="0" smtClean="0"/>
              <a:t>都知道參數很多，參數要</a:t>
            </a:r>
            <a:r>
              <a:rPr lang="en-US" altLang="zh-CN" baseline="0" dirty="0" smtClean="0"/>
              <a:t>tune</a:t>
            </a:r>
            <a:r>
              <a:rPr lang="zh-CN" altLang="en-US" baseline="0" dirty="0" smtClean="0"/>
              <a:t>很累，做一次的實驗需要</a:t>
            </a:r>
            <a:r>
              <a:rPr lang="en-US" altLang="zh-CN" baseline="0" dirty="0" smtClean="0"/>
              <a:t>2</a:t>
            </a:r>
            <a:r>
              <a:rPr lang="zh-CN" altLang="en-US" baseline="0" dirty="0" smtClean="0"/>
              <a:t>個禮拜，真的太久。</a:t>
            </a:r>
            <a:endParaRPr lang="en-US" altLang="zh-CN" baseline="0" dirty="0" smtClean="0"/>
          </a:p>
          <a:p>
            <a:endParaRPr lang="en-US" altLang="zh-CN" baseline="0" dirty="0" smtClean="0"/>
          </a:p>
          <a:p>
            <a:r>
              <a:rPr lang="en-US" altLang="zh-CN" baseline="0" dirty="0" smtClean="0"/>
              <a:t>Opportunity      </a:t>
            </a:r>
            <a:r>
              <a:rPr lang="zh-CN" altLang="en-US" baseline="0" dirty="0" smtClean="0"/>
              <a:t>這是做</a:t>
            </a:r>
            <a:r>
              <a:rPr lang="en-US" altLang="zh-CN" baseline="0" dirty="0" smtClean="0"/>
              <a:t>sequence to one word </a:t>
            </a:r>
            <a:r>
              <a:rPr lang="zh-CN" altLang="en-US" baseline="0" dirty="0" smtClean="0"/>
              <a:t>可以</a:t>
            </a:r>
            <a:r>
              <a:rPr lang="en-US" altLang="zh-CN" baseline="0" dirty="0" smtClean="0"/>
              <a:t> </a:t>
            </a:r>
            <a:r>
              <a:rPr lang="zh-CN" altLang="en-US" baseline="0" dirty="0" smtClean="0"/>
              <a:t>接</a:t>
            </a:r>
            <a:r>
              <a:rPr lang="en-US" altLang="zh-CN" baseline="0" dirty="0" smtClean="0"/>
              <a:t>sequence to sequence  </a:t>
            </a:r>
            <a:r>
              <a:rPr lang="zh-CN" altLang="en-US" baseline="0" dirty="0" smtClean="0"/>
              <a:t>。後面的實驗可以嘗試做不同</a:t>
            </a:r>
            <a:r>
              <a:rPr lang="en-US" altLang="zh-CN" baseline="0" dirty="0" smtClean="0"/>
              <a:t>activation</a:t>
            </a:r>
            <a:r>
              <a:rPr lang="zh-CN" altLang="en-US" baseline="0" dirty="0" smtClean="0"/>
              <a:t>來對比</a:t>
            </a:r>
            <a:r>
              <a:rPr lang="en-US" altLang="zh-CN" baseline="0" dirty="0" smtClean="0"/>
              <a:t>swish</a:t>
            </a:r>
            <a:r>
              <a:rPr lang="zh-CN" altLang="en-US" baseline="0" dirty="0" smtClean="0"/>
              <a:t>說補丁有更好的結果</a:t>
            </a:r>
            <a:endParaRPr lang="en-US" altLang="zh-CN" baseline="0" dirty="0" smtClean="0"/>
          </a:p>
          <a:p>
            <a:r>
              <a:rPr lang="en-US" altLang="zh-CN" baseline="0" dirty="0" smtClean="0"/>
              <a:t>            </a:t>
            </a:r>
          </a:p>
          <a:p>
            <a:r>
              <a:rPr lang="en-US" altLang="zh-CN" baseline="0" dirty="0" smtClean="0"/>
              <a:t> threats</a:t>
            </a:r>
            <a:r>
              <a:rPr lang="zh-CN" altLang="en-US" baseline="0" dirty="0" smtClean="0"/>
              <a:t>：要控制</a:t>
            </a:r>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32</a:t>
            </a:fld>
            <a:endParaRPr lang="zh-TW" altLang="en-US"/>
          </a:p>
        </p:txBody>
      </p:sp>
    </p:spTree>
    <p:extLst>
      <p:ext uri="{BB962C8B-B14F-4D97-AF65-F5344CB8AC3E}">
        <p14:creationId xmlns:p14="http://schemas.microsoft.com/office/powerpoint/2010/main" val="1283360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一般來說，</a:t>
            </a:r>
            <a:r>
              <a:rPr lang="en-US" altLang="zh-CN" dirty="0" smtClean="0"/>
              <a:t>padding</a:t>
            </a:r>
            <a:r>
              <a:rPr lang="zh-CN" altLang="en-US" dirty="0" smtClean="0"/>
              <a:t>的目的是為了保持格式的統一，而具體要做款卷積，還是窄卷積是不一定的，要實驗才能知道</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33</a:t>
            </a:fld>
            <a:endParaRPr lang="zh-TW" altLang="en-US"/>
          </a:p>
        </p:txBody>
      </p:sp>
    </p:spTree>
    <p:extLst>
      <p:ext uri="{BB962C8B-B14F-4D97-AF65-F5344CB8AC3E}">
        <p14:creationId xmlns:p14="http://schemas.microsoft.com/office/powerpoint/2010/main" val="189065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他的問題其實就是</a:t>
            </a:r>
            <a:r>
              <a:rPr lang="en-US" altLang="zh-CN" dirty="0" smtClean="0"/>
              <a:t>gate</a:t>
            </a:r>
            <a:r>
              <a:rPr lang="zh-CN" altLang="en-US" dirty="0" smtClean="0"/>
              <a:t>的數量意義還有為什麼要這樣設計。</a:t>
            </a:r>
            <a:endParaRPr lang="en-US" altLang="zh-CN" dirty="0" smtClean="0"/>
          </a:p>
          <a:p>
            <a:endParaRPr lang="en-US" altLang="zh-TW" dirty="0" smtClean="0"/>
          </a:p>
          <a:p>
            <a:r>
              <a:rPr lang="zh-CN" altLang="en-US" dirty="0" smtClean="0"/>
              <a:t>我的答案是，那這個例子來說，第一個</a:t>
            </a:r>
            <a:r>
              <a:rPr lang="en-US" altLang="zh-CN" dirty="0" smtClean="0"/>
              <a:t>dimention </a:t>
            </a:r>
            <a:r>
              <a:rPr lang="zh-CN" altLang="en-US" dirty="0" smtClean="0"/>
              <a:t>是由前三個</a:t>
            </a:r>
            <a:r>
              <a:rPr lang="en-US" altLang="zh-CN" dirty="0" smtClean="0"/>
              <a:t>embeding vector</a:t>
            </a:r>
            <a:r>
              <a:rPr lang="zh-CN" altLang="en-US" dirty="0" smtClean="0"/>
              <a:t>根據不同</a:t>
            </a:r>
            <a:r>
              <a:rPr lang="en-US" altLang="zh-CN" dirty="0" smtClean="0"/>
              <a:t>filter</a:t>
            </a:r>
            <a:r>
              <a:rPr lang="zh-CN" altLang="en-US" dirty="0" smtClean="0"/>
              <a:t>得到，</a:t>
            </a:r>
            <a:endParaRPr lang="en-US" altLang="zh-CN" dirty="0" smtClean="0"/>
          </a:p>
          <a:p>
            <a:r>
              <a:rPr lang="zh-CN" altLang="en-US" dirty="0" smtClean="0"/>
              <a:t>每一個</a:t>
            </a:r>
            <a:r>
              <a:rPr lang="en-US" altLang="zh-CN" dirty="0" smtClean="0"/>
              <a:t>element</a:t>
            </a:r>
            <a:r>
              <a:rPr lang="zh-CN" altLang="en-US" dirty="0" smtClean="0"/>
              <a:t>，都有表征這三個的意義，我們將</a:t>
            </a:r>
            <a:r>
              <a:rPr lang="en-US" altLang="zh-CN" dirty="0" smtClean="0"/>
              <a:t>convolution</a:t>
            </a:r>
            <a:r>
              <a:rPr lang="zh-CN" altLang="en-US" dirty="0" smtClean="0"/>
              <a:t>的結果分成兩半，才能剛好一半做門一半做</a:t>
            </a:r>
            <a:r>
              <a:rPr lang="en-US" altLang="zh-CN" dirty="0" smtClean="0"/>
              <a:t>linerunit</a:t>
            </a:r>
            <a:r>
              <a:rPr lang="zh-CN" altLang="en-US" dirty="0" smtClean="0"/>
              <a:t>，而由前三個表征出來的</a:t>
            </a:r>
            <a:r>
              <a:rPr lang="en-US" altLang="zh-CN" dirty="0" smtClean="0"/>
              <a:t>vector</a:t>
            </a:r>
            <a:r>
              <a:rPr lang="zh-CN" altLang="en-US" dirty="0" smtClean="0"/>
              <a:t>，如果重要，則每一個</a:t>
            </a:r>
            <a:r>
              <a:rPr lang="en-US" altLang="zh-CN" dirty="0" smtClean="0"/>
              <a:t>dimention</a:t>
            </a:r>
            <a:r>
              <a:rPr lang="zh-CN" altLang="en-US" dirty="0" smtClean="0"/>
              <a:t>的比重都會比較重要，進</a:t>
            </a:r>
            <a:r>
              <a:rPr lang="en-US" altLang="zh-CN" dirty="0" smtClean="0"/>
              <a:t>sigmoid</a:t>
            </a:r>
            <a:r>
              <a:rPr lang="zh-CN" altLang="en-US" dirty="0" smtClean="0"/>
              <a:t>后，就能使重要的</a:t>
            </a:r>
            <a:r>
              <a:rPr lang="en-US" altLang="zh-CN" dirty="0" smtClean="0"/>
              <a:t>feature</a:t>
            </a:r>
            <a:r>
              <a:rPr lang="zh-CN" altLang="en-US" dirty="0" smtClean="0"/>
              <a:t>穿過。</a:t>
            </a:r>
            <a:endParaRPr lang="en-US" altLang="zh-CN" dirty="0" smtClean="0"/>
          </a:p>
          <a:p>
            <a:endParaRPr lang="en-US" altLang="zh-TW" dirty="0" smtClean="0"/>
          </a:p>
          <a:p>
            <a:r>
              <a:rPr lang="zh-CN" altLang="en-US" dirty="0" smtClean="0"/>
              <a:t>而要用多少維，看我們定義多少</a:t>
            </a:r>
            <a:r>
              <a:rPr lang="en-US" altLang="zh-CN" dirty="0" smtClean="0"/>
              <a:t>filter</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34</a:t>
            </a:fld>
            <a:endParaRPr lang="zh-TW" altLang="en-US"/>
          </a:p>
        </p:txBody>
      </p:sp>
    </p:spTree>
    <p:extLst>
      <p:ext uri="{BB962C8B-B14F-4D97-AF65-F5344CB8AC3E}">
        <p14:creationId xmlns:p14="http://schemas.microsoft.com/office/powerpoint/2010/main" val="245289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只和本身有關的叫</a:t>
            </a:r>
            <a:r>
              <a:rPr lang="en-US" altLang="zh-CN" sz="1200" kern="1200" dirty="0" smtClean="0">
                <a:solidFill>
                  <a:schemeClr val="tx1"/>
                </a:solidFill>
                <a:effectLst/>
                <a:latin typeface="+mn-lt"/>
                <a:ea typeface="+mn-ea"/>
                <a:cs typeface="+mn-cs"/>
              </a:rPr>
              <a:t>unigram </a:t>
            </a:r>
            <a:r>
              <a:rPr lang="zh-CN" altLang="en-US" sz="1200" kern="1200" dirty="0" smtClean="0">
                <a:solidFill>
                  <a:schemeClr val="tx1"/>
                </a:solidFill>
                <a:effectLst/>
                <a:latin typeface="+mn-lt"/>
                <a:ea typeface="+mn-ea"/>
                <a:cs typeface="+mn-cs"/>
              </a:rPr>
              <a:t>，和前一個有關的叫</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N</a:t>
            </a:r>
            <a:r>
              <a:rPr lang="zh-CN" altLang="zh-TW" sz="1200" kern="1200" dirty="0" smtClean="0">
                <a:solidFill>
                  <a:schemeClr val="tx1"/>
                </a:solidFill>
                <a:effectLst/>
                <a:latin typeface="+mn-lt"/>
                <a:ea typeface="+mn-ea"/>
                <a:cs typeface="+mn-cs"/>
              </a:rPr>
              <a:t>取值太小，只依賴於前一個</a:t>
            </a:r>
            <a:r>
              <a:rPr lang="en-US" altLang="zh-TW" sz="1200" kern="1200" dirty="0" smtClean="0">
                <a:solidFill>
                  <a:schemeClr val="tx1"/>
                </a:solidFill>
                <a:effectLst/>
                <a:latin typeface="+mn-lt"/>
                <a:ea typeface="+mn-ea"/>
                <a:cs typeface="+mn-cs"/>
              </a:rPr>
              <a:t>word</a:t>
            </a:r>
            <a:r>
              <a:rPr lang="zh-CN" altLang="zh-TW" sz="1200" kern="1200" dirty="0" smtClean="0">
                <a:solidFill>
                  <a:schemeClr val="tx1"/>
                </a:solidFill>
                <a:effectLst/>
                <a:latin typeface="+mn-lt"/>
                <a:ea typeface="+mn-ea"/>
                <a:cs typeface="+mn-cs"/>
              </a:rPr>
              <a:t>，語言模型的表達能力不夠</a:t>
            </a:r>
            <a:endParaRPr lang="en-US" altLang="zh-CN"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N</a:t>
            </a:r>
            <a:r>
              <a:rPr lang="zh-CN" altLang="zh-TW" sz="1200" kern="1200" dirty="0" smtClean="0">
                <a:solidFill>
                  <a:schemeClr val="tx1"/>
                </a:solidFill>
                <a:effectLst/>
                <a:latin typeface="+mn-lt"/>
                <a:ea typeface="+mn-ea"/>
                <a:cs typeface="+mn-cs"/>
              </a:rPr>
              <a:t>太大會遇到</a:t>
            </a:r>
            <a:r>
              <a:rPr lang="zh-TW" altLang="zh-TW" sz="1200" kern="1200" dirty="0" smtClean="0">
                <a:solidFill>
                  <a:schemeClr val="tx1"/>
                </a:solidFill>
                <a:effectLst/>
                <a:latin typeface="+mn-lt"/>
                <a:ea typeface="+mn-ea"/>
                <a:cs typeface="+mn-cs"/>
              </a:rPr>
              <a:t>遇到稀疏性問題</a:t>
            </a:r>
            <a:r>
              <a:rPr lang="zh-CN" altLang="zh-TW" sz="1200" kern="1200" dirty="0" smtClean="0">
                <a:solidFill>
                  <a:schemeClr val="tx1"/>
                </a:solidFill>
                <a:effectLst/>
                <a:latin typeface="+mn-lt"/>
                <a:ea typeface="+mn-ea"/>
                <a:cs typeface="+mn-cs"/>
              </a:rPr>
              <a:t>，語料庫不夠大時，</a:t>
            </a:r>
            <a:r>
              <a:rPr lang="zh-TW" altLang="zh-TW" sz="1200" kern="1200" dirty="0" smtClean="0">
                <a:solidFill>
                  <a:schemeClr val="tx1"/>
                </a:solidFill>
                <a:effectLst/>
                <a:latin typeface="+mn-lt"/>
                <a:ea typeface="+mn-ea"/>
                <a:cs typeface="+mn-cs"/>
              </a:rPr>
              <a:t>無法有效的表徵上下文</a:t>
            </a:r>
            <a:r>
              <a:rPr lang="zh-TW" altLang="zh-TW"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比如說一個句子深度學</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4</a:t>
            </a:fld>
            <a:endParaRPr lang="zh-TW" altLang="en-US"/>
          </a:p>
        </p:txBody>
      </p:sp>
    </p:spTree>
    <p:extLst>
      <p:ext uri="{BB962C8B-B14F-4D97-AF65-F5344CB8AC3E}">
        <p14:creationId xmlns:p14="http://schemas.microsoft.com/office/powerpoint/2010/main" val="230168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循环网</a:t>
            </a:r>
            <a:r>
              <a:rPr lang="zh-CN" altLang="en-US" dirty="0" smtClean="0"/>
              <a:t>路靠着</a:t>
            </a:r>
            <a:r>
              <a:rPr lang="zh-TW" altLang="en-US" dirty="0" smtClean="0"/>
              <a:t>能够捕获长期依赖关系，并迅速成为自然语言处理的基石</a:t>
            </a:r>
            <a:r>
              <a:rPr lang="zh-CN" altLang="en-US" dirty="0" smtClean="0"/>
              <a:t>，</a:t>
            </a:r>
            <a:r>
              <a:rPr lang="zh-CN" altLang="zh-TW" sz="1200" kern="1200" dirty="0" smtClean="0">
                <a:solidFill>
                  <a:schemeClr val="tx1"/>
                </a:solidFill>
                <a:effectLst/>
                <a:latin typeface="+mn-lt"/>
                <a:ea typeface="+mn-ea"/>
                <a:cs typeface="+mn-cs"/>
              </a:rPr>
              <a:t>因為他的閱讀方式酷似人類</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目前主流的方式為</a:t>
            </a:r>
            <a:r>
              <a:rPr lang="en-US" altLang="zh-TW" dirty="0" smtClean="0"/>
              <a:t>GRU </a:t>
            </a:r>
            <a:r>
              <a:rPr lang="en-US" altLang="zh-TW" dirty="0" smtClean="0"/>
              <a:t>, LSTM</a:t>
            </a:r>
            <a:r>
              <a:rPr lang="zh-CN" altLang="en-US" dirty="0" smtClean="0"/>
              <a:t>，</a:t>
            </a:r>
            <a:r>
              <a:rPr lang="en-US" altLang="zh-CN" dirty="0" smtClean="0"/>
              <a:t>bi-rnn</a:t>
            </a:r>
            <a:r>
              <a:rPr lang="zh-CN" altLang="en-US" dirty="0" smtClean="0"/>
              <a:t>都是普通</a:t>
            </a:r>
            <a:r>
              <a:rPr lang="zh-CN" altLang="en-US" dirty="0" smtClean="0"/>
              <a:t>循环网路的变体来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TW" sz="1200" kern="1200" dirty="0" smtClean="0">
                <a:solidFill>
                  <a:schemeClr val="tx1"/>
                </a:solidFill>
                <a:effectLst/>
                <a:latin typeface="+mn-lt"/>
                <a:ea typeface="+mn-ea"/>
                <a:cs typeface="+mn-cs"/>
              </a:rPr>
              <a:t>LSTM</a:t>
            </a:r>
            <a:r>
              <a:rPr lang="zh-CN" altLang="zh-TW" sz="1200" kern="1200" dirty="0" smtClean="0">
                <a:solidFill>
                  <a:schemeClr val="tx1"/>
                </a:solidFill>
                <a:effectLst/>
                <a:latin typeface="+mn-lt"/>
                <a:ea typeface="+mn-ea"/>
                <a:cs typeface="+mn-cs"/>
              </a:rPr>
              <a:t>為例：</a:t>
            </a:r>
            <a:r>
              <a:rPr lang="zh-TW" altLang="zh-TW" sz="1200" kern="1200" dirty="0" smtClean="0">
                <a:solidFill>
                  <a:schemeClr val="tx1"/>
                </a:solidFill>
                <a:effectLst/>
                <a:latin typeface="+mn-lt"/>
                <a:ea typeface="+mn-ea"/>
                <a:cs typeface="+mn-cs"/>
              </a:rPr>
              <a:t>模型一般會將單詞</a:t>
            </a:r>
            <a:r>
              <a:rPr lang="en-US" altLang="zh-TW" sz="1200" kern="1200" dirty="0" smtClean="0">
                <a:solidFill>
                  <a:schemeClr val="tx1"/>
                </a:solidFill>
                <a:effectLst/>
                <a:latin typeface="+mn-lt"/>
                <a:ea typeface="+mn-ea"/>
                <a:cs typeface="+mn-cs"/>
              </a:rPr>
              <a:t>embedding</a:t>
            </a:r>
            <a:r>
              <a:rPr lang="zh-TW" altLang="zh-TW" sz="1200" kern="1200" dirty="0" smtClean="0">
                <a:solidFill>
                  <a:schemeClr val="tx1"/>
                </a:solidFill>
                <a:effectLst/>
                <a:latin typeface="+mn-lt"/>
                <a:ea typeface="+mn-ea"/>
                <a:cs typeface="+mn-cs"/>
              </a:rPr>
              <a:t>到連續空間，然後輸入進</a:t>
            </a:r>
            <a:r>
              <a:rPr lang="en-US" altLang="zh-TW" sz="1200" kern="1200" dirty="0" smtClean="0">
                <a:solidFill>
                  <a:schemeClr val="tx1"/>
                </a:solidFill>
                <a:effectLst/>
                <a:latin typeface="+mn-lt"/>
                <a:ea typeface="+mn-ea"/>
                <a:cs typeface="+mn-cs"/>
              </a:rPr>
              <a:t>LSTM</a:t>
            </a:r>
            <a:r>
              <a:rPr lang="zh-TW" altLang="zh-TW" sz="1200" kern="1200" dirty="0" smtClean="0">
                <a:solidFill>
                  <a:schemeClr val="tx1"/>
                </a:solidFill>
                <a:effectLst/>
                <a:latin typeface="+mn-lt"/>
                <a:ea typeface="+mn-ea"/>
                <a:cs typeface="+mn-cs"/>
              </a:rPr>
              <a:t>，從而有效的表徵上下文</a:t>
            </a:r>
            <a:r>
              <a:rPr lang="zh-TW" altLang="zh-TW"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預測出下一個出現幾率最高的單字是什麼，再和正確答案進行比較</a:t>
            </a:r>
            <a:endParaRPr lang="zh-TW" altLang="zh-TW" sz="1200" kern="1200" dirty="0" smtClean="0">
              <a:solidFill>
                <a:schemeClr val="tx1"/>
              </a:solidFill>
              <a:effectLst/>
              <a:latin typeface="+mn-lt"/>
              <a:ea typeface="+mn-ea"/>
              <a:cs typeface="+mn-cs"/>
            </a:endParaRPr>
          </a:p>
          <a:p>
            <a:r>
              <a:rPr lang="zh-CN" altLang="zh-TW" sz="1200" kern="1200" dirty="0" smtClean="0">
                <a:solidFill>
                  <a:schemeClr val="tx1"/>
                </a:solidFill>
                <a:effectLst/>
                <a:latin typeface="+mn-lt"/>
                <a:ea typeface="+mn-ea"/>
                <a:cs typeface="+mn-cs"/>
              </a:rPr>
              <a:t>好處是可以更有效的理解語義，和處理一些梯度消失之類的問題。</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但</a:t>
            </a:r>
            <a:r>
              <a:rPr lang="en-US" altLang="zh-TW" sz="1200" kern="1200" dirty="0" smtClean="0">
                <a:solidFill>
                  <a:schemeClr val="tx1"/>
                </a:solidFill>
                <a:effectLst/>
                <a:latin typeface="+mn-lt"/>
                <a:ea typeface="+mn-ea"/>
                <a:cs typeface="+mn-cs"/>
              </a:rPr>
              <a:t>LSTM</a:t>
            </a:r>
            <a:r>
              <a:rPr lang="zh-TW" altLang="zh-TW" sz="1200" kern="1200" dirty="0" smtClean="0">
                <a:solidFill>
                  <a:schemeClr val="tx1"/>
                </a:solidFill>
                <a:effectLst/>
                <a:latin typeface="+mn-lt"/>
                <a:ea typeface="+mn-ea"/>
                <a:cs typeface="+mn-cs"/>
              </a:rPr>
              <a:t>的問題在於，作為遞歸模型，當前狀態依賴於上一狀態，並行化受到限制。</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5</a:t>
            </a:fld>
            <a:endParaRPr lang="zh-TW" altLang="en-US"/>
          </a:p>
        </p:txBody>
      </p:sp>
    </p:spTree>
    <p:extLst>
      <p:ext uri="{BB962C8B-B14F-4D97-AF65-F5344CB8AC3E}">
        <p14:creationId xmlns:p14="http://schemas.microsoft.com/office/powerpoint/2010/main" val="251031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為了解決剛剛的問題，我們馬上就想到了</a:t>
            </a:r>
            <a:r>
              <a:rPr lang="en-US" altLang="zh-CN" dirty="0" smtClean="0"/>
              <a:t>cnn</a:t>
            </a:r>
            <a:r>
              <a:rPr lang="zh-CN" altLang="en-US" dirty="0" smtClean="0"/>
              <a:t>，並且</a:t>
            </a:r>
            <a:r>
              <a:rPr lang="en-US" altLang="zh-CN" dirty="0" smtClean="0"/>
              <a:t>cnn</a:t>
            </a:r>
            <a:r>
              <a:rPr lang="zh-CN" altLang="en-US" dirty="0" smtClean="0"/>
              <a:t>也能看成最經典的</a:t>
            </a:r>
            <a:r>
              <a:rPr lang="en-US" altLang="zh-CN" dirty="0" smtClean="0"/>
              <a:t>n-gram</a:t>
            </a:r>
            <a:r>
              <a:rPr lang="zh-CN" altLang="en-US" dirty="0" smtClean="0"/>
              <a:t>模型相似</a:t>
            </a:r>
            <a:endParaRPr lang="en-US" altLang="zh-CN" dirty="0" smtClean="0"/>
          </a:p>
          <a:p>
            <a:r>
              <a:rPr lang="zh-CN" altLang="en-US" dirty="0" smtClean="0"/>
              <a:t>可以</a:t>
            </a:r>
            <a:r>
              <a:rPr lang="zh-CN" altLang="en-US" dirty="0" smtClean="0"/>
              <a:t>看這兩個</a:t>
            </a:r>
            <a:r>
              <a:rPr lang="en-US" altLang="zh-CN" dirty="0" smtClean="0"/>
              <a:t>text</a:t>
            </a:r>
            <a:r>
              <a:rPr lang="en-US" altLang="zh-CN" baseline="0" dirty="0" smtClean="0"/>
              <a:t> </a:t>
            </a:r>
            <a:r>
              <a:rPr lang="en-US" altLang="zh-CN" baseline="0" dirty="0" smtClean="0"/>
              <a:t>rnn </a:t>
            </a:r>
            <a:r>
              <a:rPr lang="zh-CN" altLang="en-US" baseline="0" dirty="0" smtClean="0"/>
              <a:t>和</a:t>
            </a:r>
            <a:r>
              <a:rPr lang="en-US" altLang="zh-CN" baseline="0" dirty="0" smtClean="0"/>
              <a:t>text cnn</a:t>
            </a:r>
            <a:r>
              <a:rPr lang="zh-CN" altLang="en-US" baseline="0" dirty="0" smtClean="0"/>
              <a:t>的模型</a:t>
            </a:r>
            <a:endParaRPr lang="en-US" altLang="zh-CN" baseline="0" dirty="0" smtClean="0"/>
          </a:p>
          <a:p>
            <a:r>
              <a:rPr lang="en-US" altLang="zh-CN" baseline="0" dirty="0" smtClean="0"/>
              <a:t>   cnn</a:t>
            </a:r>
            <a:r>
              <a:rPr lang="zh-CN" altLang="en-US" baseline="0" dirty="0" smtClean="0"/>
              <a:t>：不同的</a:t>
            </a:r>
            <a:r>
              <a:rPr lang="en-US" altLang="zh-CN" baseline="0" dirty="0" smtClean="0"/>
              <a:t>window sizes </a:t>
            </a:r>
            <a:r>
              <a:rPr lang="zh-CN" altLang="en-US" baseline="0" dirty="0" smtClean="0"/>
              <a:t>進行卷積都是獨立，</a:t>
            </a:r>
            <a:endParaRPr lang="en-US" altLang="zh-CN" baseline="0" dirty="0" smtClean="0"/>
          </a:p>
          <a:p>
            <a:r>
              <a:rPr lang="en-US" altLang="zh-CN" baseline="0" dirty="0" smtClean="0"/>
              <a:t>   RNN</a:t>
            </a:r>
            <a:r>
              <a:rPr lang="zh-CN" altLang="en-US" baseline="0" dirty="0" smtClean="0"/>
              <a:t>：鏈式結構需要前一個在</a:t>
            </a:r>
            <a:r>
              <a:rPr lang="en-US" altLang="zh-CN" baseline="0" dirty="0" smtClean="0"/>
              <a:t>hidden layer</a:t>
            </a:r>
            <a:r>
              <a:rPr lang="zh-CN" altLang="en-US" baseline="0" dirty="0" smtClean="0"/>
              <a:t>，運算出來，才能進行下一步計算。</a:t>
            </a:r>
            <a:endParaRPr lang="en-US" altLang="zh-CN" baseline="0" dirty="0" smtClean="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6</a:t>
            </a:fld>
            <a:endParaRPr lang="zh-TW" altLang="en-US"/>
          </a:p>
        </p:txBody>
      </p:sp>
    </p:spTree>
    <p:extLst>
      <p:ext uri="{BB962C8B-B14F-4D97-AF65-F5344CB8AC3E}">
        <p14:creationId xmlns:p14="http://schemas.microsoft.com/office/powerpoint/2010/main" val="237214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而</a:t>
            </a:r>
            <a:r>
              <a:rPr lang="en-US" altLang="zh-TW" sz="1200" kern="1200" dirty="0" smtClean="0">
                <a:solidFill>
                  <a:schemeClr val="tx1"/>
                </a:solidFill>
                <a:effectLst/>
                <a:latin typeface="+mn-lt"/>
                <a:ea typeface="+mn-ea"/>
                <a:cs typeface="+mn-cs"/>
              </a:rPr>
              <a:t>RNN</a:t>
            </a:r>
            <a:r>
              <a:rPr lang="zh-CN" altLang="zh-TW" sz="1200" kern="1200" dirty="0" smtClean="0">
                <a:solidFill>
                  <a:schemeClr val="tx1"/>
                </a:solidFill>
                <a:effectLst/>
                <a:latin typeface="+mn-lt"/>
                <a:ea typeface="+mn-ea"/>
                <a:cs typeface="+mn-cs"/>
              </a:rPr>
              <a:t>的成功離不開</a:t>
            </a:r>
            <a:r>
              <a:rPr lang="en-US" altLang="zh-TW" sz="1200" kern="1200" dirty="0" smtClean="0">
                <a:solidFill>
                  <a:schemeClr val="tx1"/>
                </a:solidFill>
                <a:effectLst/>
                <a:latin typeface="+mn-lt"/>
                <a:ea typeface="+mn-ea"/>
                <a:cs typeface="+mn-cs"/>
              </a:rPr>
              <a:t>LSTM</a:t>
            </a:r>
            <a:r>
              <a:rPr lang="zh-CN" altLang="zh-TW" sz="1200" kern="1200" dirty="0" smtClean="0">
                <a:solidFill>
                  <a:schemeClr val="tx1"/>
                </a:solidFill>
                <a:effectLst/>
                <a:latin typeface="+mn-lt"/>
                <a:ea typeface="+mn-ea"/>
                <a:cs typeface="+mn-cs"/>
              </a:rPr>
              <a:t>。因為它有效的通過門限機制，做到了長期記憶。</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TW" sz="1200" kern="1200" dirty="0" smtClean="0">
                <a:solidFill>
                  <a:schemeClr val="tx1"/>
                </a:solidFill>
                <a:effectLst/>
                <a:latin typeface="+mn-lt"/>
                <a:ea typeface="+mn-ea"/>
                <a:cs typeface="+mn-cs"/>
              </a:rPr>
              <a:t>如今</a:t>
            </a:r>
            <a:r>
              <a:rPr lang="en-US" altLang="zh-TW" sz="1200" kern="1200" dirty="0" smtClean="0">
                <a:solidFill>
                  <a:schemeClr val="tx1"/>
                </a:solidFill>
                <a:effectLst/>
                <a:latin typeface="+mn-lt"/>
                <a:ea typeface="+mn-ea"/>
                <a:cs typeface="+mn-cs"/>
              </a:rPr>
              <a:t>data</a:t>
            </a:r>
            <a:r>
              <a:rPr lang="zh-CN" altLang="zh-TW" sz="1200" kern="1200" dirty="0" smtClean="0">
                <a:solidFill>
                  <a:schemeClr val="tx1"/>
                </a:solidFill>
                <a:effectLst/>
                <a:latin typeface="+mn-lt"/>
                <a:ea typeface="+mn-ea"/>
                <a:cs typeface="+mn-cs"/>
              </a:rPr>
              <a:t>量巨大的時代，</a:t>
            </a:r>
            <a:r>
              <a:rPr lang="en-US" altLang="zh-TW" sz="1200" kern="1200" dirty="0" smtClean="0">
                <a:solidFill>
                  <a:schemeClr val="tx1"/>
                </a:solidFill>
                <a:effectLst/>
                <a:latin typeface="+mn-lt"/>
                <a:ea typeface="+mn-ea"/>
                <a:cs typeface="+mn-cs"/>
              </a:rPr>
              <a:t>CNN</a:t>
            </a:r>
            <a:r>
              <a:rPr lang="zh-CN" altLang="zh-TW" sz="1200" kern="1200" dirty="0" smtClean="0">
                <a:solidFill>
                  <a:schemeClr val="tx1"/>
                </a:solidFill>
                <a:effectLst/>
                <a:latin typeface="+mn-lt"/>
                <a:ea typeface="+mn-ea"/>
                <a:cs typeface="+mn-cs"/>
              </a:rPr>
              <a:t>也能做到幾十層，依然存在梯度消失的危機，</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作者</a:t>
            </a:r>
            <a:r>
              <a:rPr lang="zh-CN" altLang="zh-TW" sz="1200" kern="1200" dirty="0" smtClean="0">
                <a:solidFill>
                  <a:schemeClr val="tx1"/>
                </a:solidFill>
                <a:effectLst/>
                <a:latin typeface="+mn-lt"/>
                <a:ea typeface="+mn-ea"/>
                <a:cs typeface="+mn-cs"/>
              </a:rPr>
              <a:t>就想，是否能將門控機制用在</a:t>
            </a:r>
            <a:r>
              <a:rPr lang="en-US" altLang="zh-TW" sz="1200" kern="1200" dirty="0" smtClean="0">
                <a:solidFill>
                  <a:schemeClr val="tx1"/>
                </a:solidFill>
                <a:effectLst/>
                <a:latin typeface="+mn-lt"/>
                <a:ea typeface="+mn-ea"/>
                <a:cs typeface="+mn-cs"/>
              </a:rPr>
              <a:t>CNN</a:t>
            </a:r>
            <a:r>
              <a:rPr lang="zh-CN" altLang="zh-TW" sz="1200" kern="1200" dirty="0" smtClean="0">
                <a:solidFill>
                  <a:schemeClr val="tx1"/>
                </a:solidFill>
                <a:effectLst/>
                <a:latin typeface="+mn-lt"/>
                <a:ea typeface="+mn-ea"/>
                <a:cs typeface="+mn-cs"/>
              </a:rPr>
              <a:t>上呢？</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於是</a:t>
            </a:r>
            <a:r>
              <a:rPr lang="en-US" altLang="zh-CN" sz="1200" kern="1200" dirty="0" smtClean="0">
                <a:solidFill>
                  <a:schemeClr val="tx1"/>
                </a:solidFill>
                <a:effectLst/>
                <a:latin typeface="+mn-lt"/>
                <a:ea typeface="+mn-ea"/>
                <a:cs typeface="+mn-cs"/>
              </a:rPr>
              <a:t>CNN</a:t>
            </a:r>
            <a:r>
              <a:rPr lang="zh-CN" altLang="en-US" sz="1200" kern="1200" dirty="0" smtClean="0">
                <a:solidFill>
                  <a:schemeClr val="tx1"/>
                </a:solidFill>
                <a:effectLst/>
                <a:latin typeface="+mn-lt"/>
                <a:ea typeface="+mn-ea"/>
                <a:cs typeface="+mn-cs"/>
              </a:rPr>
              <a:t>加上</a:t>
            </a:r>
            <a:r>
              <a:rPr lang="en-US" altLang="zh-CN" sz="1200" kern="1200" dirty="0" smtClean="0">
                <a:solidFill>
                  <a:schemeClr val="tx1"/>
                </a:solidFill>
                <a:effectLst/>
                <a:latin typeface="+mn-lt"/>
                <a:ea typeface="+mn-ea"/>
                <a:cs typeface="+mn-cs"/>
              </a:rPr>
              <a:t>GATED GCNN</a:t>
            </a:r>
            <a:r>
              <a:rPr lang="zh-CN" altLang="en-US" sz="1200" kern="1200" dirty="0" smtClean="0">
                <a:solidFill>
                  <a:schemeClr val="tx1"/>
                </a:solidFill>
                <a:effectLst/>
                <a:latin typeface="+mn-lt"/>
                <a:ea typeface="+mn-ea"/>
                <a:cs typeface="+mn-cs"/>
              </a:rPr>
              <a:t>就誕生了</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7</a:t>
            </a:fld>
            <a:endParaRPr lang="zh-TW" altLang="en-US"/>
          </a:p>
        </p:txBody>
      </p:sp>
    </p:spTree>
    <p:extLst>
      <p:ext uri="{BB962C8B-B14F-4D97-AF65-F5344CB8AC3E}">
        <p14:creationId xmlns:p14="http://schemas.microsoft.com/office/powerpoint/2010/main" val="118294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cnn</a:t>
            </a:r>
            <a:r>
              <a:rPr lang="zh-TW" altLang="en-US" dirty="0" smtClean="0"/>
              <a:t>分層次地分析輸入與經典語法</a:t>
            </a:r>
            <a:r>
              <a:rPr lang="zh-CN" altLang="en-US" dirty="0" smtClean="0"/>
              <a:t>樹</a:t>
            </a:r>
            <a:r>
              <a:rPr lang="zh-TW" altLang="en-US" dirty="0" smtClean="0"/>
              <a:t>形式</a:t>
            </a:r>
            <a:r>
              <a:rPr lang="zh-TW" altLang="en-US" dirty="0" smtClean="0"/>
              <a:t>相似</a:t>
            </a:r>
            <a:r>
              <a:rPr lang="zh-CN" altLang="en-US" dirty="0" smtClean="0"/>
              <a:t>，</a:t>
            </a:r>
            <a:r>
              <a:rPr lang="zh-TW" altLang="en-US" sz="1200" b="0" i="0" kern="1200" dirty="0" smtClean="0">
                <a:solidFill>
                  <a:schemeClr val="tx1"/>
                </a:solidFill>
                <a:effectLst/>
                <a:latin typeface="+mn-lt"/>
                <a:ea typeface="+mn-ea"/>
                <a:cs typeface="+mn-cs"/>
              </a:rPr>
              <a:t>通过堆叠</a:t>
            </a:r>
            <a:r>
              <a:rPr lang="en-US" altLang="zh-TW" sz="1200" b="0" i="0" kern="1200" dirty="0" smtClean="0">
                <a:solidFill>
                  <a:schemeClr val="tx1"/>
                </a:solidFill>
                <a:effectLst/>
                <a:latin typeface="+mn-lt"/>
                <a:ea typeface="+mn-ea"/>
                <a:cs typeface="+mn-cs"/>
              </a:rPr>
              <a:t>CNN</a:t>
            </a:r>
            <a:r>
              <a:rPr lang="zh-TW" altLang="en-US" sz="1200" b="0" i="0" kern="1200" dirty="0" smtClean="0">
                <a:solidFill>
                  <a:schemeClr val="tx1"/>
                </a:solidFill>
                <a:effectLst/>
                <a:latin typeface="+mn-lt"/>
                <a:ea typeface="+mn-ea"/>
                <a:cs typeface="+mn-cs"/>
              </a:rPr>
              <a:t>来标识长文本，提取更高层、更抽象的特征</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分好層后，如</a:t>
            </a:r>
            <a:r>
              <a:rPr lang="zh-TW" altLang="en-US" dirty="0" smtClean="0"/>
              <a:t>句子</a:t>
            </a:r>
            <a:r>
              <a:rPr lang="zh-TW" altLang="en-US" dirty="0" smtClean="0"/>
              <a:t>由名詞短語和動詞短語組成，每個短</a:t>
            </a:r>
            <a:r>
              <a:rPr lang="zh-TW" altLang="en-US" dirty="0" smtClean="0"/>
              <a:t>語</a:t>
            </a:r>
            <a:r>
              <a:rPr lang="zh-CN" altLang="en-US" dirty="0" smtClean="0"/>
              <a:t>可能再</a:t>
            </a:r>
            <a:r>
              <a:rPr lang="zh-TW" altLang="en-US" dirty="0" smtClean="0"/>
              <a:t>包括</a:t>
            </a:r>
            <a:r>
              <a:rPr lang="zh-TW" altLang="en-US" dirty="0" smtClean="0"/>
              <a:t>進一步的內部</a:t>
            </a:r>
            <a:r>
              <a:rPr lang="zh-TW" altLang="en-US" dirty="0" smtClean="0"/>
              <a:t>結構</a:t>
            </a:r>
            <a:r>
              <a:rPr lang="zh-CN" altLang="en-US" dirty="0" smtClean="0"/>
              <a:t>，這樣找</a:t>
            </a:r>
            <a:r>
              <a:rPr lang="en-US" altLang="zh-CN" dirty="0" smtClean="0"/>
              <a:t>feature</a:t>
            </a:r>
            <a:r>
              <a:rPr lang="zh-CN" altLang="en-US" dirty="0" smtClean="0"/>
              <a:t>更容易</a:t>
            </a:r>
            <a:r>
              <a:rPr lang="en-US" altLang="zh-CN" dirty="0" smtClean="0"/>
              <a:t>catch</a:t>
            </a:r>
            <a:r>
              <a:rPr lang="zh-CN" altLang="en-US" dirty="0" smtClean="0"/>
              <a:t>到遠程的依賴</a:t>
            </a:r>
            <a:endParaRPr lang="en-US" altLang="zh-TW" dirty="0" smtClean="0"/>
          </a:p>
          <a:p>
            <a:r>
              <a:rPr lang="zh-TW" altLang="en-US" baseline="0" dirty="0" smtClean="0"/>
              <a:t> </a:t>
            </a:r>
            <a:r>
              <a:rPr lang="zh-CN" altLang="en-US" baseline="0" dirty="0" smtClean="0"/>
              <a:t>同時這樣的分層結構，</a:t>
            </a:r>
            <a:r>
              <a:rPr lang="zh-TW" altLang="en-US" dirty="0" smtClean="0"/>
              <a:t>減輕了消失梯度問題</a:t>
            </a:r>
            <a:r>
              <a:rPr lang="zh-CN" altLang="en-US" dirty="0" smtClean="0"/>
              <a:t>，</a:t>
            </a:r>
            <a:endParaRPr lang="en-US" altLang="zh-CN" dirty="0" smtClean="0"/>
          </a:p>
          <a:p>
            <a:endParaRPr lang="en-US" altLang="zh-CN" dirty="0" smtClean="0"/>
          </a:p>
          <a:p>
            <a:r>
              <a:rPr lang="zh-CN" altLang="en-US" dirty="0" smtClean="0"/>
              <a:t>但如果訓練資料過多，變成多層的</a:t>
            </a:r>
            <a:r>
              <a:rPr lang="en-US" altLang="zh-CN" dirty="0" smtClean="0"/>
              <a:t>CNN</a:t>
            </a:r>
            <a:r>
              <a:rPr lang="zh-CN" altLang="en-US" dirty="0" smtClean="0"/>
              <a:t>還是存在梯度消失的問題，在</a:t>
            </a:r>
            <a:r>
              <a:rPr lang="en-US" altLang="zh-CN" dirty="0" smtClean="0"/>
              <a:t>RNN</a:t>
            </a:r>
            <a:r>
              <a:rPr lang="zh-CN" altLang="en-US" dirty="0" smtClean="0"/>
              <a:t>中我們知道門限結構將信息按照權重劃分，通過門，減輕</a:t>
            </a:r>
            <a:r>
              <a:rPr lang="zh-CN" altLang="en-US" dirty="0" smtClean="0"/>
              <a:t>了反向傳遞</a:t>
            </a:r>
            <a:r>
              <a:rPr lang="zh-CN" altLang="en-US" dirty="0" smtClean="0"/>
              <a:t>的負擔，造就了</a:t>
            </a:r>
            <a:r>
              <a:rPr lang="en-US" altLang="zh-CN" dirty="0" smtClean="0"/>
              <a:t>LSTM</a:t>
            </a:r>
            <a:r>
              <a:rPr lang="zh-CN" altLang="en-US" dirty="0" smtClean="0"/>
              <a:t>，如果在</a:t>
            </a:r>
            <a:r>
              <a:rPr lang="en-US" altLang="zh-CN" dirty="0" smtClean="0"/>
              <a:t>cnn</a:t>
            </a:r>
            <a:r>
              <a:rPr lang="zh-CN" altLang="en-US" dirty="0" smtClean="0"/>
              <a:t>上用也一定能恰到好處</a:t>
            </a:r>
            <a:endParaRPr lang="en-US" altLang="zh-CN" dirty="0" smtClean="0"/>
          </a:p>
          <a:p>
            <a:endParaRPr lang="en-US" altLang="zh-TW" dirty="0" smtClean="0"/>
          </a:p>
          <a:p>
            <a:r>
              <a:rPr lang="en-US" altLang="zh-TW" dirty="0" smtClean="0"/>
              <a:t>CNN</a:t>
            </a:r>
            <a:r>
              <a:rPr lang="zh-CN" altLang="en-US" dirty="0" smtClean="0"/>
              <a:t>並行化的好處也在前面說到</a:t>
            </a:r>
            <a:r>
              <a:rPr lang="zh-CN" altLang="en-US" dirty="0" smtClean="0"/>
              <a:t>，</a:t>
            </a:r>
            <a:r>
              <a:rPr lang="zh-CN" altLang="zh-TW" sz="1200" kern="1200" dirty="0" smtClean="0">
                <a:solidFill>
                  <a:schemeClr val="tx1"/>
                </a:solidFill>
                <a:effectLst/>
                <a:latin typeface="+mn-lt"/>
                <a:ea typeface="+mn-ea"/>
                <a:cs typeface="+mn-cs"/>
              </a:rPr>
              <a:t>就是會比循環網路快很多</a:t>
            </a:r>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8</a:t>
            </a:fld>
            <a:endParaRPr lang="zh-TW" altLang="en-US"/>
          </a:p>
        </p:txBody>
      </p:sp>
    </p:spTree>
    <p:extLst>
      <p:ext uri="{BB962C8B-B14F-4D97-AF65-F5344CB8AC3E}">
        <p14:creationId xmlns:p14="http://schemas.microsoft.com/office/powerpoint/2010/main" val="306563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首先，</a:t>
            </a:r>
            <a:r>
              <a:rPr lang="zh-CN" altLang="en-US" sz="1200" b="0" i="0" kern="1200" dirty="0" smtClean="0">
                <a:solidFill>
                  <a:schemeClr val="tx1"/>
                </a:solidFill>
                <a:effectLst/>
                <a:latin typeface="+mn-lt"/>
                <a:ea typeface="+mn-ea"/>
                <a:cs typeface="+mn-cs"/>
              </a:rPr>
              <a:t>進行語料的訓練，</a:t>
            </a:r>
            <a:r>
              <a:rPr lang="zh-TW" altLang="en-US" sz="1200" b="0" i="0" kern="1200" dirty="0" smtClean="0">
                <a:solidFill>
                  <a:schemeClr val="tx1"/>
                </a:solidFill>
                <a:effectLst/>
                <a:latin typeface="+mn-lt"/>
                <a:ea typeface="+mn-ea"/>
                <a:cs typeface="+mn-cs"/>
              </a:rPr>
              <a:t>將單詞</a:t>
            </a:r>
            <a:r>
              <a:rPr lang="en-US" altLang="zh-TW" sz="1200" b="0" i="0" kern="1200" dirty="0" smtClean="0">
                <a:solidFill>
                  <a:schemeClr val="tx1"/>
                </a:solidFill>
                <a:effectLst/>
                <a:latin typeface="+mn-lt"/>
                <a:ea typeface="+mn-ea"/>
                <a:cs typeface="+mn-cs"/>
              </a:rPr>
              <a:t>embedding</a:t>
            </a:r>
            <a:r>
              <a:rPr lang="zh-TW" altLang="en-US" sz="1200" b="0" i="0" kern="1200" dirty="0" smtClean="0">
                <a:solidFill>
                  <a:schemeClr val="tx1"/>
                </a:solidFill>
                <a:effectLst/>
                <a:latin typeface="+mn-lt"/>
                <a:ea typeface="+mn-ea"/>
                <a:cs typeface="+mn-cs"/>
              </a:rPr>
              <a:t>到連續空間</a:t>
            </a:r>
            <a:r>
              <a:rPr lang="en-US" altLang="zh-TW"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通過</a:t>
            </a:r>
            <a:r>
              <a:rPr lang="en-US" altLang="zh-CN" sz="1200" b="0" i="0" kern="1200" dirty="0" smtClean="0">
                <a:solidFill>
                  <a:schemeClr val="tx1"/>
                </a:solidFill>
                <a:effectLst/>
                <a:latin typeface="+mn-lt"/>
                <a:ea typeface="+mn-ea"/>
                <a:cs typeface="+mn-cs"/>
              </a:rPr>
              <a:t>look up table</a:t>
            </a:r>
            <a:r>
              <a:rPr lang="zh-CN" altLang="en-US" sz="1200" b="0" i="0" kern="1200" dirty="0" smtClean="0">
                <a:solidFill>
                  <a:schemeClr val="tx1"/>
                </a:solidFill>
                <a:effectLst/>
                <a:latin typeface="+mn-lt"/>
                <a:ea typeface="+mn-ea"/>
                <a:cs typeface="+mn-cs"/>
              </a:rPr>
              <a:t>，查表，就能將單字轉換為向量</a:t>
            </a:r>
            <a:r>
              <a:rPr lang="zh-CN" altLang="en-US" sz="1200" b="0" i="0" kern="1200" dirty="0" smtClean="0">
                <a:solidFill>
                  <a:schemeClr val="tx1"/>
                </a:solidFill>
                <a:effectLst/>
                <a:latin typeface="+mn-lt"/>
                <a:ea typeface="+mn-ea"/>
                <a:cs typeface="+mn-cs"/>
              </a:rPr>
              <a:t>，原理和</a:t>
            </a:r>
            <a:r>
              <a:rPr lang="en-US" altLang="zh-CN" sz="1200" b="0" i="0" kern="1200" dirty="0" smtClean="0">
                <a:solidFill>
                  <a:schemeClr val="tx1"/>
                </a:solidFill>
                <a:effectLst/>
                <a:latin typeface="+mn-lt"/>
                <a:ea typeface="+mn-ea"/>
                <a:cs typeface="+mn-cs"/>
              </a:rPr>
              <a:t>word2vec</a:t>
            </a:r>
            <a:r>
              <a:rPr lang="zh-CN" altLang="en-US" sz="1200" b="0" i="0" kern="1200" dirty="0" smtClean="0">
                <a:solidFill>
                  <a:schemeClr val="tx1"/>
                </a:solidFill>
                <a:effectLst/>
                <a:latin typeface="+mn-lt"/>
                <a:ea typeface="+mn-ea"/>
                <a:cs typeface="+mn-cs"/>
              </a:rPr>
              <a:t>一樣，</a:t>
            </a:r>
            <a:endParaRPr lang="zh-TW" altLang="en-US" dirty="0"/>
          </a:p>
        </p:txBody>
      </p:sp>
      <p:sp>
        <p:nvSpPr>
          <p:cNvPr id="4" name="投影片編號版面配置區 3"/>
          <p:cNvSpPr>
            <a:spLocks noGrp="1"/>
          </p:cNvSpPr>
          <p:nvPr>
            <p:ph type="sldNum" sz="quarter" idx="10"/>
          </p:nvPr>
        </p:nvSpPr>
        <p:spPr/>
        <p:txBody>
          <a:bodyPr/>
          <a:lstStyle/>
          <a:p>
            <a:fld id="{BF37B816-4F74-4021-A679-B18D047CD6EE}" type="slidenum">
              <a:rPr lang="zh-TW" altLang="en-US" smtClean="0"/>
              <a:t>9</a:t>
            </a:fld>
            <a:endParaRPr lang="zh-TW" altLang="en-US"/>
          </a:p>
        </p:txBody>
      </p:sp>
    </p:spTree>
    <p:extLst>
      <p:ext uri="{BB962C8B-B14F-4D97-AF65-F5344CB8AC3E}">
        <p14:creationId xmlns:p14="http://schemas.microsoft.com/office/powerpoint/2010/main" val="292871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325961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406229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163118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12221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27741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10321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356855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302203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204130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182337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EC65704-CBA0-4200-848C-19DCB1D0BE59}" type="datetimeFigureOut">
              <a:rPr lang="zh-TW" altLang="en-US" smtClean="0"/>
              <a:t>2018/8/25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229087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65704-CBA0-4200-848C-19DCB1D0BE59}" type="datetimeFigureOut">
              <a:rPr lang="zh-TW" altLang="en-US" smtClean="0"/>
              <a:t>2018/8/25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6A893-42B9-476B-9A5F-7E29C2C8C40B}" type="slidenum">
              <a:rPr lang="zh-TW" altLang="en-US" smtClean="0"/>
              <a:t>‹#›</a:t>
            </a:fld>
            <a:endParaRPr lang="zh-TW" altLang="en-US"/>
          </a:p>
        </p:txBody>
      </p:sp>
    </p:spTree>
    <p:extLst>
      <p:ext uri="{BB962C8B-B14F-4D97-AF65-F5344CB8AC3E}">
        <p14:creationId xmlns:p14="http://schemas.microsoft.com/office/powerpoint/2010/main" val="2109915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Language Modeling with Gated Convolutional Networks</a:t>
            </a:r>
            <a:endParaRPr lang="zh-TW" altLang="en-US" dirty="0"/>
          </a:p>
        </p:txBody>
      </p:sp>
      <p:sp>
        <p:nvSpPr>
          <p:cNvPr id="3" name="副標題 2"/>
          <p:cNvSpPr>
            <a:spLocks noGrp="1"/>
          </p:cNvSpPr>
          <p:nvPr>
            <p:ph type="subTitle" idx="1"/>
          </p:nvPr>
        </p:nvSpPr>
        <p:spPr>
          <a:xfrm>
            <a:off x="1524000" y="4441024"/>
            <a:ext cx="9144000" cy="1655762"/>
          </a:xfrm>
        </p:spPr>
        <p:txBody>
          <a:bodyPr>
            <a:normAutofit/>
          </a:bodyPr>
          <a:lstStyle/>
          <a:p>
            <a:r>
              <a:rPr lang="en-US" altLang="zh-TW" dirty="0" smtClean="0"/>
              <a:t>ICML 2017</a:t>
            </a:r>
          </a:p>
          <a:p>
            <a:r>
              <a:rPr lang="en-US" altLang="zh-TW" smtClean="0"/>
              <a:t>Presenter:WuHao </a:t>
            </a:r>
            <a:endParaRPr lang="en-US" altLang="zh-TW" dirty="0" smtClean="0"/>
          </a:p>
          <a:p>
            <a:fld id="{EFB88447-C060-0343-BD58-56B15BE70A93}" type="datetime4">
              <a:rPr lang="en-US" altLang="zh-TW" smtClean="0"/>
              <a:pPr/>
              <a:t>August 31, 2018</a:t>
            </a:fld>
            <a:endParaRPr lang="en-US" altLang="zh-TW" dirty="0"/>
          </a:p>
          <a:p>
            <a:endParaRPr lang="zh-TW" altLang="en-US" dirty="0"/>
          </a:p>
        </p:txBody>
      </p:sp>
    </p:spTree>
    <p:extLst>
      <p:ext uri="{BB962C8B-B14F-4D97-AF65-F5344CB8AC3E}">
        <p14:creationId xmlns:p14="http://schemas.microsoft.com/office/powerpoint/2010/main" val="2538219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圖片 26"/>
          <p:cNvPicPr>
            <a:picLocks noChangeAspect="1"/>
          </p:cNvPicPr>
          <p:nvPr/>
        </p:nvPicPr>
        <p:blipFill>
          <a:blip r:embed="rId3"/>
          <a:stretch>
            <a:fillRect/>
          </a:stretch>
        </p:blipFill>
        <p:spPr>
          <a:xfrm>
            <a:off x="1788050" y="1805441"/>
            <a:ext cx="6107995" cy="4474771"/>
          </a:xfrm>
          <a:prstGeom prst="rect">
            <a:avLst/>
          </a:prstGeom>
        </p:spPr>
      </p:pic>
      <p:sp>
        <p:nvSpPr>
          <p:cNvPr id="6" name="矩形 5"/>
          <p:cNvSpPr/>
          <p:nvPr/>
        </p:nvSpPr>
        <p:spPr>
          <a:xfrm>
            <a:off x="1969482" y="2227551"/>
            <a:ext cx="1808703" cy="118888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7" name="橢圓 6"/>
          <p:cNvSpPr/>
          <p:nvPr/>
        </p:nvSpPr>
        <p:spPr>
          <a:xfrm>
            <a:off x="3882470" y="4509808"/>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28" name="橢圓 27"/>
          <p:cNvSpPr/>
          <p:nvPr/>
        </p:nvSpPr>
        <p:spPr>
          <a:xfrm>
            <a:off x="4336319" y="4501438"/>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29" name="橢圓 28"/>
          <p:cNvSpPr/>
          <p:nvPr/>
        </p:nvSpPr>
        <p:spPr>
          <a:xfrm>
            <a:off x="4808594" y="4491387"/>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0" name="橢圓 29"/>
          <p:cNvSpPr/>
          <p:nvPr/>
        </p:nvSpPr>
        <p:spPr>
          <a:xfrm>
            <a:off x="5311008" y="4511485"/>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1" name="橢圓 30"/>
          <p:cNvSpPr/>
          <p:nvPr/>
        </p:nvSpPr>
        <p:spPr>
          <a:xfrm>
            <a:off x="5803383" y="4501436"/>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2" name="橢圓 31"/>
          <p:cNvSpPr/>
          <p:nvPr/>
        </p:nvSpPr>
        <p:spPr>
          <a:xfrm>
            <a:off x="6295756" y="4501435"/>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3" name="橢圓 32"/>
          <p:cNvSpPr/>
          <p:nvPr/>
        </p:nvSpPr>
        <p:spPr>
          <a:xfrm>
            <a:off x="6747934" y="4501436"/>
            <a:ext cx="182880" cy="166254"/>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4" name="矩形 33"/>
          <p:cNvSpPr/>
          <p:nvPr/>
        </p:nvSpPr>
        <p:spPr>
          <a:xfrm>
            <a:off x="1969482" y="2227551"/>
            <a:ext cx="1808703" cy="1188882"/>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5" name="橢圓 34"/>
          <p:cNvSpPr/>
          <p:nvPr/>
        </p:nvSpPr>
        <p:spPr>
          <a:xfrm>
            <a:off x="3884145" y="4682304"/>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6" name="橢圓 35"/>
          <p:cNvSpPr/>
          <p:nvPr/>
        </p:nvSpPr>
        <p:spPr>
          <a:xfrm>
            <a:off x="4337994" y="4673934"/>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7" name="橢圓 36"/>
          <p:cNvSpPr/>
          <p:nvPr/>
        </p:nvSpPr>
        <p:spPr>
          <a:xfrm>
            <a:off x="4810269" y="4663883"/>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8" name="橢圓 37"/>
          <p:cNvSpPr/>
          <p:nvPr/>
        </p:nvSpPr>
        <p:spPr>
          <a:xfrm>
            <a:off x="5312683" y="4683981"/>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9" name="橢圓 38"/>
          <p:cNvSpPr/>
          <p:nvPr/>
        </p:nvSpPr>
        <p:spPr>
          <a:xfrm>
            <a:off x="5805058" y="4673932"/>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0" name="橢圓 39"/>
          <p:cNvSpPr/>
          <p:nvPr/>
        </p:nvSpPr>
        <p:spPr>
          <a:xfrm>
            <a:off x="6297431" y="4673931"/>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1" name="橢圓 40"/>
          <p:cNvSpPr/>
          <p:nvPr/>
        </p:nvSpPr>
        <p:spPr>
          <a:xfrm>
            <a:off x="6749609" y="4673932"/>
            <a:ext cx="182880" cy="166254"/>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2" name="文字方塊 41"/>
          <p:cNvSpPr txBox="1"/>
          <p:nvPr/>
        </p:nvSpPr>
        <p:spPr>
          <a:xfrm>
            <a:off x="8043832" y="1473756"/>
            <a:ext cx="3088441" cy="4247317"/>
          </a:xfrm>
          <a:prstGeom prst="rect">
            <a:avLst/>
          </a:prstGeom>
          <a:noFill/>
        </p:spPr>
        <p:txBody>
          <a:bodyPr wrap="square" rtlCol="0">
            <a:spAutoFit/>
          </a:bodyPr>
          <a:lstStyle/>
          <a:p>
            <a:r>
              <a:rPr lang="en-US" altLang="zh-CN" dirty="0" smtClean="0"/>
              <a:t>Windows: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TW" dirty="0" smtClean="0"/>
              <a:t>Same </a:t>
            </a:r>
            <a:r>
              <a:rPr lang="en-US" altLang="zh-CN" dirty="0" smtClean="0"/>
              <a:t>time</a:t>
            </a:r>
          </a:p>
          <a:p>
            <a:r>
              <a:rPr lang="en-US" altLang="zh-CN" dirty="0" smtClean="0"/>
              <a:t>Same size</a:t>
            </a:r>
          </a:p>
          <a:p>
            <a:r>
              <a:rPr lang="en-US" altLang="zh-TW" dirty="0" smtClean="0"/>
              <a:t>Deifferent value</a:t>
            </a:r>
            <a:endParaRPr lang="zh-TW" altLang="en-US" dirty="0"/>
          </a:p>
        </p:txBody>
      </p:sp>
      <p:sp>
        <p:nvSpPr>
          <p:cNvPr id="43" name="矩形 42"/>
          <p:cNvSpPr/>
          <p:nvPr/>
        </p:nvSpPr>
        <p:spPr>
          <a:xfrm>
            <a:off x="7809267" y="2379951"/>
            <a:ext cx="1808703" cy="118888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4" name="矩形 43"/>
          <p:cNvSpPr/>
          <p:nvPr/>
        </p:nvSpPr>
        <p:spPr>
          <a:xfrm>
            <a:off x="7961667" y="2532351"/>
            <a:ext cx="1808703" cy="1188882"/>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5" name="矩形 44"/>
          <p:cNvSpPr/>
          <p:nvPr/>
        </p:nvSpPr>
        <p:spPr>
          <a:xfrm>
            <a:off x="8114067" y="2684751"/>
            <a:ext cx="1808703" cy="118888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6" name="矩形 45"/>
          <p:cNvSpPr/>
          <p:nvPr/>
        </p:nvSpPr>
        <p:spPr>
          <a:xfrm>
            <a:off x="8266467" y="2837151"/>
            <a:ext cx="1808703" cy="1188882"/>
          </a:xfrm>
          <a:prstGeom prst="rect">
            <a:avLst/>
          </a:prstGeom>
          <a:noFill/>
          <a:ln w="28575" cap="flat" cmpd="sng" algn="ctr">
            <a:solidFill>
              <a:schemeClr val="accent4">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7" name="矩形 46"/>
          <p:cNvSpPr/>
          <p:nvPr/>
        </p:nvSpPr>
        <p:spPr>
          <a:xfrm>
            <a:off x="8418867" y="2989551"/>
            <a:ext cx="1808703" cy="1188882"/>
          </a:xfrm>
          <a:prstGeom prst="rect">
            <a:avLst/>
          </a:prstGeom>
          <a:no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48" name="矩形 47"/>
          <p:cNvSpPr/>
          <p:nvPr/>
        </p:nvSpPr>
        <p:spPr>
          <a:xfrm>
            <a:off x="8571267" y="3141951"/>
            <a:ext cx="1808703" cy="118888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50" name="文字方塊 49"/>
          <p:cNvSpPr txBox="1"/>
          <p:nvPr/>
        </p:nvSpPr>
        <p:spPr>
          <a:xfrm>
            <a:off x="1976825" y="1473756"/>
            <a:ext cx="5011567" cy="369332"/>
          </a:xfrm>
          <a:prstGeom prst="rect">
            <a:avLst/>
          </a:prstGeom>
          <a:noFill/>
        </p:spPr>
        <p:txBody>
          <a:bodyPr wrap="square" rtlCol="0">
            <a:spAutoFit/>
          </a:bodyPr>
          <a:lstStyle/>
          <a:p>
            <a:r>
              <a:rPr lang="en-US" altLang="zh-CN" dirty="0" smtClean="0"/>
              <a:t>K-1 zero-pad+&lt;s&gt;</a:t>
            </a:r>
            <a:endParaRPr lang="zh-TW" altLang="en-US" dirty="0"/>
          </a:p>
        </p:txBody>
      </p:sp>
      <p:sp>
        <p:nvSpPr>
          <p:cNvPr id="52" name="標題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Approach</a:t>
            </a:r>
            <a:r>
              <a:rPr lang="en-US" altLang="zh-CN" dirty="0"/>
              <a:t>-gated cnn</a:t>
            </a:r>
            <a:endParaRPr lang="zh-TW" altLang="en-US" dirty="0"/>
          </a:p>
        </p:txBody>
      </p:sp>
      <p:sp>
        <p:nvSpPr>
          <p:cNvPr id="2" name="矩形 1"/>
          <p:cNvSpPr/>
          <p:nvPr/>
        </p:nvSpPr>
        <p:spPr>
          <a:xfrm>
            <a:off x="7042940" y="1709921"/>
            <a:ext cx="590611" cy="369332"/>
          </a:xfrm>
          <a:prstGeom prst="rect">
            <a:avLst/>
          </a:prstGeom>
        </p:spPr>
        <p:txBody>
          <a:bodyPr wrap="none">
            <a:spAutoFit/>
          </a:bodyPr>
          <a:lstStyle/>
          <a:p>
            <a:r>
              <a:rPr lang="en-US" altLang="zh-CN" dirty="0" smtClean="0"/>
              <a:t>&lt;</a:t>
            </a:r>
            <a:r>
              <a:rPr lang="en-US" altLang="zh-CN" dirty="0"/>
              <a:t>/</a:t>
            </a:r>
            <a:r>
              <a:rPr lang="en-US" altLang="zh-CN" dirty="0" smtClean="0"/>
              <a:t>s</a:t>
            </a:r>
            <a:r>
              <a:rPr lang="en-US" altLang="zh-CN" dirty="0"/>
              <a:t>&gt;</a:t>
            </a:r>
            <a:endParaRPr lang="zh-TW" altLang="en-US" dirty="0"/>
          </a:p>
        </p:txBody>
      </p:sp>
    </p:spTree>
    <p:extLst>
      <p:ext uri="{BB962C8B-B14F-4D97-AF65-F5344CB8AC3E}">
        <p14:creationId xmlns:p14="http://schemas.microsoft.com/office/powerpoint/2010/main" val="262454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91667E-6 -2.59259E-6 L 2.91667E-6 0.00023 C 0.16185 0.00347 -0.04024 -2.59259E-6 0.14583 -2.59259E-6 C 0.16953 -2.59259E-6 0.1931 0.00116 0.21679 0.00139 L 0.26133 0.00139 " pathEditMode="relative" rAng="0" ptsTypes="AAAAA">
                                      <p:cBhvr>
                                        <p:cTn id="6" dur="2000" fill="hold"/>
                                        <p:tgtEl>
                                          <p:spTgt spid="6"/>
                                        </p:tgtEl>
                                        <p:attrNameLst>
                                          <p:attrName>ppt_x</p:attrName>
                                          <p:attrName>ppt_y</p:attrName>
                                        </p:attrNameLst>
                                      </p:cBhvr>
                                      <p:rCtr x="13060" y="69"/>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3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40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45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2.91667E-6 -2.59259E-6 L 2.91667E-6 0.00023 C 0.16185 0.00347 -0.04024 -2.59259E-6 0.14583 -2.59259E-6 C 0.16953 -2.59259E-6 0.1931 0.00116 0.21679 0.00139 L 0.26133 0.00139 " pathEditMode="relative" rAng="0" ptsTypes="AAAAA">
                                      <p:cBhvr>
                                        <p:cTn id="38" dur="2000" fill="hold"/>
                                        <p:tgtEl>
                                          <p:spTgt spid="34"/>
                                        </p:tgtEl>
                                        <p:attrNameLst>
                                          <p:attrName>ppt_x</p:attrName>
                                          <p:attrName>ppt_y</p:attrName>
                                        </p:attrNameLst>
                                      </p:cBhvr>
                                      <p:rCtr x="13060" y="69"/>
                                    </p:animMotion>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par>
                          <p:cTn id="59" fill="hold">
                            <p:stCondLst>
                              <p:cond delay="4500"/>
                            </p:stCondLst>
                            <p:childTnLst>
                              <p:par>
                                <p:cTn id="60" presetID="10"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Approach</a:t>
            </a:r>
            <a:r>
              <a:rPr lang="en-US" altLang="zh-CN" dirty="0"/>
              <a:t>-gated cnn</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3095619" y="1825625"/>
            <a:ext cx="6000762" cy="4351338"/>
          </a:xfrm>
          <a:prstGeom prst="rect">
            <a:avLst/>
          </a:prstGeom>
        </p:spPr>
      </p:pic>
      <p:cxnSp>
        <p:nvCxnSpPr>
          <p:cNvPr id="7" name="直線接點 6"/>
          <p:cNvCxnSpPr/>
          <p:nvPr/>
        </p:nvCxnSpPr>
        <p:spPr>
          <a:xfrm>
            <a:off x="2512088" y="4963886"/>
            <a:ext cx="7556360" cy="30145"/>
          </a:xfrm>
          <a:prstGeom prst="line">
            <a:avLst/>
          </a:prstGeom>
          <a:ln w="5715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9070981" y="4187899"/>
            <a:ext cx="2542233" cy="369332"/>
          </a:xfrm>
          <a:prstGeom prst="rect">
            <a:avLst/>
          </a:prstGeom>
          <a:noFill/>
        </p:spPr>
        <p:txBody>
          <a:bodyPr wrap="square" rtlCol="0">
            <a:spAutoFit/>
          </a:bodyPr>
          <a:lstStyle/>
          <a:p>
            <a:r>
              <a:rPr lang="en-US" altLang="zh-CN" dirty="0" smtClean="0"/>
              <a:t>Number of Windows/2</a:t>
            </a:r>
            <a:endParaRPr lang="zh-TW" altLang="en-US" dirty="0"/>
          </a:p>
        </p:txBody>
      </p:sp>
      <p:pic>
        <p:nvPicPr>
          <p:cNvPr id="3" name="圖片 2"/>
          <p:cNvPicPr>
            <a:picLocks noChangeAspect="1"/>
          </p:cNvPicPr>
          <p:nvPr/>
        </p:nvPicPr>
        <p:blipFill>
          <a:blip r:embed="rId4"/>
          <a:stretch>
            <a:fillRect/>
          </a:stretch>
        </p:blipFill>
        <p:spPr>
          <a:xfrm>
            <a:off x="9256889" y="5433809"/>
            <a:ext cx="2263774" cy="1439252"/>
          </a:xfrm>
          <a:prstGeom prst="rect">
            <a:avLst/>
          </a:prstGeom>
        </p:spPr>
      </p:pic>
      <p:sp>
        <p:nvSpPr>
          <p:cNvPr id="5" name="矩形 4"/>
          <p:cNvSpPr/>
          <p:nvPr/>
        </p:nvSpPr>
        <p:spPr>
          <a:xfrm>
            <a:off x="1944112" y="4372565"/>
            <a:ext cx="1135952" cy="369332"/>
          </a:xfrm>
          <a:prstGeom prst="rect">
            <a:avLst/>
          </a:prstGeom>
        </p:spPr>
        <p:txBody>
          <a:bodyPr wrap="none">
            <a:spAutoFit/>
          </a:bodyPr>
          <a:lstStyle/>
          <a:p>
            <a:r>
              <a:rPr lang="en-US" altLang="zh-CN" dirty="0"/>
              <a:t>gated unit</a:t>
            </a:r>
            <a:endParaRPr lang="zh-TW" altLang="en-US" dirty="0"/>
          </a:p>
        </p:txBody>
      </p:sp>
      <p:sp>
        <p:nvSpPr>
          <p:cNvPr id="9" name="矩形 8"/>
          <p:cNvSpPr/>
          <p:nvPr/>
        </p:nvSpPr>
        <p:spPr>
          <a:xfrm>
            <a:off x="1845431" y="5216165"/>
            <a:ext cx="1234633" cy="369332"/>
          </a:xfrm>
          <a:prstGeom prst="rect">
            <a:avLst/>
          </a:prstGeom>
        </p:spPr>
        <p:txBody>
          <a:bodyPr wrap="none">
            <a:spAutoFit/>
          </a:bodyPr>
          <a:lstStyle/>
          <a:p>
            <a:r>
              <a:rPr lang="en-US" altLang="zh-CN" dirty="0"/>
              <a:t>linear units</a:t>
            </a:r>
          </a:p>
        </p:txBody>
      </p:sp>
      <p:cxnSp>
        <p:nvCxnSpPr>
          <p:cNvPr id="11" name="直線單箭頭接點 10"/>
          <p:cNvCxnSpPr/>
          <p:nvPr/>
        </p:nvCxnSpPr>
        <p:spPr>
          <a:xfrm>
            <a:off x="7608711" y="6048803"/>
            <a:ext cx="1648178" cy="17514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9580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Approach</a:t>
            </a:r>
            <a:r>
              <a:rPr lang="en-US" altLang="zh-CN" dirty="0"/>
              <a:t>-gated cnn</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38200" y="2294312"/>
            <a:ext cx="5559509" cy="3525203"/>
          </a:xfrm>
          <a:prstGeom prst="rect">
            <a:avLst/>
          </a:prstGeom>
        </p:spPr>
      </p:pic>
      <p:sp>
        <p:nvSpPr>
          <p:cNvPr id="6" name="矩形 5"/>
          <p:cNvSpPr/>
          <p:nvPr/>
        </p:nvSpPr>
        <p:spPr>
          <a:xfrm>
            <a:off x="6886191" y="2595942"/>
            <a:ext cx="3257623" cy="369332"/>
          </a:xfrm>
          <a:prstGeom prst="rect">
            <a:avLst/>
          </a:prstGeom>
        </p:spPr>
        <p:txBody>
          <a:bodyPr wrap="none">
            <a:spAutoFit/>
          </a:bodyPr>
          <a:lstStyle/>
          <a:p>
            <a:r>
              <a:rPr lang="en-US" altLang="zh-TW" dirty="0" smtClean="0"/>
              <a:t>h(X</a:t>
            </a:r>
            <a:r>
              <a:rPr lang="en-US" altLang="zh-TW" dirty="0"/>
              <a:t>) = (X ∗ W + b) ⊗ </a:t>
            </a:r>
            <a:r>
              <a:rPr lang="el-GR" altLang="zh-TW" dirty="0"/>
              <a:t>σ(</a:t>
            </a:r>
            <a:r>
              <a:rPr lang="en-US" altLang="zh-TW" dirty="0"/>
              <a:t>X ∗ V + c)</a:t>
            </a:r>
            <a:endParaRPr lang="zh-TW" altLang="en-US" dirty="0"/>
          </a:p>
        </p:txBody>
      </p:sp>
      <p:sp>
        <p:nvSpPr>
          <p:cNvPr id="7" name="矩形 6"/>
          <p:cNvSpPr/>
          <p:nvPr/>
        </p:nvSpPr>
        <p:spPr>
          <a:xfrm>
            <a:off x="6886191" y="3081652"/>
            <a:ext cx="4227925" cy="369332"/>
          </a:xfrm>
          <a:prstGeom prst="rect">
            <a:avLst/>
          </a:prstGeom>
        </p:spPr>
        <p:txBody>
          <a:bodyPr wrap="square">
            <a:spAutoFit/>
          </a:bodyPr>
          <a:lstStyle/>
          <a:p>
            <a:r>
              <a:rPr lang="en-US" altLang="zh-TW" dirty="0" smtClean="0"/>
              <a:t>h(X</a:t>
            </a:r>
            <a:r>
              <a:rPr lang="en-US" altLang="zh-TW" dirty="0"/>
              <a:t>) = </a:t>
            </a:r>
            <a:r>
              <a:rPr lang="en-US" altLang="zh-TW" dirty="0" smtClean="0"/>
              <a:t>tanh(X </a:t>
            </a:r>
            <a:r>
              <a:rPr lang="en-US" altLang="zh-TW" dirty="0"/>
              <a:t>∗ W + b) ⊗ </a:t>
            </a:r>
            <a:r>
              <a:rPr lang="el-GR" altLang="zh-TW" dirty="0"/>
              <a:t>σ(</a:t>
            </a:r>
            <a:r>
              <a:rPr lang="en-US" altLang="zh-TW" dirty="0"/>
              <a:t>X ∗ V + c</a:t>
            </a:r>
            <a:r>
              <a:rPr lang="en-US" altLang="zh-TW" dirty="0" smtClean="0"/>
              <a:t>) </a:t>
            </a:r>
            <a:r>
              <a:rPr lang="zh-CN" altLang="en-US" dirty="0" smtClean="0">
                <a:solidFill>
                  <a:srgbClr val="FF0000"/>
                </a:solidFill>
              </a:rPr>
              <a:t>？？？</a:t>
            </a:r>
            <a:endParaRPr lang="zh-TW" altLang="en-US" dirty="0">
              <a:solidFill>
                <a:srgbClr val="FF0000"/>
              </a:solidFill>
            </a:endParaRPr>
          </a:p>
        </p:txBody>
      </p:sp>
      <p:sp>
        <p:nvSpPr>
          <p:cNvPr id="3" name="橢圓 2"/>
          <p:cNvSpPr/>
          <p:nvPr/>
        </p:nvSpPr>
        <p:spPr>
          <a:xfrm>
            <a:off x="3872089" y="3770488"/>
            <a:ext cx="632177" cy="530578"/>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291433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a:t>
            </a:r>
            <a:r>
              <a:rPr lang="en-US" altLang="zh-TW" dirty="0" smtClean="0"/>
              <a:t>pproach</a:t>
            </a:r>
            <a:endParaRPr lang="zh-TW" altLang="en-US" dirty="0"/>
          </a:p>
        </p:txBody>
      </p:sp>
      <p:pic>
        <p:nvPicPr>
          <p:cNvPr id="6" name="內容版面配置區 5"/>
          <p:cNvPicPr>
            <a:picLocks noGrp="1" noChangeAspect="1"/>
          </p:cNvPicPr>
          <p:nvPr>
            <p:ph idx="1"/>
          </p:nvPr>
        </p:nvPicPr>
        <p:blipFill>
          <a:blip r:embed="rId3"/>
          <a:stretch>
            <a:fillRect/>
          </a:stretch>
        </p:blipFill>
        <p:spPr>
          <a:xfrm>
            <a:off x="626728" y="1418914"/>
            <a:ext cx="5903421" cy="2558821"/>
          </a:xfrm>
          <a:prstGeom prst="rect">
            <a:avLst/>
          </a:prstGeom>
        </p:spPr>
      </p:pic>
      <p:pic>
        <p:nvPicPr>
          <p:cNvPr id="7" name="圖片 6"/>
          <p:cNvPicPr>
            <a:picLocks noChangeAspect="1"/>
          </p:cNvPicPr>
          <p:nvPr/>
        </p:nvPicPr>
        <p:blipFill rotWithShape="1">
          <a:blip r:embed="rId4"/>
          <a:srcRect t="2816"/>
          <a:stretch/>
        </p:blipFill>
        <p:spPr>
          <a:xfrm>
            <a:off x="237973" y="4164491"/>
            <a:ext cx="6292176" cy="2136001"/>
          </a:xfrm>
          <a:prstGeom prst="rect">
            <a:avLst/>
          </a:prstGeom>
        </p:spPr>
      </p:pic>
      <p:sp>
        <p:nvSpPr>
          <p:cNvPr id="8" name="文字方塊 7"/>
          <p:cNvSpPr txBox="1"/>
          <p:nvPr/>
        </p:nvSpPr>
        <p:spPr>
          <a:xfrm>
            <a:off x="5787851" y="2987625"/>
            <a:ext cx="4381081" cy="2308324"/>
          </a:xfrm>
          <a:prstGeom prst="rect">
            <a:avLst/>
          </a:prstGeom>
          <a:noFill/>
        </p:spPr>
        <p:txBody>
          <a:bodyPr wrap="square" rtlCol="0">
            <a:spAutoFit/>
          </a:bodyPr>
          <a:lstStyle/>
          <a:p>
            <a:r>
              <a:rPr lang="en-US" altLang="zh-TW" sz="3600" dirty="0" smtClean="0"/>
              <a:t>	</a:t>
            </a:r>
            <a:r>
              <a:rPr lang="en-US" altLang="zh-TW" sz="3600" dirty="0"/>
              <a:t> </a:t>
            </a:r>
            <a:r>
              <a:rPr lang="en-US" altLang="zh-TW" sz="3600" dirty="0" smtClean="0"/>
              <a:t>tanh(X </a:t>
            </a:r>
            <a:r>
              <a:rPr lang="en-US" altLang="zh-TW" sz="3600" dirty="0"/>
              <a:t>∗ W + b) </a:t>
            </a:r>
            <a:endParaRPr lang="en-US" altLang="zh-TW" sz="3600" dirty="0"/>
          </a:p>
          <a:p>
            <a:r>
              <a:rPr lang="en-US" altLang="zh-TW" sz="3600" dirty="0" smtClean="0"/>
              <a:t>	    </a:t>
            </a:r>
          </a:p>
          <a:p>
            <a:r>
              <a:rPr lang="en-US" altLang="zh-TW" sz="3600" dirty="0" smtClean="0"/>
              <a:t>	</a:t>
            </a:r>
          </a:p>
          <a:p>
            <a:r>
              <a:rPr lang="en-US" altLang="zh-TW" sz="3600" dirty="0"/>
              <a:t>	</a:t>
            </a:r>
            <a:r>
              <a:rPr lang="en-US" altLang="zh-TW" sz="3600" dirty="0" smtClean="0"/>
              <a:t> </a:t>
            </a:r>
            <a:r>
              <a:rPr lang="en-US" altLang="zh-CN" sz="3600" dirty="0" smtClean="0"/>
              <a:t>relu</a:t>
            </a:r>
            <a:r>
              <a:rPr lang="en-US" altLang="zh-TW" sz="3600" dirty="0" smtClean="0"/>
              <a:t>(X </a:t>
            </a:r>
            <a:r>
              <a:rPr lang="en-US" altLang="zh-TW" sz="3600" dirty="0"/>
              <a:t>∗ W + b)</a:t>
            </a:r>
            <a:endParaRPr lang="en-US" altLang="zh-TW" sz="3600" dirty="0" smtClean="0"/>
          </a:p>
        </p:txBody>
      </p:sp>
      <p:sp>
        <p:nvSpPr>
          <p:cNvPr id="3" name="文字方塊 2"/>
          <p:cNvSpPr txBox="1"/>
          <p:nvPr/>
        </p:nvSpPr>
        <p:spPr>
          <a:xfrm>
            <a:off x="3255667" y="6246758"/>
            <a:ext cx="1597688" cy="381837"/>
          </a:xfrm>
          <a:prstGeom prst="rect">
            <a:avLst/>
          </a:prstGeom>
          <a:noFill/>
        </p:spPr>
        <p:txBody>
          <a:bodyPr wrap="square" rtlCol="0">
            <a:spAutoFit/>
          </a:bodyPr>
          <a:lstStyle/>
          <a:p>
            <a:r>
              <a:rPr lang="en-US" altLang="zh-TW" dirty="0" smtClean="0"/>
              <a:t>photo</a:t>
            </a:r>
            <a:endParaRPr lang="zh-TW" altLang="en-US" dirty="0"/>
          </a:p>
        </p:txBody>
      </p:sp>
      <p:sp>
        <p:nvSpPr>
          <p:cNvPr id="9" name="文字方塊 8"/>
          <p:cNvSpPr txBox="1"/>
          <p:nvPr/>
        </p:nvSpPr>
        <p:spPr>
          <a:xfrm>
            <a:off x="3176954" y="3873264"/>
            <a:ext cx="1597688" cy="381837"/>
          </a:xfrm>
          <a:prstGeom prst="rect">
            <a:avLst/>
          </a:prstGeom>
          <a:noFill/>
        </p:spPr>
        <p:txBody>
          <a:bodyPr wrap="square" rtlCol="0">
            <a:spAutoFit/>
          </a:bodyPr>
          <a:lstStyle/>
          <a:p>
            <a:r>
              <a:rPr lang="en-US" altLang="zh-TW" dirty="0" smtClean="0"/>
              <a:t>text</a:t>
            </a:r>
            <a:endParaRPr lang="zh-TW" altLang="en-US" dirty="0"/>
          </a:p>
        </p:txBody>
      </p:sp>
    </p:spTree>
    <p:extLst>
      <p:ext uri="{BB962C8B-B14F-4D97-AF65-F5344CB8AC3E}">
        <p14:creationId xmlns:p14="http://schemas.microsoft.com/office/powerpoint/2010/main" val="3975622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Approach</a:t>
            </a:r>
            <a:r>
              <a:rPr lang="en-US" altLang="zh-CN" dirty="0"/>
              <a:t>-gated cnn</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38200" y="2294312"/>
            <a:ext cx="5559509" cy="3525203"/>
          </a:xfrm>
          <a:prstGeom prst="rect">
            <a:avLst/>
          </a:prstGeom>
        </p:spPr>
      </p:pic>
      <p:sp>
        <p:nvSpPr>
          <p:cNvPr id="6" name="矩形 5"/>
          <p:cNvSpPr/>
          <p:nvPr/>
        </p:nvSpPr>
        <p:spPr>
          <a:xfrm>
            <a:off x="6886191" y="2595942"/>
            <a:ext cx="3892861" cy="369332"/>
          </a:xfrm>
          <a:prstGeom prst="rect">
            <a:avLst/>
          </a:prstGeom>
        </p:spPr>
        <p:txBody>
          <a:bodyPr wrap="none">
            <a:spAutoFit/>
          </a:bodyPr>
          <a:lstStyle/>
          <a:p>
            <a:r>
              <a:rPr lang="en-US" altLang="zh-TW" dirty="0" smtClean="0"/>
              <a:t>GLU</a:t>
            </a:r>
            <a:r>
              <a:rPr lang="zh-CN" altLang="en-US" dirty="0"/>
              <a:t>： </a:t>
            </a:r>
            <a:r>
              <a:rPr lang="en-US" altLang="zh-TW" dirty="0" smtClean="0"/>
              <a:t>h(X</a:t>
            </a:r>
            <a:r>
              <a:rPr lang="en-US" altLang="zh-TW" dirty="0"/>
              <a:t>) = (X ∗ W + b) ⊗ </a:t>
            </a:r>
            <a:r>
              <a:rPr lang="el-GR" altLang="zh-TW" dirty="0"/>
              <a:t>σ(</a:t>
            </a:r>
            <a:r>
              <a:rPr lang="en-US" altLang="zh-TW" dirty="0"/>
              <a:t>X ∗ V + c)</a:t>
            </a:r>
            <a:endParaRPr lang="zh-TW" altLang="en-US" dirty="0"/>
          </a:p>
        </p:txBody>
      </p:sp>
      <p:sp>
        <p:nvSpPr>
          <p:cNvPr id="7" name="矩形 6"/>
          <p:cNvSpPr/>
          <p:nvPr/>
        </p:nvSpPr>
        <p:spPr>
          <a:xfrm>
            <a:off x="6886191" y="3038171"/>
            <a:ext cx="4963886" cy="369332"/>
          </a:xfrm>
          <a:prstGeom prst="rect">
            <a:avLst/>
          </a:prstGeom>
        </p:spPr>
        <p:txBody>
          <a:bodyPr wrap="square">
            <a:spAutoFit/>
          </a:bodyPr>
          <a:lstStyle/>
          <a:p>
            <a:r>
              <a:rPr lang="en-US" altLang="zh-TW" dirty="0" smtClean="0"/>
              <a:t>GTU</a:t>
            </a:r>
            <a:r>
              <a:rPr lang="zh-CN" altLang="en-US" dirty="0" smtClean="0"/>
              <a:t>：</a:t>
            </a:r>
            <a:r>
              <a:rPr lang="en-US" altLang="zh-TW" dirty="0" smtClean="0"/>
              <a:t>h(X</a:t>
            </a:r>
            <a:r>
              <a:rPr lang="en-US" altLang="zh-TW" dirty="0"/>
              <a:t>) = </a:t>
            </a:r>
            <a:r>
              <a:rPr lang="en-US" altLang="zh-TW" dirty="0" smtClean="0"/>
              <a:t>tanh(X </a:t>
            </a:r>
            <a:r>
              <a:rPr lang="en-US" altLang="zh-TW" dirty="0"/>
              <a:t>∗ W + b) ⊗ </a:t>
            </a:r>
            <a:r>
              <a:rPr lang="el-GR" altLang="zh-TW" dirty="0"/>
              <a:t>σ(</a:t>
            </a:r>
            <a:r>
              <a:rPr lang="en-US" altLang="zh-TW" dirty="0"/>
              <a:t>X ∗ V + c</a:t>
            </a:r>
            <a:r>
              <a:rPr lang="en-US" altLang="zh-TW" dirty="0" smtClean="0"/>
              <a:t>) </a:t>
            </a:r>
            <a:r>
              <a:rPr lang="zh-CN" altLang="en-US" dirty="0" smtClean="0">
                <a:solidFill>
                  <a:srgbClr val="FF0000"/>
                </a:solidFill>
              </a:rPr>
              <a:t>？？？</a:t>
            </a:r>
            <a:endParaRPr lang="zh-TW" altLang="en-US" dirty="0">
              <a:solidFill>
                <a:srgbClr val="FF0000"/>
              </a:solidFill>
            </a:endParaRPr>
          </a:p>
        </p:txBody>
      </p:sp>
      <p:sp>
        <p:nvSpPr>
          <p:cNvPr id="8" name="矩形 7"/>
          <p:cNvSpPr/>
          <p:nvPr/>
        </p:nvSpPr>
        <p:spPr>
          <a:xfrm>
            <a:off x="5976152" y="5099511"/>
            <a:ext cx="6048002" cy="369332"/>
          </a:xfrm>
          <a:prstGeom prst="rect">
            <a:avLst/>
          </a:prstGeom>
        </p:spPr>
        <p:txBody>
          <a:bodyPr wrap="none">
            <a:spAutoFit/>
          </a:bodyPr>
          <a:lstStyle/>
          <a:p>
            <a:r>
              <a:rPr lang="en-US" altLang="zh-TW" dirty="0"/>
              <a:t>∇[tanh(X) ⊗ </a:t>
            </a:r>
            <a:r>
              <a:rPr lang="el-GR" altLang="zh-TW" dirty="0"/>
              <a:t>σ(</a:t>
            </a:r>
            <a:r>
              <a:rPr lang="en-US" altLang="zh-TW" dirty="0"/>
              <a:t>X)] = </a:t>
            </a:r>
            <a:r>
              <a:rPr lang="en-US" altLang="zh-TW" dirty="0" smtClean="0">
                <a:solidFill>
                  <a:srgbClr val="FF0000"/>
                </a:solidFill>
              </a:rPr>
              <a:t>tanh’</a:t>
            </a:r>
            <a:r>
              <a:rPr lang="en-US" altLang="zh-TW" dirty="0" smtClean="0"/>
              <a:t> </a:t>
            </a:r>
            <a:r>
              <a:rPr lang="en-US" altLang="zh-TW" dirty="0"/>
              <a:t>(X)∇X ⊗ </a:t>
            </a:r>
            <a:r>
              <a:rPr lang="el-GR" altLang="zh-TW" dirty="0">
                <a:solidFill>
                  <a:srgbClr val="FF0000"/>
                </a:solidFill>
              </a:rPr>
              <a:t>σ</a:t>
            </a:r>
            <a:r>
              <a:rPr lang="el-GR" altLang="zh-TW" dirty="0"/>
              <a:t>(</a:t>
            </a:r>
            <a:r>
              <a:rPr lang="en-US" altLang="zh-TW" dirty="0"/>
              <a:t>X) +</a:t>
            </a:r>
            <a:r>
              <a:rPr lang="el-GR" altLang="zh-TW" dirty="0" smtClean="0">
                <a:solidFill>
                  <a:srgbClr val="FF0000"/>
                </a:solidFill>
              </a:rPr>
              <a:t>σ</a:t>
            </a:r>
            <a:r>
              <a:rPr lang="en-US" altLang="zh-TW" dirty="0" smtClean="0">
                <a:solidFill>
                  <a:srgbClr val="FF0000"/>
                </a:solidFill>
              </a:rPr>
              <a:t>’</a:t>
            </a:r>
            <a:r>
              <a:rPr lang="el-GR" altLang="zh-TW" dirty="0" smtClean="0"/>
              <a:t>(</a:t>
            </a:r>
            <a:r>
              <a:rPr lang="en-US" altLang="zh-TW" dirty="0"/>
              <a:t>X)∇X ⊗ </a:t>
            </a:r>
            <a:r>
              <a:rPr lang="en-US" altLang="zh-TW" dirty="0">
                <a:solidFill>
                  <a:srgbClr val="FF0000"/>
                </a:solidFill>
              </a:rPr>
              <a:t>tanh</a:t>
            </a:r>
            <a:r>
              <a:rPr lang="en-US" altLang="zh-TW" dirty="0"/>
              <a:t>(X).</a:t>
            </a:r>
            <a:endParaRPr lang="zh-TW" altLang="en-US" dirty="0"/>
          </a:p>
        </p:txBody>
      </p:sp>
      <p:sp>
        <p:nvSpPr>
          <p:cNvPr id="9" name="矩形 8"/>
          <p:cNvSpPr/>
          <p:nvPr/>
        </p:nvSpPr>
        <p:spPr>
          <a:xfrm>
            <a:off x="5976152" y="4657282"/>
            <a:ext cx="3874779" cy="369332"/>
          </a:xfrm>
          <a:prstGeom prst="rect">
            <a:avLst/>
          </a:prstGeom>
        </p:spPr>
        <p:txBody>
          <a:bodyPr wrap="none">
            <a:spAutoFit/>
          </a:bodyPr>
          <a:lstStyle/>
          <a:p>
            <a:r>
              <a:rPr lang="en-US" altLang="zh-TW" dirty="0"/>
              <a:t>∇[X ⊗ </a:t>
            </a:r>
            <a:r>
              <a:rPr lang="el-GR" altLang="zh-TW" dirty="0"/>
              <a:t>σ(</a:t>
            </a:r>
            <a:r>
              <a:rPr lang="en-US" altLang="zh-TW" dirty="0"/>
              <a:t>X)] = ∇X ⊗ </a:t>
            </a:r>
            <a:r>
              <a:rPr lang="el-GR" altLang="zh-TW" dirty="0">
                <a:solidFill>
                  <a:srgbClr val="FF0000"/>
                </a:solidFill>
              </a:rPr>
              <a:t>σ</a:t>
            </a:r>
            <a:r>
              <a:rPr lang="el-GR" altLang="zh-TW" dirty="0"/>
              <a:t>(</a:t>
            </a:r>
            <a:r>
              <a:rPr lang="en-US" altLang="zh-TW" dirty="0"/>
              <a:t>X) + X ⊗ </a:t>
            </a:r>
            <a:r>
              <a:rPr lang="el-GR" altLang="zh-TW" dirty="0" smtClean="0">
                <a:solidFill>
                  <a:srgbClr val="FF0000"/>
                </a:solidFill>
              </a:rPr>
              <a:t>σ</a:t>
            </a:r>
            <a:r>
              <a:rPr lang="en-US" altLang="zh-TW" dirty="0" smtClean="0">
                <a:solidFill>
                  <a:srgbClr val="FF0000"/>
                </a:solidFill>
              </a:rPr>
              <a:t>’</a:t>
            </a:r>
            <a:r>
              <a:rPr lang="el-GR" altLang="zh-TW" dirty="0" smtClean="0"/>
              <a:t>(</a:t>
            </a:r>
            <a:r>
              <a:rPr lang="en-US" altLang="zh-TW" dirty="0"/>
              <a:t>X)∇X</a:t>
            </a:r>
            <a:endParaRPr lang="zh-TW" altLang="en-US" dirty="0"/>
          </a:p>
        </p:txBody>
      </p:sp>
      <p:sp>
        <p:nvSpPr>
          <p:cNvPr id="10" name="乘號 9"/>
          <p:cNvSpPr/>
          <p:nvPr/>
        </p:nvSpPr>
        <p:spPr>
          <a:xfrm>
            <a:off x="11698838" y="5026614"/>
            <a:ext cx="325316" cy="70305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2422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圖片 24"/>
          <p:cNvPicPr>
            <a:picLocks noChangeAspect="1"/>
          </p:cNvPicPr>
          <p:nvPr/>
        </p:nvPicPr>
        <p:blipFill>
          <a:blip r:embed="rId3"/>
          <a:stretch>
            <a:fillRect/>
          </a:stretch>
        </p:blipFill>
        <p:spPr>
          <a:xfrm>
            <a:off x="1051469" y="4939365"/>
            <a:ext cx="4390476" cy="1609524"/>
          </a:xfrm>
          <a:prstGeom prst="rect">
            <a:avLst/>
          </a:prstGeom>
        </p:spPr>
      </p:pic>
      <p:sp>
        <p:nvSpPr>
          <p:cNvPr id="2" name="標題 1"/>
          <p:cNvSpPr>
            <a:spLocks noGrp="1"/>
          </p:cNvSpPr>
          <p:nvPr>
            <p:ph type="title"/>
          </p:nvPr>
        </p:nvSpPr>
        <p:spPr/>
        <p:txBody>
          <a:bodyPr>
            <a:normAutofit/>
          </a:bodyPr>
          <a:lstStyle/>
          <a:p>
            <a:pPr lvl="1"/>
            <a:r>
              <a:rPr lang="en-US" altLang="zh-CN" sz="4400" kern="1200" dirty="0" smtClean="0">
                <a:solidFill>
                  <a:schemeClr val="tx1"/>
                </a:solidFill>
                <a:latin typeface="+mj-lt"/>
                <a:ea typeface="+mj-ea"/>
                <a:cs typeface="+mj-cs"/>
              </a:rPr>
              <a:t>Architectures</a:t>
            </a:r>
            <a:endParaRPr lang="en-US" altLang="zh-TW" sz="4400" kern="1200" dirty="0">
              <a:solidFill>
                <a:schemeClr val="tx1"/>
              </a:solidFill>
              <a:latin typeface="+mj-lt"/>
              <a:ea typeface="+mj-ea"/>
              <a:cs typeface="+mj-cs"/>
            </a:endParaRPr>
          </a:p>
        </p:txBody>
      </p:sp>
      <p:pic>
        <p:nvPicPr>
          <p:cNvPr id="6" name="圖片 5"/>
          <p:cNvPicPr>
            <a:picLocks noChangeAspect="1"/>
          </p:cNvPicPr>
          <p:nvPr/>
        </p:nvPicPr>
        <p:blipFill>
          <a:blip r:embed="rId4"/>
          <a:stretch>
            <a:fillRect/>
          </a:stretch>
        </p:blipFill>
        <p:spPr>
          <a:xfrm>
            <a:off x="716786" y="1350901"/>
            <a:ext cx="4096375" cy="1514886"/>
          </a:xfrm>
          <a:prstGeom prst="rect">
            <a:avLst/>
          </a:prstGeom>
        </p:spPr>
      </p:pic>
      <p:sp>
        <p:nvSpPr>
          <p:cNvPr id="7" name="文字方塊 6"/>
          <p:cNvSpPr txBox="1"/>
          <p:nvPr/>
        </p:nvSpPr>
        <p:spPr>
          <a:xfrm>
            <a:off x="2119114" y="3214714"/>
            <a:ext cx="2692958" cy="369332"/>
          </a:xfrm>
          <a:prstGeom prst="rect">
            <a:avLst/>
          </a:prstGeom>
          <a:noFill/>
        </p:spPr>
        <p:txBody>
          <a:bodyPr wrap="square" rtlCol="0">
            <a:spAutoFit/>
          </a:bodyPr>
          <a:lstStyle/>
          <a:p>
            <a:r>
              <a:rPr lang="en-US" altLang="zh-CN" dirty="0" smtClean="0"/>
              <a:t>Convulution+ gating</a:t>
            </a:r>
            <a:endParaRPr lang="zh-TW" altLang="en-US" dirty="0"/>
          </a:p>
        </p:txBody>
      </p:sp>
      <p:sp>
        <p:nvSpPr>
          <p:cNvPr id="21" name="文字方塊 20"/>
          <p:cNvSpPr txBox="1"/>
          <p:nvPr/>
        </p:nvSpPr>
        <p:spPr>
          <a:xfrm>
            <a:off x="2119114" y="3803636"/>
            <a:ext cx="2692958" cy="1200329"/>
          </a:xfrm>
          <a:prstGeom prst="rect">
            <a:avLst/>
          </a:prstGeom>
          <a:noFill/>
        </p:spPr>
        <p:txBody>
          <a:bodyPr wrap="square" rtlCol="0">
            <a:spAutoFit/>
          </a:bodyPr>
          <a:lstStyle/>
          <a:p>
            <a:r>
              <a:rPr lang="en-US" altLang="zh-CN" dirty="0" smtClean="0"/>
              <a:t>Convulution+ gating</a:t>
            </a:r>
          </a:p>
          <a:p>
            <a:r>
              <a:rPr lang="en-US" altLang="zh-TW" dirty="0"/>
              <a:t>	</a:t>
            </a:r>
            <a:r>
              <a:rPr lang="en-US" altLang="zh-TW" dirty="0" smtClean="0"/>
              <a:t> .</a:t>
            </a:r>
          </a:p>
          <a:p>
            <a:r>
              <a:rPr lang="en-US" altLang="zh-TW" dirty="0"/>
              <a:t>	</a:t>
            </a:r>
            <a:r>
              <a:rPr lang="en-US" altLang="zh-TW" dirty="0" smtClean="0"/>
              <a:t> .	</a:t>
            </a:r>
          </a:p>
          <a:p>
            <a:r>
              <a:rPr lang="en-US" altLang="zh-TW" dirty="0"/>
              <a:t>	</a:t>
            </a:r>
            <a:r>
              <a:rPr lang="en-US" altLang="zh-TW" dirty="0" smtClean="0"/>
              <a:t> .</a:t>
            </a:r>
            <a:endParaRPr lang="zh-TW" altLang="en-US" dirty="0"/>
          </a:p>
        </p:txBody>
      </p:sp>
      <p:sp>
        <p:nvSpPr>
          <p:cNvPr id="8" name="向下箭號 7"/>
          <p:cNvSpPr/>
          <p:nvPr/>
        </p:nvSpPr>
        <p:spPr>
          <a:xfrm>
            <a:off x="2955305" y="2958591"/>
            <a:ext cx="582804" cy="257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a:off x="2974313" y="3575746"/>
            <a:ext cx="582804" cy="257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弧形箭號 (左彎) 9"/>
          <p:cNvSpPr/>
          <p:nvPr/>
        </p:nvSpPr>
        <p:spPr>
          <a:xfrm>
            <a:off x="4232705" y="3136254"/>
            <a:ext cx="894304" cy="2250903"/>
          </a:xfrm>
          <a:prstGeom prst="curvedLeftArrow">
            <a:avLst>
              <a:gd name="adj1" fmla="val 6732"/>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3" name="圖片 22"/>
          <p:cNvPicPr>
            <a:picLocks noChangeAspect="1"/>
          </p:cNvPicPr>
          <p:nvPr/>
        </p:nvPicPr>
        <p:blipFill>
          <a:blip r:embed="rId5"/>
          <a:stretch>
            <a:fillRect/>
          </a:stretch>
        </p:blipFill>
        <p:spPr>
          <a:xfrm>
            <a:off x="7026667" y="2086036"/>
            <a:ext cx="2369062" cy="4351338"/>
          </a:xfrm>
          <a:prstGeom prst="rect">
            <a:avLst/>
          </a:prstGeom>
        </p:spPr>
      </p:pic>
    </p:spTree>
    <p:extLst>
      <p:ext uri="{BB962C8B-B14F-4D97-AF65-F5344CB8AC3E}">
        <p14:creationId xmlns:p14="http://schemas.microsoft.com/office/powerpoint/2010/main" val="1709494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a:t>
            </a:r>
            <a:r>
              <a:rPr lang="en-US" altLang="zh-TW" dirty="0" smtClean="0"/>
              <a:t>pproach</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72190" y="1520186"/>
            <a:ext cx="10447619" cy="3685714"/>
          </a:xfrm>
          <a:prstGeom prst="rect">
            <a:avLst/>
          </a:prstGeom>
        </p:spPr>
      </p:pic>
      <p:sp>
        <p:nvSpPr>
          <p:cNvPr id="5" name="矩形 4"/>
          <p:cNvSpPr/>
          <p:nvPr/>
        </p:nvSpPr>
        <p:spPr>
          <a:xfrm>
            <a:off x="6502975" y="5625794"/>
            <a:ext cx="4612160" cy="369332"/>
          </a:xfrm>
          <a:prstGeom prst="rect">
            <a:avLst/>
          </a:prstGeom>
        </p:spPr>
        <p:txBody>
          <a:bodyPr wrap="none">
            <a:spAutoFit/>
          </a:bodyPr>
          <a:lstStyle/>
          <a:p>
            <a:r>
              <a:rPr lang="en-US" altLang="zh-TW" dirty="0" smtClean="0">
                <a:solidFill>
                  <a:srgbClr val="4F4F4F"/>
                </a:solidFill>
                <a:latin typeface="-apple-system"/>
              </a:rPr>
              <a:t>1x1x256x64 + 3x3x64x64 + 1x1x64x256 = 69632</a:t>
            </a:r>
            <a:endParaRPr lang="zh-TW" altLang="en-US" dirty="0"/>
          </a:p>
        </p:txBody>
      </p:sp>
      <p:sp>
        <p:nvSpPr>
          <p:cNvPr id="6" name="矩形 5"/>
          <p:cNvSpPr/>
          <p:nvPr/>
        </p:nvSpPr>
        <p:spPr>
          <a:xfrm>
            <a:off x="1105655" y="5625794"/>
            <a:ext cx="2278188" cy="369332"/>
          </a:xfrm>
          <a:prstGeom prst="rect">
            <a:avLst/>
          </a:prstGeom>
        </p:spPr>
        <p:txBody>
          <a:bodyPr wrap="none">
            <a:spAutoFit/>
          </a:bodyPr>
          <a:lstStyle/>
          <a:p>
            <a:r>
              <a:rPr lang="en-US" altLang="zh-TW" dirty="0" smtClean="0">
                <a:solidFill>
                  <a:srgbClr val="4F4F4F"/>
                </a:solidFill>
                <a:latin typeface="-apple-system"/>
              </a:rPr>
              <a:t>3x3x256x256 </a:t>
            </a:r>
            <a:r>
              <a:rPr lang="en-US" altLang="zh-TW" dirty="0">
                <a:solidFill>
                  <a:srgbClr val="4F4F4F"/>
                </a:solidFill>
                <a:latin typeface="-apple-system"/>
              </a:rPr>
              <a:t>= </a:t>
            </a:r>
            <a:r>
              <a:rPr lang="en-US" altLang="zh-TW" dirty="0" smtClean="0">
                <a:solidFill>
                  <a:srgbClr val="4F4F4F"/>
                </a:solidFill>
                <a:latin typeface="-apple-system"/>
              </a:rPr>
              <a:t>589824</a:t>
            </a:r>
            <a:endParaRPr lang="zh-TW" altLang="en-US" dirty="0"/>
          </a:p>
        </p:txBody>
      </p:sp>
      <p:sp>
        <p:nvSpPr>
          <p:cNvPr id="7" name="矩形 6"/>
          <p:cNvSpPr/>
          <p:nvPr/>
        </p:nvSpPr>
        <p:spPr>
          <a:xfrm>
            <a:off x="4285722" y="6216190"/>
            <a:ext cx="2079415" cy="369332"/>
          </a:xfrm>
          <a:prstGeom prst="rect">
            <a:avLst/>
          </a:prstGeom>
        </p:spPr>
        <p:txBody>
          <a:bodyPr wrap="none">
            <a:spAutoFit/>
          </a:bodyPr>
          <a:lstStyle/>
          <a:p>
            <a:r>
              <a:rPr lang="en-US" altLang="zh-TW" dirty="0" smtClean="0">
                <a:solidFill>
                  <a:srgbClr val="4F4F4F"/>
                </a:solidFill>
                <a:latin typeface="-apple-system"/>
              </a:rPr>
              <a:t>1179648/69632</a:t>
            </a:r>
            <a:r>
              <a:rPr lang="en-US" altLang="zh-TW" dirty="0" smtClean="0">
                <a:solidFill>
                  <a:srgbClr val="4F4F4F"/>
                </a:solidFill>
                <a:latin typeface="DengXian" panose="02010600030101010101" pitchFamily="2" charset="-122"/>
                <a:ea typeface="DengXian" panose="02010600030101010101" pitchFamily="2" charset="-122"/>
              </a:rPr>
              <a:t>≈8.5</a:t>
            </a:r>
            <a:endParaRPr lang="zh-TW" altLang="en-US" dirty="0"/>
          </a:p>
        </p:txBody>
      </p:sp>
      <p:pic>
        <p:nvPicPr>
          <p:cNvPr id="8" name="圖片 7"/>
          <p:cNvPicPr>
            <a:picLocks noChangeAspect="1"/>
          </p:cNvPicPr>
          <p:nvPr/>
        </p:nvPicPr>
        <p:blipFill>
          <a:blip r:embed="rId4"/>
          <a:stretch>
            <a:fillRect/>
          </a:stretch>
        </p:blipFill>
        <p:spPr>
          <a:xfrm>
            <a:off x="965331" y="1796376"/>
            <a:ext cx="4495238" cy="3409524"/>
          </a:xfrm>
          <a:prstGeom prst="rect">
            <a:avLst/>
          </a:prstGeom>
        </p:spPr>
      </p:pic>
      <p:sp>
        <p:nvSpPr>
          <p:cNvPr id="9" name="矩形 8"/>
          <p:cNvSpPr/>
          <p:nvPr/>
        </p:nvSpPr>
        <p:spPr>
          <a:xfrm>
            <a:off x="9969044" y="-44966"/>
            <a:ext cx="1327608" cy="369332"/>
          </a:xfrm>
          <a:prstGeom prst="rect">
            <a:avLst/>
          </a:prstGeom>
        </p:spPr>
        <p:txBody>
          <a:bodyPr wrap="none">
            <a:spAutoFit/>
          </a:bodyPr>
          <a:lstStyle/>
          <a:p>
            <a:r>
              <a:rPr lang="zh-TW" altLang="en-US" dirty="0"/>
              <a:t>1179648/</a:t>
            </a:r>
            <a:r>
              <a:rPr lang="zh-TW" altLang="en-US" dirty="0" smtClean="0"/>
              <a:t>2</a:t>
            </a:r>
            <a:r>
              <a:rPr lang="en-US" altLang="zh-TW" dirty="0" smtClean="0"/>
              <a:t>2</a:t>
            </a:r>
            <a:endParaRPr lang="zh-TW" altLang="en-US" dirty="0"/>
          </a:p>
        </p:txBody>
      </p:sp>
    </p:spTree>
    <p:extLst>
      <p:ext uri="{BB962C8B-B14F-4D97-AF65-F5344CB8AC3E}">
        <p14:creationId xmlns:p14="http://schemas.microsoft.com/office/powerpoint/2010/main" val="453862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Architectures</a:t>
            </a:r>
            <a:endParaRPr lang="zh-TW" altLang="en-US" dirty="0"/>
          </a:p>
        </p:txBody>
      </p:sp>
      <p:pic>
        <p:nvPicPr>
          <p:cNvPr id="4" name="內容版面配置區 3"/>
          <p:cNvPicPr>
            <a:picLocks noGrp="1"/>
          </p:cNvPicPr>
          <p:nvPr>
            <p:ph idx="1"/>
          </p:nvPr>
        </p:nvPicPr>
        <p:blipFill>
          <a:blip r:embed="rId3"/>
          <a:stretch>
            <a:fillRect/>
          </a:stretch>
        </p:blipFill>
        <p:spPr>
          <a:xfrm>
            <a:off x="1162260" y="1569392"/>
            <a:ext cx="9438751" cy="4786153"/>
          </a:xfrm>
          <a:prstGeom prst="rect">
            <a:avLst/>
          </a:prstGeom>
        </p:spPr>
      </p:pic>
    </p:spTree>
    <p:extLst>
      <p:ext uri="{BB962C8B-B14F-4D97-AF65-F5344CB8AC3E}">
        <p14:creationId xmlns:p14="http://schemas.microsoft.com/office/powerpoint/2010/main" val="1411198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a:t>
            </a:r>
            <a:endParaRPr lang="zh-TW" altLang="en-US" dirty="0"/>
          </a:p>
        </p:txBody>
      </p:sp>
      <p:sp>
        <p:nvSpPr>
          <p:cNvPr id="8" name="內容版面配置區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altLang="zh-CN" dirty="0" smtClean="0">
                <a:solidFill>
                  <a:srgbClr val="212121"/>
                </a:solidFill>
                <a:latin typeface="Arial Unicode MS"/>
                <a:ea typeface="inherit"/>
              </a:rPr>
              <a:t>How to e</a:t>
            </a:r>
            <a:r>
              <a:rPr lang="zh-TW" altLang="zh-TW" dirty="0" smtClean="0">
                <a:solidFill>
                  <a:srgbClr val="212121"/>
                </a:solidFill>
                <a:latin typeface="Arial Unicode MS"/>
                <a:ea typeface="inherit"/>
              </a:rPr>
              <a:t>valuation</a:t>
            </a:r>
            <a:r>
              <a:rPr lang="en-US" altLang="zh-TW" dirty="0" smtClean="0">
                <a:solidFill>
                  <a:srgbClr val="212121"/>
                </a:solidFill>
                <a:latin typeface="Arial Unicode MS"/>
                <a:ea typeface="inherit"/>
              </a:rPr>
              <a:t> </a:t>
            </a:r>
            <a:r>
              <a:rPr lang="en-US" altLang="zh-CN" dirty="0">
                <a:solidFill>
                  <a:srgbClr val="212121"/>
                </a:solidFill>
                <a:latin typeface="Arial Unicode MS"/>
                <a:ea typeface="inherit"/>
              </a:rPr>
              <a:t>of language </a:t>
            </a:r>
            <a:r>
              <a:rPr lang="en-US" altLang="zh-CN" dirty="0" smtClean="0">
                <a:solidFill>
                  <a:srgbClr val="212121"/>
                </a:solidFill>
                <a:latin typeface="Arial Unicode MS"/>
                <a:ea typeface="inherit"/>
              </a:rPr>
              <a:t>model ?</a:t>
            </a:r>
          </a:p>
          <a:p>
            <a:pPr marL="0" lvl="0" indent="0">
              <a:buNone/>
            </a:pPr>
            <a:endParaRPr lang="en-US" altLang="zh-CN" dirty="0" smtClean="0">
              <a:solidFill>
                <a:srgbClr val="212121"/>
              </a:solidFill>
              <a:latin typeface="Arial Unicode MS"/>
              <a:ea typeface="inherit"/>
            </a:endParaRPr>
          </a:p>
          <a:p>
            <a:pPr marL="0" lvl="0" indent="0">
              <a:buNone/>
            </a:pPr>
            <a:r>
              <a:rPr lang="en-US" altLang="zh-CN" dirty="0" smtClean="0">
                <a:solidFill>
                  <a:srgbClr val="212121"/>
                </a:solidFill>
                <a:latin typeface="Arial Unicode MS"/>
                <a:ea typeface="inherit"/>
              </a:rPr>
              <a:t>Perplexity: PPL</a:t>
            </a:r>
          </a:p>
          <a:p>
            <a:pPr marL="0" lvl="0" indent="0">
              <a:buNone/>
            </a:pPr>
            <a:endParaRPr lang="en-US" altLang="zh-CN" dirty="0">
              <a:solidFill>
                <a:srgbClr val="212121"/>
              </a:solidFill>
              <a:latin typeface="Arial Unicode MS"/>
              <a:ea typeface="inherit"/>
            </a:endParaRPr>
          </a:p>
          <a:p>
            <a:pPr marL="0" lvl="0" indent="0">
              <a:buNone/>
            </a:pPr>
            <a:r>
              <a:rPr lang="en-US" altLang="zh-CN" dirty="0">
                <a:solidFill>
                  <a:srgbClr val="212121"/>
                </a:solidFill>
                <a:latin typeface="Arial Unicode MS"/>
                <a:ea typeface="inherit"/>
              </a:rPr>
              <a:t>E</a:t>
            </a:r>
            <a:r>
              <a:rPr lang="en-US" altLang="zh-CN" dirty="0" smtClean="0">
                <a:solidFill>
                  <a:srgbClr val="212121"/>
                </a:solidFill>
                <a:latin typeface="Arial Unicode MS"/>
                <a:ea typeface="inherit"/>
              </a:rPr>
              <a:t>x. </a:t>
            </a:r>
            <a:r>
              <a:rPr lang="zh-CN" altLang="en-US" dirty="0" smtClean="0">
                <a:solidFill>
                  <a:srgbClr val="212121"/>
                </a:solidFill>
                <a:latin typeface="Arial Unicode MS"/>
                <a:ea typeface="inherit"/>
              </a:rPr>
              <a:t>（</a:t>
            </a:r>
            <a:r>
              <a:rPr lang="en-US" altLang="zh-CN" dirty="0" smtClean="0">
                <a:solidFill>
                  <a:srgbClr val="212121"/>
                </a:solidFill>
                <a:latin typeface="Arial Unicode MS"/>
                <a:ea typeface="inherit"/>
              </a:rPr>
              <a:t>0.36,0.33,0.31</a:t>
            </a:r>
            <a:r>
              <a:rPr lang="zh-CN" altLang="en-US" dirty="0" smtClean="0">
                <a:solidFill>
                  <a:srgbClr val="212121"/>
                </a:solidFill>
                <a:latin typeface="Arial Unicode MS"/>
                <a:ea typeface="inherit"/>
              </a:rPr>
              <a:t>）</a:t>
            </a:r>
            <a:endParaRPr lang="en-US" altLang="zh-CN" dirty="0" smtClean="0">
              <a:solidFill>
                <a:srgbClr val="212121"/>
              </a:solidFill>
              <a:latin typeface="Arial Unicode MS"/>
              <a:ea typeface="inherit"/>
            </a:endParaRPr>
          </a:p>
          <a:p>
            <a:pPr marL="0" lvl="0" indent="0">
              <a:buNone/>
            </a:pPr>
            <a:r>
              <a:rPr lang="en-US" altLang="zh-CN" dirty="0">
                <a:solidFill>
                  <a:srgbClr val="212121"/>
                </a:solidFill>
                <a:latin typeface="Arial Unicode MS"/>
                <a:ea typeface="inherit"/>
              </a:rPr>
              <a:t> </a:t>
            </a:r>
            <a:r>
              <a:rPr lang="en-US" altLang="zh-CN" dirty="0" smtClean="0">
                <a:solidFill>
                  <a:srgbClr val="212121"/>
                </a:solidFill>
                <a:latin typeface="Arial Unicode MS"/>
                <a:ea typeface="inherit"/>
              </a:rPr>
              <a:t>       </a:t>
            </a:r>
          </a:p>
          <a:p>
            <a:pPr marL="0" lvl="0" indent="0">
              <a:buNone/>
            </a:pPr>
            <a:r>
              <a:rPr lang="en-US" altLang="zh-CN" dirty="0" smtClean="0">
                <a:solidFill>
                  <a:srgbClr val="212121"/>
                </a:solidFill>
                <a:latin typeface="Arial Unicode MS"/>
                <a:ea typeface="inherit"/>
              </a:rPr>
              <a:t>        ( 0.7 ,0.2  , 0.1  )</a:t>
            </a:r>
          </a:p>
          <a:p>
            <a:pPr marL="0" lvl="0" indent="0">
              <a:buNone/>
            </a:pPr>
            <a:endParaRPr lang="en-US" altLang="zh-CN" dirty="0">
              <a:solidFill>
                <a:srgbClr val="212121"/>
              </a:solidFill>
              <a:latin typeface="Arial Unicode MS"/>
              <a:ea typeface="inherit"/>
            </a:endParaRPr>
          </a:p>
          <a:p>
            <a:pPr marL="0" lvl="0" indent="0">
              <a:buNone/>
            </a:pPr>
            <a:endParaRPr lang="en-US" altLang="zh-CN" dirty="0">
              <a:solidFill>
                <a:srgbClr val="212121"/>
              </a:solidFill>
              <a:latin typeface="Arial Unicode MS"/>
              <a:ea typeface="inherit"/>
            </a:endParaRPr>
          </a:p>
          <a:p>
            <a:pPr marL="0" lvl="0" indent="0">
              <a:buNone/>
            </a:pPr>
            <a:endParaRPr lang="en-US" altLang="zh-CN" dirty="0">
              <a:solidFill>
                <a:srgbClr val="212121"/>
              </a:solidFill>
              <a:latin typeface="Arial Unicode MS"/>
              <a:ea typeface="inherit"/>
            </a:endParaRPr>
          </a:p>
          <a:p>
            <a:pPr marL="0" indent="0">
              <a:buFont typeface="Arial" panose="020B0604020202020204" pitchFamily="34" charset="0"/>
              <a:buNone/>
            </a:pPr>
            <a:endParaRPr lang="zh-TW" altLang="en-US" dirty="0"/>
          </a:p>
        </p:txBody>
      </p:sp>
      <p:sp>
        <p:nvSpPr>
          <p:cNvPr id="9" name="AutoShape 4" descr="{\displaystyle 2^{H(p)}=2^{-\sum _{x}p(x)\log _{2}p(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1" name="圖片 10"/>
          <p:cNvPicPr>
            <a:picLocks noChangeAspect="1"/>
          </p:cNvPicPr>
          <p:nvPr/>
        </p:nvPicPr>
        <p:blipFill>
          <a:blip r:embed="rId3"/>
          <a:stretch>
            <a:fillRect/>
          </a:stretch>
        </p:blipFill>
        <p:spPr>
          <a:xfrm>
            <a:off x="3303541" y="2783704"/>
            <a:ext cx="3666667" cy="666667"/>
          </a:xfrm>
          <a:prstGeom prst="rect">
            <a:avLst/>
          </a:prstGeom>
        </p:spPr>
      </p:pic>
      <p:pic>
        <p:nvPicPr>
          <p:cNvPr id="12" name="圖片 11"/>
          <p:cNvPicPr>
            <a:picLocks noChangeAspect="1"/>
          </p:cNvPicPr>
          <p:nvPr/>
        </p:nvPicPr>
        <p:blipFill>
          <a:blip r:embed="rId4"/>
          <a:stretch>
            <a:fillRect/>
          </a:stretch>
        </p:blipFill>
        <p:spPr>
          <a:xfrm>
            <a:off x="4792106" y="3450371"/>
            <a:ext cx="6381662" cy="2179652"/>
          </a:xfrm>
          <a:prstGeom prst="rect">
            <a:avLst/>
          </a:prstGeom>
        </p:spPr>
      </p:pic>
    </p:spTree>
    <p:extLst>
      <p:ext uri="{BB962C8B-B14F-4D97-AF65-F5344CB8AC3E}">
        <p14:creationId xmlns:p14="http://schemas.microsoft.com/office/powerpoint/2010/main" val="503708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t>
            </a:r>
            <a:r>
              <a:rPr lang="en-US" altLang="zh-TW" dirty="0" smtClean="0"/>
              <a:t>xperience</a:t>
            </a:r>
            <a:endParaRPr lang="zh-TW" altLang="en-US" dirty="0"/>
          </a:p>
        </p:txBody>
      </p:sp>
      <p:sp>
        <p:nvSpPr>
          <p:cNvPr id="3" name="內容版面配置區 2"/>
          <p:cNvSpPr>
            <a:spLocks noGrp="1"/>
          </p:cNvSpPr>
          <p:nvPr>
            <p:ph idx="1"/>
          </p:nvPr>
        </p:nvSpPr>
        <p:spPr>
          <a:xfrm>
            <a:off x="838200" y="1825625"/>
            <a:ext cx="10515600" cy="4786190"/>
          </a:xfrm>
        </p:spPr>
        <p:txBody>
          <a:bodyPr/>
          <a:lstStyle/>
          <a:p>
            <a:pPr marL="0" indent="0">
              <a:buNone/>
            </a:pPr>
            <a:r>
              <a:rPr lang="en-US" altLang="zh-TW" dirty="0" smtClean="0"/>
              <a:t>Data:</a:t>
            </a:r>
          </a:p>
          <a:p>
            <a:r>
              <a:rPr lang="en-US" altLang="zh-TW" dirty="0" smtClean="0"/>
              <a:t>wiki-text </a:t>
            </a:r>
            <a:r>
              <a:rPr lang="en-US" altLang="zh-TW" dirty="0" smtClean="0"/>
              <a:t>103</a:t>
            </a:r>
          </a:p>
          <a:p>
            <a:pPr marL="0" indent="0">
              <a:buNone/>
            </a:pPr>
            <a:r>
              <a:rPr lang="en-US" altLang="zh-TW" dirty="0" smtClean="0"/>
              <a:t>	</a:t>
            </a:r>
            <a:r>
              <a:rPr lang="en-US" altLang="zh-TW" sz="2200" dirty="0" smtClean="0"/>
              <a:t>100M</a:t>
            </a:r>
            <a:r>
              <a:rPr lang="en-US" altLang="zh-CN" sz="2200" dirty="0" smtClean="0"/>
              <a:t>illion</a:t>
            </a:r>
            <a:r>
              <a:rPr lang="en-US" altLang="zh-TW" sz="2200" dirty="0" smtClean="0"/>
              <a:t> </a:t>
            </a:r>
            <a:r>
              <a:rPr lang="en-US" altLang="zh-TW" sz="2200" dirty="0" smtClean="0"/>
              <a:t>tokens		</a:t>
            </a:r>
          </a:p>
          <a:p>
            <a:pPr marL="457200" lvl="1" indent="0">
              <a:buNone/>
            </a:pPr>
            <a:r>
              <a:rPr lang="en-US" altLang="zh-TW" sz="2200" dirty="0" smtClean="0"/>
              <a:t>	vocabulary of over 200k words</a:t>
            </a:r>
          </a:p>
          <a:p>
            <a:pPr marL="457200" lvl="1" indent="0">
              <a:buNone/>
            </a:pPr>
            <a:r>
              <a:rPr lang="en-US" altLang="zh-TW" sz="2200" dirty="0" smtClean="0"/>
              <a:t>	a paragraph of wiki</a:t>
            </a:r>
            <a:endParaRPr lang="en-US" altLang="zh-TW" dirty="0" smtClean="0"/>
          </a:p>
          <a:p>
            <a:r>
              <a:rPr lang="en-US" altLang="zh-TW" dirty="0" smtClean="0"/>
              <a:t>Google billion word dataset</a:t>
            </a:r>
          </a:p>
          <a:p>
            <a:pPr marL="457200" lvl="1" indent="0">
              <a:buNone/>
            </a:pPr>
            <a:r>
              <a:rPr lang="en-US" altLang="zh-TW" dirty="0"/>
              <a:t>	</a:t>
            </a:r>
            <a:r>
              <a:rPr lang="en-US" altLang="zh-TW" sz="2200" dirty="0"/>
              <a:t>vocabulary of over 800k words</a:t>
            </a:r>
          </a:p>
          <a:p>
            <a:pPr marL="457200" lvl="1" indent="0">
              <a:buNone/>
            </a:pPr>
            <a:r>
              <a:rPr lang="en-US" altLang="zh-TW" sz="2200" dirty="0"/>
              <a:t>	less than 3 times are replaced with a symbol</a:t>
            </a:r>
          </a:p>
          <a:p>
            <a:pPr marL="457200" lvl="1" indent="0">
              <a:buNone/>
            </a:pPr>
            <a:r>
              <a:rPr lang="en-US" altLang="zh-TW" sz="2200" dirty="0" smtClean="0"/>
              <a:t>	30301028 </a:t>
            </a:r>
            <a:r>
              <a:rPr lang="en-US" altLang="zh-TW" sz="2200" dirty="0"/>
              <a:t>sentences (shuffled)</a:t>
            </a:r>
            <a:endParaRPr lang="zh-TW" altLang="en-US" sz="2200" dirty="0"/>
          </a:p>
        </p:txBody>
      </p:sp>
    </p:spTree>
    <p:extLst>
      <p:ext uri="{BB962C8B-B14F-4D97-AF65-F5344CB8AC3E}">
        <p14:creationId xmlns:p14="http://schemas.microsoft.com/office/powerpoint/2010/main" val="2925270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838200" y="1825625"/>
            <a:ext cx="10515600" cy="4801086"/>
          </a:xfrm>
        </p:spPr>
        <p:txBody>
          <a:bodyPr>
            <a:normAutofit/>
          </a:bodyPr>
          <a:lstStyle/>
          <a:p>
            <a:r>
              <a:rPr lang="en-US" altLang="zh-TW" dirty="0"/>
              <a:t>Introduction</a:t>
            </a:r>
          </a:p>
          <a:p>
            <a:r>
              <a:rPr lang="en-US" altLang="zh-TW" dirty="0" smtClean="0"/>
              <a:t>A</a:t>
            </a:r>
            <a:r>
              <a:rPr lang="en-US" altLang="zh-CN" dirty="0" smtClean="0"/>
              <a:t>pproach</a:t>
            </a:r>
          </a:p>
          <a:p>
            <a:pPr lvl="1"/>
            <a:r>
              <a:rPr lang="en-US" altLang="zh-TW" dirty="0"/>
              <a:t>A</a:t>
            </a:r>
            <a:r>
              <a:rPr lang="en-US" altLang="zh-CN" dirty="0"/>
              <a:t>pproach</a:t>
            </a:r>
          </a:p>
          <a:p>
            <a:pPr lvl="1"/>
            <a:r>
              <a:rPr lang="en-US" altLang="zh-CN" dirty="0"/>
              <a:t>A</a:t>
            </a:r>
            <a:r>
              <a:rPr lang="en-US" altLang="zh-CN" dirty="0" smtClean="0"/>
              <a:t>rchitectures</a:t>
            </a:r>
            <a:endParaRPr lang="en-US" altLang="zh-TW" dirty="0"/>
          </a:p>
          <a:p>
            <a:r>
              <a:rPr lang="en-US" altLang="zh-TW" dirty="0" smtClean="0"/>
              <a:t>Experiments</a:t>
            </a:r>
          </a:p>
          <a:p>
            <a:pPr marL="685800" lvl="2">
              <a:spcBef>
                <a:spcPts val="1000"/>
              </a:spcBef>
            </a:pPr>
            <a:r>
              <a:rPr lang="en-US" altLang="zh-CN" dirty="0"/>
              <a:t>T</a:t>
            </a:r>
            <a:r>
              <a:rPr lang="en-US" altLang="zh-CN" dirty="0" smtClean="0"/>
              <a:t>echnology</a:t>
            </a:r>
          </a:p>
          <a:p>
            <a:pPr marL="685800" lvl="2">
              <a:spcBef>
                <a:spcPts val="1000"/>
              </a:spcBef>
            </a:pPr>
            <a:r>
              <a:rPr lang="en-US" altLang="zh-TW" dirty="0" smtClean="0"/>
              <a:t>Experiments</a:t>
            </a:r>
            <a:endParaRPr lang="en-US" altLang="zh-CN" dirty="0"/>
          </a:p>
          <a:p>
            <a:pPr lvl="1"/>
            <a:r>
              <a:rPr lang="en-US" altLang="zh-TW" dirty="0"/>
              <a:t>Comparative </a:t>
            </a:r>
            <a:r>
              <a:rPr lang="en-US" altLang="zh-TW" dirty="0" smtClean="0"/>
              <a:t>experiment</a:t>
            </a:r>
            <a:endParaRPr lang="en-US" altLang="zh-TW" dirty="0" smtClean="0"/>
          </a:p>
          <a:p>
            <a:r>
              <a:rPr lang="en-US" altLang="zh-TW" dirty="0" smtClean="0"/>
              <a:t>Conclusions</a:t>
            </a:r>
            <a:endParaRPr lang="en-US" altLang="zh-TW" dirty="0"/>
          </a:p>
          <a:p>
            <a:r>
              <a:rPr lang="en-US" altLang="zh-TW" dirty="0"/>
              <a:t>SWOT</a:t>
            </a:r>
          </a:p>
          <a:p>
            <a:endParaRPr lang="zh-TW" altLang="en-US" dirty="0"/>
          </a:p>
        </p:txBody>
      </p:sp>
    </p:spTree>
    <p:extLst>
      <p:ext uri="{BB962C8B-B14F-4D97-AF65-F5344CB8AC3E}">
        <p14:creationId xmlns:p14="http://schemas.microsoft.com/office/powerpoint/2010/main" val="155372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6379" y="397398"/>
            <a:ext cx="10515600" cy="1325563"/>
          </a:xfrm>
        </p:spPr>
        <p:txBody>
          <a:bodyPr>
            <a:normAutofit/>
          </a:bodyPr>
          <a:lstStyle/>
          <a:p>
            <a:pPr marL="685800" lvl="2">
              <a:spcBef>
                <a:spcPts val="1000"/>
              </a:spcBef>
            </a:pPr>
            <a:r>
              <a:rPr lang="en-US" altLang="zh-CN" sz="4400" kern="1200" dirty="0" smtClean="0">
                <a:solidFill>
                  <a:schemeClr val="tx1"/>
                </a:solidFill>
                <a:latin typeface="+mj-lt"/>
                <a:ea typeface="+mj-ea"/>
                <a:cs typeface="+mj-cs"/>
              </a:rPr>
              <a:t>Technology</a:t>
            </a:r>
            <a:endParaRPr lang="en-US" altLang="zh-CN" sz="4400" kern="1200" dirty="0">
              <a:solidFill>
                <a:schemeClr val="tx1"/>
              </a:solidFill>
              <a:latin typeface="+mj-lt"/>
              <a:ea typeface="+mj-ea"/>
              <a:cs typeface="+mj-cs"/>
            </a:endParaRPr>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7128" y="1405669"/>
            <a:ext cx="6487049" cy="5022232"/>
          </a:xfrm>
        </p:spPr>
      </p:pic>
    </p:spTree>
    <p:extLst>
      <p:ext uri="{BB962C8B-B14F-4D97-AF65-F5344CB8AC3E}">
        <p14:creationId xmlns:p14="http://schemas.microsoft.com/office/powerpoint/2010/main" val="1280172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Technology</a:t>
            </a:r>
            <a:endParaRPr lang="zh-TW" altLang="en-US" dirty="0"/>
          </a:p>
        </p:txBody>
      </p:sp>
      <p:pic>
        <p:nvPicPr>
          <p:cNvPr id="4" name="內容版面配置區 3"/>
          <p:cNvPicPr>
            <a:picLocks noGrp="1"/>
          </p:cNvPicPr>
          <p:nvPr>
            <p:ph idx="1"/>
          </p:nvPr>
        </p:nvPicPr>
        <p:blipFill>
          <a:blip r:embed="rId3"/>
          <a:stretch>
            <a:fillRect/>
          </a:stretch>
        </p:blipFill>
        <p:spPr>
          <a:xfrm>
            <a:off x="1591358" y="2376701"/>
            <a:ext cx="2552381" cy="876190"/>
          </a:xfrm>
          <a:prstGeom prst="rect">
            <a:avLst/>
          </a:prstGeom>
        </p:spPr>
      </p:pic>
      <p:pic>
        <p:nvPicPr>
          <p:cNvPr id="5" name="圖片 4"/>
          <p:cNvPicPr/>
          <p:nvPr/>
        </p:nvPicPr>
        <p:blipFill>
          <a:blip r:embed="rId4"/>
          <a:stretch>
            <a:fillRect/>
          </a:stretch>
        </p:blipFill>
        <p:spPr>
          <a:xfrm>
            <a:off x="1591358" y="3668906"/>
            <a:ext cx="2942590" cy="1266190"/>
          </a:xfrm>
          <a:prstGeom prst="rect">
            <a:avLst/>
          </a:prstGeom>
        </p:spPr>
      </p:pic>
      <p:sp>
        <p:nvSpPr>
          <p:cNvPr id="6" name="文字方塊 5"/>
          <p:cNvSpPr txBox="1"/>
          <p:nvPr/>
        </p:nvSpPr>
        <p:spPr>
          <a:xfrm>
            <a:off x="949569" y="1960686"/>
            <a:ext cx="3194170" cy="461665"/>
          </a:xfrm>
          <a:prstGeom prst="rect">
            <a:avLst/>
          </a:prstGeom>
          <a:noFill/>
        </p:spPr>
        <p:txBody>
          <a:bodyPr wrap="square" rtlCol="0">
            <a:spAutoFit/>
          </a:bodyPr>
          <a:lstStyle/>
          <a:p>
            <a:r>
              <a:rPr lang="en-US" altLang="zh-TW" sz="2400" dirty="0" smtClean="0"/>
              <a:t>Gradient descent:</a:t>
            </a:r>
            <a:endParaRPr lang="zh-TW" altLang="en-US" sz="2400" dirty="0"/>
          </a:p>
        </p:txBody>
      </p:sp>
      <p:sp>
        <p:nvSpPr>
          <p:cNvPr id="7" name="文字方塊 6"/>
          <p:cNvSpPr txBox="1"/>
          <p:nvPr/>
        </p:nvSpPr>
        <p:spPr>
          <a:xfrm>
            <a:off x="949569" y="3207242"/>
            <a:ext cx="3194170" cy="461665"/>
          </a:xfrm>
          <a:prstGeom prst="rect">
            <a:avLst/>
          </a:prstGeom>
          <a:noFill/>
        </p:spPr>
        <p:txBody>
          <a:bodyPr wrap="square" rtlCol="0">
            <a:spAutoFit/>
          </a:bodyPr>
          <a:lstStyle/>
          <a:p>
            <a:r>
              <a:rPr lang="en-US" altLang="zh-TW" sz="2400" dirty="0" smtClean="0"/>
              <a:t>momentum:</a:t>
            </a:r>
            <a:endParaRPr lang="zh-TW" altLang="en-US" sz="2400" dirty="0"/>
          </a:p>
        </p:txBody>
      </p:sp>
      <p:sp>
        <p:nvSpPr>
          <p:cNvPr id="8" name="文字方塊 7"/>
          <p:cNvSpPr txBox="1"/>
          <p:nvPr/>
        </p:nvSpPr>
        <p:spPr>
          <a:xfrm>
            <a:off x="949569" y="4769444"/>
            <a:ext cx="5125965" cy="830997"/>
          </a:xfrm>
          <a:prstGeom prst="rect">
            <a:avLst/>
          </a:prstGeom>
          <a:noFill/>
        </p:spPr>
        <p:txBody>
          <a:bodyPr wrap="square" rtlCol="0">
            <a:spAutoFit/>
          </a:bodyPr>
          <a:lstStyle/>
          <a:p>
            <a:r>
              <a:rPr lang="en-US" altLang="zh-TW" sz="2400" dirty="0"/>
              <a:t>Nesterov accelerated gradient (NAG</a:t>
            </a:r>
            <a:r>
              <a:rPr lang="en-US" altLang="zh-TW" sz="2400" dirty="0" smtClean="0"/>
              <a:t>):</a:t>
            </a:r>
          </a:p>
          <a:p>
            <a:r>
              <a:rPr lang="en-US" altLang="zh-TW" sz="2400" dirty="0"/>
              <a:t>	</a:t>
            </a:r>
            <a:r>
              <a:rPr lang="en-US" altLang="zh-TW" sz="2400" dirty="0" smtClean="0"/>
              <a:t> </a:t>
            </a:r>
            <a:endParaRPr lang="zh-TW" altLang="en-US" sz="2400" dirty="0"/>
          </a:p>
        </p:txBody>
      </p:sp>
      <p:pic>
        <p:nvPicPr>
          <p:cNvPr id="9" name="圖片 8"/>
          <p:cNvPicPr>
            <a:picLocks noChangeAspect="1"/>
          </p:cNvPicPr>
          <p:nvPr/>
        </p:nvPicPr>
        <p:blipFill>
          <a:blip r:embed="rId5"/>
          <a:stretch>
            <a:fillRect/>
          </a:stretch>
        </p:blipFill>
        <p:spPr>
          <a:xfrm>
            <a:off x="1591358" y="5184942"/>
            <a:ext cx="4028571" cy="1400000"/>
          </a:xfrm>
          <a:prstGeom prst="rect">
            <a:avLst/>
          </a:prstGeom>
        </p:spPr>
      </p:pic>
      <p:sp>
        <p:nvSpPr>
          <p:cNvPr id="10" name="橢圓 9"/>
          <p:cNvSpPr/>
          <p:nvPr/>
        </p:nvSpPr>
        <p:spPr>
          <a:xfrm>
            <a:off x="2246488" y="3884886"/>
            <a:ext cx="225779" cy="199519"/>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608210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r>
            <a:br>
              <a:rPr lang="en-US" altLang="zh-TW" dirty="0"/>
            </a:br>
            <a:endParaRPr lang="zh-TW" altLang="en-US" dirty="0"/>
          </a:p>
        </p:txBody>
      </p:sp>
      <p:sp>
        <p:nvSpPr>
          <p:cNvPr id="4" name="內容版面配置區 3"/>
          <p:cNvSpPr txBox="1">
            <a:spLocks noGrp="1"/>
          </p:cNvSpPr>
          <p:nvPr>
            <p:ph idx="1"/>
          </p:nvPr>
        </p:nvSpPr>
        <p:spPr>
          <a:xfrm>
            <a:off x="838200" y="1554320"/>
            <a:ext cx="10515600" cy="3649204"/>
          </a:xfrm>
          <a:prstGeom prst="rect">
            <a:avLst/>
          </a:prstGeom>
          <a:noFill/>
        </p:spPr>
        <p:txBody>
          <a:bodyPr wrap="square" rtlCol="0">
            <a:spAutoFit/>
          </a:bodyPr>
          <a:lstStyle/>
          <a:p>
            <a:r>
              <a:rPr lang="en-US" altLang="zh-TW" sz="2400" dirty="0" smtClean="0"/>
              <a:t>momentum:</a:t>
            </a:r>
          </a:p>
          <a:p>
            <a:endParaRPr lang="en-US" altLang="zh-TW" sz="2400" dirty="0"/>
          </a:p>
          <a:p>
            <a:endParaRPr lang="en-US" altLang="zh-TW" sz="2400" dirty="0" smtClean="0"/>
          </a:p>
          <a:p>
            <a:endParaRPr lang="en-US" altLang="zh-TW" sz="2400" dirty="0"/>
          </a:p>
          <a:p>
            <a:pPr marL="0" indent="0">
              <a:buNone/>
            </a:pPr>
            <a:endParaRPr lang="en-US" altLang="zh-TW" sz="2400" dirty="0" smtClean="0"/>
          </a:p>
          <a:p>
            <a:r>
              <a:rPr lang="en-US" altLang="zh-TW" sz="2400" dirty="0" smtClean="0"/>
              <a:t>Nesterov </a:t>
            </a:r>
            <a:r>
              <a:rPr lang="en-US" altLang="zh-TW" sz="2400" dirty="0"/>
              <a:t>accelerated gradient (NAG</a:t>
            </a:r>
            <a:r>
              <a:rPr lang="en-US" altLang="zh-TW" sz="2400" dirty="0" smtClean="0"/>
              <a:t>):</a:t>
            </a:r>
          </a:p>
          <a:p>
            <a:endParaRPr lang="en-US" altLang="zh-TW" sz="2400" dirty="0"/>
          </a:p>
          <a:p>
            <a:pPr marL="0" indent="0">
              <a:buNone/>
            </a:pPr>
            <a:endParaRPr lang="zh-TW" altLang="en-US" sz="2400" dirty="0"/>
          </a:p>
        </p:txBody>
      </p:sp>
      <p:pic>
        <p:nvPicPr>
          <p:cNvPr id="5" name="影像3"/>
          <p:cNvPicPr/>
          <p:nvPr/>
        </p:nvPicPr>
        <p:blipFill rotWithShape="1">
          <a:blip r:embed="rId3"/>
          <a:srcRect t="14468" b="11063"/>
          <a:stretch/>
        </p:blipFill>
        <p:spPr bwMode="auto">
          <a:xfrm>
            <a:off x="1080514" y="1923106"/>
            <a:ext cx="5135880" cy="1600200"/>
          </a:xfrm>
          <a:prstGeom prst="rect">
            <a:avLst/>
          </a:prstGeom>
        </p:spPr>
      </p:pic>
      <p:pic>
        <p:nvPicPr>
          <p:cNvPr id="6" name="圖片 5"/>
          <p:cNvPicPr>
            <a:picLocks noChangeAspect="1"/>
          </p:cNvPicPr>
          <p:nvPr/>
        </p:nvPicPr>
        <p:blipFill rotWithShape="1">
          <a:blip r:embed="rId4"/>
          <a:srcRect t="6075" b="2647"/>
          <a:stretch/>
        </p:blipFill>
        <p:spPr>
          <a:xfrm>
            <a:off x="1080514" y="4209004"/>
            <a:ext cx="5015486" cy="2356338"/>
          </a:xfrm>
          <a:prstGeom prst="rect">
            <a:avLst/>
          </a:prstGeom>
        </p:spPr>
      </p:pic>
      <p:sp>
        <p:nvSpPr>
          <p:cNvPr id="8" name="標題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Technology</a:t>
            </a:r>
            <a:endParaRPr lang="zh-TW" altLang="en-US" dirty="0"/>
          </a:p>
        </p:txBody>
      </p:sp>
      <p:pic>
        <p:nvPicPr>
          <p:cNvPr id="10" name="圖片 9"/>
          <p:cNvPicPr>
            <a:picLocks noChangeAspect="1"/>
          </p:cNvPicPr>
          <p:nvPr/>
        </p:nvPicPr>
        <p:blipFill>
          <a:blip r:embed="rId5"/>
          <a:stretch>
            <a:fillRect/>
          </a:stretch>
        </p:blipFill>
        <p:spPr>
          <a:xfrm>
            <a:off x="6838990" y="1506539"/>
            <a:ext cx="4909524" cy="2433334"/>
          </a:xfrm>
          <a:prstGeom prst="rect">
            <a:avLst/>
          </a:prstGeom>
        </p:spPr>
      </p:pic>
      <p:pic>
        <p:nvPicPr>
          <p:cNvPr id="11" name="圖片 10"/>
          <p:cNvPicPr>
            <a:picLocks noChangeAspect="1"/>
          </p:cNvPicPr>
          <p:nvPr/>
        </p:nvPicPr>
        <p:blipFill>
          <a:blip r:embed="rId6"/>
          <a:stretch>
            <a:fillRect/>
          </a:stretch>
        </p:blipFill>
        <p:spPr>
          <a:xfrm>
            <a:off x="6838990" y="4055473"/>
            <a:ext cx="4909524" cy="2390848"/>
          </a:xfrm>
          <a:prstGeom prst="rect">
            <a:avLst/>
          </a:prstGeom>
        </p:spPr>
      </p:pic>
    </p:spTree>
    <p:extLst>
      <p:ext uri="{BB962C8B-B14F-4D97-AF65-F5344CB8AC3E}">
        <p14:creationId xmlns:p14="http://schemas.microsoft.com/office/powerpoint/2010/main" val="909842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Technology</a:t>
            </a:r>
            <a:endParaRPr lang="zh-TW" altLang="en-US" dirty="0"/>
          </a:p>
        </p:txBody>
      </p:sp>
      <p:sp>
        <p:nvSpPr>
          <p:cNvPr id="3" name="內容版面配置區 2"/>
          <p:cNvSpPr>
            <a:spLocks noGrp="1"/>
          </p:cNvSpPr>
          <p:nvPr>
            <p:ph idx="1"/>
          </p:nvPr>
        </p:nvSpPr>
        <p:spPr/>
        <p:txBody>
          <a:bodyPr/>
          <a:lstStyle/>
          <a:p>
            <a:r>
              <a:rPr lang="en-US" altLang="zh-TW" dirty="0" smtClean="0"/>
              <a:t>Gradient clipping:</a:t>
            </a:r>
          </a:p>
          <a:p>
            <a:endParaRPr lang="en-US" altLang="zh-TW" dirty="0"/>
          </a:p>
          <a:p>
            <a:endParaRPr lang="en-US" altLang="zh-TW" dirty="0" smtClean="0"/>
          </a:p>
          <a:p>
            <a:endParaRPr lang="en-US" altLang="zh-TW" dirty="0" smtClean="0"/>
          </a:p>
          <a:p>
            <a:pPr marL="0" indent="0">
              <a:buNone/>
            </a:pPr>
            <a:endParaRPr lang="en-US" altLang="zh-TW" dirty="0" smtClean="0"/>
          </a:p>
          <a:p>
            <a:r>
              <a:rPr lang="en-US" altLang="zh-TW" dirty="0">
                <a:latin typeface="Calibri" panose="020F0502020204030204" pitchFamily="34" charset="0"/>
                <a:ea typeface="DengXian" panose="02010600030101010101" pitchFamily="2" charset="-122"/>
                <a:cs typeface="Times New Roman" panose="02020603050405020304" pitchFamily="18" charset="0"/>
              </a:rPr>
              <a:t>Weight normalizarion</a:t>
            </a:r>
            <a:endParaRPr lang="zh-TW" altLang="en-US" dirty="0"/>
          </a:p>
          <a:p>
            <a:pPr marL="0" indent="0">
              <a:buNone/>
            </a:pPr>
            <a:endParaRPr lang="zh-TW" altLang="en-US" dirty="0"/>
          </a:p>
        </p:txBody>
      </p:sp>
      <p:pic>
        <p:nvPicPr>
          <p:cNvPr id="4" name="圖片 3"/>
          <p:cNvPicPr/>
          <p:nvPr/>
        </p:nvPicPr>
        <p:blipFill>
          <a:blip r:embed="rId3"/>
          <a:stretch>
            <a:fillRect/>
          </a:stretch>
        </p:blipFill>
        <p:spPr>
          <a:xfrm>
            <a:off x="838200" y="2293141"/>
            <a:ext cx="5606025" cy="1856825"/>
          </a:xfrm>
          <a:prstGeom prst="rect">
            <a:avLst/>
          </a:prstGeom>
        </p:spPr>
      </p:pic>
      <p:sp>
        <p:nvSpPr>
          <p:cNvPr id="8" name="矩形 7"/>
          <p:cNvSpPr/>
          <p:nvPr/>
        </p:nvSpPr>
        <p:spPr>
          <a:xfrm>
            <a:off x="5817194" y="5049440"/>
            <a:ext cx="3412867" cy="369332"/>
          </a:xfrm>
          <a:prstGeom prst="rect">
            <a:avLst/>
          </a:prstGeom>
        </p:spPr>
        <p:txBody>
          <a:bodyPr wrap="square">
            <a:spAutoFit/>
          </a:bodyPr>
          <a:lstStyle/>
          <a:p>
            <a:r>
              <a:rPr lang="zh-CN" altLang="en-US" dirty="0" smtClean="0"/>
              <a:t>：</a:t>
            </a:r>
            <a:r>
              <a:rPr lang="zh-TW" altLang="en-US" dirty="0" smtClean="0"/>
              <a:t>direction</a:t>
            </a:r>
            <a:r>
              <a:rPr lang="en-US" altLang="zh-TW" dirty="0" smtClean="0"/>
              <a:t>(</a:t>
            </a:r>
            <a:r>
              <a:rPr lang="en-US" altLang="zh-TW" dirty="0"/>
              <a:t>Unit </a:t>
            </a:r>
            <a:r>
              <a:rPr lang="en-US" altLang="zh-TW" dirty="0" smtClean="0"/>
              <a:t>vector)</a:t>
            </a:r>
            <a:endParaRPr lang="zh-TW" altLang="en-US" dirty="0"/>
          </a:p>
        </p:txBody>
      </p:sp>
      <p:pic>
        <p:nvPicPr>
          <p:cNvPr id="10" name="圖片 9"/>
          <p:cNvPicPr>
            <a:picLocks noChangeAspect="1"/>
          </p:cNvPicPr>
          <p:nvPr/>
        </p:nvPicPr>
        <p:blipFill>
          <a:blip r:embed="rId4"/>
          <a:stretch>
            <a:fillRect/>
          </a:stretch>
        </p:blipFill>
        <p:spPr>
          <a:xfrm>
            <a:off x="5376144" y="4980677"/>
            <a:ext cx="371429" cy="438095"/>
          </a:xfrm>
          <a:prstGeom prst="rect">
            <a:avLst/>
          </a:prstGeom>
        </p:spPr>
      </p:pic>
      <p:pic>
        <p:nvPicPr>
          <p:cNvPr id="11" name="圖片 10"/>
          <p:cNvPicPr>
            <a:picLocks noChangeAspect="1"/>
          </p:cNvPicPr>
          <p:nvPr/>
        </p:nvPicPr>
        <p:blipFill>
          <a:blip r:embed="rId5"/>
          <a:stretch>
            <a:fillRect/>
          </a:stretch>
        </p:blipFill>
        <p:spPr>
          <a:xfrm>
            <a:off x="5390429" y="5553709"/>
            <a:ext cx="342857" cy="400000"/>
          </a:xfrm>
          <a:prstGeom prst="rect">
            <a:avLst/>
          </a:prstGeom>
        </p:spPr>
      </p:pic>
      <p:sp>
        <p:nvSpPr>
          <p:cNvPr id="13" name="矩形 12"/>
          <p:cNvSpPr/>
          <p:nvPr/>
        </p:nvSpPr>
        <p:spPr>
          <a:xfrm>
            <a:off x="5817194" y="5520868"/>
            <a:ext cx="1656544" cy="369332"/>
          </a:xfrm>
          <a:prstGeom prst="rect">
            <a:avLst/>
          </a:prstGeom>
        </p:spPr>
        <p:txBody>
          <a:bodyPr wrap="none">
            <a:spAutoFit/>
          </a:bodyPr>
          <a:lstStyle/>
          <a:p>
            <a:r>
              <a:rPr lang="zh-CN" altLang="en-US" dirty="0" smtClean="0"/>
              <a:t>：</a:t>
            </a:r>
            <a:r>
              <a:rPr lang="en-US" altLang="zh-CN" dirty="0" smtClean="0"/>
              <a:t>(vector)</a:t>
            </a:r>
            <a:r>
              <a:rPr lang="en-US" altLang="zh-TW" dirty="0" smtClean="0"/>
              <a:t>norm</a:t>
            </a:r>
            <a:endParaRPr lang="zh-TW" altLang="en-US" dirty="0"/>
          </a:p>
        </p:txBody>
      </p:sp>
      <p:pic>
        <p:nvPicPr>
          <p:cNvPr id="14" name="圖片 13"/>
          <p:cNvPicPr>
            <a:picLocks noChangeAspect="1"/>
          </p:cNvPicPr>
          <p:nvPr/>
        </p:nvPicPr>
        <p:blipFill>
          <a:blip r:embed="rId6"/>
          <a:stretch>
            <a:fillRect/>
          </a:stretch>
        </p:blipFill>
        <p:spPr>
          <a:xfrm>
            <a:off x="838200" y="4978034"/>
            <a:ext cx="3723809" cy="1076190"/>
          </a:xfrm>
          <a:prstGeom prst="rect">
            <a:avLst/>
          </a:prstGeom>
        </p:spPr>
      </p:pic>
    </p:spTree>
    <p:extLst>
      <p:ext uri="{BB962C8B-B14F-4D97-AF65-F5344CB8AC3E}">
        <p14:creationId xmlns:p14="http://schemas.microsoft.com/office/powerpoint/2010/main" val="2600085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experience</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Hyper-parameters</a:t>
            </a:r>
            <a:r>
              <a:rPr lang="zh-CN" altLang="en-US" dirty="0" smtClean="0"/>
              <a:t>：</a:t>
            </a:r>
            <a:endParaRPr lang="en-US" altLang="zh-TW" dirty="0" smtClean="0"/>
          </a:p>
          <a:p>
            <a:r>
              <a:rPr lang="en-US" altLang="zh-TW" dirty="0"/>
              <a:t>the number of residual blocks between {1,10}</a:t>
            </a:r>
            <a:endParaRPr lang="zh-TW" altLang="zh-TW" dirty="0"/>
          </a:p>
          <a:p>
            <a:r>
              <a:rPr lang="en-US" altLang="zh-TW" dirty="0"/>
              <a:t>the size of the embeddings with {128, 256}</a:t>
            </a:r>
            <a:endParaRPr lang="zh-TW" altLang="zh-TW" dirty="0"/>
          </a:p>
          <a:p>
            <a:r>
              <a:rPr lang="en-US" altLang="zh-TW" dirty="0"/>
              <a:t>the number of units between {128,2048}</a:t>
            </a:r>
            <a:endParaRPr lang="zh-TW" altLang="zh-TW" dirty="0"/>
          </a:p>
          <a:p>
            <a:r>
              <a:rPr lang="en-US" altLang="zh-TW" dirty="0"/>
              <a:t>kernel width between {3,5}</a:t>
            </a:r>
            <a:endParaRPr lang="zh-TW" altLang="zh-TW" dirty="0"/>
          </a:p>
          <a:p>
            <a:r>
              <a:rPr lang="en-US" altLang="zh-TW" dirty="0"/>
              <a:t>learning rate sampled uniformly in the interval [1., 2.]</a:t>
            </a:r>
            <a:endParaRPr lang="zh-TW" altLang="zh-TW" dirty="0"/>
          </a:p>
          <a:p>
            <a:r>
              <a:rPr lang="en-US" altLang="zh-TW" dirty="0"/>
              <a:t>the momentum set to 0.99</a:t>
            </a:r>
            <a:endParaRPr lang="zh-TW" altLang="zh-TW" dirty="0"/>
          </a:p>
          <a:p>
            <a:r>
              <a:rPr lang="en-US" altLang="zh-TW" dirty="0"/>
              <a:t>clipping set to 0.1</a:t>
            </a:r>
            <a:endParaRPr lang="zh-TW" altLang="zh-TW" dirty="0"/>
          </a:p>
          <a:p>
            <a:endParaRPr lang="zh-TW" altLang="en-US" dirty="0"/>
          </a:p>
        </p:txBody>
      </p:sp>
    </p:spTree>
    <p:extLst>
      <p:ext uri="{BB962C8B-B14F-4D97-AF65-F5344CB8AC3E}">
        <p14:creationId xmlns:p14="http://schemas.microsoft.com/office/powerpoint/2010/main" val="728547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Result---compare with other ways</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1069312" y="1690688"/>
            <a:ext cx="8716922" cy="4378273"/>
          </a:xfrm>
          <a:prstGeom prst="rect">
            <a:avLst/>
          </a:prstGeom>
        </p:spPr>
      </p:pic>
      <p:sp>
        <p:nvSpPr>
          <p:cNvPr id="3" name="矩形 2"/>
          <p:cNvSpPr/>
          <p:nvPr/>
        </p:nvSpPr>
        <p:spPr>
          <a:xfrm>
            <a:off x="969817" y="3838261"/>
            <a:ext cx="9272155" cy="44680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5" name="矩形 4"/>
          <p:cNvSpPr/>
          <p:nvPr/>
        </p:nvSpPr>
        <p:spPr>
          <a:xfrm>
            <a:off x="980209" y="5275118"/>
            <a:ext cx="9272155" cy="44680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6" name="矩形 5"/>
          <p:cNvSpPr/>
          <p:nvPr/>
        </p:nvSpPr>
        <p:spPr>
          <a:xfrm>
            <a:off x="559003" y="6247977"/>
            <a:ext cx="11073994" cy="369332"/>
          </a:xfrm>
          <a:prstGeom prst="rect">
            <a:avLst/>
          </a:prstGeom>
        </p:spPr>
        <p:txBody>
          <a:bodyPr wrap="none">
            <a:spAutoFit/>
          </a:bodyPr>
          <a:lstStyle/>
          <a:p>
            <a:r>
              <a:rPr lang="en-US" altLang="zh-TW" dirty="0"/>
              <a:t>Results on the Google Billion Word test set. The GCNN outperforms the LSTMs with the same output approximation.</a:t>
            </a:r>
            <a:endParaRPr lang="zh-TW" altLang="en-US" dirty="0"/>
          </a:p>
        </p:txBody>
      </p:sp>
      <p:sp>
        <p:nvSpPr>
          <p:cNvPr id="7" name="矩形 6"/>
          <p:cNvSpPr/>
          <p:nvPr/>
        </p:nvSpPr>
        <p:spPr>
          <a:xfrm>
            <a:off x="987135" y="4928750"/>
            <a:ext cx="9272155" cy="44680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8" name="矩形 7"/>
          <p:cNvSpPr/>
          <p:nvPr/>
        </p:nvSpPr>
        <p:spPr>
          <a:xfrm rot="21161161">
            <a:off x="7364153" y="5352500"/>
            <a:ext cx="6745186" cy="461665"/>
          </a:xfrm>
          <a:prstGeom prst="rect">
            <a:avLst/>
          </a:prstGeom>
          <a:noFill/>
        </p:spPr>
        <p:txBody>
          <a:bodyPr wrap="square" lIns="91440" tIns="45720" rIns="91440" bIns="45720">
            <a:spAutoFit/>
          </a:bodyPr>
          <a:lstStyle/>
          <a:p>
            <a:pPr algn="ctr"/>
            <a:r>
              <a:rPr lang="en-US" altLang="zh-TW" sz="2400" b="1" dirty="0" smtClean="0">
                <a:ln w="9525">
                  <a:solidFill>
                    <a:schemeClr val="bg1"/>
                  </a:solidFill>
                  <a:prstDash val="solid"/>
                </a:ln>
                <a:effectLst>
                  <a:outerShdw blurRad="12700" dist="38100" dir="2700000" algn="tl" rotWithShape="0">
                    <a:schemeClr val="bg1">
                      <a:lumMod val="50000"/>
                    </a:schemeClr>
                  </a:outerShdw>
                </a:effectLst>
              </a:rPr>
              <a:t>Two weeks</a:t>
            </a:r>
            <a:endParaRPr lang="zh-TW"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矩形 8"/>
          <p:cNvSpPr/>
          <p:nvPr/>
        </p:nvSpPr>
        <p:spPr>
          <a:xfrm rot="21161161">
            <a:off x="7460107" y="3712738"/>
            <a:ext cx="6745186" cy="461665"/>
          </a:xfrm>
          <a:prstGeom prst="rect">
            <a:avLst/>
          </a:prstGeom>
          <a:noFill/>
        </p:spPr>
        <p:txBody>
          <a:bodyPr wrap="square" lIns="91440" tIns="45720" rIns="91440" bIns="45720">
            <a:spAutoFit/>
          </a:bodyPr>
          <a:lstStyle/>
          <a:p>
            <a:pPr algn="ctr"/>
            <a:r>
              <a:rPr lang="en-US" altLang="zh-TW" sz="2400" b="1" dirty="0" smtClean="0">
                <a:ln w="9525">
                  <a:solidFill>
                    <a:schemeClr val="bg1"/>
                  </a:solidFill>
                  <a:prstDash val="solid"/>
                </a:ln>
                <a:effectLst>
                  <a:outerShdw blurRad="12700" dist="38100" dir="2700000" algn="tl" rotWithShape="0">
                    <a:schemeClr val="bg1">
                      <a:lumMod val="50000"/>
                    </a:schemeClr>
                  </a:outerShdw>
                </a:effectLst>
              </a:rPr>
              <a:t>T</a:t>
            </a:r>
            <a:r>
              <a:rPr lang="en-US" altLang="zh-CN" sz="2400" b="1" dirty="0" smtClean="0">
                <a:ln w="9525">
                  <a:solidFill>
                    <a:schemeClr val="bg1"/>
                  </a:solidFill>
                  <a:prstDash val="solid"/>
                </a:ln>
                <a:effectLst>
                  <a:outerShdw blurRad="12700" dist="38100" dir="2700000" algn="tl" rotWithShape="0">
                    <a:schemeClr val="bg1">
                      <a:lumMod val="50000"/>
                    </a:schemeClr>
                  </a:outerShdw>
                </a:effectLst>
              </a:rPr>
              <a:t>hree</a:t>
            </a:r>
            <a:r>
              <a:rPr lang="en-US" altLang="zh-TW" sz="2400" b="1" dirty="0" smtClean="0">
                <a:ln w="9525">
                  <a:solidFill>
                    <a:schemeClr val="bg1"/>
                  </a:solidFill>
                  <a:prstDash val="solid"/>
                </a:ln>
                <a:effectLst>
                  <a:outerShdw blurRad="12700" dist="38100" dir="2700000" algn="tl" rotWithShape="0">
                    <a:schemeClr val="bg1">
                      <a:lumMod val="50000"/>
                    </a:schemeClr>
                  </a:outerShdw>
                </a:effectLst>
              </a:rPr>
              <a:t> weeks</a:t>
            </a:r>
            <a:endParaRPr lang="zh-TW"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7553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a:t>
            </a:r>
            <a:r>
              <a:rPr lang="en-US" altLang="zh-CN" dirty="0" smtClean="0"/>
              <a:t>dasoftmax</a:t>
            </a:r>
            <a:r>
              <a:rPr lang="en-US" altLang="zh-TW" dirty="0" smtClean="0"/>
              <a:t> </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491438" y="1778609"/>
            <a:ext cx="5443198" cy="3562595"/>
          </a:xfrm>
          <a:prstGeom prst="rect">
            <a:avLst/>
          </a:prstGeom>
        </p:spPr>
      </p:pic>
      <p:pic>
        <p:nvPicPr>
          <p:cNvPr id="5" name="圖片 4"/>
          <p:cNvPicPr>
            <a:picLocks noChangeAspect="1"/>
          </p:cNvPicPr>
          <p:nvPr/>
        </p:nvPicPr>
        <p:blipFill>
          <a:blip r:embed="rId4"/>
          <a:stretch>
            <a:fillRect/>
          </a:stretch>
        </p:blipFill>
        <p:spPr>
          <a:xfrm>
            <a:off x="6502054" y="3595764"/>
            <a:ext cx="4991776" cy="1172471"/>
          </a:xfrm>
          <a:prstGeom prst="rect">
            <a:avLst/>
          </a:prstGeom>
        </p:spPr>
      </p:pic>
      <p:sp>
        <p:nvSpPr>
          <p:cNvPr id="3" name="矩形 2"/>
          <p:cNvSpPr/>
          <p:nvPr/>
        </p:nvSpPr>
        <p:spPr>
          <a:xfrm>
            <a:off x="6442171" y="5429125"/>
            <a:ext cx="5247077" cy="369332"/>
          </a:xfrm>
          <a:prstGeom prst="rect">
            <a:avLst/>
          </a:prstGeom>
        </p:spPr>
        <p:txBody>
          <a:bodyPr wrap="none">
            <a:spAutoFit/>
          </a:bodyPr>
          <a:lstStyle/>
          <a:p>
            <a:r>
              <a:rPr lang="en-US" altLang="zh-TW" dirty="0"/>
              <a:t>Results for single models on the WikiText-103 dataset.</a:t>
            </a:r>
            <a:endParaRPr lang="zh-TW" altLang="en-US" dirty="0"/>
          </a:p>
        </p:txBody>
      </p:sp>
      <p:sp>
        <p:nvSpPr>
          <p:cNvPr id="6" name="矩形 5"/>
          <p:cNvSpPr/>
          <p:nvPr/>
        </p:nvSpPr>
        <p:spPr>
          <a:xfrm>
            <a:off x="1803439" y="5429125"/>
            <a:ext cx="3233899" cy="369332"/>
          </a:xfrm>
          <a:prstGeom prst="rect">
            <a:avLst/>
          </a:prstGeom>
        </p:spPr>
        <p:txBody>
          <a:bodyPr wrap="none">
            <a:spAutoFit/>
          </a:bodyPr>
          <a:lstStyle/>
          <a:p>
            <a:r>
              <a:rPr lang="en-US" altLang="zh-TW" dirty="0"/>
              <a:t>Compare with </a:t>
            </a:r>
            <a:r>
              <a:rPr lang="en-US" altLang="zh-CN" dirty="0" smtClean="0"/>
              <a:t>lstm+full softmax </a:t>
            </a:r>
            <a:endParaRPr lang="zh-TW" altLang="en-US" dirty="0"/>
          </a:p>
        </p:txBody>
      </p:sp>
      <p:sp>
        <p:nvSpPr>
          <p:cNvPr id="7" name="矩形 6"/>
          <p:cNvSpPr/>
          <p:nvPr/>
        </p:nvSpPr>
        <p:spPr>
          <a:xfrm>
            <a:off x="6442171" y="3922736"/>
            <a:ext cx="5111542" cy="51852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2845195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Computational Efficiency</a:t>
            </a:r>
            <a:endParaRPr lang="zh-TW" altLang="en-US" dirty="0"/>
          </a:p>
        </p:txBody>
      </p:sp>
      <p:pic>
        <p:nvPicPr>
          <p:cNvPr id="4" name="內容版面配置區 3"/>
          <p:cNvPicPr>
            <a:picLocks noGrp="1"/>
          </p:cNvPicPr>
          <p:nvPr>
            <p:ph idx="1"/>
          </p:nvPr>
        </p:nvPicPr>
        <p:blipFill>
          <a:blip r:embed="rId3"/>
          <a:stretch>
            <a:fillRect/>
          </a:stretch>
        </p:blipFill>
        <p:spPr>
          <a:xfrm>
            <a:off x="706315" y="1690688"/>
            <a:ext cx="8806961" cy="2831818"/>
          </a:xfrm>
          <a:prstGeom prst="rect">
            <a:avLst/>
          </a:prstGeom>
        </p:spPr>
      </p:pic>
      <p:sp>
        <p:nvSpPr>
          <p:cNvPr id="5" name="矩形 4"/>
          <p:cNvSpPr/>
          <p:nvPr/>
        </p:nvSpPr>
        <p:spPr>
          <a:xfrm>
            <a:off x="706315" y="4522506"/>
            <a:ext cx="8997461" cy="1990288"/>
          </a:xfrm>
          <a:prstGeom prst="rect">
            <a:avLst/>
          </a:prstGeom>
        </p:spPr>
        <p:txBody>
          <a:bodyPr wrap="square">
            <a:spAutoFit/>
          </a:bodyPr>
          <a:lstStyle/>
          <a:p>
            <a:pPr lvl="0">
              <a:spcBef>
                <a:spcPts val="480"/>
              </a:spcBef>
              <a:spcAft>
                <a:spcPts val="480"/>
              </a:spcAft>
              <a:buSzPts val="1000"/>
              <a:tabLst>
                <a:tab pos="457200" algn="l"/>
              </a:tabLst>
            </a:pPr>
            <a:r>
              <a:rPr lang="en-US" altLang="zh-TW" dirty="0" smtClean="0"/>
              <a:t>			wiki </a:t>
            </a:r>
            <a:r>
              <a:rPr lang="en-US" altLang="zh-TW" dirty="0"/>
              <a:t>text </a:t>
            </a:r>
            <a:r>
              <a:rPr lang="en-US" altLang="zh-TW" dirty="0" smtClean="0"/>
              <a:t>                                                               google </a:t>
            </a:r>
            <a:r>
              <a:rPr lang="en-US" altLang="zh-TW" dirty="0"/>
              <a:t>billion</a:t>
            </a:r>
            <a:endParaRPr lang="en-US" altLang="zh-TW" kern="0" spc="10" dirty="0" smtClean="0">
              <a:solidFill>
                <a:srgbClr val="3A4145"/>
              </a:solidFill>
              <a:latin typeface="Arial" panose="020B0604020202020204" pitchFamily="34" charset="0"/>
              <a:cs typeface="Times New Roman" panose="02020603050405020304" pitchFamily="18" charset="0"/>
            </a:endParaRPr>
          </a:p>
          <a:p>
            <a:pPr marL="342900" lvl="0" indent="-342900">
              <a:spcBef>
                <a:spcPts val="480"/>
              </a:spcBef>
              <a:spcAft>
                <a:spcPts val="480"/>
              </a:spcAft>
              <a:buSzPts val="1000"/>
              <a:buFont typeface="Symbol" panose="05050102010706020507" pitchFamily="18" charset="2"/>
              <a:buChar char=""/>
              <a:tabLst>
                <a:tab pos="457200" algn="l"/>
              </a:tabLst>
            </a:pPr>
            <a:r>
              <a:rPr lang="en-US" altLang="zh-TW" kern="0" spc="10" dirty="0" smtClean="0">
                <a:solidFill>
                  <a:srgbClr val="3A4145"/>
                </a:solidFill>
                <a:latin typeface="Arial" panose="020B0604020202020204" pitchFamily="34" charset="0"/>
                <a:cs typeface="Times New Roman" panose="02020603050405020304" pitchFamily="18" charset="0"/>
              </a:rPr>
              <a:t>GTU</a:t>
            </a:r>
            <a:r>
              <a:rPr lang="en-US" altLang="zh-TW" kern="0" spc="10" dirty="0">
                <a:solidFill>
                  <a:srgbClr val="3A4145"/>
                </a:solidFill>
                <a:latin typeface="Arial" panose="020B0604020202020204" pitchFamily="34" charset="0"/>
                <a:cs typeface="Times New Roman" panose="02020603050405020304" pitchFamily="18" charset="0"/>
              </a:rPr>
              <a:t>: tanh(X*W+b)</a:t>
            </a:r>
            <a:r>
              <a:rPr lang="en-US" altLang="zh-TW" kern="0" spc="10" dirty="0">
                <a:solidFill>
                  <a:srgbClr val="3A4145"/>
                </a:solidFill>
                <a:latin typeface="Cambria Math" panose="02040503050406030204" pitchFamily="18" charset="0"/>
                <a:cs typeface="Cambria Math" panose="02040503050406030204" pitchFamily="18" charset="0"/>
              </a:rPr>
              <a:t>⊗</a:t>
            </a:r>
            <a:r>
              <a:rPr lang="en-US" altLang="zh-TW" kern="0" spc="10" dirty="0">
                <a:solidFill>
                  <a:srgbClr val="3A4145"/>
                </a:solidFill>
                <a:latin typeface="Arial" panose="020B0604020202020204" pitchFamily="34" charset="0"/>
                <a:cs typeface="Times New Roman" panose="02020603050405020304" pitchFamily="18" charset="0"/>
              </a:rPr>
              <a:t>σ(X*V+c)</a:t>
            </a:r>
            <a:endParaRPr lang="zh-TW" altLang="zh-TW" sz="1600" kern="100" dirty="0">
              <a:latin typeface="Calibri" panose="020F0502020204030204" pitchFamily="34" charset="0"/>
              <a:cs typeface="Times New Roman" panose="02020603050405020304" pitchFamily="18" charset="0"/>
            </a:endParaRPr>
          </a:p>
          <a:p>
            <a:pPr marL="342900" lvl="0" indent="-342900">
              <a:spcBef>
                <a:spcPts val="480"/>
              </a:spcBef>
              <a:spcAft>
                <a:spcPts val="480"/>
              </a:spcAft>
              <a:buSzPts val="1000"/>
              <a:buFont typeface="Symbol" panose="05050102010706020507" pitchFamily="18" charset="2"/>
              <a:buChar char=""/>
              <a:tabLst>
                <a:tab pos="457200" algn="l"/>
              </a:tabLst>
            </a:pPr>
            <a:r>
              <a:rPr lang="en-US" altLang="zh-TW" kern="0" spc="10" dirty="0">
                <a:solidFill>
                  <a:srgbClr val="3A4145"/>
                </a:solidFill>
                <a:latin typeface="Arial" panose="020B0604020202020204" pitchFamily="34" charset="0"/>
                <a:cs typeface="Times New Roman" panose="02020603050405020304" pitchFamily="18" charset="0"/>
              </a:rPr>
              <a:t>GLU: (X*W+b)</a:t>
            </a:r>
            <a:r>
              <a:rPr lang="en-US" altLang="zh-TW" kern="0" spc="10" dirty="0">
                <a:solidFill>
                  <a:srgbClr val="3A4145"/>
                </a:solidFill>
                <a:latin typeface="Cambria Math" panose="02040503050406030204" pitchFamily="18" charset="0"/>
                <a:cs typeface="Cambria Math" panose="02040503050406030204" pitchFamily="18" charset="0"/>
              </a:rPr>
              <a:t>⊗</a:t>
            </a:r>
            <a:r>
              <a:rPr lang="en-US" altLang="zh-TW" kern="0" spc="10" dirty="0">
                <a:solidFill>
                  <a:srgbClr val="3A4145"/>
                </a:solidFill>
                <a:latin typeface="Arial" panose="020B0604020202020204" pitchFamily="34" charset="0"/>
                <a:cs typeface="Times New Roman" panose="02020603050405020304" pitchFamily="18" charset="0"/>
              </a:rPr>
              <a:t>σ(X*V+c)</a:t>
            </a:r>
            <a:endParaRPr lang="zh-TW" altLang="zh-TW" sz="1600" kern="100" dirty="0">
              <a:latin typeface="Calibri" panose="020F0502020204030204" pitchFamily="34" charset="0"/>
              <a:cs typeface="Times New Roman" panose="02020603050405020304" pitchFamily="18" charset="0"/>
            </a:endParaRPr>
          </a:p>
          <a:p>
            <a:pPr marL="342900" lvl="0" indent="-342900">
              <a:spcBef>
                <a:spcPts val="480"/>
              </a:spcBef>
              <a:spcAft>
                <a:spcPts val="480"/>
              </a:spcAft>
              <a:buSzPts val="1000"/>
              <a:buFont typeface="Symbol" panose="05050102010706020507" pitchFamily="18" charset="2"/>
              <a:buChar char=""/>
              <a:tabLst>
                <a:tab pos="457200" algn="l"/>
              </a:tabLst>
            </a:pPr>
            <a:r>
              <a:rPr lang="en-US" altLang="zh-TW" kern="0" spc="10" dirty="0">
                <a:solidFill>
                  <a:srgbClr val="3A4145"/>
                </a:solidFill>
                <a:latin typeface="Arial" panose="020B0604020202020204" pitchFamily="34" charset="0"/>
                <a:cs typeface="Times New Roman" panose="02020603050405020304" pitchFamily="18" charset="0"/>
              </a:rPr>
              <a:t>ReLU: </a:t>
            </a:r>
            <a:r>
              <a:rPr lang="en-US" altLang="zh-TW" kern="0" spc="10" dirty="0">
                <a:solidFill>
                  <a:srgbClr val="3A4145"/>
                </a:solidFill>
                <a:latin typeface="DengXian" panose="02010600030101010101" pitchFamily="2" charset="-122"/>
                <a:cs typeface="Arial" panose="020B0604020202020204" pitchFamily="34" charset="0"/>
              </a:rPr>
              <a:t>re</a:t>
            </a:r>
            <a:r>
              <a:rPr lang="en-US" altLang="zh-TW" kern="0" spc="10" dirty="0">
                <a:solidFill>
                  <a:srgbClr val="3A4145"/>
                </a:solidFill>
                <a:latin typeface="Arial" panose="020B0604020202020204" pitchFamily="34" charset="0"/>
                <a:cs typeface="Times New Roman" panose="02020603050405020304" pitchFamily="18" charset="0"/>
              </a:rPr>
              <a:t>lu(X*W+b)</a:t>
            </a:r>
            <a:endParaRPr lang="zh-TW" altLang="zh-TW" sz="1600" kern="100" dirty="0">
              <a:latin typeface="Calibri" panose="020F0502020204030204" pitchFamily="34" charset="0"/>
              <a:cs typeface="Times New Roman" panose="02020603050405020304" pitchFamily="18" charset="0"/>
            </a:endParaRPr>
          </a:p>
          <a:p>
            <a:pPr marL="342900" lvl="0" indent="-342900">
              <a:spcBef>
                <a:spcPts val="480"/>
              </a:spcBef>
              <a:spcAft>
                <a:spcPts val="480"/>
              </a:spcAft>
              <a:buSzPts val="1000"/>
              <a:buFont typeface="Symbol" panose="05050102010706020507" pitchFamily="18" charset="2"/>
              <a:buChar char=""/>
              <a:tabLst>
                <a:tab pos="457200" algn="l"/>
              </a:tabLst>
            </a:pPr>
            <a:r>
              <a:rPr lang="en-US" altLang="zh-TW" kern="0" spc="10" dirty="0">
                <a:solidFill>
                  <a:srgbClr val="3A4145"/>
                </a:solidFill>
                <a:latin typeface="Arial" panose="020B0604020202020204" pitchFamily="34" charset="0"/>
                <a:cs typeface="Times New Roman" panose="02020603050405020304" pitchFamily="18" charset="0"/>
              </a:rPr>
              <a:t>Tanh: tanh(X*W+b)</a:t>
            </a:r>
            <a:endParaRPr lang="zh-TW" altLang="zh-TW"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8999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NON-LINEAR </a:t>
            </a:r>
            <a:r>
              <a:rPr lang="en-US" altLang="zh-TW" b="1" dirty="0" smtClean="0"/>
              <a:t>MODELING</a:t>
            </a:r>
            <a:endParaRPr lang="zh-TW" altLang="en-US" dirty="0"/>
          </a:p>
        </p:txBody>
      </p:sp>
      <p:pic>
        <p:nvPicPr>
          <p:cNvPr id="4" name="內容版面配置區 3"/>
          <p:cNvPicPr>
            <a:picLocks noGrp="1"/>
          </p:cNvPicPr>
          <p:nvPr>
            <p:ph idx="1"/>
          </p:nvPr>
        </p:nvPicPr>
        <p:blipFill>
          <a:blip r:embed="rId3"/>
          <a:stretch>
            <a:fillRect/>
          </a:stretch>
        </p:blipFill>
        <p:spPr>
          <a:xfrm>
            <a:off x="2758997" y="1245996"/>
            <a:ext cx="5470602" cy="3658646"/>
          </a:xfrm>
          <a:prstGeom prst="rect">
            <a:avLst/>
          </a:prstGeom>
        </p:spPr>
      </p:pic>
      <p:sp>
        <p:nvSpPr>
          <p:cNvPr id="5" name="矩形 4"/>
          <p:cNvSpPr/>
          <p:nvPr/>
        </p:nvSpPr>
        <p:spPr>
          <a:xfrm>
            <a:off x="4094285" y="5187361"/>
            <a:ext cx="6096000" cy="1179810"/>
          </a:xfrm>
          <a:prstGeom prst="rect">
            <a:avLst/>
          </a:prstGeom>
        </p:spPr>
        <p:txBody>
          <a:bodyPr>
            <a:spAutoFit/>
          </a:bodyPr>
          <a:lstStyle/>
          <a:p>
            <a:pPr lvl="0">
              <a:spcBef>
                <a:spcPts val="480"/>
              </a:spcBef>
              <a:spcAft>
                <a:spcPts val="480"/>
              </a:spcAft>
              <a:buSzPts val="1000"/>
              <a:tabLst>
                <a:tab pos="457200" algn="l"/>
              </a:tabLst>
            </a:pPr>
            <a:r>
              <a:rPr lang="en-US" altLang="zh-TW" kern="0" spc="10" dirty="0">
                <a:solidFill>
                  <a:srgbClr val="3A4145"/>
                </a:solidFill>
                <a:cs typeface="Times New Roman" panose="02020603050405020304" pitchFamily="18" charset="0"/>
              </a:rPr>
              <a:t>Bilinear: (X*W+b)⊗(X*V+c)</a:t>
            </a:r>
          </a:p>
          <a:p>
            <a:pPr lvl="0">
              <a:spcBef>
                <a:spcPts val="480"/>
              </a:spcBef>
              <a:spcAft>
                <a:spcPts val="480"/>
              </a:spcAft>
              <a:buSzPts val="1000"/>
              <a:tabLst>
                <a:tab pos="457200" algn="l"/>
              </a:tabLst>
            </a:pPr>
            <a:r>
              <a:rPr lang="en-US" altLang="zh-TW" kern="0" spc="10" dirty="0">
                <a:solidFill>
                  <a:srgbClr val="3A4145"/>
                </a:solidFill>
                <a:cs typeface="Times New Roman" panose="02020603050405020304" pitchFamily="18" charset="0"/>
              </a:rPr>
              <a:t>Linear</a:t>
            </a:r>
            <a:r>
              <a:rPr lang="zh-TW" altLang="en-US" kern="0" spc="10" dirty="0">
                <a:solidFill>
                  <a:srgbClr val="3A4145"/>
                </a:solidFill>
                <a:cs typeface="Times New Roman" panose="02020603050405020304" pitchFamily="18" charset="0"/>
              </a:rPr>
              <a:t>：</a:t>
            </a:r>
            <a:r>
              <a:rPr lang="en-US" altLang="zh-TW" kern="0" spc="10" dirty="0">
                <a:solidFill>
                  <a:srgbClr val="3A4145"/>
                </a:solidFill>
                <a:cs typeface="Times New Roman" panose="02020603050405020304" pitchFamily="18" charset="0"/>
              </a:rPr>
              <a:t>(X*W+b)</a:t>
            </a:r>
          </a:p>
          <a:p>
            <a:pPr lvl="0">
              <a:spcBef>
                <a:spcPts val="480"/>
              </a:spcBef>
              <a:spcAft>
                <a:spcPts val="480"/>
              </a:spcAft>
              <a:buSzPts val="1000"/>
              <a:tabLst>
                <a:tab pos="457200" algn="l"/>
              </a:tabLst>
            </a:pPr>
            <a:r>
              <a:rPr lang="en-US" altLang="zh-TW" kern="0" spc="10" dirty="0">
                <a:solidFill>
                  <a:srgbClr val="3A4145"/>
                </a:solidFill>
                <a:cs typeface="Times New Roman" panose="02020603050405020304" pitchFamily="18" charset="0"/>
              </a:rPr>
              <a:t>GLU</a:t>
            </a:r>
            <a:r>
              <a:rPr lang="zh-TW" altLang="en-US" kern="0" spc="10" dirty="0">
                <a:solidFill>
                  <a:srgbClr val="3A4145"/>
                </a:solidFill>
                <a:cs typeface="Times New Roman" panose="02020603050405020304" pitchFamily="18" charset="0"/>
              </a:rPr>
              <a:t>：</a:t>
            </a:r>
            <a:r>
              <a:rPr lang="en-US" altLang="zh-TW" kern="0" spc="10" dirty="0">
                <a:solidFill>
                  <a:srgbClr val="3A4145"/>
                </a:solidFill>
                <a:cs typeface="Times New Roman" panose="02020603050405020304" pitchFamily="18" charset="0"/>
              </a:rPr>
              <a:t>(X*W+b)⊗</a:t>
            </a:r>
            <a:r>
              <a:rPr lang="el-GR" altLang="zh-TW" kern="0" spc="10" dirty="0">
                <a:solidFill>
                  <a:srgbClr val="3A4145"/>
                </a:solidFill>
                <a:cs typeface="Times New Roman" panose="02020603050405020304" pitchFamily="18" charset="0"/>
              </a:rPr>
              <a:t>σ(</a:t>
            </a:r>
            <a:r>
              <a:rPr lang="en-US" altLang="zh-TW" kern="0" spc="10" dirty="0">
                <a:solidFill>
                  <a:srgbClr val="3A4145"/>
                </a:solidFill>
                <a:cs typeface="Times New Roman" panose="02020603050405020304" pitchFamily="18" charset="0"/>
              </a:rPr>
              <a:t>X*V+c)</a:t>
            </a:r>
            <a:endParaRPr lang="en-US" altLang="zh-TW" kern="0" spc="10" dirty="0">
              <a:solidFill>
                <a:srgbClr val="3A4145"/>
              </a:solidFill>
              <a:cs typeface="Times New Roman" panose="02020603050405020304" pitchFamily="18" charset="0"/>
            </a:endParaRPr>
          </a:p>
        </p:txBody>
      </p:sp>
    </p:spTree>
    <p:extLst>
      <p:ext uri="{BB962C8B-B14F-4D97-AF65-F5344CB8AC3E}">
        <p14:creationId xmlns:p14="http://schemas.microsoft.com/office/powerpoint/2010/main" val="300690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contextsize</a:t>
            </a:r>
            <a:endParaRPr lang="zh-TW" altLang="en-US" dirty="0"/>
          </a:p>
        </p:txBody>
      </p:sp>
      <p:pic>
        <p:nvPicPr>
          <p:cNvPr id="4" name="內容版面配置區 3"/>
          <p:cNvPicPr>
            <a:picLocks noGrp="1"/>
          </p:cNvPicPr>
          <p:nvPr>
            <p:ph idx="1"/>
          </p:nvPr>
        </p:nvPicPr>
        <p:blipFill>
          <a:blip r:embed="rId3"/>
          <a:stretch>
            <a:fillRect/>
          </a:stretch>
        </p:blipFill>
        <p:spPr>
          <a:xfrm>
            <a:off x="838200" y="1872053"/>
            <a:ext cx="10515600" cy="3379250"/>
          </a:xfrm>
          <a:prstGeom prst="rect">
            <a:avLst/>
          </a:prstGeom>
        </p:spPr>
      </p:pic>
      <p:sp>
        <p:nvSpPr>
          <p:cNvPr id="3" name="矩形 2"/>
          <p:cNvSpPr/>
          <p:nvPr/>
        </p:nvSpPr>
        <p:spPr>
          <a:xfrm>
            <a:off x="2315525" y="5432668"/>
            <a:ext cx="2053767" cy="369332"/>
          </a:xfrm>
          <a:prstGeom prst="rect">
            <a:avLst/>
          </a:prstGeom>
        </p:spPr>
        <p:txBody>
          <a:bodyPr wrap="none">
            <a:spAutoFit/>
          </a:bodyPr>
          <a:lstStyle/>
          <a:p>
            <a:r>
              <a:rPr lang="en-US" altLang="zh-TW" dirty="0"/>
              <a:t>Google Billion Word</a:t>
            </a:r>
            <a:endParaRPr lang="zh-TW" altLang="en-US" dirty="0"/>
          </a:p>
        </p:txBody>
      </p:sp>
      <p:sp>
        <p:nvSpPr>
          <p:cNvPr id="6" name="矩形 5"/>
          <p:cNvSpPr/>
          <p:nvPr/>
        </p:nvSpPr>
        <p:spPr>
          <a:xfrm>
            <a:off x="8253180" y="5432668"/>
            <a:ext cx="1021433" cy="369332"/>
          </a:xfrm>
          <a:prstGeom prst="rect">
            <a:avLst/>
          </a:prstGeom>
        </p:spPr>
        <p:txBody>
          <a:bodyPr wrap="none">
            <a:spAutoFit/>
          </a:bodyPr>
          <a:lstStyle/>
          <a:p>
            <a:r>
              <a:rPr lang="en-US" altLang="zh-TW" dirty="0"/>
              <a:t>Wiki-103</a:t>
            </a:r>
            <a:endParaRPr lang="zh-TW" altLang="en-US" dirty="0"/>
          </a:p>
        </p:txBody>
      </p:sp>
    </p:spTree>
    <p:extLst>
      <p:ext uri="{BB962C8B-B14F-4D97-AF65-F5344CB8AC3E}">
        <p14:creationId xmlns:p14="http://schemas.microsoft.com/office/powerpoint/2010/main" val="379567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en-US" altLang="zh-TW" dirty="0"/>
              <a:t>Language </a:t>
            </a:r>
            <a:r>
              <a:rPr lang="en-US" altLang="zh-TW" dirty="0" smtClean="0"/>
              <a:t>model:</a:t>
            </a:r>
          </a:p>
          <a:p>
            <a:endParaRPr lang="en-US" altLang="zh-TW" dirty="0" smtClean="0"/>
          </a:p>
          <a:p>
            <a:endParaRPr lang="en-US" altLang="zh-TW" dirty="0"/>
          </a:p>
          <a:p>
            <a:endParaRPr lang="en-US" altLang="zh-TW" dirty="0" smtClean="0"/>
          </a:p>
          <a:p>
            <a:r>
              <a:rPr lang="en-US" altLang="zh-TW" dirty="0"/>
              <a:t>n-gram </a:t>
            </a:r>
            <a:r>
              <a:rPr lang="en-US" altLang="zh-TW" dirty="0" smtClean="0"/>
              <a:t>dominant</a:t>
            </a:r>
            <a:r>
              <a:rPr lang="zh-CN" altLang="en-US" dirty="0" smtClean="0"/>
              <a:t>：</a:t>
            </a:r>
            <a:endParaRPr lang="en-US" altLang="zh-TW" dirty="0"/>
          </a:p>
          <a:p>
            <a:pPr marL="0" indent="0">
              <a:buNone/>
            </a:pPr>
            <a:endParaRPr lang="zh-TW" altLang="en-US" dirty="0"/>
          </a:p>
        </p:txBody>
      </p:sp>
      <p:pic>
        <p:nvPicPr>
          <p:cNvPr id="4" name="圖片 3"/>
          <p:cNvPicPr>
            <a:picLocks noChangeAspect="1"/>
          </p:cNvPicPr>
          <p:nvPr/>
        </p:nvPicPr>
        <p:blipFill>
          <a:blip r:embed="rId3"/>
          <a:stretch>
            <a:fillRect/>
          </a:stretch>
        </p:blipFill>
        <p:spPr>
          <a:xfrm>
            <a:off x="2421376" y="2155222"/>
            <a:ext cx="4961905" cy="1038095"/>
          </a:xfrm>
          <a:prstGeom prst="rect">
            <a:avLst/>
          </a:prstGeom>
        </p:spPr>
      </p:pic>
      <p:pic>
        <p:nvPicPr>
          <p:cNvPr id="5" name="圖片 4"/>
          <p:cNvPicPr/>
          <p:nvPr/>
        </p:nvPicPr>
        <p:blipFill>
          <a:blip r:embed="rId4"/>
          <a:stretch>
            <a:fillRect/>
          </a:stretch>
        </p:blipFill>
        <p:spPr>
          <a:xfrm>
            <a:off x="2930847" y="3053894"/>
            <a:ext cx="3942961" cy="548719"/>
          </a:xfrm>
          <a:prstGeom prst="rect">
            <a:avLst/>
          </a:prstGeom>
        </p:spPr>
      </p:pic>
      <p:pic>
        <p:nvPicPr>
          <p:cNvPr id="6" name="Picture 2" descr="ttps://i.stack.imgur.com/8ARA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7718" y="4346062"/>
            <a:ext cx="4449218" cy="183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14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rtl="0">
              <a:lnSpc>
                <a:spcPct val="90000"/>
              </a:lnSpc>
              <a:spcBef>
                <a:spcPct val="0"/>
              </a:spcBef>
            </a:pPr>
            <a:r>
              <a:rPr lang="en-US" altLang="zh-TW" sz="4400" kern="1200" dirty="0">
                <a:solidFill>
                  <a:schemeClr val="tx1"/>
                </a:solidFill>
                <a:latin typeface="+mj-lt"/>
                <a:ea typeface="+mj-ea"/>
                <a:cs typeface="+mj-cs"/>
              </a:rPr>
              <a:t>Comparative experiment</a:t>
            </a:r>
          </a:p>
        </p:txBody>
      </p:sp>
      <p:pic>
        <p:nvPicPr>
          <p:cNvPr id="4" name="內容版面配置區 3"/>
          <p:cNvPicPr>
            <a:picLocks noGrp="1"/>
          </p:cNvPicPr>
          <p:nvPr>
            <p:ph idx="1"/>
          </p:nvPr>
        </p:nvPicPr>
        <p:blipFill rotWithShape="1">
          <a:blip r:embed="rId3"/>
          <a:srcRect l="6608" t="9556"/>
          <a:stretch/>
        </p:blipFill>
        <p:spPr>
          <a:xfrm>
            <a:off x="2200590" y="1690688"/>
            <a:ext cx="6652047" cy="4467000"/>
          </a:xfrm>
          <a:prstGeom prst="rect">
            <a:avLst/>
          </a:prstGeom>
        </p:spPr>
      </p:pic>
      <p:sp>
        <p:nvSpPr>
          <p:cNvPr id="3" name="Rectangle 1"/>
          <p:cNvSpPr>
            <a:spLocks noChangeArrowheads="1"/>
          </p:cNvSpPr>
          <p:nvPr/>
        </p:nvSpPr>
        <p:spPr bwMode="auto">
          <a:xfrm>
            <a:off x="3300426" y="6194376"/>
            <a:ext cx="57531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mn-cs"/>
              </a:rPr>
              <a:t>single iteration over the training data of google billion word</a:t>
            </a:r>
            <a:endParaRPr kumimoji="0" lang="en-US" altLang="zh-TW"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88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r>
              <a:rPr lang="en-US" altLang="zh-TW" dirty="0"/>
              <a:t>introduce a convolutional neural network for language modeling with a novel gating mechanism. </a:t>
            </a:r>
            <a:r>
              <a:rPr lang="en-US" altLang="zh-TW" dirty="0"/>
              <a:t>be more efficient since they allow parallelization over sequential tokens. </a:t>
            </a:r>
            <a:endParaRPr lang="en-US" altLang="zh-TW" dirty="0" smtClean="0"/>
          </a:p>
          <a:p>
            <a:r>
              <a:rPr lang="en-US" altLang="zh-TW" dirty="0"/>
              <a:t>builds a hierarchical representation of the input words that makes it easier to capture long-range </a:t>
            </a:r>
            <a:r>
              <a:rPr lang="en-US" altLang="zh-TW" dirty="0" smtClean="0"/>
              <a:t>dependencies,processing </a:t>
            </a:r>
            <a:r>
              <a:rPr lang="en-US" altLang="zh-TW" dirty="0"/>
              <a:t>steps </a:t>
            </a:r>
            <a:r>
              <a:rPr lang="en-US" altLang="zh-TW" dirty="0" smtClean="0"/>
              <a:t>differs depending </a:t>
            </a:r>
            <a:r>
              <a:rPr lang="en-US" altLang="zh-TW" dirty="0"/>
              <a:t>on the position of the word in the input</a:t>
            </a:r>
            <a:r>
              <a:rPr lang="en-US" altLang="zh-TW" dirty="0" smtClean="0"/>
              <a:t>.</a:t>
            </a:r>
          </a:p>
          <a:p>
            <a:r>
              <a:rPr lang="en-US" altLang="zh-TW" dirty="0" smtClean="0"/>
              <a:t> gated </a:t>
            </a:r>
            <a:r>
              <a:rPr lang="en-US" altLang="zh-TW" dirty="0"/>
              <a:t>convolutional network achieves a new state of the art on WikiText-103</a:t>
            </a:r>
            <a:r>
              <a:rPr lang="en-US" altLang="zh-TW" dirty="0" smtClean="0"/>
              <a:t>.</a:t>
            </a:r>
          </a:p>
          <a:p>
            <a:r>
              <a:rPr lang="en-US" altLang="zh-TW" dirty="0"/>
              <a:t>On the Google Billion Word benchmark, we show competitive results can be achieved with significantly fewer resources</a:t>
            </a:r>
            <a:endParaRPr lang="zh-TW" altLang="zh-TW" dirty="0"/>
          </a:p>
          <a:p>
            <a:endParaRPr lang="zh-TW" altLang="zh-TW" dirty="0"/>
          </a:p>
          <a:p>
            <a:endParaRPr lang="zh-TW" altLang="zh-TW" dirty="0"/>
          </a:p>
          <a:p>
            <a:endParaRPr lang="zh-TW" altLang="zh-TW" dirty="0"/>
          </a:p>
          <a:p>
            <a:endParaRPr lang="zh-TW" altLang="en-US" dirty="0"/>
          </a:p>
        </p:txBody>
      </p:sp>
    </p:spTree>
    <p:extLst>
      <p:ext uri="{BB962C8B-B14F-4D97-AF65-F5344CB8AC3E}">
        <p14:creationId xmlns:p14="http://schemas.microsoft.com/office/powerpoint/2010/main" val="3215940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709107" y="191333"/>
            <a:ext cx="10515600" cy="1325563"/>
          </a:xfrm>
        </p:spPr>
        <p:txBody>
          <a:bodyPr/>
          <a:lstStyle/>
          <a:p>
            <a:r>
              <a:rPr lang="en-US" altLang="zh-TW" dirty="0" smtClean="0"/>
              <a:t>SWOT</a:t>
            </a:r>
            <a:endParaRPr lang="zh-TW" altLang="en-US" dirty="0"/>
          </a:p>
        </p:txBody>
      </p:sp>
      <p:sp>
        <p:nvSpPr>
          <p:cNvPr id="10" name="矩形 9"/>
          <p:cNvSpPr/>
          <p:nvPr/>
        </p:nvSpPr>
        <p:spPr>
          <a:xfrm>
            <a:off x="527124" y="1129553"/>
            <a:ext cx="5271247" cy="2603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2" name="矩形 11"/>
          <p:cNvSpPr/>
          <p:nvPr/>
        </p:nvSpPr>
        <p:spPr>
          <a:xfrm>
            <a:off x="6381076" y="1129553"/>
            <a:ext cx="5271247" cy="2603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3" name="矩形 12"/>
          <p:cNvSpPr/>
          <p:nvPr/>
        </p:nvSpPr>
        <p:spPr>
          <a:xfrm>
            <a:off x="527124" y="4254650"/>
            <a:ext cx="5271247" cy="2603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矩形 13"/>
          <p:cNvSpPr/>
          <p:nvPr/>
        </p:nvSpPr>
        <p:spPr>
          <a:xfrm>
            <a:off x="6381076" y="4254650"/>
            <a:ext cx="5271247" cy="2603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 name="文字方塊 15"/>
          <p:cNvSpPr txBox="1"/>
          <p:nvPr/>
        </p:nvSpPr>
        <p:spPr>
          <a:xfrm>
            <a:off x="527125" y="1129553"/>
            <a:ext cx="5271246" cy="3046988"/>
          </a:xfrm>
          <a:prstGeom prst="rect">
            <a:avLst/>
          </a:prstGeom>
          <a:noFill/>
        </p:spPr>
        <p:txBody>
          <a:bodyPr wrap="square" rtlCol="0">
            <a:spAutoFit/>
          </a:bodyPr>
          <a:lstStyle/>
          <a:p>
            <a:r>
              <a:rPr lang="en-US" altLang="zh-TW" sz="2400" b="1" dirty="0" smtClean="0"/>
              <a:t>Strengths</a:t>
            </a:r>
          </a:p>
          <a:p>
            <a:pPr marL="342900" indent="-342900">
              <a:buFont typeface="Arial" panose="020B0604020202020204" pitchFamily="34" charset="0"/>
              <a:buChar char="•"/>
            </a:pPr>
            <a:r>
              <a:rPr lang="en-US" altLang="zh-TW" sz="2400" dirty="0" smtClean="0"/>
              <a:t>Allow </a:t>
            </a:r>
            <a:r>
              <a:rPr lang="en-US" altLang="zh-TW" sz="2400" dirty="0"/>
              <a:t>parallelization over sequential tokens</a:t>
            </a:r>
            <a:r>
              <a:rPr lang="en-US" altLang="zh-TW" sz="2400" dirty="0" smtClean="0"/>
              <a:t>.</a:t>
            </a:r>
          </a:p>
          <a:p>
            <a:pPr marL="342900" indent="-342900">
              <a:buFont typeface="Arial" panose="020B0604020202020204" pitchFamily="34" charset="0"/>
              <a:buChar char="•"/>
            </a:pPr>
            <a:r>
              <a:rPr lang="en-US" altLang="zh-TW" sz="2400" dirty="0" smtClean="0"/>
              <a:t>Can catch long-range dependencies</a:t>
            </a:r>
          </a:p>
          <a:p>
            <a:pPr marL="342900" indent="-342900">
              <a:buFont typeface="Arial" panose="020B0604020202020204" pitchFamily="34" charset="0"/>
              <a:buChar char="•"/>
            </a:pPr>
            <a:r>
              <a:rPr lang="en-US" altLang="zh-TW" sz="2400" dirty="0" smtClean="0"/>
              <a:t>Prevent gradient vanishing</a:t>
            </a:r>
          </a:p>
          <a:p>
            <a:endParaRPr lang="en-US" altLang="zh-TW" sz="2400" b="1" dirty="0"/>
          </a:p>
          <a:p>
            <a:endParaRPr lang="en-US" altLang="zh-TW" sz="2400" b="1" dirty="0" smtClean="0"/>
          </a:p>
          <a:p>
            <a:endParaRPr lang="en-US" altLang="zh-TW" sz="2400" b="1" dirty="0"/>
          </a:p>
        </p:txBody>
      </p:sp>
      <p:sp>
        <p:nvSpPr>
          <p:cNvPr id="17" name="文字方塊 16"/>
          <p:cNvSpPr txBox="1"/>
          <p:nvPr/>
        </p:nvSpPr>
        <p:spPr>
          <a:xfrm>
            <a:off x="6381076" y="1129553"/>
            <a:ext cx="5271247" cy="3416320"/>
          </a:xfrm>
          <a:prstGeom prst="rect">
            <a:avLst/>
          </a:prstGeom>
          <a:noFill/>
        </p:spPr>
        <p:txBody>
          <a:bodyPr wrap="square" rtlCol="0">
            <a:spAutoFit/>
          </a:bodyPr>
          <a:lstStyle/>
          <a:p>
            <a:r>
              <a:rPr lang="en-US" altLang="zh-TW" sz="2400" b="1" dirty="0" smtClean="0"/>
              <a:t>Weakness</a:t>
            </a:r>
          </a:p>
          <a:p>
            <a:pPr marL="342900" indent="-342900">
              <a:buFont typeface="Arial" panose="020B0604020202020204" pitchFamily="34" charset="0"/>
              <a:buChar char="•"/>
            </a:pPr>
            <a:r>
              <a:rPr lang="en-US" altLang="zh-TW" sz="2400" dirty="0"/>
              <a:t>Too many parameters to tune</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a:t>One gpu at least two weeks of training</a:t>
            </a:r>
          </a:p>
          <a:p>
            <a:endParaRPr lang="en-US" altLang="zh-TW" sz="2400" b="1" dirty="0"/>
          </a:p>
          <a:p>
            <a:endParaRPr lang="en-US" altLang="zh-TW" sz="2400" b="1" dirty="0" smtClean="0"/>
          </a:p>
          <a:p>
            <a:endParaRPr lang="en-US" altLang="zh-TW" sz="2400" b="1" dirty="0"/>
          </a:p>
          <a:p>
            <a:endParaRPr lang="en-US" altLang="zh-TW" sz="2400" b="1" dirty="0" smtClean="0"/>
          </a:p>
          <a:p>
            <a:endParaRPr lang="zh-TW" altLang="en-US" sz="2400" b="1" dirty="0"/>
          </a:p>
        </p:txBody>
      </p:sp>
      <p:sp>
        <p:nvSpPr>
          <p:cNvPr id="18" name="文字方塊 17"/>
          <p:cNvSpPr txBox="1"/>
          <p:nvPr/>
        </p:nvSpPr>
        <p:spPr>
          <a:xfrm>
            <a:off x="527123" y="4254650"/>
            <a:ext cx="5271247" cy="1569660"/>
          </a:xfrm>
          <a:prstGeom prst="rect">
            <a:avLst/>
          </a:prstGeom>
          <a:noFill/>
        </p:spPr>
        <p:txBody>
          <a:bodyPr wrap="square" rtlCol="0">
            <a:spAutoFit/>
          </a:bodyPr>
          <a:lstStyle/>
          <a:p>
            <a:r>
              <a:rPr lang="en-US" altLang="zh-TW" sz="2400" b="1" dirty="0" smtClean="0"/>
              <a:t>Opportunities</a:t>
            </a:r>
          </a:p>
          <a:p>
            <a:pPr marL="342900" indent="-342900">
              <a:buFont typeface="Arial" panose="020B0604020202020204" pitchFamily="34" charset="0"/>
              <a:buChar char="•"/>
            </a:pPr>
            <a:r>
              <a:rPr lang="en-US" altLang="zh-TW" sz="2400" dirty="0"/>
              <a:t>Can try sequence to sequence </a:t>
            </a:r>
            <a:r>
              <a:rPr lang="en-US" altLang="zh-TW" sz="2400" dirty="0" smtClean="0"/>
              <a:t>model</a:t>
            </a:r>
            <a:endParaRPr lang="en-US" altLang="zh-TW" sz="2400" dirty="0"/>
          </a:p>
          <a:p>
            <a:pPr marL="342900" indent="-342900">
              <a:buFont typeface="Arial" panose="020B0604020202020204" pitchFamily="34" charset="0"/>
              <a:buChar char="•"/>
            </a:pPr>
            <a:r>
              <a:rPr lang="en-US" altLang="zh-TW" sz="2400" dirty="0"/>
              <a:t>Use other activation function like swish,softplus</a:t>
            </a:r>
          </a:p>
        </p:txBody>
      </p:sp>
      <p:sp>
        <p:nvSpPr>
          <p:cNvPr id="19" name="文字方塊 18"/>
          <p:cNvSpPr txBox="1"/>
          <p:nvPr/>
        </p:nvSpPr>
        <p:spPr>
          <a:xfrm>
            <a:off x="6381076" y="4254650"/>
            <a:ext cx="5271247" cy="2308324"/>
          </a:xfrm>
          <a:prstGeom prst="rect">
            <a:avLst/>
          </a:prstGeom>
          <a:noFill/>
        </p:spPr>
        <p:txBody>
          <a:bodyPr wrap="square" rtlCol="0">
            <a:spAutoFit/>
          </a:bodyPr>
          <a:lstStyle/>
          <a:p>
            <a:r>
              <a:rPr lang="en-US" altLang="zh-TW" sz="2400" b="1" dirty="0" smtClean="0"/>
              <a:t>Threats</a:t>
            </a:r>
          </a:p>
          <a:p>
            <a:pPr marL="342900" indent="-342900">
              <a:buFont typeface="Arial" panose="020B0604020202020204" pitchFamily="34" charset="0"/>
              <a:buChar char="•"/>
            </a:pPr>
            <a:r>
              <a:rPr lang="en-US" altLang="zh-TW" sz="2400" dirty="0"/>
              <a:t>Try to </a:t>
            </a:r>
            <a:r>
              <a:rPr lang="en-US" altLang="zh-CN" sz="2400" dirty="0" smtClean="0"/>
              <a:t>reduce </a:t>
            </a:r>
            <a:r>
              <a:rPr lang="en-US" altLang="zh-TW" sz="2400" dirty="0" smtClean="0"/>
              <a:t> </a:t>
            </a:r>
            <a:r>
              <a:rPr lang="en-US" altLang="zh-TW" sz="2400" dirty="0"/>
              <a:t>time</a:t>
            </a:r>
          </a:p>
          <a:p>
            <a:pPr marL="342900" indent="-342900">
              <a:buFont typeface="Arial" panose="020B0604020202020204" pitchFamily="34" charset="0"/>
              <a:buChar char="•"/>
            </a:pPr>
            <a:r>
              <a:rPr lang="en-US" altLang="zh-TW" sz="2400" dirty="0"/>
              <a:t>Control </a:t>
            </a:r>
            <a:r>
              <a:rPr lang="en-US" altLang="zh-CN" sz="2400" dirty="0"/>
              <a:t>the number of layers</a:t>
            </a:r>
            <a:endParaRPr lang="en-US" altLang="zh-TW" sz="2400" dirty="0"/>
          </a:p>
          <a:p>
            <a:endParaRPr lang="en-US" altLang="zh-TW" sz="2400" b="1" dirty="0"/>
          </a:p>
          <a:p>
            <a:endParaRPr lang="en-US" altLang="zh-TW" sz="2400" b="1" dirty="0" smtClean="0"/>
          </a:p>
          <a:p>
            <a:endParaRPr lang="zh-TW" altLang="en-US" sz="2400" b="1" dirty="0"/>
          </a:p>
        </p:txBody>
      </p:sp>
    </p:spTree>
    <p:extLst>
      <p:ext uri="{BB962C8B-B14F-4D97-AF65-F5344CB8AC3E}">
        <p14:creationId xmlns:p14="http://schemas.microsoft.com/office/powerpoint/2010/main" val="3791923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48957" y="495003"/>
            <a:ext cx="10515600" cy="1325563"/>
          </a:xfrm>
        </p:spPr>
        <p:txBody>
          <a:bodyPr/>
          <a:lstStyle/>
          <a:p>
            <a:r>
              <a:rPr lang="en-US" altLang="zh-TW" dirty="0" smtClean="0"/>
              <a:t>Question1</a:t>
            </a:r>
            <a:endParaRPr lang="zh-TW" altLang="en-US" dirty="0"/>
          </a:p>
        </p:txBody>
      </p:sp>
      <p:sp>
        <p:nvSpPr>
          <p:cNvPr id="3" name="內容版面配置區 2"/>
          <p:cNvSpPr>
            <a:spLocks noGrp="1"/>
          </p:cNvSpPr>
          <p:nvPr>
            <p:ph idx="1"/>
          </p:nvPr>
        </p:nvSpPr>
        <p:spPr>
          <a:xfrm>
            <a:off x="1472912" y="1623508"/>
            <a:ext cx="10515600" cy="1671201"/>
          </a:xfrm>
        </p:spPr>
        <p:txBody>
          <a:bodyPr/>
          <a:lstStyle/>
          <a:p>
            <a:pPr marL="0" indent="0">
              <a:buNone/>
            </a:pPr>
            <a:r>
              <a:rPr lang="en-US" altLang="zh-TW" dirty="0" smtClean="0"/>
              <a:t>Wang Yue</a:t>
            </a:r>
          </a:p>
          <a:p>
            <a:pPr marL="0" indent="0">
              <a:buNone/>
            </a:pPr>
            <a:r>
              <a:rPr lang="en-US" altLang="zh-TW" dirty="0" smtClean="0"/>
              <a:t>When </a:t>
            </a:r>
            <a:r>
              <a:rPr lang="en-US" altLang="zh-TW" dirty="0"/>
              <a:t>convolving </a:t>
            </a:r>
            <a:r>
              <a:rPr lang="en-US" altLang="zh-TW" dirty="0" smtClean="0"/>
              <a:t>inputs</a:t>
            </a:r>
            <a:r>
              <a:rPr lang="en-US" altLang="zh-TW" dirty="0"/>
              <a:t>,</a:t>
            </a:r>
            <a:r>
              <a:rPr lang="en-US" altLang="zh-TW" dirty="0" smtClean="0"/>
              <a:t>why </a:t>
            </a:r>
            <a:r>
              <a:rPr lang="en-US" altLang="zh-TW" dirty="0"/>
              <a:t>use the </a:t>
            </a:r>
            <a:r>
              <a:rPr lang="en-US" altLang="zh-TW" dirty="0" smtClean="0"/>
              <a:t>zero-padding method </a:t>
            </a:r>
            <a:r>
              <a:rPr lang="en-US" altLang="zh-TW" dirty="0"/>
              <a:t>to supplement the elements instead of narrow </a:t>
            </a:r>
            <a:r>
              <a:rPr lang="en-US" altLang="zh-TW" dirty="0" smtClean="0"/>
              <a:t>convolution?</a:t>
            </a:r>
          </a:p>
        </p:txBody>
      </p:sp>
      <p:pic>
        <p:nvPicPr>
          <p:cNvPr id="7" name="圖片 6"/>
          <p:cNvPicPr>
            <a:picLocks noChangeAspect="1"/>
          </p:cNvPicPr>
          <p:nvPr/>
        </p:nvPicPr>
        <p:blipFill>
          <a:blip r:embed="rId3"/>
          <a:stretch>
            <a:fillRect/>
          </a:stretch>
        </p:blipFill>
        <p:spPr>
          <a:xfrm>
            <a:off x="825293" y="1614781"/>
            <a:ext cx="647619" cy="628571"/>
          </a:xfrm>
          <a:prstGeom prst="rect">
            <a:avLst/>
          </a:prstGeom>
        </p:spPr>
      </p:pic>
      <p:sp>
        <p:nvSpPr>
          <p:cNvPr id="9" name="文字方塊 8"/>
          <p:cNvSpPr txBox="1"/>
          <p:nvPr/>
        </p:nvSpPr>
        <p:spPr>
          <a:xfrm>
            <a:off x="1472912" y="4101399"/>
            <a:ext cx="8531700" cy="1200329"/>
          </a:xfrm>
          <a:prstGeom prst="rect">
            <a:avLst/>
          </a:prstGeom>
          <a:noFill/>
        </p:spPr>
        <p:txBody>
          <a:bodyPr wrap="square" rtlCol="0">
            <a:spAutoFit/>
          </a:bodyPr>
          <a:lstStyle/>
          <a:p>
            <a:r>
              <a:rPr lang="en-US" altLang="zh-TW" sz="2400" dirty="0"/>
              <a:t>In general, the purpose of padding is to maintain the format</a:t>
            </a:r>
            <a:r>
              <a:rPr lang="en-US" altLang="zh-TW" sz="2400" dirty="0" smtClean="0"/>
              <a:t>.</a:t>
            </a:r>
            <a:endParaRPr lang="en-US" altLang="zh-TW" sz="2400" dirty="0"/>
          </a:p>
          <a:p>
            <a:r>
              <a:rPr lang="en-US" altLang="zh-TW" sz="2400" dirty="0" smtClean="0"/>
              <a:t>Narrow convolution or </a:t>
            </a:r>
            <a:r>
              <a:rPr lang="en-US" altLang="zh-TW" sz="2400" dirty="0"/>
              <a:t>wide </a:t>
            </a:r>
            <a:r>
              <a:rPr lang="en-US" altLang="zh-TW" sz="2400" dirty="0" smtClean="0"/>
              <a:t>convolution?We have to do some experiments</a:t>
            </a:r>
            <a:endParaRPr lang="zh-TW" altLang="en-US" sz="2400" dirty="0"/>
          </a:p>
        </p:txBody>
      </p:sp>
    </p:spTree>
    <p:extLst>
      <p:ext uri="{BB962C8B-B14F-4D97-AF65-F5344CB8AC3E}">
        <p14:creationId xmlns:p14="http://schemas.microsoft.com/office/powerpoint/2010/main" val="856820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492744"/>
            <a:ext cx="10515600" cy="1325563"/>
          </a:xfrm>
        </p:spPr>
        <p:txBody>
          <a:bodyPr/>
          <a:lstStyle/>
          <a:p>
            <a:r>
              <a:rPr lang="en-US" altLang="zh-TW" dirty="0" smtClean="0"/>
              <a:t>Question2</a:t>
            </a:r>
            <a:endParaRPr lang="zh-TW" altLang="en-US" dirty="0"/>
          </a:p>
        </p:txBody>
      </p:sp>
      <p:sp>
        <p:nvSpPr>
          <p:cNvPr id="4" name="內容版面配置區 2"/>
          <p:cNvSpPr txBox="1">
            <a:spLocks/>
          </p:cNvSpPr>
          <p:nvPr/>
        </p:nvSpPr>
        <p:spPr>
          <a:xfrm>
            <a:off x="1438200" y="1791458"/>
            <a:ext cx="10515600" cy="1274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Su Zhi Sheng</a:t>
            </a:r>
          </a:p>
          <a:p>
            <a:pPr marL="0" indent="0">
              <a:buNone/>
            </a:pPr>
            <a:r>
              <a:rPr lang="en-US" altLang="zh-TW" dirty="0"/>
              <a:t>Why do we need so many dimensions to present gating </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endParaRPr lang="en-US" altLang="zh-TW" dirty="0"/>
          </a:p>
        </p:txBody>
      </p:sp>
      <p:pic>
        <p:nvPicPr>
          <p:cNvPr id="5" name="圖片 4"/>
          <p:cNvPicPr>
            <a:picLocks noChangeAspect="1"/>
          </p:cNvPicPr>
          <p:nvPr/>
        </p:nvPicPr>
        <p:blipFill>
          <a:blip r:embed="rId3"/>
          <a:stretch>
            <a:fillRect/>
          </a:stretch>
        </p:blipFill>
        <p:spPr>
          <a:xfrm>
            <a:off x="838200" y="1639114"/>
            <a:ext cx="600000" cy="638095"/>
          </a:xfrm>
          <a:prstGeom prst="rect">
            <a:avLst/>
          </a:prstGeom>
        </p:spPr>
      </p:pic>
      <p:pic>
        <p:nvPicPr>
          <p:cNvPr id="6" name="圖片 5"/>
          <p:cNvPicPr>
            <a:picLocks noChangeAspect="1"/>
          </p:cNvPicPr>
          <p:nvPr/>
        </p:nvPicPr>
        <p:blipFill>
          <a:blip r:embed="rId4"/>
          <a:stretch>
            <a:fillRect/>
          </a:stretch>
        </p:blipFill>
        <p:spPr>
          <a:xfrm>
            <a:off x="1241675" y="2964677"/>
            <a:ext cx="4609524" cy="1561905"/>
          </a:xfrm>
          <a:prstGeom prst="rect">
            <a:avLst/>
          </a:prstGeom>
        </p:spPr>
      </p:pic>
      <p:sp>
        <p:nvSpPr>
          <p:cNvPr id="7" name="文字方塊 6"/>
          <p:cNvSpPr txBox="1"/>
          <p:nvPr/>
        </p:nvSpPr>
        <p:spPr>
          <a:xfrm>
            <a:off x="1138199" y="4902178"/>
            <a:ext cx="9856115" cy="1569660"/>
          </a:xfrm>
          <a:prstGeom prst="rect">
            <a:avLst/>
          </a:prstGeom>
          <a:noFill/>
        </p:spPr>
        <p:txBody>
          <a:bodyPr wrap="square" rtlCol="0">
            <a:spAutoFit/>
          </a:bodyPr>
          <a:lstStyle/>
          <a:p>
            <a:r>
              <a:rPr lang="en-US" altLang="zh-TW" sz="2400" dirty="0" smtClean="0"/>
              <a:t>1.It can </a:t>
            </a:r>
            <a:r>
              <a:rPr lang="en-US" altLang="zh-TW" sz="2400" dirty="0"/>
              <a:t>be assigned </a:t>
            </a:r>
            <a:r>
              <a:rPr lang="en-US" altLang="zh-TW" sz="2400" dirty="0" smtClean="0"/>
              <a:t>well the number of A ,B to element wise if we </a:t>
            </a:r>
            <a:r>
              <a:rPr lang="en-US" altLang="zh-TW" sz="2400" dirty="0"/>
              <a:t>cut in </a:t>
            </a:r>
            <a:r>
              <a:rPr lang="en-US" altLang="zh-TW" sz="2400" dirty="0" smtClean="0"/>
              <a:t>half</a:t>
            </a:r>
            <a:endParaRPr lang="en-US" altLang="zh-TW" sz="2400" dirty="0"/>
          </a:p>
          <a:p>
            <a:r>
              <a:rPr lang="en-US" altLang="zh-TW" sz="2400" dirty="0" smtClean="0"/>
              <a:t>2,.All</a:t>
            </a:r>
            <a:r>
              <a:rPr lang="zh-TW" altLang="en-US" sz="2400" dirty="0" smtClean="0"/>
              <a:t> </a:t>
            </a:r>
            <a:r>
              <a:rPr lang="en-US" altLang="zh-TW" sz="2400" dirty="0" smtClean="0"/>
              <a:t>elements(red circle) </a:t>
            </a:r>
            <a:r>
              <a:rPr lang="en-US" altLang="zh-CN" sz="2400" dirty="0"/>
              <a:t>representation three embedding </a:t>
            </a:r>
            <a:r>
              <a:rPr lang="en-US" altLang="zh-CN" sz="2400" dirty="0" smtClean="0"/>
              <a:t>vector,so. if liner units are important,gated unit either.</a:t>
            </a:r>
          </a:p>
          <a:p>
            <a:r>
              <a:rPr lang="en-US" altLang="zh-TW" sz="2400" dirty="0"/>
              <a:t>3. Dimension depends on the number of filters</a:t>
            </a:r>
            <a:endParaRPr lang="en-US" altLang="zh-TW" sz="2400" dirty="0" smtClean="0"/>
          </a:p>
        </p:txBody>
      </p:sp>
    </p:spTree>
    <p:extLst>
      <p:ext uri="{BB962C8B-B14F-4D97-AF65-F5344CB8AC3E}">
        <p14:creationId xmlns:p14="http://schemas.microsoft.com/office/powerpoint/2010/main" val="3709033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CN" dirty="0" smtClean="0"/>
              <a:t>end</a:t>
            </a:r>
            <a:endParaRPr lang="zh-TW" altLang="en-US" dirty="0"/>
          </a:p>
        </p:txBody>
      </p:sp>
    </p:spTree>
    <p:extLst>
      <p:ext uri="{BB962C8B-B14F-4D97-AF65-F5344CB8AC3E}">
        <p14:creationId xmlns:p14="http://schemas.microsoft.com/office/powerpoint/2010/main" val="281293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n-gram </a:t>
            </a:r>
            <a:r>
              <a:rPr lang="en-US" altLang="zh-TW" dirty="0" smtClean="0"/>
              <a:t>dominant</a:t>
            </a:r>
          </a:p>
          <a:p>
            <a:pPr marL="0" indent="0">
              <a:buNone/>
            </a:pPr>
            <a:r>
              <a:rPr lang="en-US" altLang="zh-TW" dirty="0"/>
              <a:t> </a:t>
            </a:r>
            <a:r>
              <a:rPr lang="en-US" altLang="zh-TW" dirty="0" smtClean="0"/>
              <a:t> </a:t>
            </a:r>
            <a:endParaRPr lang="zh-TW" altLang="en-US" dirty="0"/>
          </a:p>
        </p:txBody>
      </p:sp>
      <p:sp>
        <p:nvSpPr>
          <p:cNvPr id="7" name="矩形 6"/>
          <p:cNvSpPr/>
          <p:nvPr/>
        </p:nvSpPr>
        <p:spPr>
          <a:xfrm>
            <a:off x="2295190" y="2511703"/>
            <a:ext cx="6106928" cy="369332"/>
          </a:xfrm>
          <a:prstGeom prst="rect">
            <a:avLst/>
          </a:prstGeom>
        </p:spPr>
        <p:txBody>
          <a:bodyPr wrap="none">
            <a:spAutoFit/>
          </a:bodyPr>
          <a:lstStyle/>
          <a:p>
            <a:r>
              <a:rPr lang="en-US" altLang="zh-TW" dirty="0" smtClean="0">
                <a:solidFill>
                  <a:srgbClr val="000000"/>
                </a:solidFill>
                <a:latin typeface="Verdana" panose="020B0604030504040204" pitchFamily="34" charset="0"/>
              </a:rPr>
              <a:t>p(w1)p(w2|w1)p(w3|w2)...p(wn|wn-1)   // bigram</a:t>
            </a:r>
            <a:endParaRPr lang="zh-TW" altLang="en-US" dirty="0"/>
          </a:p>
        </p:txBody>
      </p:sp>
      <p:sp>
        <p:nvSpPr>
          <p:cNvPr id="8" name="矩形 7"/>
          <p:cNvSpPr/>
          <p:nvPr/>
        </p:nvSpPr>
        <p:spPr>
          <a:xfrm>
            <a:off x="2295190" y="3015972"/>
            <a:ext cx="7789985" cy="369332"/>
          </a:xfrm>
          <a:prstGeom prst="rect">
            <a:avLst/>
          </a:prstGeom>
        </p:spPr>
        <p:txBody>
          <a:bodyPr wrap="square">
            <a:spAutoFit/>
          </a:bodyPr>
          <a:lstStyle/>
          <a:p>
            <a:r>
              <a:rPr lang="en-US" altLang="zh-TW" dirty="0" smtClean="0">
                <a:solidFill>
                  <a:srgbClr val="000000"/>
                </a:solidFill>
                <a:latin typeface="Verdana" panose="020B0604030504040204" pitchFamily="34" charset="0"/>
              </a:rPr>
              <a:t>p(w1)p(w2|w1)p(w3|w1,w2</a:t>
            </a:r>
            <a:r>
              <a:rPr lang="en-US" altLang="zh-TW" dirty="0">
                <a:solidFill>
                  <a:srgbClr val="000000"/>
                </a:solidFill>
                <a:latin typeface="Verdana" panose="020B0604030504040204" pitchFamily="34" charset="0"/>
              </a:rPr>
              <a:t>)...p(wn|wn-1,wn-2)  // trigram</a:t>
            </a:r>
            <a:endParaRPr lang="zh-TW" altLang="en-US" dirty="0"/>
          </a:p>
        </p:txBody>
      </p:sp>
      <p:sp>
        <p:nvSpPr>
          <p:cNvPr id="10" name="文字方塊 9"/>
          <p:cNvSpPr txBox="1"/>
          <p:nvPr/>
        </p:nvSpPr>
        <p:spPr>
          <a:xfrm>
            <a:off x="1169796" y="4797268"/>
            <a:ext cx="6832879" cy="1631216"/>
          </a:xfrm>
          <a:prstGeom prst="rect">
            <a:avLst/>
          </a:prstGeom>
          <a:noFill/>
        </p:spPr>
        <p:txBody>
          <a:bodyPr wrap="square" rtlCol="0">
            <a:spAutoFit/>
          </a:bodyPr>
          <a:lstStyle/>
          <a:p>
            <a:r>
              <a:rPr lang="en-US" altLang="zh-TW" sz="2000" dirty="0" smtClean="0"/>
              <a:t>                     </a:t>
            </a:r>
          </a:p>
          <a:p>
            <a:r>
              <a:rPr lang="en-US" altLang="zh-TW" sz="2000" dirty="0" smtClean="0"/>
              <a:t>Weekness: N              </a:t>
            </a:r>
          </a:p>
          <a:p>
            <a:endParaRPr lang="en-US" altLang="zh-TW" sz="2000" dirty="0"/>
          </a:p>
          <a:p>
            <a:endParaRPr lang="en-US" altLang="zh-TW" sz="2000" dirty="0" smtClean="0"/>
          </a:p>
          <a:p>
            <a:r>
              <a:rPr lang="en-US" altLang="zh-TW" sz="2000" dirty="0" smtClean="0"/>
              <a:t>	      	     </a:t>
            </a:r>
            <a:endParaRPr lang="zh-TW" altLang="en-US" sz="2000" dirty="0"/>
          </a:p>
        </p:txBody>
      </p:sp>
      <p:sp>
        <p:nvSpPr>
          <p:cNvPr id="11" name="向右箭號 10"/>
          <p:cNvSpPr/>
          <p:nvPr/>
        </p:nvSpPr>
        <p:spPr>
          <a:xfrm rot="18573631">
            <a:off x="2637640" y="4694761"/>
            <a:ext cx="773827"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rot="2865622">
            <a:off x="2647006" y="5712001"/>
            <a:ext cx="773827"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500361" y="4262883"/>
            <a:ext cx="5595110" cy="369332"/>
          </a:xfrm>
          <a:prstGeom prst="rect">
            <a:avLst/>
          </a:prstGeom>
          <a:noFill/>
        </p:spPr>
        <p:txBody>
          <a:bodyPr wrap="square" rtlCol="0">
            <a:spAutoFit/>
          </a:bodyPr>
          <a:lstStyle/>
          <a:p>
            <a:r>
              <a:rPr lang="en-US" altLang="zh-TW" dirty="0"/>
              <a:t> </a:t>
            </a:r>
            <a:r>
              <a:rPr lang="en-US" altLang="zh-TW" dirty="0" smtClean="0"/>
              <a:t>Problem </a:t>
            </a:r>
            <a:r>
              <a:rPr lang="en-US" altLang="zh-CN" dirty="0" smtClean="0"/>
              <a:t>of</a:t>
            </a:r>
            <a:r>
              <a:rPr lang="en-US" altLang="zh-TW" dirty="0" smtClean="0"/>
              <a:t> Sparse</a:t>
            </a:r>
            <a:r>
              <a:rPr lang="en-US" altLang="zh-TW" dirty="0"/>
              <a:t> Data </a:t>
            </a:r>
            <a:endParaRPr lang="en-US" altLang="zh-TW" dirty="0"/>
          </a:p>
        </p:txBody>
      </p:sp>
      <p:sp>
        <p:nvSpPr>
          <p:cNvPr id="15" name="文字方塊 14"/>
          <p:cNvSpPr txBox="1"/>
          <p:nvPr/>
        </p:nvSpPr>
        <p:spPr>
          <a:xfrm>
            <a:off x="3608353" y="5952683"/>
            <a:ext cx="5595110" cy="369332"/>
          </a:xfrm>
          <a:prstGeom prst="rect">
            <a:avLst/>
          </a:prstGeom>
          <a:noFill/>
        </p:spPr>
        <p:txBody>
          <a:bodyPr wrap="square" rtlCol="0">
            <a:spAutoFit/>
          </a:bodyPr>
          <a:lstStyle/>
          <a:p>
            <a:r>
              <a:rPr lang="en-US" altLang="zh-TW" dirty="0"/>
              <a:t>The language model </a:t>
            </a:r>
            <a:r>
              <a:rPr lang="en-US" altLang="zh-TW" dirty="0" smtClean="0"/>
              <a:t>has bad</a:t>
            </a:r>
            <a:r>
              <a:rPr lang="en-US" altLang="zh-CN" dirty="0" smtClean="0"/>
              <a:t> representation </a:t>
            </a:r>
            <a:endParaRPr lang="en-US" altLang="zh-TW" dirty="0"/>
          </a:p>
        </p:txBody>
      </p:sp>
    </p:spTree>
    <p:extLst>
      <p:ext uri="{BB962C8B-B14F-4D97-AF65-F5344CB8AC3E}">
        <p14:creationId xmlns:p14="http://schemas.microsoft.com/office/powerpoint/2010/main" val="150459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pic>
        <p:nvPicPr>
          <p:cNvPr id="5" name="內容版面配置區 4"/>
          <p:cNvPicPr>
            <a:picLocks noGrp="1" noChangeAspect="1"/>
          </p:cNvPicPr>
          <p:nvPr>
            <p:ph idx="1"/>
          </p:nvPr>
        </p:nvPicPr>
        <p:blipFill>
          <a:blip r:embed="rId3"/>
          <a:stretch>
            <a:fillRect/>
          </a:stretch>
        </p:blipFill>
        <p:spPr>
          <a:xfrm>
            <a:off x="1537904" y="1458645"/>
            <a:ext cx="5619366" cy="4351338"/>
          </a:xfrm>
          <a:prstGeom prst="rect">
            <a:avLst/>
          </a:prstGeom>
        </p:spPr>
      </p:pic>
      <p:sp>
        <p:nvSpPr>
          <p:cNvPr id="6" name="矩形 5"/>
          <p:cNvSpPr/>
          <p:nvPr/>
        </p:nvSpPr>
        <p:spPr>
          <a:xfrm>
            <a:off x="838200" y="1776396"/>
            <a:ext cx="4406344" cy="369332"/>
          </a:xfrm>
          <a:prstGeom prst="rect">
            <a:avLst/>
          </a:prstGeom>
        </p:spPr>
        <p:txBody>
          <a:bodyPr wrap="square">
            <a:spAutoFit/>
          </a:bodyPr>
          <a:lstStyle/>
          <a:p>
            <a:r>
              <a:rPr lang="zh-TW" altLang="en-US" dirty="0">
                <a:solidFill>
                  <a:srgbClr val="000000"/>
                </a:solidFill>
                <a:latin typeface="Verdana" panose="020B0604030504040204" pitchFamily="34" charset="0"/>
              </a:rPr>
              <a:t>Mainstream approach</a:t>
            </a:r>
          </a:p>
        </p:txBody>
      </p:sp>
      <p:sp>
        <p:nvSpPr>
          <p:cNvPr id="7" name="文字方塊 6"/>
          <p:cNvSpPr txBox="1"/>
          <p:nvPr/>
        </p:nvSpPr>
        <p:spPr>
          <a:xfrm>
            <a:off x="7456880" y="1690688"/>
            <a:ext cx="3597310" cy="3539430"/>
          </a:xfrm>
          <a:prstGeom prst="rect">
            <a:avLst/>
          </a:prstGeom>
          <a:noFill/>
        </p:spPr>
        <p:txBody>
          <a:bodyPr wrap="square" rtlCol="0">
            <a:spAutoFit/>
          </a:bodyPr>
          <a:lstStyle/>
          <a:p>
            <a:r>
              <a:rPr lang="en-US" altLang="zh-CN" b="1" dirty="0" smtClean="0"/>
              <a:t>Advantage: </a:t>
            </a:r>
            <a:r>
              <a:rPr lang="en-US" altLang="zh-TW" dirty="0"/>
              <a:t/>
            </a:r>
            <a:br>
              <a:rPr lang="en-US" altLang="zh-TW" dirty="0"/>
            </a:br>
            <a:endParaRPr lang="en-US" altLang="zh-TW" dirty="0"/>
          </a:p>
          <a:p>
            <a:r>
              <a:rPr lang="en-US" altLang="zh-TW" dirty="0"/>
              <a:t>Prevent </a:t>
            </a:r>
            <a:r>
              <a:rPr lang="en-US" altLang="zh-TW" dirty="0" smtClean="0"/>
              <a:t>gradient </a:t>
            </a:r>
            <a:r>
              <a:rPr lang="en-US" altLang="zh-CN" dirty="0" smtClean="0"/>
              <a:t>vanishing</a:t>
            </a:r>
          </a:p>
          <a:p>
            <a:endParaRPr lang="en-US" altLang="zh-CN" dirty="0"/>
          </a:p>
          <a:p>
            <a:r>
              <a:rPr lang="en-US" altLang="zh-TW" dirty="0" smtClean="0"/>
              <a:t>representation </a:t>
            </a:r>
            <a:r>
              <a:rPr lang="en-US" altLang="zh-TW" dirty="0"/>
              <a:t>of the </a:t>
            </a:r>
            <a:r>
              <a:rPr lang="en-US" altLang="zh-TW" dirty="0" smtClean="0"/>
              <a:t>context </a:t>
            </a:r>
            <a:r>
              <a:rPr lang="en-US" altLang="zh-CN" dirty="0" smtClean="0"/>
              <a:t>well</a:t>
            </a:r>
          </a:p>
          <a:p>
            <a:endParaRPr lang="en-US" altLang="zh-CN" dirty="0" smtClean="0"/>
          </a:p>
          <a:p>
            <a:r>
              <a:rPr lang="en-US" altLang="zh-CN" sz="2000" b="1" dirty="0" smtClean="0"/>
              <a:t>Weekness:</a:t>
            </a:r>
          </a:p>
          <a:p>
            <a:endParaRPr lang="en-US" altLang="zh-CN" sz="2000" b="1" dirty="0"/>
          </a:p>
          <a:p>
            <a:r>
              <a:rPr lang="en-US" altLang="zh-CN" sz="2000" dirty="0" smtClean="0"/>
              <a:t>Can’t </a:t>
            </a:r>
            <a:r>
              <a:rPr lang="en-US" altLang="zh-CN" sz="2000" dirty="0"/>
              <a:t>Parallelization</a:t>
            </a:r>
          </a:p>
          <a:p>
            <a:endParaRPr lang="en-US" altLang="zh-CN" sz="2000" b="1" dirty="0" smtClean="0"/>
          </a:p>
          <a:p>
            <a:endParaRPr lang="en-US" altLang="zh-TW" dirty="0"/>
          </a:p>
          <a:p>
            <a:endParaRPr lang="zh-TW" altLang="en-US" dirty="0"/>
          </a:p>
        </p:txBody>
      </p:sp>
    </p:spTree>
    <p:extLst>
      <p:ext uri="{BB962C8B-B14F-4D97-AF65-F5344CB8AC3E}">
        <p14:creationId xmlns:p14="http://schemas.microsoft.com/office/powerpoint/2010/main" val="400712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a:t>
            </a:r>
            <a:r>
              <a:rPr lang="en-US" altLang="zh-TW" dirty="0" smtClean="0"/>
              <a:t>pproach</a:t>
            </a:r>
            <a:endParaRPr lang="zh-TW" altLang="en-US" dirty="0"/>
          </a:p>
        </p:txBody>
      </p:sp>
      <p:sp>
        <p:nvSpPr>
          <p:cNvPr id="3" name="內容版面配置區 2"/>
          <p:cNvSpPr>
            <a:spLocks noGrp="1"/>
          </p:cNvSpPr>
          <p:nvPr>
            <p:ph idx="1"/>
          </p:nvPr>
        </p:nvSpPr>
        <p:spPr>
          <a:xfrm>
            <a:off x="838200" y="1797345"/>
            <a:ext cx="10515600" cy="4351338"/>
          </a:xfrm>
        </p:spPr>
        <p:txBody>
          <a:bodyPr/>
          <a:lstStyle/>
          <a:p>
            <a:pPr marL="0" indent="0">
              <a:buNone/>
            </a:pPr>
            <a:r>
              <a:rPr lang="en-US" altLang="zh-TW" dirty="0" smtClean="0"/>
              <a:t>Rnn:</a:t>
            </a:r>
          </a:p>
          <a:p>
            <a:pPr marL="0" indent="0">
              <a:buNone/>
            </a:pPr>
            <a:endParaRPr lang="en-US" altLang="zh-TW" dirty="0"/>
          </a:p>
          <a:p>
            <a:pPr marL="0" indent="0">
              <a:buNone/>
            </a:pPr>
            <a:endParaRPr lang="en-US" altLang="zh-TW" dirty="0" smtClean="0"/>
          </a:p>
          <a:p>
            <a:pPr marL="0" indent="0">
              <a:buNone/>
            </a:pPr>
            <a:r>
              <a:rPr lang="en-US" altLang="zh-TW" dirty="0" smtClean="0"/>
              <a:t>Cnn:</a:t>
            </a:r>
            <a:endParaRPr lang="en-US" altLang="zh-TW" dirty="0"/>
          </a:p>
        </p:txBody>
      </p:sp>
      <p:pic>
        <p:nvPicPr>
          <p:cNvPr id="4" name="圖片 3"/>
          <p:cNvPicPr/>
          <p:nvPr/>
        </p:nvPicPr>
        <p:blipFill rotWithShape="1">
          <a:blip r:embed="rId3"/>
          <a:srcRect b="25213"/>
          <a:stretch/>
        </p:blipFill>
        <p:spPr>
          <a:xfrm>
            <a:off x="1824208" y="2357559"/>
            <a:ext cx="2171065" cy="263093"/>
          </a:xfrm>
          <a:prstGeom prst="rect">
            <a:avLst/>
          </a:prstGeom>
        </p:spPr>
      </p:pic>
      <p:pic>
        <p:nvPicPr>
          <p:cNvPr id="5" name="圖片 4"/>
          <p:cNvPicPr>
            <a:picLocks noChangeAspect="1"/>
          </p:cNvPicPr>
          <p:nvPr/>
        </p:nvPicPr>
        <p:blipFill>
          <a:blip r:embed="rId4"/>
          <a:stretch>
            <a:fillRect/>
          </a:stretch>
        </p:blipFill>
        <p:spPr>
          <a:xfrm>
            <a:off x="1906637" y="4032405"/>
            <a:ext cx="1958354" cy="564635"/>
          </a:xfrm>
          <a:prstGeom prst="rect">
            <a:avLst/>
          </a:prstGeom>
        </p:spPr>
      </p:pic>
      <p:pic>
        <p:nvPicPr>
          <p:cNvPr id="4098" name="Picture 2" descr="https://lh5.googleusercontent.com/Aa2vM4aUYZSizqw-YjEk-se_-oHP7hYMp9B4PKRtbifHBEdah1YcUMj86tWc53bY2MGiBbpn0Mc9Ndlg4ig3_sC-kj6eZyF8WabV52Dd0GRyn1M1lE7Tp4AdRqNg_uW9-lZXJePPnM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035" y="3704664"/>
            <a:ext cx="4304721" cy="2550676"/>
          </a:xfrm>
          <a:prstGeom prst="rect">
            <a:avLst/>
          </a:prstGeom>
          <a:noFill/>
          <a:extLst>
            <a:ext uri="{909E8E84-426E-40DD-AFC4-6F175D3DCCD1}">
              <a14:hiddenFill xmlns:a14="http://schemas.microsoft.com/office/drawing/2010/main">
                <a:solidFill>
                  <a:srgbClr val="FFFFFF"/>
                </a:solidFill>
              </a14:hiddenFill>
            </a:ext>
          </a:extLst>
        </p:spPr>
      </p:pic>
      <p:pic>
        <p:nvPicPr>
          <p:cNvPr id="7" name="內容版面配置區 4"/>
          <p:cNvPicPr>
            <a:picLocks noChangeAspect="1"/>
          </p:cNvPicPr>
          <p:nvPr/>
        </p:nvPicPr>
        <p:blipFill>
          <a:blip r:embed="rId6"/>
          <a:stretch>
            <a:fillRect/>
          </a:stretch>
        </p:blipFill>
        <p:spPr>
          <a:xfrm>
            <a:off x="5145262" y="621990"/>
            <a:ext cx="3980999" cy="3082674"/>
          </a:xfrm>
          <a:prstGeom prst="rect">
            <a:avLst/>
          </a:prstGeom>
        </p:spPr>
      </p:pic>
      <p:pic>
        <p:nvPicPr>
          <p:cNvPr id="8" name="圖片 7"/>
          <p:cNvPicPr>
            <a:picLocks noChangeAspect="1"/>
          </p:cNvPicPr>
          <p:nvPr/>
        </p:nvPicPr>
        <p:blipFill>
          <a:blip r:embed="rId7"/>
          <a:stretch>
            <a:fillRect/>
          </a:stretch>
        </p:blipFill>
        <p:spPr>
          <a:xfrm>
            <a:off x="3995273" y="4032405"/>
            <a:ext cx="607841" cy="599219"/>
          </a:xfrm>
          <a:prstGeom prst="rect">
            <a:avLst/>
          </a:prstGeom>
        </p:spPr>
      </p:pic>
    </p:spTree>
    <p:extLst>
      <p:ext uri="{BB962C8B-B14F-4D97-AF65-F5344CB8AC3E}">
        <p14:creationId xmlns:p14="http://schemas.microsoft.com/office/powerpoint/2010/main" val="201510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a:t>
            </a:r>
            <a:r>
              <a:rPr lang="en-US" altLang="zh-TW" dirty="0" smtClean="0"/>
              <a:t>pproach</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6307016" y="927423"/>
            <a:ext cx="3289160" cy="5421858"/>
          </a:xfrm>
          <a:prstGeom prst="rect">
            <a:avLst/>
          </a:prstGeom>
        </p:spPr>
      </p:pic>
      <p:pic>
        <p:nvPicPr>
          <p:cNvPr id="5" name="圖片 4"/>
          <p:cNvPicPr>
            <a:picLocks noChangeAspect="1"/>
          </p:cNvPicPr>
          <p:nvPr/>
        </p:nvPicPr>
        <p:blipFill>
          <a:blip r:embed="rId4"/>
          <a:stretch>
            <a:fillRect/>
          </a:stretch>
        </p:blipFill>
        <p:spPr>
          <a:xfrm>
            <a:off x="948700" y="2380593"/>
            <a:ext cx="4346781" cy="3210271"/>
          </a:xfrm>
          <a:prstGeom prst="rect">
            <a:avLst/>
          </a:prstGeom>
        </p:spPr>
      </p:pic>
      <p:cxnSp>
        <p:nvCxnSpPr>
          <p:cNvPr id="9" name="直線單箭頭接點 8"/>
          <p:cNvCxnSpPr/>
          <p:nvPr/>
        </p:nvCxnSpPr>
        <p:spPr>
          <a:xfrm flipV="1">
            <a:off x="4210259" y="4009292"/>
            <a:ext cx="3878664" cy="602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301073" y="5698281"/>
            <a:ext cx="2994408" cy="369332"/>
          </a:xfrm>
          <a:prstGeom prst="rect">
            <a:avLst/>
          </a:prstGeom>
          <a:noFill/>
        </p:spPr>
        <p:txBody>
          <a:bodyPr wrap="square" rtlCol="0">
            <a:spAutoFit/>
          </a:bodyPr>
          <a:lstStyle/>
          <a:p>
            <a:r>
              <a:rPr lang="en-US" altLang="zh-CN" dirty="0" smtClean="0"/>
              <a:t>Rnn+gated=LSTM</a:t>
            </a:r>
            <a:endParaRPr lang="zh-TW" altLang="en-US" dirty="0"/>
          </a:p>
        </p:txBody>
      </p:sp>
      <p:sp>
        <p:nvSpPr>
          <p:cNvPr id="11" name="文字方塊 10"/>
          <p:cNvSpPr txBox="1"/>
          <p:nvPr/>
        </p:nvSpPr>
        <p:spPr>
          <a:xfrm>
            <a:off x="7065667" y="6203520"/>
            <a:ext cx="2994408" cy="369332"/>
          </a:xfrm>
          <a:prstGeom prst="rect">
            <a:avLst/>
          </a:prstGeom>
          <a:noFill/>
        </p:spPr>
        <p:txBody>
          <a:bodyPr wrap="square" rtlCol="0">
            <a:spAutoFit/>
          </a:bodyPr>
          <a:lstStyle/>
          <a:p>
            <a:r>
              <a:rPr lang="en-US" altLang="zh-CN" dirty="0"/>
              <a:t>C</a:t>
            </a:r>
            <a:r>
              <a:rPr lang="en-US" altLang="zh-CN" dirty="0" smtClean="0"/>
              <a:t>nn+gated=Gcnn</a:t>
            </a:r>
            <a:endParaRPr lang="zh-TW" altLang="en-US" dirty="0"/>
          </a:p>
        </p:txBody>
      </p:sp>
    </p:spTree>
    <p:extLst>
      <p:ext uri="{BB962C8B-B14F-4D97-AF65-F5344CB8AC3E}">
        <p14:creationId xmlns:p14="http://schemas.microsoft.com/office/powerpoint/2010/main" val="1992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752870" y="499911"/>
            <a:ext cx="5539991" cy="2535465"/>
          </a:xfrm>
          <a:prstGeom prst="rect">
            <a:avLst/>
          </a:prstGeom>
        </p:spPr>
      </p:pic>
      <p:sp>
        <p:nvSpPr>
          <p:cNvPr id="2" name="標題 1"/>
          <p:cNvSpPr>
            <a:spLocks noGrp="1"/>
          </p:cNvSpPr>
          <p:nvPr>
            <p:ph type="title"/>
          </p:nvPr>
        </p:nvSpPr>
        <p:spPr/>
        <p:txBody>
          <a:bodyPr/>
          <a:lstStyle/>
          <a:p>
            <a:r>
              <a:rPr lang="en-US" altLang="zh-TW" dirty="0"/>
              <a:t>A</a:t>
            </a:r>
            <a:r>
              <a:rPr lang="en-US" altLang="zh-TW" dirty="0" smtClean="0"/>
              <a:t>pproach</a:t>
            </a:r>
            <a:endParaRPr lang="zh-TW" altLang="en-US" dirty="0"/>
          </a:p>
        </p:txBody>
      </p:sp>
      <p:sp>
        <p:nvSpPr>
          <p:cNvPr id="3" name="內容版面配置區 2"/>
          <p:cNvSpPr>
            <a:spLocks noGrp="1"/>
          </p:cNvSpPr>
          <p:nvPr>
            <p:ph idx="1"/>
          </p:nvPr>
        </p:nvSpPr>
        <p:spPr>
          <a:xfrm>
            <a:off x="546798" y="2136000"/>
            <a:ext cx="10515600" cy="4351338"/>
          </a:xfrm>
        </p:spPr>
        <p:txBody>
          <a:bodyPr>
            <a:normAutofit/>
          </a:bodyPr>
          <a:lstStyle/>
          <a:p>
            <a:pPr marL="0" indent="0">
              <a:buNone/>
            </a:pPr>
            <a:r>
              <a:rPr lang="en-US" altLang="zh-TW" dirty="0" smtClean="0"/>
              <a:t>Advantage:</a:t>
            </a:r>
          </a:p>
          <a:p>
            <a:pPr marL="0" indent="0">
              <a:buNone/>
            </a:pPr>
            <a:r>
              <a:rPr lang="en-US" altLang="zh-TW" sz="2000" dirty="0" smtClean="0"/>
              <a:t>	</a:t>
            </a:r>
          </a:p>
          <a:p>
            <a:pPr marL="0" indent="0">
              <a:buNone/>
            </a:pPr>
            <a:r>
              <a:rPr lang="en-US" altLang="zh-TW" sz="2000" spc="10" dirty="0">
                <a:solidFill>
                  <a:srgbClr val="3A4145"/>
                </a:solidFill>
                <a:ea typeface="DengXian" panose="02010600030101010101" pitchFamily="2" charset="-122"/>
              </a:rPr>
              <a:t>	</a:t>
            </a:r>
            <a:r>
              <a:rPr lang="zh-TW" altLang="en-US" sz="2000" dirty="0" smtClean="0"/>
              <a:t>Analyzing </a:t>
            </a:r>
            <a:r>
              <a:rPr lang="zh-TW" altLang="en-US" sz="2000" dirty="0"/>
              <a:t>the input hierarchically bears resemblance to classical grammar formalisms </a:t>
            </a:r>
            <a:endParaRPr lang="zh-TW" altLang="en-US" sz="2000" dirty="0" smtClean="0"/>
          </a:p>
          <a:p>
            <a:pPr marL="0" indent="0">
              <a:buNone/>
            </a:pPr>
            <a:endParaRPr lang="en-US" altLang="zh-TW" sz="2000" spc="10" dirty="0" smtClean="0">
              <a:solidFill>
                <a:srgbClr val="3A4145"/>
              </a:solidFill>
              <a:ea typeface="DengXian" panose="02010600030101010101" pitchFamily="2" charset="-122"/>
            </a:endParaRPr>
          </a:p>
          <a:p>
            <a:pPr marL="0" indent="0">
              <a:buNone/>
            </a:pPr>
            <a:r>
              <a:rPr lang="en-US" altLang="zh-TW" sz="2000" spc="10" dirty="0">
                <a:solidFill>
                  <a:srgbClr val="3A4145"/>
                </a:solidFill>
                <a:ea typeface="DengXian" panose="02010600030101010101" pitchFamily="2" charset="-122"/>
              </a:rPr>
              <a:t>	</a:t>
            </a:r>
            <a:r>
              <a:rPr lang="en-US" altLang="zh-TW" sz="2000" spc="10" dirty="0" smtClean="0">
                <a:solidFill>
                  <a:srgbClr val="3A4145"/>
                </a:solidFill>
                <a:ea typeface="DengXian" panose="02010600030101010101" pitchFamily="2" charset="-122"/>
              </a:rPr>
              <a:t> gated</a:t>
            </a:r>
            <a:r>
              <a:rPr lang="en-US" altLang="zh-CN" sz="2000" spc="10" dirty="0" smtClean="0">
                <a:solidFill>
                  <a:srgbClr val="3A4145"/>
                </a:solidFill>
                <a:ea typeface="DengXian" panose="02010600030101010101" pitchFamily="2" charset="-122"/>
              </a:rPr>
              <a:t>---</a:t>
            </a:r>
            <a:r>
              <a:rPr lang="en-US" altLang="zh-TW" sz="2000" spc="10" dirty="0" smtClean="0">
                <a:solidFill>
                  <a:srgbClr val="3A4145"/>
                </a:solidFill>
                <a:ea typeface="DengXian" panose="02010600030101010101" pitchFamily="2" charset="-122"/>
              </a:rPr>
              <a:t> </a:t>
            </a:r>
            <a:r>
              <a:rPr lang="en-US" altLang="zh-TW" sz="2000" spc="10" dirty="0">
                <a:solidFill>
                  <a:srgbClr val="3A4145"/>
                </a:solidFill>
                <a:ea typeface="DengXian" panose="02010600030101010101" pitchFamily="2" charset="-122"/>
              </a:rPr>
              <a:t>for recurrent neural networks to reach state-of-the-art </a:t>
            </a:r>
            <a:r>
              <a:rPr lang="en-US" altLang="zh-TW" sz="2000" spc="10" dirty="0">
                <a:solidFill>
                  <a:srgbClr val="3A4145"/>
                </a:solidFill>
                <a:ea typeface="DengXian" panose="02010600030101010101" pitchFamily="2" charset="-122"/>
              </a:rPr>
              <a:t>performance</a:t>
            </a:r>
          </a:p>
          <a:p>
            <a:pPr marL="0" indent="0">
              <a:buNone/>
            </a:pPr>
            <a:r>
              <a:rPr lang="en-US" altLang="zh-TW" sz="2000" spc="10" dirty="0">
                <a:solidFill>
                  <a:srgbClr val="3A4145"/>
                </a:solidFill>
                <a:ea typeface="DengXian" panose="02010600030101010101" pitchFamily="2" charset="-122"/>
              </a:rPr>
              <a:t>	</a:t>
            </a:r>
            <a:endParaRPr lang="en-US" altLang="zh-TW" sz="2000" spc="10" dirty="0" smtClean="0">
              <a:solidFill>
                <a:srgbClr val="3A4145"/>
              </a:solidFill>
              <a:ea typeface="DengXian" panose="02010600030101010101" pitchFamily="2" charset="-122"/>
            </a:endParaRPr>
          </a:p>
          <a:p>
            <a:pPr marL="0" indent="0">
              <a:buNone/>
            </a:pPr>
            <a:r>
              <a:rPr lang="en-US" altLang="zh-TW" sz="2000" spc="10" dirty="0">
                <a:solidFill>
                  <a:srgbClr val="3A4145"/>
                </a:solidFill>
                <a:ea typeface="DengXian" panose="02010600030101010101" pitchFamily="2" charset="-122"/>
              </a:rPr>
              <a:t>	</a:t>
            </a:r>
            <a:r>
              <a:rPr lang="en-US" altLang="zh-TW" sz="2000" dirty="0" smtClean="0"/>
              <a:t>allow </a:t>
            </a:r>
            <a:r>
              <a:rPr lang="en-US" altLang="zh-TW" sz="2000" dirty="0"/>
              <a:t>parallelization over sequential </a:t>
            </a:r>
            <a:r>
              <a:rPr lang="en-US" altLang="zh-TW" sz="2000" dirty="0" smtClean="0"/>
              <a:t>tokens</a:t>
            </a:r>
          </a:p>
          <a:p>
            <a:pPr marL="0" indent="0">
              <a:buNone/>
            </a:pPr>
            <a:endParaRPr lang="en-US" altLang="zh-TW" sz="1800" dirty="0"/>
          </a:p>
          <a:p>
            <a:pPr marL="0" indent="0">
              <a:buNone/>
            </a:pPr>
            <a:r>
              <a:rPr lang="en-US" altLang="zh-TW" sz="1800" dirty="0" smtClean="0"/>
              <a:t>	</a:t>
            </a:r>
            <a:endParaRPr lang="en-US" altLang="zh-TW" sz="1800" dirty="0"/>
          </a:p>
          <a:p>
            <a:pPr marL="0" indent="0">
              <a:buNone/>
            </a:pPr>
            <a:endParaRPr lang="en-US" altLang="zh-TW" sz="1800" dirty="0"/>
          </a:p>
          <a:p>
            <a:pPr marL="0" indent="0">
              <a:buNone/>
            </a:pPr>
            <a:endParaRPr lang="en-US" altLang="zh-TW" sz="2000" dirty="0"/>
          </a:p>
        </p:txBody>
      </p:sp>
    </p:spTree>
    <p:extLst>
      <p:ext uri="{BB962C8B-B14F-4D97-AF65-F5344CB8AC3E}">
        <p14:creationId xmlns:p14="http://schemas.microsoft.com/office/powerpoint/2010/main" val="2416688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a:t>
            </a:r>
            <a:r>
              <a:rPr lang="en-US" altLang="zh-TW" dirty="0" smtClean="0"/>
              <a:t>pproach</a:t>
            </a:r>
            <a:r>
              <a:rPr lang="en-US" altLang="zh-CN" dirty="0" smtClean="0"/>
              <a:t>-gated cnn</a:t>
            </a:r>
            <a:endParaRPr lang="zh-TW" altLang="en-US" dirty="0"/>
          </a:p>
        </p:txBody>
      </p:sp>
      <p:pic>
        <p:nvPicPr>
          <p:cNvPr id="4" name="圖片 3"/>
          <p:cNvPicPr/>
          <p:nvPr/>
        </p:nvPicPr>
        <p:blipFill>
          <a:blip r:embed="rId3">
            <a:extLst>
              <a:ext uri="{28A0092B-C50C-407E-A947-70E740481C1C}">
                <a14:useLocalDpi xmlns:a14="http://schemas.microsoft.com/office/drawing/2010/main" val="0"/>
              </a:ext>
            </a:extLst>
          </a:blip>
          <a:stretch>
            <a:fillRect/>
          </a:stretch>
        </p:blipFill>
        <p:spPr>
          <a:xfrm>
            <a:off x="2751513" y="2048998"/>
            <a:ext cx="2875174" cy="515802"/>
          </a:xfrm>
          <a:prstGeom prst="rect">
            <a:avLst/>
          </a:prstGeom>
        </p:spPr>
      </p:pic>
      <p:pic>
        <p:nvPicPr>
          <p:cNvPr id="5" name="圖片 4"/>
          <p:cNvPicPr/>
          <p:nvPr/>
        </p:nvPicPr>
        <p:blipFill>
          <a:blip r:embed="rId4"/>
          <a:stretch>
            <a:fillRect/>
          </a:stretch>
        </p:blipFill>
        <p:spPr>
          <a:xfrm>
            <a:off x="838200" y="2686929"/>
            <a:ext cx="5421872" cy="1945513"/>
          </a:xfrm>
          <a:prstGeom prst="rect">
            <a:avLst/>
          </a:prstGeom>
        </p:spPr>
      </p:pic>
      <p:pic>
        <p:nvPicPr>
          <p:cNvPr id="8" name="圖片 7"/>
          <p:cNvPicPr>
            <a:picLocks noChangeAspect="1"/>
          </p:cNvPicPr>
          <p:nvPr/>
        </p:nvPicPr>
        <p:blipFill>
          <a:blip r:embed="rId5"/>
          <a:stretch>
            <a:fillRect/>
          </a:stretch>
        </p:blipFill>
        <p:spPr>
          <a:xfrm>
            <a:off x="6842628" y="2154614"/>
            <a:ext cx="4262749" cy="2548310"/>
          </a:xfrm>
          <a:prstGeom prst="rect">
            <a:avLst/>
          </a:prstGeom>
        </p:spPr>
      </p:pic>
    </p:spTree>
    <p:extLst>
      <p:ext uri="{BB962C8B-B14F-4D97-AF65-F5344CB8AC3E}">
        <p14:creationId xmlns:p14="http://schemas.microsoft.com/office/powerpoint/2010/main" val="72245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28961</TotalTime>
  <Words>3413</Words>
  <Application>Microsoft Office PowerPoint</Application>
  <PresentationFormat>寬螢幕</PresentationFormat>
  <Paragraphs>445</Paragraphs>
  <Slides>35</Slides>
  <Notes>33</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35</vt:i4>
      </vt:variant>
    </vt:vector>
  </HeadingPairs>
  <TitlesOfParts>
    <vt:vector size="50" baseType="lpstr">
      <vt:lpstr>-apple-system</vt:lpstr>
      <vt:lpstr>Arial Unicode MS</vt:lpstr>
      <vt:lpstr>DengXian</vt:lpstr>
      <vt:lpstr>DengXian</vt:lpstr>
      <vt:lpstr>DengXian Light</vt:lpstr>
      <vt:lpstr>inherit</vt:lpstr>
      <vt:lpstr>新細明體</vt:lpstr>
      <vt:lpstr>Arial</vt:lpstr>
      <vt:lpstr>Calibri</vt:lpstr>
      <vt:lpstr>Calibri Light</vt:lpstr>
      <vt:lpstr>Cambria Math</vt:lpstr>
      <vt:lpstr>Symbol</vt:lpstr>
      <vt:lpstr>Times New Roman</vt:lpstr>
      <vt:lpstr>Verdana</vt:lpstr>
      <vt:lpstr>Office 佈景主題</vt:lpstr>
      <vt:lpstr>Language Modeling with Gated Convolutional Networks</vt:lpstr>
      <vt:lpstr>Outline</vt:lpstr>
      <vt:lpstr>Introduction</vt:lpstr>
      <vt:lpstr>Introduction</vt:lpstr>
      <vt:lpstr>Introduction</vt:lpstr>
      <vt:lpstr>Approach</vt:lpstr>
      <vt:lpstr>Approach</vt:lpstr>
      <vt:lpstr>Approach</vt:lpstr>
      <vt:lpstr>Approach-gated cnn</vt:lpstr>
      <vt:lpstr>PowerPoint 簡報</vt:lpstr>
      <vt:lpstr>Approach-gated cnn</vt:lpstr>
      <vt:lpstr>Approach-gated cnn</vt:lpstr>
      <vt:lpstr>Approach</vt:lpstr>
      <vt:lpstr>Approach-gated cnn</vt:lpstr>
      <vt:lpstr>Architectures</vt:lpstr>
      <vt:lpstr>Approach</vt:lpstr>
      <vt:lpstr>Architectures</vt:lpstr>
      <vt:lpstr>Approach</vt:lpstr>
      <vt:lpstr>Experience</vt:lpstr>
      <vt:lpstr>Technology</vt:lpstr>
      <vt:lpstr>Technology</vt:lpstr>
      <vt:lpstr> </vt:lpstr>
      <vt:lpstr>Technology</vt:lpstr>
      <vt:lpstr>experience</vt:lpstr>
      <vt:lpstr>Result---compare with other ways</vt:lpstr>
      <vt:lpstr>Adasoftmax </vt:lpstr>
      <vt:lpstr>Computational Efficiency</vt:lpstr>
      <vt:lpstr>NON-LINEAR MODELING</vt:lpstr>
      <vt:lpstr>contextsize</vt:lpstr>
      <vt:lpstr>Comparative experiment</vt:lpstr>
      <vt:lpstr>Conclusion</vt:lpstr>
      <vt:lpstr>SWOT</vt:lpstr>
      <vt:lpstr>Question1</vt:lpstr>
      <vt:lpstr>Question2</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 with Gated Convolutional Networks</dc:title>
  <dc:creator>Windows 使用者</dc:creator>
  <cp:lastModifiedBy>Windows 使用者</cp:lastModifiedBy>
  <cp:revision>178</cp:revision>
  <cp:lastPrinted>2018-08-31T04:00:21Z</cp:lastPrinted>
  <dcterms:created xsi:type="dcterms:W3CDTF">2018-08-06T06:51:54Z</dcterms:created>
  <dcterms:modified xsi:type="dcterms:W3CDTF">2018-08-31T04:24:41Z</dcterms:modified>
</cp:coreProperties>
</file>