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4" r:id="rId10"/>
    <p:sldId id="279" r:id="rId11"/>
    <p:sldId id="264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94CCB-3FFE-41CA-82F8-BE8EBB324CF6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1F7D0-33E4-452F-A283-9D7BA968E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71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諷刺是社交媒體中普遍存在的現象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對話性 和直述性的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1F7D0-33E4-452F-A283-9D7BA968E7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22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目前這些著作，尚未轉化為我們</a:t>
            </a:r>
            <a:r>
              <a:rPr lang="en-US" altLang="zh-CN" dirty="0" err="1" smtClean="0"/>
              <a:t>nlP</a:t>
            </a:r>
            <a:r>
              <a:rPr lang="zh-CN" altLang="en-US" dirty="0" smtClean="0"/>
              <a:t>的文本分析方法，</a:t>
            </a:r>
            <a:endParaRPr lang="en-US" altLang="zh-CN" dirty="0" smtClean="0"/>
          </a:p>
          <a:p>
            <a:r>
              <a:rPr lang="zh-CN" altLang="en-US" dirty="0" smtClean="0"/>
              <a:t>他不止和背景知識有關，還和情緒 個性 表情 平仄有關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在製作時洞察演講者的心理狀況是諷刺檢測背景的重要來源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1F7D0-33E4-452F-A283-9D7BA968E75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15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N-gram+ topic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1F7D0-33E4-452F-A283-9D7BA968E75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44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1F7D0-33E4-452F-A283-9D7BA968E75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30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優勢的話，前面有一隻提到，使用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加</a:t>
            </a:r>
            <a:r>
              <a:rPr lang="en-US" altLang="zh-CN" dirty="0" smtClean="0"/>
              <a:t>gated </a:t>
            </a:r>
            <a:r>
              <a:rPr lang="zh-CN" altLang="en-US" dirty="0" smtClean="0"/>
              <a:t>，不但可以並行化加速，還可以緩解梯度消失，抓住遠程有用的</a:t>
            </a:r>
            <a:r>
              <a:rPr lang="en-US" altLang="zh-CN" dirty="0" smtClean="0"/>
              <a:t>feature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weekness</a:t>
            </a:r>
            <a:r>
              <a:rPr lang="en-US" altLang="zh-CN" baseline="0" dirty="0" smtClean="0"/>
              <a:t> :cnn</a:t>
            </a:r>
            <a:r>
              <a:rPr lang="zh-CN" altLang="en-US" baseline="0" dirty="0" smtClean="0"/>
              <a:t>都知道參數很多，參數要</a:t>
            </a:r>
            <a:r>
              <a:rPr lang="en-US" altLang="zh-CN" baseline="0" dirty="0" smtClean="0"/>
              <a:t>tune</a:t>
            </a:r>
            <a:r>
              <a:rPr lang="zh-CN" altLang="en-US" baseline="0" dirty="0" smtClean="0"/>
              <a:t>很累，做一次的實驗需要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個禮拜，真的太久。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Opportunity      </a:t>
            </a:r>
            <a:r>
              <a:rPr lang="zh-CN" altLang="en-US" baseline="0" dirty="0" smtClean="0"/>
              <a:t>這是做</a:t>
            </a:r>
            <a:r>
              <a:rPr lang="en-US" altLang="zh-CN" baseline="0" dirty="0" smtClean="0"/>
              <a:t>sequence to one word </a:t>
            </a:r>
            <a:r>
              <a:rPr lang="zh-CN" altLang="en-US" baseline="0" dirty="0" smtClean="0"/>
              <a:t>可以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接</a:t>
            </a:r>
            <a:r>
              <a:rPr lang="en-US" altLang="zh-CN" baseline="0" dirty="0" smtClean="0"/>
              <a:t>sequence to sequence  </a:t>
            </a:r>
            <a:r>
              <a:rPr lang="zh-CN" altLang="en-US" baseline="0" dirty="0" smtClean="0"/>
              <a:t>。後面的實驗可以嘗試做不同</a:t>
            </a:r>
            <a:r>
              <a:rPr lang="en-US" altLang="zh-CN" baseline="0" dirty="0" smtClean="0"/>
              <a:t>activation</a:t>
            </a:r>
            <a:r>
              <a:rPr lang="zh-CN" altLang="en-US" baseline="0" dirty="0" smtClean="0"/>
              <a:t>來對比</a:t>
            </a:r>
            <a:r>
              <a:rPr lang="en-US" altLang="zh-CN" baseline="0" dirty="0" smtClean="0"/>
              <a:t>swish</a:t>
            </a:r>
            <a:r>
              <a:rPr lang="zh-CN" altLang="en-US" baseline="0" dirty="0" smtClean="0"/>
              <a:t>說補丁有更好的結果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</a:p>
          <a:p>
            <a:r>
              <a:rPr lang="en-US" altLang="zh-CN" baseline="0" dirty="0" smtClean="0"/>
              <a:t> threats</a:t>
            </a:r>
            <a:r>
              <a:rPr lang="zh-CN" altLang="en-US" baseline="0" dirty="0" smtClean="0"/>
              <a:t>：要控制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B816-4F74-4021-A679-B18D047CD6E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0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6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1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77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43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86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30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19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30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0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75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3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B357-DE74-4037-88A5-212F8F3D8C20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7CEC-CE0E-4DEA-A069-1EA59F3220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54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nalyzewords.com/index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Magnets for Sarcasm: Making Sarcasm Detection Timely, Contextual and Very Personal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639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Proceedings of the 2017</a:t>
            </a:r>
          </a:p>
          <a:p>
            <a:r>
              <a:rPr lang="en-US" altLang="zh-TW" dirty="0" smtClean="0"/>
              <a:t> Conference on Empirical Methods in Natural Language Processing, pages 482–491 Copenhagen, Denmark, September 7–11, 2017. c 2017 Association for Computational Linguistics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Presenter</a:t>
            </a:r>
            <a:r>
              <a:rPr lang="en-US" altLang="zh-TW" dirty="0"/>
              <a:t>: </a:t>
            </a:r>
            <a:r>
              <a:rPr lang="en-US" altLang="zh-TW" dirty="0" smtClean="0"/>
              <a:t>WUHAO      </a:t>
            </a:r>
            <a:fld id="{EFB88447-C060-0343-BD58-56B15BE70A93}" type="datetime4">
              <a:rPr lang="en-US" altLang="zh-TW" smtClean="0"/>
              <a:pPr/>
              <a:t>December 17, 2018</a:t>
            </a:fld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09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74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15077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http://analyzewords.com/index.php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61" y="2381871"/>
            <a:ext cx="84582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012"/>
          <a:stretch/>
        </p:blipFill>
        <p:spPr>
          <a:xfrm>
            <a:off x="5727870" y="1172816"/>
            <a:ext cx="5625930" cy="55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6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112" y="1922566"/>
            <a:ext cx="8017565" cy="44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8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86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20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54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61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" y="226117"/>
            <a:ext cx="12032513" cy="64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454" y="2312470"/>
            <a:ext cx="4429125" cy="3238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44" y="3114053"/>
            <a:ext cx="42386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7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Related </a:t>
            </a:r>
            <a:r>
              <a:rPr lang="en-US" altLang="zh-TW" dirty="0" smtClean="0"/>
              <a:t>work</a:t>
            </a:r>
          </a:p>
          <a:p>
            <a:r>
              <a:rPr lang="en-US" altLang="zh-TW" dirty="0"/>
              <a:t>Dataset Construction</a:t>
            </a:r>
            <a:endParaRPr lang="en-US" altLang="zh-TW" dirty="0" smtClean="0"/>
          </a:p>
          <a:p>
            <a:r>
              <a:rPr lang="en-US" altLang="zh-CN" smtClean="0"/>
              <a:t>Method</a:t>
            </a:r>
            <a:endParaRPr lang="en-US" altLang="zh-CN" dirty="0" smtClean="0"/>
          </a:p>
          <a:p>
            <a:r>
              <a:rPr lang="en-US" altLang="zh-TW" dirty="0" smtClean="0"/>
              <a:t>Experiments</a:t>
            </a:r>
          </a:p>
          <a:p>
            <a:r>
              <a:rPr lang="en-US" altLang="zh-TW" dirty="0" smtClean="0"/>
              <a:t>Conclusions</a:t>
            </a:r>
          </a:p>
          <a:p>
            <a:r>
              <a:rPr lang="en-US" altLang="zh-TW" dirty="0" smtClean="0"/>
              <a:t>SWOT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593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84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2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709107" y="19133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SWOT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7124" y="1129553"/>
            <a:ext cx="5271247" cy="2603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381076" y="1129553"/>
            <a:ext cx="5271247" cy="2603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7124" y="4254650"/>
            <a:ext cx="5271247" cy="2603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81076" y="4254650"/>
            <a:ext cx="5271247" cy="2603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27125" y="1129553"/>
            <a:ext cx="5271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Strengths</a:t>
            </a:r>
          </a:p>
          <a:p>
            <a:endParaRPr lang="en-US" altLang="zh-TW" sz="2400" b="1" dirty="0"/>
          </a:p>
          <a:p>
            <a:endParaRPr lang="en-US" altLang="zh-TW" sz="2400" b="1" dirty="0" smtClean="0"/>
          </a:p>
          <a:p>
            <a:endParaRPr lang="en-US" altLang="zh-TW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81076" y="1129553"/>
            <a:ext cx="5271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Weakness</a:t>
            </a:r>
          </a:p>
          <a:p>
            <a:endParaRPr lang="en-US" altLang="zh-TW" sz="2400" b="1" dirty="0"/>
          </a:p>
          <a:p>
            <a:endParaRPr lang="en-US" altLang="zh-TW" sz="2400" b="1" dirty="0" smtClean="0"/>
          </a:p>
          <a:p>
            <a:endParaRPr lang="en-US" altLang="zh-TW" sz="2400" b="1" dirty="0"/>
          </a:p>
          <a:p>
            <a:endParaRPr lang="en-US" altLang="zh-TW" sz="2400" b="1" dirty="0" smtClean="0"/>
          </a:p>
          <a:p>
            <a:endParaRPr lang="zh-TW" altLang="en-US" sz="24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7123" y="4254650"/>
            <a:ext cx="527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Opportunities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381076" y="4254650"/>
            <a:ext cx="5271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Threats</a:t>
            </a:r>
          </a:p>
          <a:p>
            <a:endParaRPr lang="en-US" altLang="zh-TW" sz="2400" b="1" dirty="0"/>
          </a:p>
          <a:p>
            <a:endParaRPr lang="en-US" altLang="zh-TW" sz="2400" b="1" dirty="0" smtClean="0"/>
          </a:p>
          <a:p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24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04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82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Sacarsm</a:t>
            </a:r>
            <a:r>
              <a:rPr lang="en-US" altLang="zh-TW" dirty="0" smtClean="0"/>
              <a:t>:</a:t>
            </a:r>
            <a:r>
              <a:rPr lang="zh-CN" altLang="en-US" dirty="0" smtClean="0"/>
              <a:t>什麼是  </a:t>
            </a:r>
            <a:r>
              <a:rPr lang="en-US" altLang="zh-CN" dirty="0" smtClean="0"/>
              <a:t>By combining an overtly positive attitude with a meaning that is more deserving of scorn, sarcasm allows speakers to communicate disappointment   </a:t>
            </a:r>
          </a:p>
          <a:p>
            <a:pPr marL="0" indent="0">
              <a:buNone/>
            </a:pPr>
            <a:r>
              <a:rPr lang="zh-TW" altLang="en-US" dirty="0" smtClean="0"/>
              <a:t>通過將一種明顯積極的態度與更值得鄙視的意義相結合，諷刺讓發言者能夠表達失望之情</a:t>
            </a:r>
            <a:endParaRPr lang="en-US" altLang="zh-TW" dirty="0" smtClean="0"/>
          </a:p>
          <a:p>
            <a:endParaRPr lang="en-US" altLang="zh-TW" dirty="0" smtClean="0"/>
          </a:p>
          <a:p>
            <a:pPr lvl="3"/>
            <a:r>
              <a:rPr lang="en-US" altLang="zh-TW" dirty="0" smtClean="0"/>
              <a:t>PHOTO</a:t>
            </a:r>
            <a:endParaRPr lang="en-US" altLang="zh-TW" dirty="0"/>
          </a:p>
          <a:p>
            <a:r>
              <a:rPr lang="en-US" altLang="zh-TW" dirty="0" smtClean="0"/>
              <a:t>Condition:</a:t>
            </a:r>
            <a:r>
              <a:rPr lang="zh-CN" altLang="en-US" dirty="0" smtClean="0"/>
              <a:t>雙方都有時下知識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06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Kreuz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Glucksberg</a:t>
            </a:r>
            <a:r>
              <a:rPr lang="en-US" altLang="zh-TW" dirty="0" smtClean="0"/>
              <a:t>, 1989</a:t>
            </a:r>
          </a:p>
          <a:p>
            <a:r>
              <a:rPr lang="en-US" altLang="zh-TW" dirty="0" err="1" smtClean="0"/>
              <a:t>Utsumi</a:t>
            </a:r>
            <a:r>
              <a:rPr lang="zh-TW" altLang="en-US" dirty="0" smtClean="0"/>
              <a:t>，</a:t>
            </a:r>
            <a:r>
              <a:rPr lang="en-US" altLang="zh-TW" dirty="0" smtClean="0"/>
              <a:t>2000b</a:t>
            </a:r>
          </a:p>
          <a:p>
            <a:pPr marL="0" indent="0">
              <a:buNone/>
            </a:pPr>
            <a:r>
              <a:rPr lang="en-US" altLang="zh-TW" dirty="0" smtClean="0"/>
              <a:t>sarcasm is highly dependent not just on the context of an utterance but on the state-of-mind and personality of the speaker, as well as on facial expressions and prosody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CN" dirty="0" smtClean="0"/>
              <a:t>Photo </a:t>
            </a:r>
            <a:r>
              <a:rPr lang="zh-CN" altLang="en-US" dirty="0" smtClean="0"/>
              <a:t>沒有上下文，情緒很差的時候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73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Personality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TW" dirty="0" smtClean="0"/>
              <a:t>mood – which is changeable – is perhaps just as useful if sampled in a timely fashion</a:t>
            </a:r>
          </a:p>
          <a:p>
            <a:pPr marL="0" indent="0">
              <a:buNone/>
            </a:pPr>
            <a:r>
              <a:rPr lang="en-US" altLang="zh-CN" dirty="0" err="1" smtClean="0"/>
              <a:t>Like:</a:t>
            </a:r>
            <a:r>
              <a:rPr lang="en-US" altLang="zh-TW" dirty="0" err="1" smtClean="0"/>
              <a:t>climate</a:t>
            </a:r>
            <a:r>
              <a:rPr lang="en-US" altLang="zh-TW" dirty="0" smtClean="0"/>
              <a:t> and weather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CN" dirty="0" err="1" smtClean="0"/>
              <a:t>nlp</a:t>
            </a:r>
            <a:r>
              <a:rPr lang="en-US" altLang="zh-CN" dirty="0" smtClean="0"/>
              <a:t> </a:t>
            </a:r>
            <a:r>
              <a:rPr lang="zh-CN" altLang="en-US" dirty="0" smtClean="0"/>
              <a:t>獲得情緒可以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personality</a:t>
            </a:r>
            <a:r>
              <a:rPr lang="zh-CN" altLang="en-US" dirty="0" smtClean="0"/>
              <a:t>需要長期對一個人的言行舉止，進行分析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CN" altLang="en-US" dirty="0" smtClean="0"/>
              <a:t>所以本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會對</a:t>
            </a:r>
            <a:r>
              <a:rPr lang="en-US" altLang="zh-CN" dirty="0" err="1" smtClean="0"/>
              <a:t>sacarsm</a:t>
            </a:r>
            <a:r>
              <a:rPr lang="zh-CN" altLang="en-US" dirty="0" smtClean="0"/>
              <a:t>的另外兩個重要因素進行分析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31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Campbell and Katz, 2012</a:t>
            </a:r>
            <a:r>
              <a:rPr lang="zh-TW" altLang="en-US" dirty="0" smtClean="0"/>
              <a:t> 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lexical cues</a:t>
            </a:r>
          </a:p>
          <a:p>
            <a:pPr marL="0" indent="0">
              <a:buNone/>
            </a:pPr>
            <a:r>
              <a:rPr lang="en-US" altLang="zh-TW" dirty="0" smtClean="0"/>
              <a:t> so beautiful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so beautiful!!!! Very beautiful!!!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so beautiful</a:t>
            </a:r>
          </a:p>
          <a:p>
            <a:pPr marL="0" indent="0">
              <a:buNone/>
            </a:pPr>
            <a:r>
              <a:rPr lang="en-US" altLang="zh-TW" dirty="0" smtClean="0"/>
              <a:t> so </a:t>
            </a:r>
            <a:r>
              <a:rPr lang="en-US" altLang="zh-TW" dirty="0" err="1" smtClean="0"/>
              <a:t>beautiful#sacarsm</a:t>
            </a:r>
            <a:r>
              <a:rPr lang="en-US" altLang="zh-TW" dirty="0" smtClean="0"/>
              <a:t>  </a:t>
            </a:r>
            <a:r>
              <a:rPr lang="en-US" altLang="zh-CN" dirty="0" smtClean="0"/>
              <a:t>#not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50" y="3295388"/>
            <a:ext cx="571293" cy="5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N-gram+ topic model</a:t>
            </a:r>
            <a:endParaRPr lang="zh-TW" altLang="en-US" dirty="0" smtClean="0"/>
          </a:p>
          <a:p>
            <a:r>
              <a:rPr lang="en-US" altLang="zh-TW" dirty="0" smtClean="0"/>
              <a:t>SVM </a:t>
            </a:r>
            <a:r>
              <a:rPr lang="zh-CN" altLang="en-US" dirty="0" smtClean="0"/>
              <a:t>。。。（</a:t>
            </a:r>
            <a:r>
              <a:rPr lang="en-US" altLang="zh-CN" dirty="0" smtClean="0"/>
              <a:t>machine learning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Deep learning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75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Baseline: 2016 NAACL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693" y="-92328"/>
            <a:ext cx="4793560" cy="70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Construction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01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451</Words>
  <Application>Microsoft Office PowerPoint</Application>
  <PresentationFormat>寬螢幕</PresentationFormat>
  <Paragraphs>86</Paragraphs>
  <Slides>24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等线</vt:lpstr>
      <vt:lpstr>新細明體</vt:lpstr>
      <vt:lpstr>Arial</vt:lpstr>
      <vt:lpstr>Calibri</vt:lpstr>
      <vt:lpstr>Calibri Light</vt:lpstr>
      <vt:lpstr>Office 佈景主題</vt:lpstr>
      <vt:lpstr>Magnets for Sarcasm: Making Sarcasm Detection Timely, Contextual and Very Personal</vt:lpstr>
      <vt:lpstr>Outline</vt:lpstr>
      <vt:lpstr>Introduction</vt:lpstr>
      <vt:lpstr>Introduction</vt:lpstr>
      <vt:lpstr>Introduction</vt:lpstr>
      <vt:lpstr>Related work</vt:lpstr>
      <vt:lpstr>Related work</vt:lpstr>
      <vt:lpstr>Related work</vt:lpstr>
      <vt:lpstr>Dataset Construction</vt:lpstr>
      <vt:lpstr>PowerPoint 簡報</vt:lpstr>
      <vt:lpstr>Method</vt:lpstr>
      <vt:lpstr>Method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SWOT</vt:lpstr>
      <vt:lpstr>QA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Magnets for Sarcasm: Making Sarcasm Detection Timely, Contextual and Very Personal</dc:title>
  <dc:creator>IKMLAB</dc:creator>
  <cp:lastModifiedBy>IKMLAB</cp:lastModifiedBy>
  <cp:revision>28</cp:revision>
  <dcterms:created xsi:type="dcterms:W3CDTF">2018-12-16T07:20:17Z</dcterms:created>
  <dcterms:modified xsi:type="dcterms:W3CDTF">2018-12-17T05:17:25Z</dcterms:modified>
</cp:coreProperties>
</file>