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9" r:id="rId11"/>
    <p:sldId id="273" r:id="rId12"/>
    <p:sldId id="272" r:id="rId13"/>
    <p:sldId id="271" r:id="rId14"/>
    <p:sldId id="270" r:id="rId15"/>
    <p:sldId id="265" r:id="rId16"/>
    <p:sldId id="266" r:id="rId17"/>
    <p:sldId id="268" r:id="rId18"/>
    <p:sldId id="267" r:id="rId19"/>
    <p:sldId id="274" r:id="rId20"/>
    <p:sldId id="275" r:id="rId21"/>
    <p:sldId id="276"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1</a:t>
            </a:r>
            <a:r>
              <a:rPr lang="zh-CN" altLang="en-US" dirty="0">
                <a:latin typeface="黑体"/>
                <a:ea typeface="黑体"/>
                <a:cs typeface="黑体"/>
                <a:sym typeface="黑体"/>
              </a:rPr>
              <a:t>章  从</a:t>
            </a:r>
            <a:r>
              <a:rPr lang="en-US" altLang="zh-CN" dirty="0">
                <a:latin typeface="黑体"/>
                <a:ea typeface="黑体"/>
                <a:cs typeface="黑体"/>
                <a:sym typeface="黑体"/>
              </a:rPr>
              <a:t>Java IO</a:t>
            </a:r>
            <a:r>
              <a:rPr lang="zh-CN" altLang="en-US" dirty="0">
                <a:latin typeface="黑体"/>
                <a:ea typeface="黑体"/>
                <a:cs typeface="黑体"/>
                <a:sym typeface="黑体"/>
              </a:rPr>
              <a:t>到</a:t>
            </a:r>
            <a:r>
              <a:rPr lang="en-US" altLang="zh-CN" dirty="0" err="1">
                <a:latin typeface="黑体"/>
                <a:ea typeface="黑体"/>
                <a:cs typeface="黑体"/>
                <a:sym typeface="黑体"/>
              </a:rPr>
              <a:t>Netty</a:t>
            </a:r>
            <a:endParaRPr lang="zh-CN" altLang="en-US" dirty="0">
              <a:latin typeface="等线"/>
              <a:ea typeface="等线"/>
              <a:cs typeface="等线"/>
              <a:sym typeface="等线"/>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1.1 </a:t>
            </a:r>
            <a:r>
              <a:rPr lang="zh-CN" altLang="en-US" sz="2400" dirty="0">
                <a:latin typeface="黑体" panose="02010609060101010101" pitchFamily="49" charset="-122"/>
                <a:ea typeface="黑体" panose="02010609060101010101" pitchFamily="49" charset="-122"/>
              </a:rPr>
              <a:t>了解</a:t>
            </a:r>
            <a:r>
              <a:rPr lang="en-US" altLang="zh-CN" sz="2400" dirty="0">
                <a:latin typeface="黑体" panose="02010609060101010101" pitchFamily="49" charset="-122"/>
                <a:ea typeface="黑体" panose="02010609060101010101" pitchFamily="49" charset="-122"/>
              </a:rPr>
              <a:t>Java</a:t>
            </a:r>
            <a:r>
              <a:rPr lang="zh-CN" altLang="en-US" sz="2400" dirty="0">
                <a:latin typeface="黑体" panose="02010609060101010101" pitchFamily="49" charset="-122"/>
                <a:ea typeface="黑体" panose="02010609060101010101" pitchFamily="49" charset="-122"/>
              </a:rPr>
              <a:t>中的</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通信</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1.2 </a:t>
            </a:r>
            <a:r>
              <a:rPr lang="zh-CN" altLang="en-US" sz="2400" dirty="0">
                <a:latin typeface="黑体" panose="02010609060101010101" pitchFamily="49" charset="-122"/>
                <a:ea typeface="黑体" panose="02010609060101010101" pitchFamily="49" charset="-122"/>
              </a:rPr>
              <a:t>初识</a:t>
            </a:r>
            <a:r>
              <a:rPr lang="en-US" altLang="zh-CN" sz="2400" dirty="0" err="1">
                <a:latin typeface="黑体" panose="02010609060101010101" pitchFamily="49" charset="-122"/>
                <a:ea typeface="黑体" panose="02010609060101010101" pitchFamily="49" charset="-122"/>
              </a:rPr>
              <a:t>Netty</a:t>
            </a:r>
            <a:endParaRPr lang="en-US" altLang="zh-CN" sz="2400" dirty="0">
              <a:latin typeface="黑体" panose="02010609060101010101" pitchFamily="49" charset="-122"/>
              <a:ea typeface="黑体" panose="02010609060101010101" pitchFamily="49" charset="-122"/>
            </a:endParaRP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1.3 </a:t>
            </a:r>
            <a:r>
              <a:rPr lang="zh-CN" altLang="en-US" sz="2400" dirty="0">
                <a:latin typeface="黑体" panose="02010609060101010101" pitchFamily="49" charset="-122"/>
                <a:ea typeface="黑体" panose="02010609060101010101" pitchFamily="49" charset="-122"/>
              </a:rPr>
              <a:t>实战：</a:t>
            </a:r>
            <a:r>
              <a:rPr lang="en-US" altLang="zh-CN" sz="2400" dirty="0" err="1">
                <a:latin typeface="黑体" panose="02010609060101010101" pitchFamily="49" charset="-122"/>
                <a:ea typeface="黑体" panose="02010609060101010101" pitchFamily="49" charset="-122"/>
              </a:rPr>
              <a:t>Netty</a:t>
            </a:r>
            <a:r>
              <a:rPr lang="zh-CN" altLang="en-US" sz="2400" dirty="0">
                <a:latin typeface="黑体" panose="02010609060101010101" pitchFamily="49" charset="-122"/>
                <a:ea typeface="黑体" panose="02010609060101010101" pitchFamily="49" charset="-122"/>
              </a:rPr>
              <a:t>版的“</a:t>
            </a:r>
            <a:r>
              <a:rPr lang="en-US" altLang="zh-CN" sz="2400" dirty="0">
                <a:latin typeface="黑体" panose="02010609060101010101" pitchFamily="49" charset="-122"/>
                <a:ea typeface="黑体" panose="02010609060101010101" pitchFamily="49" charset="-122"/>
              </a:rPr>
              <a:t>Hello World”</a:t>
            </a:r>
            <a:r>
              <a:rPr lang="zh-CN" altLang="en-US" sz="2400" dirty="0">
                <a:latin typeface="黑体" panose="02010609060101010101" pitchFamily="49" charset="-122"/>
                <a:ea typeface="黑体" panose="02010609060101010101" pitchFamily="49" charset="-122"/>
              </a:rPr>
              <a:t>程序</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1.4 </a:t>
            </a:r>
            <a:r>
              <a:rPr lang="en-US" altLang="zh-CN" sz="2400" dirty="0" err="1">
                <a:latin typeface="黑体" panose="02010609060101010101" pitchFamily="49" charset="-122"/>
                <a:ea typeface="黑体" panose="02010609060101010101" pitchFamily="49" charset="-122"/>
              </a:rPr>
              <a:t>Netty</a:t>
            </a:r>
            <a:r>
              <a:rPr lang="zh-CN" altLang="en-US" sz="2400" dirty="0">
                <a:latin typeface="黑体" panose="02010609060101010101" pitchFamily="49" charset="-122"/>
                <a:ea typeface="黑体" panose="02010609060101010101" pitchFamily="49" charset="-122"/>
              </a:rPr>
              <a:t>框架模块介绍</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1.5 </a:t>
            </a:r>
            <a:r>
              <a:rPr lang="zh-CN" altLang="en-US" sz="2400" dirty="0">
                <a:latin typeface="黑体" panose="02010609060101010101" pitchFamily="49" charset="-122"/>
                <a:ea typeface="黑体" panose="02010609060101010101" pitchFamily="49" charset="-122"/>
              </a:rPr>
              <a:t>小结</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endParaRPr lang="zh-CN" altLang="en-US"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1.2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初识</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1.2.3 </a:t>
            </a:r>
            <a:r>
              <a:rPr lang="en-US" altLang="zh-CN" dirty="0" err="1"/>
              <a:t>Netty</a:t>
            </a:r>
            <a:r>
              <a:rPr lang="zh-CN" altLang="en-US" dirty="0"/>
              <a:t>开发工具</a:t>
            </a:r>
            <a:r>
              <a:rPr lang="en-US" altLang="zh-CN" dirty="0"/>
              <a:t>——IntelliJ IDEA</a:t>
            </a:r>
            <a:endParaRPr lang="zh-CN" altLang="en-US" dirty="0"/>
          </a:p>
        </p:txBody>
      </p:sp>
      <p:sp>
        <p:nvSpPr>
          <p:cNvPr id="6" name="文本框 5">
            <a:extLst>
              <a:ext uri="{FF2B5EF4-FFF2-40B4-BE49-F238E27FC236}">
                <a16:creationId xmlns:a16="http://schemas.microsoft.com/office/drawing/2014/main" id="{29394F43-09F9-41C6-A323-1AD30CB058D3}"/>
              </a:ext>
            </a:extLst>
          </p:cNvPr>
          <p:cNvSpPr txBox="1"/>
          <p:nvPr/>
        </p:nvSpPr>
        <p:spPr>
          <a:xfrm>
            <a:off x="219074" y="1895475"/>
            <a:ext cx="846772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下面介绍</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开发工具的选择。原则上，</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属于</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应用程序一类，目前开发</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应用的平台工具主要就是</a:t>
            </a:r>
            <a:r>
              <a:rPr lang="en-US" altLang="zh-CN" sz="1800" dirty="0">
                <a:effectLst/>
                <a:latin typeface="Times New Roman" panose="02020603050405020304" pitchFamily="18" charset="0"/>
                <a:ea typeface="宋体" panose="02010600030101010101" pitchFamily="2" charset="-122"/>
              </a:rPr>
              <a:t>IntelliJ IDEA</a:t>
            </a:r>
            <a:r>
              <a:rPr lang="zh-CN" altLang="zh-CN" sz="1800" dirty="0">
                <a:effectLst/>
                <a:latin typeface="Times New Roman" panose="02020603050405020304" pitchFamily="18" charset="0"/>
                <a:ea typeface="宋体" panose="02010600030101010101" pitchFamily="2" charset="-122"/>
              </a:rPr>
              <a:t>或</a:t>
            </a:r>
            <a:r>
              <a:rPr lang="en-US" altLang="zh-CN" sz="1800" dirty="0">
                <a:effectLst/>
                <a:latin typeface="Times New Roman" panose="02020603050405020304" pitchFamily="18" charset="0"/>
                <a:ea typeface="宋体" panose="02010600030101010101" pitchFamily="2" charset="-122"/>
              </a:rPr>
              <a:t>Eclipse</a:t>
            </a:r>
            <a:r>
              <a:rPr lang="zh-CN" altLang="zh-CN" sz="1800" dirty="0">
                <a:effectLst/>
                <a:latin typeface="Times New Roman" panose="02020603050405020304" pitchFamily="18" charset="0"/>
                <a:ea typeface="宋体" panose="02010600030101010101" pitchFamily="2" charset="-122"/>
              </a:rPr>
              <a:t>。这里，我们以</a:t>
            </a:r>
            <a:r>
              <a:rPr lang="en-US" altLang="zh-CN" sz="1800" dirty="0">
                <a:effectLst/>
                <a:latin typeface="Times New Roman" panose="02020603050405020304" pitchFamily="18" charset="0"/>
                <a:ea typeface="宋体" panose="02010600030101010101" pitchFamily="2" charset="-122"/>
              </a:rPr>
              <a:t>IntelliJ IDEA</a:t>
            </a:r>
            <a:r>
              <a:rPr lang="zh-CN" altLang="zh-CN" sz="1800" dirty="0">
                <a:effectLst/>
                <a:latin typeface="Times New Roman" panose="02020603050405020304" pitchFamily="18" charset="0"/>
                <a:ea typeface="宋体" panose="02010600030101010101" pitchFamily="2" charset="-122"/>
              </a:rPr>
              <a:t>开发工具为例进行介绍，如图</a:t>
            </a:r>
            <a:r>
              <a:rPr lang="en-US" altLang="zh-CN" sz="1800" dirty="0">
                <a:effectLst/>
                <a:latin typeface="Times New Roman" panose="02020603050405020304" pitchFamily="18" charset="0"/>
                <a:ea typeface="宋体" panose="02010600030101010101" pitchFamily="2" charset="-122"/>
              </a:rPr>
              <a:t>1.8</a:t>
            </a:r>
            <a:r>
              <a:rPr lang="zh-CN" altLang="zh-CN" sz="1800" dirty="0">
                <a:effectLst/>
                <a:latin typeface="Times New Roman" panose="02020603050405020304" pitchFamily="18" charset="0"/>
                <a:ea typeface="宋体" panose="02010600030101010101" pitchFamily="2" charset="-122"/>
              </a:rPr>
              <a:t>所示。</a:t>
            </a:r>
          </a:p>
        </p:txBody>
      </p:sp>
      <p:pic>
        <p:nvPicPr>
          <p:cNvPr id="4098" name="Picture 2">
            <a:extLst>
              <a:ext uri="{FF2B5EF4-FFF2-40B4-BE49-F238E27FC236}">
                <a16:creationId xmlns:a16="http://schemas.microsoft.com/office/drawing/2014/main" id="{7A7528A2-6EF9-4F1A-A793-2FF14663F9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6063" y="2862263"/>
            <a:ext cx="5029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28640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实战：</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版的“</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Hello World”</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程序</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1.3.1 </a:t>
            </a:r>
            <a:r>
              <a:rPr lang="zh-CN" altLang="en-US" dirty="0"/>
              <a:t>使用</a:t>
            </a:r>
            <a:r>
              <a:rPr lang="en-US" altLang="zh-CN" dirty="0"/>
              <a:t>IntelliJ IDEA</a:t>
            </a:r>
            <a:r>
              <a:rPr lang="zh-CN" altLang="en-US" dirty="0"/>
              <a:t>创建项目</a:t>
            </a:r>
          </a:p>
        </p:txBody>
      </p:sp>
      <p:sp>
        <p:nvSpPr>
          <p:cNvPr id="6" name="文本框 5">
            <a:extLst>
              <a:ext uri="{FF2B5EF4-FFF2-40B4-BE49-F238E27FC236}">
                <a16:creationId xmlns:a16="http://schemas.microsoft.com/office/drawing/2014/main" id="{27F417E9-7BC3-4C83-8AFB-9C7F074A3C13}"/>
              </a:ext>
            </a:extLst>
          </p:cNvPr>
          <p:cNvSpPr txBox="1"/>
          <p:nvPr/>
        </p:nvSpPr>
        <p:spPr>
          <a:xfrm>
            <a:off x="276225" y="1965979"/>
            <a:ext cx="8229600"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具体步骤如下：</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）通过</a:t>
            </a:r>
            <a:r>
              <a:rPr lang="en-US" altLang="zh-CN" sz="1800" dirty="0">
                <a:effectLst/>
                <a:latin typeface="Times New Roman" panose="02020603050405020304" pitchFamily="18" charset="0"/>
                <a:ea typeface="宋体" panose="02010600030101010101" pitchFamily="2" charset="-122"/>
              </a:rPr>
              <a:t>IntelliJ IDEA</a:t>
            </a:r>
            <a:r>
              <a:rPr lang="zh-CN" altLang="zh-CN" sz="1800" dirty="0">
                <a:effectLst/>
                <a:latin typeface="Times New Roman" panose="02020603050405020304" pitchFamily="18" charset="0"/>
                <a:ea typeface="宋体" panose="02010600030101010101" pitchFamily="2" charset="-122"/>
              </a:rPr>
              <a:t>开发工具创建一个</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应用程序，具体操作是在</a:t>
            </a:r>
            <a:r>
              <a:rPr lang="en-US" altLang="zh-CN" sz="1800" dirty="0">
                <a:effectLst/>
                <a:latin typeface="Times New Roman" panose="02020603050405020304" pitchFamily="18" charset="0"/>
                <a:ea typeface="宋体" panose="02010600030101010101" pitchFamily="2" charset="-122"/>
              </a:rPr>
              <a:t>IntelliJ IDEA</a:t>
            </a:r>
            <a:r>
              <a:rPr lang="zh-CN" altLang="zh-CN" sz="1800" dirty="0">
                <a:effectLst/>
                <a:latin typeface="Times New Roman" panose="02020603050405020304" pitchFamily="18" charset="0"/>
                <a:ea typeface="宋体" panose="02010600030101010101" pitchFamily="2" charset="-122"/>
              </a:rPr>
              <a:t>开发界面中选择文件（</a:t>
            </a:r>
            <a:r>
              <a:rPr lang="en-US" altLang="zh-CN" sz="1800" dirty="0">
                <a:effectLst/>
                <a:latin typeface="Times New Roman" panose="02020603050405020304" pitchFamily="18" charset="0"/>
                <a:ea typeface="宋体" panose="02010600030101010101" pitchFamily="2" charset="-122"/>
              </a:rPr>
              <a:t>File</a:t>
            </a:r>
            <a:r>
              <a:rPr lang="zh-CN" altLang="zh-CN" sz="1800" dirty="0">
                <a:effectLst/>
                <a:latin typeface="Times New Roman" panose="02020603050405020304" pitchFamily="18" charset="0"/>
                <a:ea typeface="宋体" panose="02010600030101010101" pitchFamily="2" charset="-122"/>
              </a:rPr>
              <a:t>）菜单</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新建工程（</a:t>
            </a:r>
            <a:r>
              <a:rPr lang="en-US" altLang="zh-CN" sz="1800" dirty="0">
                <a:effectLst/>
                <a:latin typeface="Times New Roman" panose="02020603050405020304" pitchFamily="18" charset="0"/>
                <a:ea typeface="宋体" panose="02010600030101010101" pitchFamily="2" charset="-122"/>
              </a:rPr>
              <a:t>New Project</a:t>
            </a:r>
            <a:r>
              <a:rPr lang="zh-CN" altLang="zh-CN" sz="1800" dirty="0">
                <a:effectLst/>
                <a:latin typeface="Times New Roman" panose="02020603050405020304" pitchFamily="18" charset="0"/>
                <a:ea typeface="宋体" panose="02010600030101010101" pitchFamily="2" charset="-122"/>
              </a:rPr>
              <a:t>）菜单项，点击后会弹出一个标题为“</a:t>
            </a:r>
            <a:r>
              <a:rPr lang="en-US" altLang="zh-CN" sz="1800" dirty="0">
                <a:effectLst/>
                <a:latin typeface="Times New Roman" panose="02020603050405020304" pitchFamily="18" charset="0"/>
                <a:ea typeface="宋体" panose="02010600030101010101" pitchFamily="2" charset="-122"/>
              </a:rPr>
              <a:t>New Project</a:t>
            </a:r>
            <a:r>
              <a:rPr lang="zh-CN" altLang="zh-CN" sz="1800" dirty="0">
                <a:effectLst/>
                <a:latin typeface="Times New Roman" panose="02020603050405020304" pitchFamily="18" charset="0"/>
                <a:ea typeface="宋体" panose="02010600030101010101" pitchFamily="2" charset="-122"/>
              </a:rPr>
              <a:t>”的选项窗口，如图</a:t>
            </a:r>
            <a:r>
              <a:rPr lang="en-US" altLang="zh-CN" sz="1800" dirty="0">
                <a:effectLst/>
                <a:latin typeface="Times New Roman" panose="02020603050405020304" pitchFamily="18" charset="0"/>
                <a:ea typeface="宋体" panose="02010600030101010101" pitchFamily="2" charset="-122"/>
              </a:rPr>
              <a:t>1.9</a:t>
            </a:r>
            <a:r>
              <a:rPr lang="zh-CN" altLang="zh-CN" sz="1800" dirty="0">
                <a:effectLst/>
                <a:latin typeface="Times New Roman" panose="02020603050405020304" pitchFamily="18" charset="0"/>
                <a:ea typeface="宋体" panose="02010600030101010101" pitchFamily="2" charset="-122"/>
              </a:rPr>
              <a:t>所示。</a:t>
            </a:r>
          </a:p>
        </p:txBody>
      </p:sp>
      <p:pic>
        <p:nvPicPr>
          <p:cNvPr id="5122" name="Picture 2">
            <a:extLst>
              <a:ext uri="{FF2B5EF4-FFF2-40B4-BE49-F238E27FC236}">
                <a16:creationId xmlns:a16="http://schemas.microsoft.com/office/drawing/2014/main" id="{0846324D-BC1B-4246-8449-298F084846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0388" y="2936002"/>
            <a:ext cx="4876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2279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实战：</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版的“</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Hello World”</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程序</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1.3.2 </a:t>
            </a:r>
            <a:r>
              <a:rPr lang="zh-CN" altLang="en-US" dirty="0"/>
              <a:t>引入</a:t>
            </a:r>
            <a:r>
              <a:rPr lang="en-US" altLang="zh-CN" dirty="0" err="1"/>
              <a:t>Netty</a:t>
            </a:r>
            <a:r>
              <a:rPr lang="zh-CN" altLang="en-US" dirty="0"/>
              <a:t>包</a:t>
            </a:r>
          </a:p>
        </p:txBody>
      </p:sp>
      <p:sp>
        <p:nvSpPr>
          <p:cNvPr id="6" name="文本框 5">
            <a:extLst>
              <a:ext uri="{FF2B5EF4-FFF2-40B4-BE49-F238E27FC236}">
                <a16:creationId xmlns:a16="http://schemas.microsoft.com/office/drawing/2014/main" id="{DB87B117-7E95-4F93-852B-AC0861D8F147}"/>
              </a:ext>
            </a:extLst>
          </p:cNvPr>
          <p:cNvSpPr txBox="1"/>
          <p:nvPr/>
        </p:nvSpPr>
        <p:spPr>
          <a:xfrm>
            <a:off x="346174" y="2087563"/>
            <a:ext cx="8540651"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在正式编写</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程序之前，我们需要先将</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框架的核心</a:t>
            </a:r>
            <a:r>
              <a:rPr lang="en-US" altLang="zh-CN" sz="1800" dirty="0">
                <a:effectLst/>
                <a:latin typeface="Times New Roman" panose="02020603050405020304" pitchFamily="18" charset="0"/>
                <a:ea typeface="宋体" panose="02010600030101010101" pitchFamily="2" charset="-122"/>
              </a:rPr>
              <a:t>jar</a:t>
            </a:r>
            <a:r>
              <a:rPr lang="zh-CN" altLang="zh-CN" sz="1800" dirty="0">
                <a:effectLst/>
                <a:latin typeface="Times New Roman" panose="02020603050405020304" pitchFamily="18" charset="0"/>
                <a:ea typeface="宋体" panose="02010600030101010101" pitchFamily="2" charset="-122"/>
              </a:rPr>
              <a:t>包文件（前文中引用的</a:t>
            </a:r>
            <a:r>
              <a:rPr lang="en-US" altLang="zh-CN" sz="1800" dirty="0">
                <a:effectLst/>
                <a:latin typeface="Times New Roman" panose="02020603050405020304" pitchFamily="18" charset="0"/>
                <a:ea typeface="宋体" panose="02010600030101010101" pitchFamily="2" charset="-122"/>
              </a:rPr>
              <a:t>netty-all-4.1.48.Final.jar</a:t>
            </a:r>
            <a:r>
              <a:rPr lang="zh-CN" altLang="zh-CN" sz="1800" dirty="0">
                <a:effectLst/>
                <a:latin typeface="Times New Roman" panose="02020603050405020304" pitchFamily="18" charset="0"/>
                <a:ea typeface="宋体" panose="02010600030101010101" pitchFamily="2" charset="-122"/>
              </a:rPr>
              <a:t>文件）引入到本</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工程项目之中。具体的操作方式如下：</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）在工程项目的根目录下新建一个名称为“</a:t>
            </a:r>
            <a:r>
              <a:rPr lang="en-US" altLang="zh-CN" sz="1800" dirty="0">
                <a:effectLst/>
                <a:latin typeface="Times New Roman" panose="02020603050405020304" pitchFamily="18" charset="0"/>
                <a:ea typeface="宋体" panose="02010600030101010101" pitchFamily="2" charset="-122"/>
              </a:rPr>
              <a:t>lib</a:t>
            </a:r>
            <a:r>
              <a:rPr lang="zh-CN" altLang="zh-CN" sz="1800" dirty="0">
                <a:effectLst/>
                <a:latin typeface="Times New Roman" panose="02020603050405020304" pitchFamily="18" charset="0"/>
                <a:ea typeface="宋体" panose="02010600030101010101" pitchFamily="2" charset="-122"/>
              </a:rPr>
              <a:t>”的子目录，然后将“</a:t>
            </a:r>
            <a:r>
              <a:rPr lang="en-US" altLang="zh-CN" sz="1800" dirty="0">
                <a:effectLst/>
                <a:latin typeface="Times New Roman" panose="02020603050405020304" pitchFamily="18" charset="0"/>
                <a:ea typeface="宋体" panose="02010600030101010101" pitchFamily="2" charset="-122"/>
              </a:rPr>
              <a:t>netty-all-4.1.48.Final.jar</a:t>
            </a:r>
            <a:r>
              <a:rPr lang="zh-CN" altLang="zh-CN" sz="1800" dirty="0">
                <a:effectLst/>
                <a:latin typeface="Times New Roman" panose="02020603050405020304" pitchFamily="18" charset="0"/>
                <a:ea typeface="宋体" panose="02010600030101010101" pitchFamily="2" charset="-122"/>
              </a:rPr>
              <a:t>”文件引入其中，如图</a:t>
            </a:r>
            <a:r>
              <a:rPr lang="en-US" altLang="zh-CN" sz="1800" dirty="0">
                <a:effectLst/>
                <a:latin typeface="Times New Roman" panose="02020603050405020304" pitchFamily="18" charset="0"/>
                <a:ea typeface="宋体" panose="02010600030101010101" pitchFamily="2" charset="-122"/>
              </a:rPr>
              <a:t>1.13</a:t>
            </a:r>
            <a:r>
              <a:rPr lang="zh-CN" altLang="zh-CN" sz="1800" dirty="0">
                <a:effectLst/>
                <a:latin typeface="Times New Roman" panose="02020603050405020304" pitchFamily="18" charset="0"/>
                <a:ea typeface="宋体" panose="02010600030101010101" pitchFamily="2" charset="-122"/>
              </a:rPr>
              <a:t>所示。</a:t>
            </a:r>
          </a:p>
        </p:txBody>
      </p:sp>
      <p:pic>
        <p:nvPicPr>
          <p:cNvPr id="6146" name="Picture 2">
            <a:extLst>
              <a:ext uri="{FF2B5EF4-FFF2-40B4-BE49-F238E27FC236}">
                <a16:creationId xmlns:a16="http://schemas.microsoft.com/office/drawing/2014/main" id="{01600854-FD56-4121-9EF7-84178E345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350" y="3117850"/>
            <a:ext cx="525145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81371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实战：</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版的“</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Hello World”</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程序</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1.3.3 </a:t>
            </a:r>
            <a:r>
              <a:rPr lang="zh-CN" altLang="en-US" dirty="0"/>
              <a:t>编写</a:t>
            </a:r>
            <a:r>
              <a:rPr lang="en-US" altLang="zh-CN" dirty="0" err="1"/>
              <a:t>Netty</a:t>
            </a:r>
            <a:r>
              <a:rPr lang="zh-CN" altLang="en-US" dirty="0"/>
              <a:t>应用程序</a:t>
            </a:r>
          </a:p>
        </p:txBody>
      </p:sp>
      <p:sp>
        <p:nvSpPr>
          <p:cNvPr id="6" name="文本框 5">
            <a:extLst>
              <a:ext uri="{FF2B5EF4-FFF2-40B4-BE49-F238E27FC236}">
                <a16:creationId xmlns:a16="http://schemas.microsoft.com/office/drawing/2014/main" id="{EEFCD0F3-8875-41FF-A36A-58E71AE6A16B}"/>
              </a:ext>
            </a:extLst>
          </p:cNvPr>
          <p:cNvSpPr txBox="1"/>
          <p:nvPr/>
        </p:nvSpPr>
        <p:spPr>
          <a:xfrm>
            <a:off x="609600" y="2087562"/>
            <a:ext cx="8229600"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我们在成功引入</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框架的核心开发文件“</a:t>
            </a:r>
            <a:r>
              <a:rPr lang="en-US" altLang="zh-CN" sz="1800" dirty="0">
                <a:effectLst/>
                <a:latin typeface="Times New Roman" panose="02020603050405020304" pitchFamily="18" charset="0"/>
                <a:ea typeface="宋体" panose="02010600030101010101" pitchFamily="2" charset="-122"/>
              </a:rPr>
              <a:t>netty-all-4.1.48.Final.jar</a:t>
            </a:r>
            <a:r>
              <a:rPr lang="zh-CN" altLang="zh-CN" sz="1800" dirty="0">
                <a:effectLst/>
                <a:latin typeface="Times New Roman" panose="02020603050405020304" pitchFamily="18" charset="0"/>
                <a:ea typeface="宋体" panose="02010600030101010101" pitchFamily="2" charset="-122"/>
              </a:rPr>
              <a:t>”后，就可以编写</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应用程序了。</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应用实际上是一种</a:t>
            </a:r>
            <a:r>
              <a:rPr lang="en-US" altLang="zh-CN" sz="1800" dirty="0">
                <a:effectLst/>
                <a:latin typeface="Times New Roman" panose="02020603050405020304" pitchFamily="18" charset="0"/>
                <a:ea typeface="宋体" panose="02010600030101010101" pitchFamily="2" charset="-122"/>
              </a:rPr>
              <a:t>Java IO</a:t>
            </a:r>
            <a:r>
              <a:rPr lang="zh-CN" altLang="zh-CN" sz="1800" dirty="0">
                <a:effectLst/>
                <a:latin typeface="Times New Roman" panose="02020603050405020304" pitchFamily="18" charset="0"/>
                <a:ea typeface="宋体" panose="02010600030101010101" pitchFamily="2" charset="-122"/>
              </a:rPr>
              <a:t>会话应用，因此需要分别编写服务器端程序和客户端程序，其中核心关键是服务器端程序。在本章的实战应用中，我们仅仅编写一个基本入门的</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服务端程序（仅仅接收客户端发来的信息），而客户端通过</a:t>
            </a:r>
            <a:r>
              <a:rPr lang="en-US" altLang="zh-CN" sz="1800" dirty="0">
                <a:effectLst/>
                <a:latin typeface="Times New Roman" panose="02020603050405020304" pitchFamily="18" charset="0"/>
                <a:ea typeface="宋体" panose="02010600030101010101" pitchFamily="2" charset="-122"/>
              </a:rPr>
              <a:t>Telnet</a:t>
            </a:r>
            <a:r>
              <a:rPr lang="zh-CN" altLang="zh-CN" sz="1800" dirty="0">
                <a:effectLst/>
                <a:latin typeface="Times New Roman" panose="02020603050405020304" pitchFamily="18" charset="0"/>
                <a:ea typeface="宋体" panose="02010600030101010101" pitchFamily="2" charset="-122"/>
              </a:rPr>
              <a:t>控制台应用来模拟。</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服务应用模块一般包括两个</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文件：一个是</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类文件，一个是</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类对应的</a:t>
            </a:r>
            <a:r>
              <a:rPr lang="en-US" altLang="zh-CN" sz="1800" dirty="0">
                <a:effectLst/>
                <a:latin typeface="Times New Roman" panose="02020603050405020304" pitchFamily="18" charset="0"/>
                <a:ea typeface="宋体" panose="02010600030101010101" pitchFamily="2" charset="-122"/>
              </a:rPr>
              <a:t>Server Handler</a:t>
            </a:r>
            <a:r>
              <a:rPr lang="zh-CN" altLang="zh-CN" sz="1800" dirty="0">
                <a:effectLst/>
                <a:latin typeface="Times New Roman" panose="02020603050405020304" pitchFamily="18" charset="0"/>
                <a:ea typeface="宋体" panose="02010600030101010101" pitchFamily="2" charset="-122"/>
              </a:rPr>
              <a:t>类文件。一般的，</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类文件用于实现接口操作功能，</a:t>
            </a:r>
            <a:r>
              <a:rPr lang="en-US" altLang="zh-CN" sz="1800" dirty="0">
                <a:effectLst/>
                <a:latin typeface="Times New Roman" panose="02020603050405020304" pitchFamily="18" charset="0"/>
                <a:ea typeface="宋体" panose="02010600030101010101" pitchFamily="2" charset="-122"/>
              </a:rPr>
              <a:t>Server Handler</a:t>
            </a:r>
            <a:r>
              <a:rPr lang="zh-CN" altLang="zh-CN" sz="1800" dirty="0">
                <a:effectLst/>
                <a:latin typeface="Times New Roman" panose="02020603050405020304" pitchFamily="18" charset="0"/>
                <a:ea typeface="宋体" panose="02010600030101010101" pitchFamily="2" charset="-122"/>
              </a:rPr>
              <a:t>类文件用于实现具体的业务逻辑操作功能。当然，将</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类文件与</a:t>
            </a:r>
            <a:r>
              <a:rPr lang="en-US" altLang="zh-CN" sz="1800" dirty="0">
                <a:effectLst/>
                <a:latin typeface="Times New Roman" panose="02020603050405020304" pitchFamily="18" charset="0"/>
                <a:ea typeface="宋体" panose="02010600030101010101" pitchFamily="2" charset="-122"/>
              </a:rPr>
              <a:t>Server Handler</a:t>
            </a:r>
            <a:r>
              <a:rPr lang="zh-CN" altLang="zh-CN" sz="1800" dirty="0">
                <a:effectLst/>
                <a:latin typeface="Times New Roman" panose="02020603050405020304" pitchFamily="18" charset="0"/>
                <a:ea typeface="宋体" panose="02010600030101010101" pitchFamily="2" charset="-122"/>
              </a:rPr>
              <a:t>类文件合并写在一个</a:t>
            </a:r>
            <a:r>
              <a:rPr lang="en-US" altLang="zh-CN" sz="1800" dirty="0">
                <a:effectLst/>
                <a:latin typeface="Times New Roman" panose="02020603050405020304" pitchFamily="18" charset="0"/>
                <a:ea typeface="宋体" panose="02010600030101010101" pitchFamily="2" charset="-122"/>
              </a:rPr>
              <a:t>Java Class</a:t>
            </a:r>
            <a:r>
              <a:rPr lang="zh-CN" altLang="zh-CN" sz="1800" dirty="0">
                <a:effectLst/>
                <a:latin typeface="Times New Roman" panose="02020603050405020304" pitchFamily="18" charset="0"/>
                <a:ea typeface="宋体" panose="02010600030101010101" pitchFamily="2" charset="-122"/>
              </a:rPr>
              <a:t>文件中也是允许的，只不过代码逻辑会有些混乱，可读性自然也会差很多。</a:t>
            </a:r>
          </a:p>
        </p:txBody>
      </p:sp>
    </p:spTree>
    <p:extLst>
      <p:ext uri="{BB962C8B-B14F-4D97-AF65-F5344CB8AC3E}">
        <p14:creationId xmlns:p14="http://schemas.microsoft.com/office/powerpoint/2010/main" val="243382008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实战：</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版的“</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Hello World”</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程序</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1.3.4 </a:t>
            </a:r>
            <a:r>
              <a:rPr lang="zh-CN" altLang="en-US" dirty="0"/>
              <a:t>测试</a:t>
            </a:r>
            <a:r>
              <a:rPr lang="en-US" altLang="zh-CN" dirty="0" err="1"/>
              <a:t>HelloNetty</a:t>
            </a:r>
            <a:r>
              <a:rPr lang="zh-CN" altLang="en-US" dirty="0"/>
              <a:t>服务器端应用</a:t>
            </a:r>
          </a:p>
        </p:txBody>
      </p:sp>
      <p:sp>
        <p:nvSpPr>
          <p:cNvPr id="6" name="文本框 5">
            <a:extLst>
              <a:ext uri="{FF2B5EF4-FFF2-40B4-BE49-F238E27FC236}">
                <a16:creationId xmlns:a16="http://schemas.microsoft.com/office/drawing/2014/main" id="{F851B825-2597-4FDB-850A-5601411FECC4}"/>
              </a:ext>
            </a:extLst>
          </p:cNvPr>
          <p:cNvSpPr txBox="1"/>
          <p:nvPr/>
        </p:nvSpPr>
        <p:spPr>
          <a:xfrm>
            <a:off x="346174" y="1889779"/>
            <a:ext cx="8229600" cy="11430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下面使用</a:t>
            </a:r>
            <a:r>
              <a:rPr lang="en-US" altLang="zh-CN" sz="1800" dirty="0">
                <a:effectLst/>
                <a:latin typeface="Times New Roman" panose="02020603050405020304" pitchFamily="18" charset="0"/>
                <a:ea typeface="宋体" panose="02010600030101010101" pitchFamily="2" charset="-122"/>
              </a:rPr>
              <a:t>IntelliJ IDEA</a:t>
            </a:r>
            <a:r>
              <a:rPr lang="zh-CN" altLang="zh-CN" sz="1800" dirty="0">
                <a:effectLst/>
                <a:latin typeface="Times New Roman" panose="02020603050405020304" pitchFamily="18" charset="0"/>
                <a:ea typeface="宋体" panose="02010600030101010101" pitchFamily="2" charset="-122"/>
              </a:rPr>
              <a:t>开发工具平台测试运行一下这个简单的</a:t>
            </a:r>
            <a:r>
              <a:rPr lang="en-US" altLang="zh-CN" sz="1800" dirty="0" err="1">
                <a:solidFill>
                  <a:srgbClr val="000000"/>
                </a:solidFill>
                <a:effectLst/>
                <a:latin typeface="Times New Roman" panose="02020603050405020304" pitchFamily="18" charset="0"/>
                <a:ea typeface="宋体" panose="02010600030101010101" pitchFamily="2" charset="-122"/>
              </a:rPr>
              <a:t>HelloNetty</a:t>
            </a:r>
            <a:r>
              <a:rPr lang="zh-CN" altLang="zh-CN" sz="1800" dirty="0">
                <a:effectLst/>
                <a:latin typeface="Times New Roman" panose="02020603050405020304" pitchFamily="18" charset="0"/>
                <a:ea typeface="宋体" panose="02010600030101010101" pitchFamily="2" charset="-122"/>
              </a:rPr>
              <a:t>服务器端应用。</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）在主菜单中通过运行（</a:t>
            </a:r>
            <a:r>
              <a:rPr lang="en-US" altLang="zh-CN" sz="1800" dirty="0">
                <a:effectLst/>
                <a:latin typeface="Times New Roman" panose="02020603050405020304" pitchFamily="18" charset="0"/>
                <a:ea typeface="宋体" panose="02010600030101010101" pitchFamily="2" charset="-122"/>
              </a:rPr>
              <a:t>Run</a:t>
            </a:r>
            <a:r>
              <a:rPr lang="zh-CN" altLang="zh-CN" sz="1800" dirty="0">
                <a:effectLst/>
                <a:latin typeface="Times New Roman" panose="02020603050405020304" pitchFamily="18" charset="0"/>
                <a:ea typeface="宋体" panose="02010600030101010101" pitchFamily="2" charset="-122"/>
              </a:rPr>
              <a:t>）菜单中的“</a:t>
            </a:r>
            <a:r>
              <a:rPr lang="en-US" altLang="zh-CN" sz="1800" dirty="0">
                <a:effectLst/>
                <a:latin typeface="Times New Roman" panose="02020603050405020304" pitchFamily="18" charset="0"/>
                <a:ea typeface="宋体" panose="02010600030101010101" pitchFamily="2" charset="-122"/>
              </a:rPr>
              <a:t>Run</a:t>
            </a:r>
            <a:r>
              <a:rPr lang="zh-CN" altLang="zh-CN" sz="1800" dirty="0">
                <a:effectLst/>
                <a:latin typeface="Times New Roman" panose="02020603050405020304" pitchFamily="18" charset="0"/>
                <a:ea typeface="宋体" panose="02010600030101010101" pitchFamily="2" charset="-122"/>
              </a:rPr>
              <a:t>”命令运行</a:t>
            </a:r>
            <a:r>
              <a:rPr lang="en-US" altLang="zh-CN" sz="1800" dirty="0">
                <a:solidFill>
                  <a:srgbClr val="000000"/>
                </a:solidFill>
                <a:effectLst/>
                <a:latin typeface="Times New Roman" panose="02020603050405020304" pitchFamily="18" charset="0"/>
                <a:ea typeface="宋体" panose="02010600030101010101" pitchFamily="2" charset="-122"/>
              </a:rPr>
              <a:t>HelloNettyServer.java</a:t>
            </a:r>
            <a:r>
              <a:rPr lang="zh-CN" altLang="zh-CN" sz="1800" dirty="0">
                <a:solidFill>
                  <a:srgbClr val="000000"/>
                </a:solidFill>
                <a:effectLst/>
                <a:latin typeface="Times New Roman" panose="02020603050405020304" pitchFamily="18" charset="0"/>
                <a:ea typeface="宋体" panose="02010600030101010101" pitchFamily="2" charset="-122"/>
              </a:rPr>
              <a:t>文件，此时运行窗口中会有相应的信息提示，</a:t>
            </a:r>
            <a:r>
              <a:rPr lang="zh-CN" altLang="zh-CN" sz="1800" dirty="0">
                <a:effectLst/>
                <a:latin typeface="Times New Roman" panose="02020603050405020304" pitchFamily="18" charset="0"/>
                <a:ea typeface="宋体" panose="02010600030101010101" pitchFamily="2" charset="-122"/>
              </a:rPr>
              <a:t>如图</a:t>
            </a:r>
            <a:r>
              <a:rPr lang="en-US" altLang="zh-CN" sz="1800" dirty="0">
                <a:effectLst/>
                <a:latin typeface="Times New Roman" panose="02020603050405020304" pitchFamily="18" charset="0"/>
                <a:ea typeface="宋体" panose="02010600030101010101" pitchFamily="2" charset="-122"/>
              </a:rPr>
              <a:t>1.18</a:t>
            </a:r>
            <a:r>
              <a:rPr lang="zh-CN" altLang="zh-CN" sz="1800" dirty="0">
                <a:effectLst/>
                <a:latin typeface="Times New Roman" panose="02020603050405020304" pitchFamily="18" charset="0"/>
                <a:ea typeface="宋体" panose="02010600030101010101" pitchFamily="2" charset="-122"/>
              </a:rPr>
              <a:t>所示。</a:t>
            </a:r>
          </a:p>
        </p:txBody>
      </p:sp>
      <p:pic>
        <p:nvPicPr>
          <p:cNvPr id="7170" name="Picture 2">
            <a:extLst>
              <a:ext uri="{FF2B5EF4-FFF2-40B4-BE49-F238E27FC236}">
                <a16:creationId xmlns:a16="http://schemas.microsoft.com/office/drawing/2014/main" id="{10DA1E2D-AEB0-4216-A201-CF53C36FF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113" y="3504921"/>
            <a:ext cx="2971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92350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1.4 </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框架模块介绍</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1.4.1 </a:t>
            </a:r>
            <a:r>
              <a:rPr lang="en-US" altLang="zh-CN" dirty="0" err="1"/>
              <a:t>Netty</a:t>
            </a:r>
            <a:r>
              <a:rPr lang="zh-CN" altLang="en-US" dirty="0"/>
              <a:t>框架功能模块的组织结构</a:t>
            </a:r>
          </a:p>
        </p:txBody>
      </p:sp>
      <p:sp>
        <p:nvSpPr>
          <p:cNvPr id="6" name="文本框 5">
            <a:extLst>
              <a:ext uri="{FF2B5EF4-FFF2-40B4-BE49-F238E27FC236}">
                <a16:creationId xmlns:a16="http://schemas.microsoft.com/office/drawing/2014/main" id="{D63D518A-80C9-4623-AF15-47D6073D8710}"/>
              </a:ext>
            </a:extLst>
          </p:cNvPr>
          <p:cNvSpPr txBox="1"/>
          <p:nvPr/>
        </p:nvSpPr>
        <p:spPr>
          <a:xfrm>
            <a:off x="346174" y="1828800"/>
            <a:ext cx="8340626"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关于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框架功能模块的组织结构，请参考由</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官网（</a:t>
            </a:r>
            <a:r>
              <a:rPr lang="en-US" altLang="zh-CN" sz="1800" dirty="0">
                <a:effectLst/>
                <a:latin typeface="Times New Roman" panose="02020603050405020304" pitchFamily="18" charset="0"/>
                <a:ea typeface="宋体" panose="02010600030101010101" pitchFamily="2" charset="-122"/>
              </a:rPr>
              <a:t>nettt.io</a:t>
            </a:r>
            <a:r>
              <a:rPr lang="zh-CN" altLang="zh-CN" sz="1800" dirty="0">
                <a:effectLst/>
                <a:latin typeface="Times New Roman" panose="02020603050405020304" pitchFamily="18" charset="0"/>
                <a:ea typeface="宋体" panose="02010600030101010101" pitchFamily="2" charset="-122"/>
              </a:rPr>
              <a:t>）提供的原理结构图，具体如图</a:t>
            </a:r>
            <a:r>
              <a:rPr lang="en-US" altLang="zh-CN" sz="1800" dirty="0">
                <a:effectLst/>
                <a:latin typeface="Times New Roman" panose="02020603050405020304" pitchFamily="18" charset="0"/>
                <a:ea typeface="宋体" panose="02010600030101010101" pitchFamily="2" charset="-122"/>
              </a:rPr>
              <a:t>1.23</a:t>
            </a:r>
            <a:r>
              <a:rPr lang="zh-CN" altLang="zh-CN" sz="1800" dirty="0">
                <a:effectLst/>
                <a:latin typeface="Times New Roman" panose="02020603050405020304" pitchFamily="18" charset="0"/>
                <a:ea typeface="宋体" panose="02010600030101010101" pitchFamily="2" charset="-122"/>
              </a:rPr>
              <a:t>所示。</a:t>
            </a:r>
          </a:p>
        </p:txBody>
      </p:sp>
      <p:pic>
        <p:nvPicPr>
          <p:cNvPr id="8194" name="Picture 2">
            <a:extLst>
              <a:ext uri="{FF2B5EF4-FFF2-40B4-BE49-F238E27FC236}">
                <a16:creationId xmlns:a16="http://schemas.microsoft.com/office/drawing/2014/main" id="{636C8FFA-CE6B-47F8-B42F-AC846081A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2521903"/>
            <a:ext cx="4495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66944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1.4 </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框架模块介绍</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1.4.2 </a:t>
            </a:r>
            <a:r>
              <a:rPr lang="en-US" altLang="zh-CN" dirty="0" err="1"/>
              <a:t>Netty</a:t>
            </a:r>
            <a:r>
              <a:rPr lang="en-US" altLang="zh-CN" dirty="0"/>
              <a:t> Bootstrap</a:t>
            </a:r>
            <a:r>
              <a:rPr lang="zh-CN" altLang="en-US" dirty="0"/>
              <a:t>入口模块</a:t>
            </a:r>
          </a:p>
        </p:txBody>
      </p:sp>
      <p:sp>
        <p:nvSpPr>
          <p:cNvPr id="6" name="文本框 5">
            <a:extLst>
              <a:ext uri="{FF2B5EF4-FFF2-40B4-BE49-F238E27FC236}">
                <a16:creationId xmlns:a16="http://schemas.microsoft.com/office/drawing/2014/main" id="{7ABE461B-0F63-40A3-91A1-406B9FFC45B8}"/>
              </a:ext>
            </a:extLst>
          </p:cNvPr>
          <p:cNvSpPr txBox="1"/>
          <p:nvPr/>
        </p:nvSpPr>
        <p:spPr>
          <a:xfrm>
            <a:off x="346174" y="1952624"/>
            <a:ext cx="8229600"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Bootstrap</a:t>
            </a:r>
            <a:r>
              <a:rPr lang="zh-CN" altLang="zh-CN" sz="1800" dirty="0">
                <a:effectLst/>
                <a:latin typeface="Times New Roman" panose="02020603050405020304" pitchFamily="18" charset="0"/>
                <a:ea typeface="宋体" panose="02010600030101010101" pitchFamily="2" charset="-122"/>
              </a:rPr>
              <a:t>模块相当于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框架的启动器，因此也称为入口模块，主要包括</a:t>
            </a:r>
            <a:r>
              <a:rPr lang="en-US" altLang="zh-CN" sz="1800" dirty="0">
                <a:effectLst/>
                <a:latin typeface="Times New Roman" panose="02020603050405020304" pitchFamily="18" charset="0"/>
                <a:ea typeface="宋体" panose="02010600030101010101" pitchFamily="2" charset="-122"/>
              </a:rPr>
              <a:t>Bootstrap</a:t>
            </a:r>
            <a:r>
              <a:rPr lang="zh-CN" altLang="zh-CN" sz="1800" dirty="0">
                <a:effectLst/>
                <a:latin typeface="Times New Roman" panose="02020603050405020304" pitchFamily="18" charset="0"/>
                <a:ea typeface="宋体" panose="02010600030101010101" pitchFamily="2" charset="-122"/>
              </a:rPr>
              <a:t>接口和</a:t>
            </a:r>
            <a:r>
              <a:rPr lang="en-US" altLang="zh-CN" sz="1800" dirty="0" err="1">
                <a:effectLst/>
                <a:latin typeface="Times New Roman" panose="02020603050405020304" pitchFamily="18" charset="0"/>
                <a:ea typeface="宋体" panose="02010600030101010101" pitchFamily="2" charset="-122"/>
              </a:rPr>
              <a:t>ServerBootstrap</a:t>
            </a:r>
            <a:r>
              <a:rPr lang="zh-CN" altLang="zh-CN" sz="1800" dirty="0">
                <a:effectLst/>
                <a:latin typeface="Times New Roman" panose="02020603050405020304" pitchFamily="18" charset="0"/>
                <a:ea typeface="宋体" panose="02010600030101010101" pitchFamily="2" charset="-122"/>
              </a:rPr>
              <a:t>接口，如图</a:t>
            </a:r>
            <a:r>
              <a:rPr lang="en-US" altLang="zh-CN" sz="1800" dirty="0">
                <a:effectLst/>
                <a:latin typeface="Times New Roman" panose="02020603050405020304" pitchFamily="18" charset="0"/>
                <a:ea typeface="宋体" panose="02010600030101010101" pitchFamily="2" charset="-122"/>
              </a:rPr>
              <a:t>1.24</a:t>
            </a:r>
            <a:r>
              <a:rPr lang="zh-CN" altLang="zh-CN" sz="1800" dirty="0">
                <a:effectLst/>
                <a:latin typeface="Times New Roman" panose="02020603050405020304" pitchFamily="18" charset="0"/>
                <a:ea typeface="宋体" panose="02010600030101010101" pitchFamily="2" charset="-122"/>
              </a:rPr>
              <a:t>所示。</a:t>
            </a:r>
          </a:p>
        </p:txBody>
      </p:sp>
      <p:pic>
        <p:nvPicPr>
          <p:cNvPr id="9218" name="Picture 2">
            <a:extLst>
              <a:ext uri="{FF2B5EF4-FFF2-40B4-BE49-F238E27FC236}">
                <a16:creationId xmlns:a16="http://schemas.microsoft.com/office/drawing/2014/main" id="{CDF804B9-77B7-4962-880A-6E5BC6441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13" y="34290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54461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1.4 </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框架模块介绍</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1.4.3 </a:t>
            </a:r>
            <a:r>
              <a:rPr lang="en-US" altLang="zh-CN" dirty="0" err="1"/>
              <a:t>Netty</a:t>
            </a:r>
            <a:r>
              <a:rPr lang="en-US" altLang="zh-CN" dirty="0"/>
              <a:t> Channel</a:t>
            </a:r>
            <a:r>
              <a:rPr lang="zh-CN" altLang="en-US" dirty="0"/>
              <a:t>传输通道模块</a:t>
            </a:r>
          </a:p>
        </p:txBody>
      </p:sp>
      <p:sp>
        <p:nvSpPr>
          <p:cNvPr id="6" name="文本框 5">
            <a:extLst>
              <a:ext uri="{FF2B5EF4-FFF2-40B4-BE49-F238E27FC236}">
                <a16:creationId xmlns:a16="http://schemas.microsoft.com/office/drawing/2014/main" id="{0F7EA9AE-D80D-47AF-BADA-19C58B5F9C05}"/>
              </a:ext>
            </a:extLst>
          </p:cNvPr>
          <p:cNvSpPr txBox="1"/>
          <p:nvPr/>
        </p:nvSpPr>
        <p:spPr>
          <a:xfrm>
            <a:off x="457200" y="1933575"/>
            <a:ext cx="832485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传输通道模块是</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框架网络操作的抽象类，主要包括基本的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操作（例如：</a:t>
            </a:r>
            <a:r>
              <a:rPr lang="en-US" altLang="zh-CN" sz="1800" dirty="0">
                <a:effectLst/>
                <a:latin typeface="Times New Roman" panose="02020603050405020304" pitchFamily="18" charset="0"/>
                <a:ea typeface="宋体" panose="02010600030101010101" pitchFamily="2" charset="-122"/>
              </a:rPr>
              <a:t>bind</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connect</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read</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write</a:t>
            </a:r>
            <a:r>
              <a:rPr lang="zh-CN" altLang="zh-CN" sz="1800" dirty="0">
                <a:effectLst/>
                <a:latin typeface="Times New Roman" panose="02020603050405020304" pitchFamily="18" charset="0"/>
                <a:ea typeface="宋体" panose="02010600030101010101" pitchFamily="2" charset="-122"/>
              </a:rPr>
              <a:t>等）。另外，</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传输通道模块还包括了</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框架相关的一些功能，比如如何获取该</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模块的事件驱动循环对象（</a:t>
            </a:r>
            <a:r>
              <a:rPr lang="en-US" altLang="zh-CN" sz="1800" dirty="0" err="1">
                <a:effectLst/>
                <a:latin typeface="Times New Roman" panose="02020603050405020304" pitchFamily="18" charset="0"/>
                <a:ea typeface="宋体" panose="02010600030101010101" pitchFamily="2" charset="-122"/>
              </a:rPr>
              <a:t>EventLoop</a:t>
            </a:r>
            <a:r>
              <a:rPr lang="zh-CN" altLang="zh-CN" sz="1800" dirty="0">
                <a:effectLst/>
                <a:latin typeface="Times New Roman" panose="02020603050405020304" pitchFamily="18" charset="0"/>
                <a:ea typeface="宋体" panose="02010600030101010101" pitchFamily="2" charset="-122"/>
              </a:rPr>
              <a:t>，详见后文）。关于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框架中</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模块的组织结构，如图</a:t>
            </a:r>
            <a:r>
              <a:rPr lang="en-US" altLang="zh-CN" sz="1800" dirty="0">
                <a:effectLst/>
                <a:latin typeface="Times New Roman" panose="02020603050405020304" pitchFamily="18" charset="0"/>
                <a:ea typeface="宋体" panose="02010600030101010101" pitchFamily="2" charset="-122"/>
              </a:rPr>
              <a:t>1.25</a:t>
            </a:r>
            <a:r>
              <a:rPr lang="zh-CN" altLang="zh-CN" sz="1800" dirty="0">
                <a:effectLst/>
                <a:latin typeface="Times New Roman" panose="02020603050405020304" pitchFamily="18" charset="0"/>
                <a:ea typeface="宋体" panose="02010600030101010101" pitchFamily="2" charset="-122"/>
              </a:rPr>
              <a:t>所示。</a:t>
            </a:r>
          </a:p>
        </p:txBody>
      </p:sp>
      <p:pic>
        <p:nvPicPr>
          <p:cNvPr id="10242" name="Picture 2">
            <a:extLst>
              <a:ext uri="{FF2B5EF4-FFF2-40B4-BE49-F238E27FC236}">
                <a16:creationId xmlns:a16="http://schemas.microsoft.com/office/drawing/2014/main" id="{05896E3D-8126-4BCB-9628-C13C53358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763" y="3311060"/>
            <a:ext cx="21050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97780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1.4 </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框架模块介绍</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1.4.4 </a:t>
            </a:r>
            <a:r>
              <a:rPr lang="en-US" altLang="zh-CN" dirty="0" err="1"/>
              <a:t>Netty</a:t>
            </a:r>
            <a:r>
              <a:rPr lang="en-US" altLang="zh-CN" dirty="0"/>
              <a:t> </a:t>
            </a:r>
            <a:r>
              <a:rPr lang="en-US" altLang="zh-CN" dirty="0" err="1"/>
              <a:t>EventLoop</a:t>
            </a:r>
            <a:r>
              <a:rPr lang="zh-CN" altLang="en-US" dirty="0"/>
              <a:t>事件循环模块</a:t>
            </a:r>
          </a:p>
        </p:txBody>
      </p:sp>
      <p:sp>
        <p:nvSpPr>
          <p:cNvPr id="10" name="文本框 9">
            <a:extLst>
              <a:ext uri="{FF2B5EF4-FFF2-40B4-BE49-F238E27FC236}">
                <a16:creationId xmlns:a16="http://schemas.microsoft.com/office/drawing/2014/main" id="{031D5F98-0AD7-4C14-B889-38C367F0977B}"/>
              </a:ext>
            </a:extLst>
          </p:cNvPr>
          <p:cNvSpPr txBox="1"/>
          <p:nvPr/>
        </p:nvSpPr>
        <p:spPr>
          <a:xfrm>
            <a:off x="346174" y="2238375"/>
            <a:ext cx="8150126"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框架是基于事件驱动模型的，具体是使用相应的事件来通知状态改变或者操作状态改变的。前一小节介绍的</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模块是</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框架网络操作的抽象类，本小节介绍的</a:t>
            </a:r>
            <a:r>
              <a:rPr lang="en-US" altLang="zh-CN" sz="1800" dirty="0" err="1">
                <a:effectLst/>
                <a:latin typeface="Times New Roman" panose="02020603050405020304" pitchFamily="18" charset="0"/>
                <a:ea typeface="宋体" panose="02010600030101010101" pitchFamily="2" charset="-122"/>
              </a:rPr>
              <a:t>EventLoop</a:t>
            </a:r>
            <a:r>
              <a:rPr lang="zh-CN" altLang="zh-CN" sz="1800" dirty="0">
                <a:effectLst/>
                <a:latin typeface="Times New Roman" panose="02020603050405020304" pitchFamily="18" charset="0"/>
                <a:ea typeface="宋体" panose="02010600030101010101" pitchFamily="2" charset="-122"/>
              </a:rPr>
              <a:t>模块主要是为</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模块实现</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操作处理的，这两个模块配合在一起来参与并完成</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框架设计的</a:t>
            </a:r>
            <a:r>
              <a:rPr lang="en-US" altLang="zh-CN" sz="1800" dirty="0" err="1">
                <a:effectLst/>
                <a:latin typeface="Times New Roman" panose="02020603050405020304" pitchFamily="18" charset="0"/>
                <a:ea typeface="宋体" panose="02010600030101010101" pitchFamily="2" charset="-122"/>
              </a:rPr>
              <a:t>EventLoop</a:t>
            </a:r>
            <a:r>
              <a:rPr lang="zh-CN" altLang="zh-CN" sz="1800" dirty="0">
                <a:effectLst/>
                <a:latin typeface="Times New Roman" panose="02020603050405020304" pitchFamily="18" charset="0"/>
                <a:ea typeface="宋体" panose="02010600030101010101" pitchFamily="2" charset="-122"/>
              </a:rPr>
              <a:t>模块实现了控制流、多线程和并发功能，结合</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模块能够帮助用户实现周期性任务调度任务。比如：当一个客户端连接到达时，</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就会注册一个</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对象，然后由</a:t>
            </a:r>
            <a:r>
              <a:rPr lang="en-US" altLang="zh-CN" sz="1800" dirty="0" err="1">
                <a:effectLst/>
                <a:latin typeface="Times New Roman" panose="02020603050405020304" pitchFamily="18" charset="0"/>
                <a:ea typeface="宋体" panose="02010600030101010101" pitchFamily="2" charset="-122"/>
              </a:rPr>
              <a:t>EventLoopGroup</a:t>
            </a:r>
            <a:r>
              <a:rPr lang="zh-CN" altLang="zh-CN" sz="1800" dirty="0">
                <a:effectLst/>
                <a:latin typeface="Times New Roman" panose="02020603050405020304" pitchFamily="18" charset="0"/>
                <a:ea typeface="宋体" panose="02010600030101010101" pitchFamily="2" charset="-122"/>
              </a:rPr>
              <a:t>接口（可以理解为</a:t>
            </a:r>
            <a:r>
              <a:rPr lang="en-US" altLang="zh-CN" sz="1800" dirty="0" err="1">
                <a:effectLst/>
                <a:latin typeface="Times New Roman" panose="02020603050405020304" pitchFamily="18" charset="0"/>
                <a:ea typeface="宋体" panose="02010600030101010101" pitchFamily="2" charset="-122"/>
              </a:rPr>
              <a:t>EventLoop</a:t>
            </a:r>
            <a:r>
              <a:rPr lang="zh-CN" altLang="zh-CN" sz="1800" dirty="0">
                <a:effectLst/>
                <a:latin typeface="Times New Roman" panose="02020603050405020304" pitchFamily="18" charset="0"/>
                <a:ea typeface="宋体" panose="02010600030101010101" pitchFamily="2" charset="-122"/>
              </a:rPr>
              <a:t>接口组合）分配一个</a:t>
            </a:r>
            <a:r>
              <a:rPr lang="en-US" altLang="zh-CN" sz="1800" dirty="0" err="1">
                <a:effectLst/>
                <a:latin typeface="Times New Roman" panose="02020603050405020304" pitchFamily="18" charset="0"/>
                <a:ea typeface="宋体" panose="02010600030101010101" pitchFamily="2" charset="-122"/>
              </a:rPr>
              <a:t>EventLoop</a:t>
            </a:r>
            <a:r>
              <a:rPr lang="zh-CN" altLang="zh-CN" sz="1800" dirty="0">
                <a:effectLst/>
                <a:latin typeface="Times New Roman" panose="02020603050405020304" pitchFamily="18" charset="0"/>
                <a:ea typeface="宋体" panose="02010600030101010101" pitchFamily="2" charset="-122"/>
              </a:rPr>
              <a:t>对象绑定到这个</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对象上。此时这个</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对象在整个生命周期中，都是由这个绑定的</a:t>
            </a:r>
            <a:r>
              <a:rPr lang="en-US" altLang="zh-CN" sz="1800" dirty="0" err="1">
                <a:effectLst/>
                <a:latin typeface="Times New Roman" panose="02020603050405020304" pitchFamily="18" charset="0"/>
                <a:ea typeface="宋体" panose="02010600030101010101" pitchFamily="2" charset="-122"/>
              </a:rPr>
              <a:t>EventLoop</a:t>
            </a:r>
            <a:r>
              <a:rPr lang="zh-CN" altLang="zh-CN" sz="1800" dirty="0">
                <a:effectLst/>
                <a:latin typeface="Times New Roman" panose="02020603050405020304" pitchFamily="18" charset="0"/>
                <a:ea typeface="宋体" panose="02010600030101010101" pitchFamily="2" charset="-122"/>
              </a:rPr>
              <a:t>对象来提供相应服务的。</a:t>
            </a:r>
          </a:p>
        </p:txBody>
      </p:sp>
    </p:spTree>
    <p:extLst>
      <p:ext uri="{BB962C8B-B14F-4D97-AF65-F5344CB8AC3E}">
        <p14:creationId xmlns:p14="http://schemas.microsoft.com/office/powerpoint/2010/main" val="228594840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1.4 </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框架模块介绍</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63403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1.4.5 </a:t>
            </a:r>
            <a:r>
              <a:rPr lang="en-US" altLang="zh-CN" dirty="0" err="1"/>
              <a:t>Netty</a:t>
            </a:r>
            <a:r>
              <a:rPr lang="en-US" altLang="zh-CN" dirty="0"/>
              <a:t> </a:t>
            </a:r>
            <a:r>
              <a:rPr lang="en-US" altLang="zh-CN" dirty="0" err="1"/>
              <a:t>ChannelFuture</a:t>
            </a:r>
            <a:r>
              <a:rPr lang="zh-CN" altLang="en-US" dirty="0"/>
              <a:t>异步通知接口</a:t>
            </a:r>
          </a:p>
        </p:txBody>
      </p:sp>
      <p:sp>
        <p:nvSpPr>
          <p:cNvPr id="6" name="文本框 5">
            <a:extLst>
              <a:ext uri="{FF2B5EF4-FFF2-40B4-BE49-F238E27FC236}">
                <a16:creationId xmlns:a16="http://schemas.microsoft.com/office/drawing/2014/main" id="{B48D25DD-FCCF-492E-902D-DC3A5E50913D}"/>
              </a:ext>
            </a:extLst>
          </p:cNvPr>
          <p:cNvSpPr txBox="1"/>
          <p:nvPr/>
        </p:nvSpPr>
        <p:spPr>
          <a:xfrm>
            <a:off x="346174" y="2087562"/>
            <a:ext cx="8340626"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框架被设计为异步非阻塞方式，即所有</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操作都为异步的，也就是应用程序不会马上得知客户端发送的请求是否已经被服务器端处理完成了。</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因此，</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框架设计了一个</a:t>
            </a:r>
            <a:r>
              <a:rPr lang="en-US" altLang="zh-CN" sz="1800" dirty="0" err="1">
                <a:effectLst/>
                <a:latin typeface="Times New Roman" panose="02020603050405020304" pitchFamily="18" charset="0"/>
                <a:ea typeface="宋体" panose="02010600030101010101" pitchFamily="2" charset="-122"/>
              </a:rPr>
              <a:t>ChannelFuture</a:t>
            </a:r>
            <a:r>
              <a:rPr lang="zh-CN" altLang="zh-CN" sz="1800" dirty="0">
                <a:effectLst/>
                <a:latin typeface="Times New Roman" panose="02020603050405020304" pitchFamily="18" charset="0"/>
                <a:ea typeface="宋体" panose="02010600030101010101" pitchFamily="2" charset="-122"/>
              </a:rPr>
              <a:t>异步通知接口，通过该接口定义的</a:t>
            </a:r>
            <a:r>
              <a:rPr lang="en-US" altLang="zh-CN" sz="1800" dirty="0" err="1">
                <a:effectLst/>
                <a:latin typeface="Times New Roman" panose="02020603050405020304" pitchFamily="18" charset="0"/>
                <a:ea typeface="宋体" panose="02010600030101010101" pitchFamily="2" charset="-122"/>
              </a:rPr>
              <a:t>addListener</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方法注册一个</a:t>
            </a:r>
            <a:r>
              <a:rPr lang="en-US" altLang="zh-CN" sz="1800" dirty="0" err="1">
                <a:effectLst/>
                <a:latin typeface="Times New Roman" panose="02020603050405020304" pitchFamily="18" charset="0"/>
                <a:ea typeface="宋体" panose="02010600030101010101" pitchFamily="2" charset="-122"/>
              </a:rPr>
              <a:t>ChannelFutureListener</a:t>
            </a:r>
            <a:r>
              <a:rPr lang="zh-CN" altLang="zh-CN" sz="1800" dirty="0">
                <a:effectLst/>
                <a:latin typeface="Times New Roman" panose="02020603050405020304" pitchFamily="18" charset="0"/>
                <a:ea typeface="宋体" panose="02010600030101010101" pitchFamily="2" charset="-122"/>
              </a:rPr>
              <a:t>对象，当操作执行成功或者失败时，监听对象就会自动触发并返回结果。</a:t>
            </a:r>
          </a:p>
        </p:txBody>
      </p:sp>
    </p:spTree>
    <p:extLst>
      <p:ext uri="{BB962C8B-B14F-4D97-AF65-F5344CB8AC3E}">
        <p14:creationId xmlns:p14="http://schemas.microsoft.com/office/powerpoint/2010/main" val="48123273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了解</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Java</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中的</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IO</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通信</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342D4DE5-8455-4040-8100-1752697A0707}"/>
              </a:ext>
            </a:extLst>
          </p:cNvPr>
          <p:cNvSpPr txBox="1"/>
          <p:nvPr/>
        </p:nvSpPr>
        <p:spPr>
          <a:xfrm>
            <a:off x="533400" y="2255838"/>
            <a:ext cx="8153400"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在计算机领域提到</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通信，相信大多数读者首先想到的就是</a:t>
            </a:r>
            <a:r>
              <a:rPr lang="en-US" altLang="zh-CN" sz="1800" dirty="0">
                <a:effectLst/>
                <a:latin typeface="Times New Roman" panose="02020603050405020304" pitchFamily="18" charset="0"/>
                <a:ea typeface="宋体" panose="02010600030101010101" pitchFamily="2" charset="-122"/>
              </a:rPr>
              <a:t>Unix</a:t>
            </a:r>
            <a:r>
              <a:rPr lang="zh-CN" altLang="zh-CN" sz="1800" dirty="0">
                <a:effectLst/>
                <a:latin typeface="Times New Roman" panose="02020603050405020304" pitchFamily="18" charset="0"/>
                <a:ea typeface="宋体" panose="02010600030101010101" pitchFamily="2" charset="-122"/>
              </a:rPr>
              <a:t>网络编程，及其所定义的</a:t>
            </a:r>
            <a:r>
              <a:rPr lang="en-US" altLang="zh-CN" sz="1800" dirty="0">
                <a:effectLst/>
                <a:latin typeface="Times New Roman" panose="02020603050405020304" pitchFamily="18" charset="0"/>
                <a:ea typeface="宋体" panose="02010600030101010101" pitchFamily="2" charset="-122"/>
              </a:rPr>
              <a:t>5</a:t>
            </a:r>
            <a:r>
              <a:rPr lang="zh-CN" altLang="zh-CN" sz="1800" dirty="0">
                <a:effectLst/>
                <a:latin typeface="Times New Roman" panose="02020603050405020304" pitchFamily="18" charset="0"/>
                <a:ea typeface="宋体" panose="02010600030101010101" pitchFamily="2" charset="-122"/>
              </a:rPr>
              <a:t>种</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模型。同样的，</a:t>
            </a:r>
            <a:r>
              <a:rPr lang="en-US" altLang="zh-CN" sz="1800" dirty="0">
                <a:effectLst/>
                <a:latin typeface="Times New Roman" panose="02020603050405020304" pitchFamily="18" charset="0"/>
                <a:ea typeface="宋体" panose="02010600030101010101" pitchFamily="2" charset="-122"/>
              </a:rPr>
              <a:t>Java IO</a:t>
            </a:r>
            <a:r>
              <a:rPr lang="zh-CN" altLang="zh-CN" sz="1800" dirty="0">
                <a:effectLst/>
                <a:latin typeface="Times New Roman" panose="02020603050405020304" pitchFamily="18" charset="0"/>
                <a:ea typeface="宋体" panose="02010600030101010101" pitchFamily="2" charset="-122"/>
              </a:rPr>
              <a:t>通信也源自于</a:t>
            </a:r>
            <a:r>
              <a:rPr lang="en-US" altLang="zh-CN" sz="1800" dirty="0">
                <a:effectLst/>
                <a:latin typeface="Times New Roman" panose="02020603050405020304" pitchFamily="18" charset="0"/>
                <a:ea typeface="宋体" panose="02010600030101010101" pitchFamily="2" charset="-122"/>
              </a:rPr>
              <a:t>Unix</a:t>
            </a:r>
            <a:r>
              <a:rPr lang="zh-CN" altLang="zh-CN" sz="1800" dirty="0">
                <a:effectLst/>
                <a:latin typeface="Times New Roman" panose="02020603050405020304" pitchFamily="18" charset="0"/>
                <a:ea typeface="宋体" panose="02010600030101010101" pitchFamily="2" charset="-122"/>
              </a:rPr>
              <a:t>网络编程所定义的</a:t>
            </a:r>
            <a:r>
              <a:rPr lang="en-US" altLang="zh-CN" sz="1800" dirty="0">
                <a:effectLst/>
                <a:latin typeface="Times New Roman" panose="02020603050405020304" pitchFamily="18" charset="0"/>
                <a:ea typeface="宋体" panose="02010600030101010101" pitchFamily="2" charset="-122"/>
              </a:rPr>
              <a:t>5</a:t>
            </a:r>
            <a:r>
              <a:rPr lang="zh-CN" altLang="zh-CN" sz="1800" dirty="0">
                <a:effectLst/>
                <a:latin typeface="Times New Roman" panose="02020603050405020304" pitchFamily="18" charset="0"/>
                <a:ea typeface="宋体" panose="02010600030101010101" pitchFamily="2" charset="-122"/>
              </a:rPr>
              <a:t>种</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模型。</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我们知道，网络通信的本质是网络之间的数据</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传递，而在数据传递过程中不可避免地出现“同步</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异步”和“阻塞</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非阻塞”问题。其实，不仅网络通信会有这个问题，就是本地文件读写也会有同样的问题。那么，什么是“同步</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异步”和“阻塞</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非阻塞”的概念呢？请继续往下阅读。</a:t>
            </a:r>
          </a:p>
        </p:txBody>
      </p:sp>
      <p:sp>
        <p:nvSpPr>
          <p:cNvPr id="7" name="文本框 6">
            <a:extLst>
              <a:ext uri="{FF2B5EF4-FFF2-40B4-BE49-F238E27FC236}">
                <a16:creationId xmlns:a16="http://schemas.microsoft.com/office/drawing/2014/main" id="{75C73C66-A882-4D17-9037-0CE21DF81CBB}"/>
              </a:ext>
            </a:extLst>
          </p:cNvPr>
          <p:cNvSpPr txBox="1"/>
          <p:nvPr/>
        </p:nvSpPr>
        <p:spPr>
          <a:xfrm>
            <a:off x="247650"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1.1.1 IO</a:t>
            </a:r>
            <a:r>
              <a:rPr lang="zh-CN" altLang="en-US" dirty="0"/>
              <a:t>通信基础</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1.4 </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框架模块介绍</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3" y="1178798"/>
            <a:ext cx="574030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1.4.6 </a:t>
            </a:r>
            <a:r>
              <a:rPr lang="en-US" altLang="zh-CN" dirty="0" err="1"/>
              <a:t>ChannelHandler</a:t>
            </a:r>
            <a:r>
              <a:rPr lang="zh-CN" altLang="en-US" dirty="0"/>
              <a:t>与</a:t>
            </a:r>
            <a:r>
              <a:rPr lang="en-US" altLang="zh-CN" dirty="0" err="1"/>
              <a:t>ChannelPipeline</a:t>
            </a:r>
            <a:r>
              <a:rPr lang="zh-CN" altLang="en-US" dirty="0"/>
              <a:t>接口</a:t>
            </a:r>
          </a:p>
        </p:txBody>
      </p:sp>
      <p:sp>
        <p:nvSpPr>
          <p:cNvPr id="10" name="文本框 9">
            <a:extLst>
              <a:ext uri="{FF2B5EF4-FFF2-40B4-BE49-F238E27FC236}">
                <a16:creationId xmlns:a16="http://schemas.microsoft.com/office/drawing/2014/main" id="{6C17AD70-0FED-4565-B183-8329639081C9}"/>
              </a:ext>
            </a:extLst>
          </p:cNvPr>
          <p:cNvSpPr txBox="1"/>
          <p:nvPr/>
        </p:nvSpPr>
        <p:spPr>
          <a:xfrm>
            <a:off x="346172" y="1866900"/>
            <a:ext cx="8340627"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接口是</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框架中的核心部分，是负责管理所有</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数据的应用程序逻辑容器。具体来讲，</a:t>
            </a: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就是用来管理连接请求、数据接收、异常处理和数据转换等功能的接口。</a:t>
            </a:r>
          </a:p>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ChannelHandler</a:t>
            </a:r>
            <a:r>
              <a:rPr lang="zh-CN" altLang="zh-CN" sz="1800" dirty="0">
                <a:effectLst/>
                <a:latin typeface="Times New Roman" panose="02020603050405020304" pitchFamily="18" charset="0"/>
                <a:ea typeface="宋体" panose="02010600030101010101" pitchFamily="2" charset="-122"/>
              </a:rPr>
              <a:t>接口有两个核心子类：</a:t>
            </a:r>
            <a:r>
              <a:rPr lang="en-US" altLang="zh-CN" sz="1800" dirty="0" err="1">
                <a:effectLst/>
                <a:latin typeface="Times New Roman" panose="02020603050405020304" pitchFamily="18" charset="0"/>
                <a:ea typeface="宋体" panose="02010600030101010101" pitchFamily="2" charset="-122"/>
              </a:rPr>
              <a:t>ChannelInboundHandler</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ChannelOutboundHandler</a:t>
            </a:r>
            <a:r>
              <a:rPr lang="zh-CN" altLang="zh-CN" sz="1800" dirty="0">
                <a:effectLst/>
                <a:latin typeface="Times New Roman" panose="02020603050405020304" pitchFamily="18" charset="0"/>
                <a:ea typeface="宋体" panose="02010600030101010101" pitchFamily="2" charset="-122"/>
              </a:rPr>
              <a:t>。其中，</a:t>
            </a:r>
            <a:r>
              <a:rPr lang="en-US" altLang="zh-CN" sz="1800" dirty="0" err="1">
                <a:effectLst/>
                <a:latin typeface="Times New Roman" panose="02020603050405020304" pitchFamily="18" charset="0"/>
                <a:ea typeface="宋体" panose="02010600030101010101" pitchFamily="2" charset="-122"/>
              </a:rPr>
              <a:t>ChannelInboundHandler</a:t>
            </a:r>
            <a:r>
              <a:rPr lang="zh-CN" altLang="zh-CN" sz="1800" dirty="0">
                <a:effectLst/>
                <a:latin typeface="Times New Roman" panose="02020603050405020304" pitchFamily="18" charset="0"/>
                <a:ea typeface="宋体" panose="02010600030101010101" pitchFamily="2" charset="-122"/>
              </a:rPr>
              <a:t>子类负责处理输入数据和输入事件，而</a:t>
            </a:r>
            <a:r>
              <a:rPr lang="en-US" altLang="zh-CN" sz="1800" dirty="0" err="1">
                <a:effectLst/>
                <a:latin typeface="Times New Roman" panose="02020603050405020304" pitchFamily="18" charset="0"/>
                <a:ea typeface="宋体" panose="02010600030101010101" pitchFamily="2" charset="-122"/>
              </a:rPr>
              <a:t>ChannelOutboundHandler</a:t>
            </a:r>
            <a:r>
              <a:rPr lang="zh-CN" altLang="zh-CN" sz="1800" dirty="0">
                <a:effectLst/>
                <a:latin typeface="Times New Roman" panose="02020603050405020304" pitchFamily="18" charset="0"/>
                <a:ea typeface="宋体" panose="02010600030101010101" pitchFamily="2" charset="-122"/>
              </a:rPr>
              <a:t>子类负责处理输出数据和输出事件，具体如图</a:t>
            </a:r>
            <a:r>
              <a:rPr lang="en-US" altLang="zh-CN" sz="1800" dirty="0">
                <a:effectLst/>
                <a:latin typeface="Times New Roman" panose="02020603050405020304" pitchFamily="18" charset="0"/>
                <a:ea typeface="宋体" panose="02010600030101010101" pitchFamily="2" charset="-122"/>
              </a:rPr>
              <a:t>1.28</a:t>
            </a:r>
            <a:r>
              <a:rPr lang="zh-CN" altLang="zh-CN" sz="1800" dirty="0">
                <a:effectLst/>
                <a:latin typeface="Times New Roman" panose="02020603050405020304" pitchFamily="18" charset="0"/>
                <a:ea typeface="宋体" panose="02010600030101010101" pitchFamily="2" charset="-122"/>
              </a:rPr>
              <a:t>所示。</a:t>
            </a:r>
          </a:p>
        </p:txBody>
      </p:sp>
      <p:pic>
        <p:nvPicPr>
          <p:cNvPr id="11266" name="Picture 2">
            <a:extLst>
              <a:ext uri="{FF2B5EF4-FFF2-40B4-BE49-F238E27FC236}">
                <a16:creationId xmlns:a16="http://schemas.microsoft.com/office/drawing/2014/main" id="{AA1A7A32-68B0-4B66-8E0E-345237566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638" y="3224213"/>
            <a:ext cx="1905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72202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1.5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小结</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6" name="文本框 5">
            <a:extLst>
              <a:ext uri="{FF2B5EF4-FFF2-40B4-BE49-F238E27FC236}">
                <a16:creationId xmlns:a16="http://schemas.microsoft.com/office/drawing/2014/main" id="{6F469549-2B40-4764-BD5D-25C6FF45F54A}"/>
              </a:ext>
            </a:extLst>
          </p:cNvPr>
          <p:cNvSpPr txBox="1"/>
          <p:nvPr/>
        </p:nvSpPr>
        <p:spPr>
          <a:xfrm>
            <a:off x="571500" y="1678622"/>
            <a:ext cx="822960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本章主要介绍了关于网络</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通信原理、</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框架的基础知识及特点、</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框架模块的组织结构等方面的内容，并通过一个简单的</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实战应用，讲解了如何搭建</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开发环境，以及代码调试方法。</a:t>
            </a:r>
          </a:p>
        </p:txBody>
      </p:sp>
    </p:spTree>
    <p:extLst>
      <p:ext uri="{BB962C8B-B14F-4D97-AF65-F5344CB8AC3E}">
        <p14:creationId xmlns:p14="http://schemas.microsoft.com/office/powerpoint/2010/main" val="281970558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了解</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Java</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中的</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IO</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通信</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638175" y="1819274"/>
            <a:ext cx="756285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zh-CN" altLang="en-US" sz="1800" dirty="0">
                <a:effectLst/>
                <a:latin typeface="Times New Roman" panose="02020603050405020304" pitchFamily="18" charset="0"/>
                <a:ea typeface="宋体" panose="02010600030101010101" pitchFamily="2" charset="-122"/>
              </a:rPr>
              <a:t>本小节详细介绍关于“同步</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异步”与“阻塞</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非阻塞”这两组概念的异同。</a:t>
            </a:r>
          </a:p>
          <a:p>
            <a:pPr indent="269875"/>
            <a:r>
              <a:rPr lang="zh-CN" altLang="en-US" sz="1800" dirty="0">
                <a:effectLst/>
                <a:latin typeface="Times New Roman" panose="02020603050405020304" pitchFamily="18" charset="0"/>
                <a:ea typeface="宋体" panose="02010600030101010101" pitchFamily="2" charset="-122"/>
              </a:rPr>
              <a:t>首先，我们看一下关于“同步”和“异步”概念的描述。</a:t>
            </a:r>
          </a:p>
          <a:p>
            <a:pPr indent="269875"/>
            <a:r>
              <a:rPr lang="zh-CN" altLang="en-US" sz="1800" dirty="0">
                <a:effectLst/>
                <a:latin typeface="Times New Roman" panose="02020603050405020304" pitchFamily="18" charset="0"/>
                <a:ea typeface="宋体" panose="02010600030101010101" pitchFamily="2" charset="-122"/>
              </a:rPr>
              <a:t>同步就是“请求方”发起一个请求后，“被请求方”在未处理完该请求之前、不向“请求方”返回结果，此时“请求方”肯定也不会接收到“被请求方”的返回结果。</a:t>
            </a:r>
          </a:p>
          <a:p>
            <a:pPr indent="269875"/>
            <a:r>
              <a:rPr lang="zh-CN" altLang="en-US" sz="1800" dirty="0">
                <a:effectLst/>
                <a:latin typeface="Times New Roman" panose="02020603050405020304" pitchFamily="18" charset="0"/>
                <a:ea typeface="宋体" panose="02010600030101010101" pitchFamily="2" charset="-122"/>
              </a:rPr>
              <a:t>异步就是“请求方”发起一个请求后，“被请求方”在得到该请求后、立刻向“请求方”返回相关响应（表示已接收到该请求）。此时，“请求方”已知晓“被请求方”收到了自己发出的请求，但很可能并没有收到返回结果。不过“请求方”并不在意，可以放心继续自己的任务，返回结果会通过事件回调等机制来获取。</a:t>
            </a:r>
          </a:p>
          <a:p>
            <a:pPr indent="269875"/>
            <a:r>
              <a:rPr lang="zh-CN" altLang="en-US" sz="1800" dirty="0">
                <a:effectLst/>
                <a:latin typeface="Times New Roman" panose="02020603050405020304" pitchFamily="18" charset="0"/>
                <a:ea typeface="宋体" panose="02010600030101010101" pitchFamily="2" charset="-122"/>
              </a:rPr>
              <a:t>由此可见，“异步”相比于“同步”最大的不同就是通过响应而不需要等待返回结果，可以继续自己的任务。</a:t>
            </a:r>
          </a:p>
        </p:txBody>
      </p:sp>
      <p:sp>
        <p:nvSpPr>
          <p:cNvPr id="7" name="文本框 6">
            <a:extLst>
              <a:ext uri="{FF2B5EF4-FFF2-40B4-BE49-F238E27FC236}">
                <a16:creationId xmlns:a16="http://schemas.microsoft.com/office/drawing/2014/main" id="{00DDB0FB-E867-4459-9FD3-4DB7C4455DDD}"/>
              </a:ext>
            </a:extLst>
          </p:cNvPr>
          <p:cNvSpPr txBox="1"/>
          <p:nvPr/>
        </p:nvSpPr>
        <p:spPr>
          <a:xfrm>
            <a:off x="142875" y="1232972"/>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1.1.2 “</a:t>
            </a:r>
            <a:r>
              <a:rPr lang="zh-CN" altLang="en-US" dirty="0"/>
              <a:t>同步</a:t>
            </a:r>
            <a:r>
              <a:rPr lang="en-US" altLang="zh-CN" dirty="0"/>
              <a:t>/</a:t>
            </a:r>
            <a:r>
              <a:rPr lang="zh-CN" altLang="en-US" dirty="0"/>
              <a:t>异步”与“阻塞</a:t>
            </a:r>
            <a:r>
              <a:rPr lang="en-US" altLang="zh-CN" dirty="0"/>
              <a:t>/</a:t>
            </a:r>
            <a:r>
              <a:rPr lang="zh-CN" altLang="en-US" dirty="0"/>
              <a:t>非阻塞”</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了解</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Java</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中的</a:t>
            </a: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IO</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通信</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7" name="文本框 6">
            <a:extLst>
              <a:ext uri="{FF2B5EF4-FFF2-40B4-BE49-F238E27FC236}">
                <a16:creationId xmlns:a16="http://schemas.microsoft.com/office/drawing/2014/main" id="{7DAFEE44-D16A-475C-B24E-FABFE0862365}"/>
              </a:ext>
            </a:extLst>
          </p:cNvPr>
          <p:cNvSpPr txBox="1"/>
          <p:nvPr/>
        </p:nvSpPr>
        <p:spPr>
          <a:xfrm>
            <a:off x="457200" y="1417638"/>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1.1.3 </a:t>
            </a:r>
            <a:r>
              <a:rPr lang="zh-CN" altLang="en-US" dirty="0"/>
              <a:t>传统</a:t>
            </a:r>
            <a:r>
              <a:rPr lang="en-US" altLang="zh-CN" dirty="0"/>
              <a:t>BIO</a:t>
            </a:r>
            <a:r>
              <a:rPr lang="zh-CN" altLang="en-US" dirty="0"/>
              <a:t>模式</a:t>
            </a:r>
          </a:p>
        </p:txBody>
      </p:sp>
      <p:sp>
        <p:nvSpPr>
          <p:cNvPr id="9" name="文本框 8">
            <a:extLst>
              <a:ext uri="{FF2B5EF4-FFF2-40B4-BE49-F238E27FC236}">
                <a16:creationId xmlns:a16="http://schemas.microsoft.com/office/drawing/2014/main" id="{20600B51-7795-4A37-8021-2D7562D8A74C}"/>
              </a:ext>
            </a:extLst>
          </p:cNvPr>
          <p:cNvSpPr txBox="1"/>
          <p:nvPr/>
        </p:nvSpPr>
        <p:spPr>
          <a:xfrm>
            <a:off x="457199" y="2105025"/>
            <a:ext cx="8029575"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Java IO</a:t>
            </a:r>
            <a:r>
              <a:rPr lang="zh-CN" altLang="zh-CN" sz="1800" dirty="0">
                <a:effectLst/>
                <a:latin typeface="Times New Roman" panose="02020603050405020304" pitchFamily="18" charset="0"/>
                <a:ea typeface="宋体" panose="02010600030101010101" pitchFamily="2" charset="-122"/>
              </a:rPr>
              <a:t>通信模型中比较传统的就是</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Blocking IO</a:t>
            </a:r>
            <a:r>
              <a:rPr lang="zh-CN" altLang="zh-CN" sz="1800" dirty="0">
                <a:effectLst/>
                <a:latin typeface="Times New Roman" panose="02020603050405020304" pitchFamily="18" charset="0"/>
                <a:ea typeface="宋体" panose="02010600030101010101" pitchFamily="2" charset="-122"/>
              </a:rPr>
              <a:t>）模式，顾名思义就是同步阻塞模式。</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模式主要用于早期的</a:t>
            </a:r>
            <a:r>
              <a:rPr lang="en-US" altLang="zh-CN" sz="1800" dirty="0">
                <a:effectLst/>
                <a:latin typeface="Times New Roman" panose="02020603050405020304" pitchFamily="18" charset="0"/>
                <a:ea typeface="宋体" panose="02010600030101010101" pitchFamily="2" charset="-122"/>
              </a:rPr>
              <a:t>Java</a:t>
            </a:r>
            <a:r>
              <a:rPr lang="zh-CN" altLang="zh-CN" sz="1800" dirty="0">
                <a:effectLst/>
                <a:latin typeface="Times New Roman" panose="02020603050405020304" pitchFamily="18" charset="0"/>
                <a:ea typeface="宋体" panose="02010600030101010101" pitchFamily="2" charset="-122"/>
              </a:rPr>
              <a:t>版本，主要特点就是一个请求对应一个应答、弹性伸缩性能比较差。</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那么，造成</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模式性能比较差的原因是什么呢？请参看图</a:t>
            </a:r>
            <a:r>
              <a:rPr lang="en-US" altLang="zh-CN" sz="1800" dirty="0">
                <a:effectLst/>
                <a:latin typeface="Times New Roman" panose="02020603050405020304" pitchFamily="18" charset="0"/>
                <a:ea typeface="宋体" panose="02010600030101010101" pitchFamily="2" charset="-122"/>
              </a:rPr>
              <a:t>1.1</a:t>
            </a:r>
            <a:r>
              <a:rPr lang="zh-CN" altLang="zh-CN" sz="1800" dirty="0">
                <a:effectLst/>
                <a:latin typeface="Times New Roman" panose="02020603050405020304" pitchFamily="18" charset="0"/>
                <a:ea typeface="宋体" panose="02010600030101010101" pitchFamily="2" charset="-122"/>
              </a:rPr>
              <a:t>中描述的客户端请求服务器响应的过程。</a:t>
            </a:r>
          </a:p>
        </p:txBody>
      </p:sp>
      <p:pic>
        <p:nvPicPr>
          <p:cNvPr id="1026" name="Picture 2">
            <a:extLst>
              <a:ext uri="{FF2B5EF4-FFF2-40B4-BE49-F238E27FC236}">
                <a16:creationId xmlns:a16="http://schemas.microsoft.com/office/drawing/2014/main" id="{73B83B78-9E67-42BB-AF05-31B8B6652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313" y="3541335"/>
            <a:ext cx="3276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idx="4294967295"/>
          </p:nvPr>
        </p:nvSpPr>
        <p:spPr>
          <a:xfrm>
            <a:off x="457200" y="416718"/>
            <a:ext cx="8229600" cy="630238"/>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了解</a:t>
            </a: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Java</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中的</a:t>
            </a: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IO</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通信</a:t>
            </a:r>
            <a:endParaRPr lang="zh-CN" altLang="zh-CN" sz="40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6" name="Shape 46"/>
          <p:cNvSpPr>
            <a:spLocks noGrp="1"/>
          </p:cNvSpPr>
          <p:nvPr>
            <p:ph type="body" idx="4294967295"/>
          </p:nvPr>
        </p:nvSpPr>
        <p:spPr>
          <a:xfrm>
            <a:off x="457200" y="942975"/>
            <a:ext cx="8229600" cy="752475"/>
          </a:xfrm>
          <a:prstGeom prst="rect">
            <a:avLst/>
          </a:prstGeom>
        </p:spPr>
        <p:txBody>
          <a:bodyPr>
            <a:normAutofit/>
          </a:bodyPr>
          <a:lstStyle>
            <a:lvl1pPr marL="235743" indent="-235743" algn="just" defTabSz="266700">
              <a:lnSpc>
                <a:spcPts val="4200"/>
              </a:lnSpc>
              <a:spcBef>
                <a:spcPts val="1500"/>
              </a:spcBef>
              <a:buChar char="•"/>
              <a:defRPr sz="2200">
                <a:uFill>
                  <a:solidFill>
                    <a:srgbClr val="000000"/>
                  </a:solidFill>
                </a:uFill>
                <a:latin typeface="Arial"/>
                <a:ea typeface="Arial"/>
                <a:cs typeface="Arial"/>
                <a:sym typeface="Arial"/>
              </a:defRPr>
            </a:lvl1pPr>
          </a:lstStyle>
          <a:p>
            <a:r>
              <a:rPr lang="en-US" altLang="zh-CN" dirty="0"/>
              <a:t>1.1.4 </a:t>
            </a:r>
            <a:r>
              <a:rPr lang="zh-CN" altLang="en-US" dirty="0"/>
              <a:t>伪异步</a:t>
            </a:r>
            <a:r>
              <a:rPr lang="en-US" altLang="zh-CN" dirty="0"/>
              <a:t>IO</a:t>
            </a:r>
            <a:r>
              <a:rPr lang="zh-CN" altLang="en-US" dirty="0"/>
              <a:t>模式</a:t>
            </a:r>
          </a:p>
        </p:txBody>
      </p:sp>
      <p:sp>
        <p:nvSpPr>
          <p:cNvPr id="6" name="文本框 5">
            <a:extLst>
              <a:ext uri="{FF2B5EF4-FFF2-40B4-BE49-F238E27FC236}">
                <a16:creationId xmlns:a16="http://schemas.microsoft.com/office/drawing/2014/main" id="{1D63F5B1-55EC-461A-ACE4-87173DD34E1C}"/>
              </a:ext>
            </a:extLst>
          </p:cNvPr>
          <p:cNvSpPr txBox="1"/>
          <p:nvPr/>
        </p:nvSpPr>
        <p:spPr>
          <a:xfrm>
            <a:off x="638175" y="1876425"/>
            <a:ext cx="7934325"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针对传统</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模式在性能上的瓶颈问题，</a:t>
            </a:r>
            <a:r>
              <a:rPr lang="en-US" altLang="zh-CN" sz="1800" dirty="0">
                <a:effectLst/>
                <a:latin typeface="Times New Roman" panose="02020603050405020304" pitchFamily="18" charset="0"/>
                <a:ea typeface="宋体" panose="02010600030101010101" pitchFamily="2" charset="-122"/>
              </a:rPr>
              <a:t>Java IO</a:t>
            </a:r>
            <a:r>
              <a:rPr lang="zh-CN" altLang="zh-CN" sz="1800" dirty="0">
                <a:effectLst/>
                <a:latin typeface="Times New Roman" panose="02020603050405020304" pitchFamily="18" charset="0"/>
                <a:ea typeface="宋体" panose="02010600030101010101" pitchFamily="2" charset="-122"/>
              </a:rPr>
              <a:t>通信模型改进设计了一种伪异步</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模式。简单来讲，就是通过在服务器端控制线程的数量来灵活有效的调配系统线程资源。</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为什么要采取控制服务器端的线程数量来解决传统</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模式的问题呢？最直接的原因就是对于大型应用系统来讲，客户端的数量是无法限制的（而且限制客户端数量的方式也是不符合用户实际需求的）。既然限制客户端数量是行不通的，我们就要想办法通过在服务器端进行合理的控制来达到目的。于是，基于传统</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模式进行改进的“伪异步</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模式”就出现了。</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为了更好地向读者解释伪异步</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模式，请参看图</a:t>
            </a:r>
            <a:r>
              <a:rPr lang="en-US" altLang="zh-CN" sz="1800" dirty="0">
                <a:effectLst/>
                <a:latin typeface="Times New Roman" panose="02020603050405020304" pitchFamily="18" charset="0"/>
                <a:ea typeface="宋体" panose="02010600030101010101" pitchFamily="2" charset="-122"/>
              </a:rPr>
              <a:t>1.2</a:t>
            </a:r>
            <a:r>
              <a:rPr lang="zh-CN" altLang="zh-CN" sz="1800" dirty="0">
                <a:effectLst/>
                <a:latin typeface="Times New Roman" panose="02020603050405020304" pitchFamily="18" charset="0"/>
                <a:ea typeface="宋体" panose="02010600030101010101" pitchFamily="2" charset="-122"/>
              </a:rPr>
              <a:t>中描述的客户端请求服务器响应的过程。</a:t>
            </a:r>
          </a:p>
        </p:txBody>
      </p:sp>
      <p:pic>
        <p:nvPicPr>
          <p:cNvPr id="2050" name="Picture 2">
            <a:extLst>
              <a:ext uri="{FF2B5EF4-FFF2-40B4-BE49-F238E27FC236}">
                <a16:creationId xmlns:a16="http://schemas.microsoft.com/office/drawing/2014/main" id="{0B1FFC48-23D9-4398-A26D-E6222F5E0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948113"/>
            <a:ext cx="3200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了解</a:t>
            </a: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Java</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中的</a:t>
            </a: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IO</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通信</a:t>
            </a:r>
            <a:endParaRPr lang="zh-CN" altLang="en-US" dirty="0"/>
          </a:p>
        </p:txBody>
      </p:sp>
      <p:sp>
        <p:nvSpPr>
          <p:cNvPr id="51" name="Shape 51"/>
          <p:cNvSpPr>
            <a:spLocks noGrp="1"/>
          </p:cNvSpPr>
          <p:nvPr>
            <p:ph type="body" idx="4294967295"/>
          </p:nvPr>
        </p:nvSpPr>
        <p:spPr>
          <a:xfrm>
            <a:off x="295374" y="1057275"/>
            <a:ext cx="8229600" cy="866775"/>
          </a:xfrm>
          <a:prstGeom prst="rect">
            <a:avLst/>
          </a:prstGeom>
        </p:spPr>
        <p:txBody>
          <a:bodyPr>
            <a:normAutofit/>
          </a:bodyPr>
          <a:lstStyle/>
          <a:p>
            <a:pPr marL="0" indent="0" algn="just" defTabSz="266700">
              <a:lnSpc>
                <a:spcPts val="4200"/>
              </a:lnSpc>
              <a:spcBef>
                <a:spcPts val="1500"/>
              </a:spcBef>
              <a:buSzTx/>
              <a:buFontTx/>
              <a:buNone/>
              <a:defRPr sz="2200">
                <a:uFill>
                  <a:solidFill>
                    <a:srgbClr val="000000"/>
                  </a:solidFill>
                </a:uFill>
                <a:latin typeface="Al Nile"/>
                <a:ea typeface="Al Nile"/>
                <a:cs typeface="Al Nile"/>
                <a:sym typeface="Al Nile"/>
              </a:defRPr>
            </a:pPr>
            <a:r>
              <a:rPr lang="en-US" altLang="zh-CN" dirty="0"/>
              <a:t>1.1.5 NIO</a:t>
            </a:r>
            <a:r>
              <a:rPr lang="zh-CN" altLang="en-US" dirty="0"/>
              <a:t>模式</a:t>
            </a:r>
            <a:endParaRPr lang="zh-CN" altLang="en-US" dirty="0">
              <a:latin typeface="黑体"/>
              <a:ea typeface="黑体"/>
              <a:cs typeface="黑体"/>
              <a:sym typeface="黑体"/>
            </a:endParaRPr>
          </a:p>
        </p:txBody>
      </p:sp>
      <p:sp>
        <p:nvSpPr>
          <p:cNvPr id="6" name="文本框 5">
            <a:extLst>
              <a:ext uri="{FF2B5EF4-FFF2-40B4-BE49-F238E27FC236}">
                <a16:creationId xmlns:a16="http://schemas.microsoft.com/office/drawing/2014/main" id="{8BB4EF46-A4FF-4202-8BE7-EC00912ECF78}"/>
              </a:ext>
            </a:extLst>
          </p:cNvPr>
          <p:cNvSpPr txBox="1"/>
          <p:nvPr/>
        </p:nvSpPr>
        <p:spPr>
          <a:xfrm>
            <a:off x="457201" y="2000250"/>
            <a:ext cx="8229599" cy="3170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Java Non-blocking IO</a:t>
            </a:r>
            <a:r>
              <a:rPr lang="zh-CN" altLang="zh-CN" sz="1800" dirty="0">
                <a:effectLst/>
                <a:latin typeface="Times New Roman" panose="02020603050405020304" pitchFamily="18" charset="0"/>
                <a:ea typeface="宋体" panose="02010600030101010101" pitchFamily="2" charset="-122"/>
              </a:rPr>
              <a:t>）模式是在</a:t>
            </a:r>
            <a:r>
              <a:rPr lang="en-US" altLang="zh-CN" sz="1800" dirty="0">
                <a:effectLst/>
                <a:latin typeface="Times New Roman" panose="02020603050405020304" pitchFamily="18" charset="0"/>
                <a:ea typeface="宋体" panose="02010600030101010101" pitchFamily="2" charset="-122"/>
              </a:rPr>
              <a:t>JDK 1.4</a:t>
            </a:r>
            <a:r>
              <a:rPr lang="zh-CN" altLang="zh-CN" sz="1800" dirty="0">
                <a:effectLst/>
                <a:latin typeface="Times New Roman" panose="02020603050405020304" pitchFamily="18" charset="0"/>
                <a:ea typeface="宋体" panose="02010600030101010101" pitchFamily="2" charset="-122"/>
              </a:rPr>
              <a:t>版本中新引入的一种通信模型。有些人会将“</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”翻译为“</a:t>
            </a:r>
            <a:r>
              <a:rPr lang="en-US" altLang="zh-CN" sz="1800" dirty="0">
                <a:effectLst/>
                <a:latin typeface="Times New Roman" panose="02020603050405020304" pitchFamily="18" charset="0"/>
                <a:ea typeface="宋体" panose="02010600030101010101" pitchFamily="2" charset="-122"/>
              </a:rPr>
              <a:t>New IO</a:t>
            </a:r>
            <a:r>
              <a:rPr lang="zh-CN" altLang="zh-CN" sz="1800" dirty="0">
                <a:effectLst/>
                <a:latin typeface="Times New Roman" panose="02020603050405020304" pitchFamily="18" charset="0"/>
                <a:ea typeface="宋体" panose="02010600030101010101" pitchFamily="2" charset="-122"/>
              </a:rPr>
              <a:t>”，这也无可厚非。不过，</a:t>
            </a: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从本质上是一种“同步非阻塞”的通信模式。</a:t>
            </a:r>
          </a:p>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Java NIO</a:t>
            </a:r>
            <a:r>
              <a:rPr lang="zh-CN" altLang="zh-CN" sz="1800" dirty="0">
                <a:effectLst/>
                <a:latin typeface="Times New Roman" panose="02020603050405020304" pitchFamily="18" charset="0"/>
                <a:ea typeface="宋体" panose="02010600030101010101" pitchFamily="2" charset="-122"/>
              </a:rPr>
              <a:t>中包括了三大核心组件：通道（</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（缓冲区），是实现“同步非阻塞”模式的关键所在。传统</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模式下的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都是基于流（</a:t>
            </a:r>
            <a:r>
              <a:rPr lang="en-US" altLang="zh-CN" sz="1800" dirty="0">
                <a:effectLst/>
                <a:latin typeface="Times New Roman" panose="02020603050405020304" pitchFamily="18" charset="0"/>
                <a:ea typeface="宋体" panose="02010600030101010101" pitchFamily="2" charset="-122"/>
              </a:rPr>
              <a:t>Stream</a:t>
            </a:r>
            <a:r>
              <a:rPr lang="zh-CN" altLang="zh-CN" sz="1800" dirty="0">
                <a:effectLst/>
                <a:latin typeface="Times New Roman" panose="02020603050405020304" pitchFamily="18" charset="0"/>
                <a:ea typeface="宋体" panose="02010600030101010101" pitchFamily="2" charset="-122"/>
              </a:rPr>
              <a:t>）实现的，而</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模式下的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是基于通道（</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）和</a:t>
            </a:r>
            <a:r>
              <a:rPr lang="en-US" altLang="zh-CN" sz="1800" dirty="0">
                <a:effectLst/>
                <a:latin typeface="Times New Roman" panose="02020603050405020304" pitchFamily="18" charset="0"/>
                <a:ea typeface="宋体" panose="02010600030101010101" pitchFamily="2" charset="-122"/>
              </a:rPr>
              <a:t>Buffer</a:t>
            </a:r>
            <a:r>
              <a:rPr lang="zh-CN" altLang="zh-CN" sz="1800" dirty="0">
                <a:effectLst/>
                <a:latin typeface="Times New Roman" panose="02020603050405020304" pitchFamily="18" charset="0"/>
                <a:ea typeface="宋体" panose="02010600030101010101" pitchFamily="2" charset="-122"/>
              </a:rPr>
              <a:t>（缓冲区）实现的。简单来讲，</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操作都是面向通道和缓冲来实现的，数据总是从通道读取到缓冲区中或者从缓冲区写入到通道中，这是与</a:t>
            </a:r>
            <a:r>
              <a:rPr lang="en-US" altLang="zh-CN" sz="1800" dirty="0">
                <a:effectLst/>
                <a:latin typeface="Times New Roman" panose="02020603050405020304" pitchFamily="18" charset="0"/>
                <a:ea typeface="宋体" panose="02010600030101010101" pitchFamily="2" charset="-122"/>
              </a:rPr>
              <a:t>BIO</a:t>
            </a:r>
            <a:r>
              <a:rPr lang="zh-CN" altLang="zh-CN" sz="1800" dirty="0">
                <a:effectLst/>
                <a:latin typeface="Times New Roman" panose="02020603050405020304" pitchFamily="18" charset="0"/>
                <a:ea typeface="宋体" panose="02010600030101010101" pitchFamily="2" charset="-122"/>
              </a:rPr>
              <a:t>操作最大的不同之处。</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那么，</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如何实现“同步非阻塞”呢？关键就是轮询器（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）的使用。轮询器（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）负责监视全部通道</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的状态，当其中任意一个或者多个通道具有可用的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操作时，该轮询器（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）会通过一个方法返回大于</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的整数，该整数值就表示具体有多少个通道上具有可用的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操作。服务器正是通过该轮询器（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）来完成单事件轮询机制，并实现了多路复用功能。</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了解</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Java</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中的</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IO</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通信</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6" name="文本框 5">
            <a:extLst>
              <a:ext uri="{FF2B5EF4-FFF2-40B4-BE49-F238E27FC236}">
                <a16:creationId xmlns:a16="http://schemas.microsoft.com/office/drawing/2014/main" id="{8CA76579-70BB-49FA-8090-A336E3F4D291}"/>
              </a:ext>
            </a:extLst>
          </p:cNvPr>
          <p:cNvSpPr txBox="1"/>
          <p:nvPr/>
        </p:nvSpPr>
        <p:spPr>
          <a:xfrm>
            <a:off x="419100" y="2013585"/>
            <a:ext cx="8305800" cy="2626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Java AIO</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Java Asynchronous IO</a:t>
            </a:r>
            <a:r>
              <a:rPr lang="zh-CN" altLang="zh-CN" sz="1800" dirty="0">
                <a:effectLst/>
                <a:latin typeface="Times New Roman" panose="02020603050405020304" pitchFamily="18" charset="0"/>
                <a:ea typeface="宋体" panose="02010600030101010101" pitchFamily="2" charset="-122"/>
              </a:rPr>
              <a:t>）模式是在</a:t>
            </a:r>
            <a:r>
              <a:rPr lang="en-US" altLang="zh-CN" sz="1800" dirty="0">
                <a:effectLst/>
                <a:latin typeface="Times New Roman" panose="02020603050405020304" pitchFamily="18" charset="0"/>
                <a:ea typeface="宋体" panose="02010600030101010101" pitchFamily="2" charset="-122"/>
              </a:rPr>
              <a:t>Java 1.7</a:t>
            </a:r>
            <a:r>
              <a:rPr lang="zh-CN" altLang="zh-CN" sz="1800" dirty="0">
                <a:effectLst/>
                <a:latin typeface="Times New Roman" panose="02020603050405020304" pitchFamily="18" charset="0"/>
                <a:ea typeface="宋体" panose="02010600030101010101" pitchFamily="2" charset="-122"/>
              </a:rPr>
              <a:t>版本中对</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模式的一种改进，因此也被称为</a:t>
            </a:r>
            <a:r>
              <a:rPr lang="en-US" altLang="zh-CN" sz="1800" dirty="0">
                <a:effectLst/>
                <a:latin typeface="Times New Roman" panose="02020603050405020304" pitchFamily="18" charset="0"/>
                <a:ea typeface="宋体" panose="02010600030101010101" pitchFamily="2" charset="-122"/>
              </a:rPr>
              <a:t>NIO 2</a:t>
            </a:r>
            <a:r>
              <a:rPr lang="zh-CN" altLang="zh-CN" sz="1800" dirty="0">
                <a:effectLst/>
                <a:latin typeface="Times New Roman" panose="02020603050405020304" pitchFamily="18" charset="0"/>
                <a:ea typeface="宋体" panose="02010600030101010101" pitchFamily="2" charset="-122"/>
              </a:rPr>
              <a:t>。简单来讲，</a:t>
            </a:r>
            <a:r>
              <a:rPr lang="en-US" altLang="zh-CN" sz="1800" dirty="0">
                <a:effectLst/>
                <a:latin typeface="Times New Roman" panose="02020603050405020304" pitchFamily="18" charset="0"/>
                <a:ea typeface="宋体" panose="02010600030101010101" pitchFamily="2" charset="-122"/>
              </a:rPr>
              <a:t>AIO</a:t>
            </a:r>
            <a:r>
              <a:rPr lang="zh-CN" altLang="zh-CN" sz="1800" dirty="0">
                <a:effectLst/>
                <a:latin typeface="Times New Roman" panose="02020603050405020304" pitchFamily="18" charset="0"/>
                <a:ea typeface="宋体" panose="02010600030101010101" pitchFamily="2" charset="-122"/>
              </a:rPr>
              <a:t>就是“异步非阻塞”的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方式。该模式利用了异步</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操作所基于的事件机制和回调机制，实现了服务器后台操作的非阻塞功能，即服务器会在操作完成后通知相应线程进行后续工作。</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那么，</a:t>
            </a:r>
            <a:r>
              <a:rPr lang="en-US" altLang="zh-CN" sz="1800" dirty="0">
                <a:effectLst/>
                <a:latin typeface="Times New Roman" panose="02020603050405020304" pitchFamily="18" charset="0"/>
                <a:ea typeface="宋体" panose="02010600030101010101" pitchFamily="2" charset="-122"/>
              </a:rPr>
              <a:t>AIO</a:t>
            </a:r>
            <a:r>
              <a:rPr lang="zh-CN" altLang="zh-CN" sz="1800" dirty="0">
                <a:effectLst/>
                <a:latin typeface="Times New Roman" panose="02020603050405020304" pitchFamily="18" charset="0"/>
                <a:ea typeface="宋体" panose="02010600030101010101" pitchFamily="2" charset="-122"/>
              </a:rPr>
              <a:t>相比于</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具体有什么改进呢？虽然</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提供了非阻塞方法的实现，但本质上</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操作还是同步的（体现在轮询器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操作上）。具体来讲，就是</a:t>
            </a:r>
            <a:r>
              <a:rPr lang="en-US" altLang="zh-CN" sz="1800" dirty="0">
                <a:effectLst/>
                <a:latin typeface="Times New Roman" panose="02020603050405020304" pitchFamily="18" charset="0"/>
                <a:ea typeface="宋体" panose="02010600030101010101" pitchFamily="2" charset="-122"/>
              </a:rPr>
              <a:t>NIO</a:t>
            </a:r>
            <a:r>
              <a:rPr lang="zh-CN" altLang="zh-CN" sz="1800" dirty="0">
                <a:effectLst/>
                <a:latin typeface="Times New Roman" panose="02020603050405020304" pitchFamily="18" charset="0"/>
                <a:ea typeface="宋体" panose="02010600030101010101" pitchFamily="2" charset="-122"/>
              </a:rPr>
              <a:t>的服务器线程是在</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操作准备好时得到通知，接着就由这个线程自行进行</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操作，因此本质上是同步操作。</a:t>
            </a:r>
          </a:p>
          <a:p>
            <a:pPr marL="266700" indent="266700" algn="just">
              <a:lnSpc>
                <a:spcPts val="1570"/>
              </a:lnSpc>
            </a:pPr>
            <a:r>
              <a:rPr lang="en-US" altLang="zh-CN" sz="1800" dirty="0">
                <a:effectLst/>
                <a:latin typeface="Times New Roman" panose="02020603050405020304" pitchFamily="18" charset="0"/>
                <a:ea typeface="宋体" panose="02010600030101010101" pitchFamily="2" charset="-122"/>
              </a:rPr>
              <a:t>AIO</a:t>
            </a:r>
            <a:r>
              <a:rPr lang="zh-CN" altLang="zh-CN" sz="1800" dirty="0">
                <a:effectLst/>
                <a:latin typeface="Times New Roman" panose="02020603050405020304" pitchFamily="18" charset="0"/>
                <a:ea typeface="宋体" panose="02010600030101010101" pitchFamily="2" charset="-122"/>
              </a:rPr>
              <a:t>模式下是没有轮询器（</a:t>
            </a:r>
            <a:r>
              <a:rPr lang="en-US" altLang="zh-CN" sz="1800" dirty="0">
                <a:effectLst/>
                <a:latin typeface="Times New Roman" panose="02020603050405020304" pitchFamily="18" charset="0"/>
                <a:ea typeface="宋体" panose="02010600030101010101" pitchFamily="2" charset="-122"/>
              </a:rPr>
              <a:t>Selector</a:t>
            </a:r>
            <a:r>
              <a:rPr lang="zh-CN" altLang="zh-CN" sz="1800" dirty="0">
                <a:effectLst/>
                <a:latin typeface="Times New Roman" panose="02020603050405020304" pitchFamily="18" charset="0"/>
                <a:ea typeface="宋体" panose="02010600030101010101" pitchFamily="2" charset="-122"/>
              </a:rPr>
              <a:t>）功能的，而是在服务器端的</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操作完成后、再给线程发出通知（通过异步回调事件机制）。因此，</a:t>
            </a:r>
            <a:r>
              <a:rPr lang="en-US" altLang="zh-CN" sz="1800" dirty="0">
                <a:effectLst/>
                <a:latin typeface="Times New Roman" panose="02020603050405020304" pitchFamily="18" charset="0"/>
                <a:ea typeface="宋体" panose="02010600030101010101" pitchFamily="2" charset="-122"/>
              </a:rPr>
              <a:t>AIO</a:t>
            </a:r>
            <a:r>
              <a:rPr lang="zh-CN" altLang="zh-CN" sz="1800" dirty="0">
                <a:effectLst/>
                <a:latin typeface="Times New Roman" panose="02020603050405020304" pitchFamily="18" charset="0"/>
                <a:ea typeface="宋体" panose="02010600030101010101" pitchFamily="2" charset="-122"/>
              </a:rPr>
              <a:t>模式是不会阻塞的，回调操作是在等待</a:t>
            </a:r>
            <a:r>
              <a:rPr lang="en-US" altLang="zh-CN" sz="1800" dirty="0">
                <a:effectLst/>
                <a:latin typeface="Times New Roman" panose="02020603050405020304" pitchFamily="18" charset="0"/>
                <a:ea typeface="宋体" panose="02010600030101010101" pitchFamily="2" charset="-122"/>
              </a:rPr>
              <a:t>IO</a:t>
            </a:r>
            <a:r>
              <a:rPr lang="zh-CN" altLang="zh-CN" sz="1800" dirty="0">
                <a:effectLst/>
                <a:latin typeface="Times New Roman" panose="02020603050405020304" pitchFamily="18" charset="0"/>
                <a:ea typeface="宋体" panose="02010600030101010101" pitchFamily="2" charset="-122"/>
              </a:rPr>
              <a:t>操作完成后由系统自动触发的。</a:t>
            </a:r>
          </a:p>
          <a:p>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1.1.6 AIO</a:t>
            </a:r>
            <a:r>
              <a:rPr lang="zh-CN" altLang="en-US" dirty="0"/>
              <a:t>模式</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1.2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初识</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1.2.1 </a:t>
            </a:r>
            <a:r>
              <a:rPr lang="en-US" altLang="zh-CN" dirty="0" err="1"/>
              <a:t>Netty</a:t>
            </a:r>
            <a:r>
              <a:rPr lang="zh-CN" altLang="en-US" dirty="0"/>
              <a:t>特点</a:t>
            </a:r>
          </a:p>
        </p:txBody>
      </p:sp>
      <p:sp>
        <p:nvSpPr>
          <p:cNvPr id="11" name="文本框 10">
            <a:extLst>
              <a:ext uri="{FF2B5EF4-FFF2-40B4-BE49-F238E27FC236}">
                <a16:creationId xmlns:a16="http://schemas.microsoft.com/office/drawing/2014/main" id="{DB472B6B-0BB0-4880-B857-54980E7C1613}"/>
              </a:ext>
            </a:extLst>
          </p:cNvPr>
          <p:cNvSpPr txBox="1"/>
          <p:nvPr/>
        </p:nvSpPr>
        <p:spPr>
          <a:xfrm>
            <a:off x="638174" y="1962149"/>
            <a:ext cx="7839075" cy="2533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对</a:t>
            </a:r>
            <a:r>
              <a:rPr lang="en-US" altLang="zh-CN" sz="1050" dirty="0">
                <a:effectLst/>
                <a:latin typeface="Times New Roman" panose="02020603050405020304" pitchFamily="18" charset="0"/>
                <a:ea typeface="宋体" panose="02010600030101010101" pitchFamily="2" charset="-122"/>
              </a:rPr>
              <a:t>Java NIO API</a:t>
            </a:r>
            <a:r>
              <a:rPr lang="zh-CN" altLang="zh-CN" sz="1050" dirty="0">
                <a:effectLst/>
                <a:latin typeface="Times New Roman" panose="02020603050405020304" pitchFamily="18" charset="0"/>
                <a:ea typeface="宋体" panose="02010600030101010101" pitchFamily="2" charset="-122"/>
              </a:rPr>
              <a:t>进行了高效的封装，提供了对</a:t>
            </a:r>
            <a:r>
              <a:rPr lang="en-US" altLang="zh-CN" sz="1050" dirty="0">
                <a:effectLst/>
                <a:latin typeface="Times New Roman" panose="02020603050405020304" pitchFamily="18" charset="0"/>
                <a:ea typeface="宋体" panose="02010600030101010101" pitchFamily="2" charset="-122"/>
              </a:rPr>
              <a:t>TCP</a:t>
            </a: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UDP</a:t>
            </a:r>
            <a:r>
              <a:rPr lang="zh-CN" altLang="zh-CN" sz="1050" dirty="0">
                <a:effectLst/>
                <a:latin typeface="Times New Roman" panose="02020603050405020304" pitchFamily="18" charset="0"/>
                <a:ea typeface="宋体" panose="02010600030101010101" pitchFamily="2" charset="-122"/>
              </a:rPr>
              <a:t>和文件传输的良好支持，尤其适用于互联网中的大数据和分布式的应用开发。</a:t>
            </a: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在业内广受好评，主要源于其以下一些特点：</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zh-CN" altLang="zh-CN" sz="1050" dirty="0">
                <a:effectLst/>
                <a:latin typeface="Times New Roman" panose="02020603050405020304" pitchFamily="18" charset="0"/>
                <a:ea typeface="宋体" panose="02010600030101010101" pitchFamily="2" charset="-122"/>
              </a:rPr>
              <a:t>高并发</a:t>
            </a:r>
          </a:p>
          <a:p>
            <a:pPr marL="800100" indent="1270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自身具有吞吐量大、延迟时间短、传输速度快和资源消耗低的高并发处理性能。</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zh-CN" altLang="zh-CN" sz="1050" dirty="0">
                <a:effectLst/>
                <a:latin typeface="Times New Roman" panose="02020603050405020304" pitchFamily="18" charset="0"/>
                <a:ea typeface="宋体" panose="02010600030101010101" pitchFamily="2" charset="-122"/>
              </a:rPr>
              <a:t>封装好</a:t>
            </a:r>
          </a:p>
          <a:p>
            <a:pPr marL="800100" indent="1270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很好地封装了</a:t>
            </a:r>
            <a:r>
              <a:rPr lang="en-US" altLang="zh-CN" sz="1050" dirty="0">
                <a:effectLst/>
                <a:latin typeface="Times New Roman" panose="02020603050405020304" pitchFamily="18" charset="0"/>
                <a:ea typeface="宋体" panose="02010600030101010101" pitchFamily="2" charset="-122"/>
              </a:rPr>
              <a:t>Java NIO</a:t>
            </a:r>
            <a:r>
              <a:rPr lang="zh-CN" altLang="zh-CN" sz="1050" dirty="0">
                <a:effectLst/>
                <a:latin typeface="Times New Roman" panose="02020603050405020304" pitchFamily="18" charset="0"/>
                <a:ea typeface="宋体" panose="02010600030101010101" pitchFamily="2" charset="-122"/>
              </a:rPr>
              <a:t>各种细节，尤其是针对阻塞和非阻塞进行了优化，提供了简单易用的</a:t>
            </a:r>
            <a:r>
              <a:rPr lang="en-US" altLang="zh-CN" sz="1050" dirty="0">
                <a:effectLst/>
                <a:latin typeface="Times New Roman" panose="02020603050405020304" pitchFamily="18" charset="0"/>
                <a:ea typeface="宋体" panose="02010600030101010101" pitchFamily="2" charset="-122"/>
              </a:rPr>
              <a:t>API</a:t>
            </a:r>
            <a:r>
              <a:rPr lang="zh-CN" altLang="zh-CN" sz="1050" dirty="0">
                <a:effectLst/>
                <a:latin typeface="Times New Roman" panose="02020603050405020304" pitchFamily="18" charset="0"/>
                <a:ea typeface="宋体" panose="02010600030101010101" pitchFamily="2" charset="-122"/>
              </a:rPr>
              <a:t>。</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zh-CN" altLang="zh-CN" sz="1050" dirty="0">
                <a:effectLst/>
                <a:latin typeface="Times New Roman" panose="02020603050405020304" pitchFamily="18" charset="0"/>
                <a:ea typeface="宋体" panose="02010600030101010101" pitchFamily="2" charset="-122"/>
              </a:rPr>
              <a:t>安全性</a:t>
            </a:r>
          </a:p>
          <a:p>
            <a:pPr marL="800100" indent="1270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提供了完整的</a:t>
            </a:r>
            <a:r>
              <a:rPr lang="en-US" altLang="zh-CN" sz="1050" dirty="0">
                <a:effectLst/>
                <a:latin typeface="Times New Roman" panose="02020603050405020304" pitchFamily="18" charset="0"/>
                <a:ea typeface="宋体" panose="02010600030101010101" pitchFamily="2" charset="-122"/>
              </a:rPr>
              <a:t>SSL/TLS</a:t>
            </a:r>
            <a:r>
              <a:rPr lang="zh-CN" altLang="zh-CN" sz="1050" dirty="0">
                <a:effectLst/>
                <a:latin typeface="Times New Roman" panose="02020603050405020304" pitchFamily="18" charset="0"/>
                <a:ea typeface="宋体" panose="02010600030101010101" pitchFamily="2" charset="-122"/>
              </a:rPr>
              <a:t>和</a:t>
            </a:r>
            <a:r>
              <a:rPr lang="en-US" altLang="zh-CN" sz="1050" dirty="0" err="1">
                <a:effectLst/>
                <a:latin typeface="Times New Roman" panose="02020603050405020304" pitchFamily="18" charset="0"/>
                <a:ea typeface="宋体" panose="02010600030101010101" pitchFamily="2" charset="-122"/>
              </a:rPr>
              <a:t>StartTLS</a:t>
            </a:r>
            <a:r>
              <a:rPr lang="zh-CN" altLang="zh-CN" sz="1050" dirty="0">
                <a:effectLst/>
                <a:latin typeface="Times New Roman" panose="02020603050405020304" pitchFamily="18" charset="0"/>
                <a:ea typeface="宋体" panose="02010600030101010101" pitchFamily="2" charset="-122"/>
              </a:rPr>
              <a:t>支持。</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zh-CN" altLang="zh-CN" sz="1050" dirty="0">
                <a:effectLst/>
                <a:latin typeface="Times New Roman" panose="02020603050405020304" pitchFamily="18" charset="0"/>
                <a:ea typeface="宋体" panose="02010600030101010101" pitchFamily="2" charset="-122"/>
              </a:rPr>
              <a:t>文档丰富</a:t>
            </a:r>
          </a:p>
          <a:p>
            <a:pPr marL="800100" indent="1270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具有详细完整的</a:t>
            </a:r>
            <a:r>
              <a:rPr lang="en-US" altLang="zh-CN" sz="1050" dirty="0">
                <a:effectLst/>
                <a:latin typeface="Times New Roman" panose="02020603050405020304" pitchFamily="18" charset="0"/>
                <a:ea typeface="宋体" panose="02010600030101010101" pitchFamily="2" charset="-122"/>
              </a:rPr>
              <a:t>Javadoc</a:t>
            </a:r>
            <a:r>
              <a:rPr lang="zh-CN" altLang="zh-CN" sz="1050" dirty="0">
                <a:effectLst/>
                <a:latin typeface="Times New Roman" panose="02020603050405020304" pitchFamily="18" charset="0"/>
                <a:ea typeface="宋体" panose="02010600030101010101" pitchFamily="2" charset="-122"/>
              </a:rPr>
              <a:t>、用户指南及实用案例，便于开发人员学习使用。</a:t>
            </a:r>
          </a:p>
          <a:p>
            <a:pPr marL="800100" indent="-266700" algn="just">
              <a:lnSpc>
                <a:spcPts val="1570"/>
              </a:lnSpc>
            </a:pPr>
            <a:r>
              <a:rPr lang="en-US" altLang="zh-CN" sz="1050" dirty="0">
                <a:effectLst/>
                <a:latin typeface="Wingdings" panose="05000000000000000000" pitchFamily="2" charset="2"/>
                <a:ea typeface="宋体" panose="02010600030101010101" pitchFamily="2" charset="-122"/>
              </a:rPr>
              <a:t>l </a:t>
            </a:r>
            <a:r>
              <a:rPr lang="zh-CN" altLang="zh-CN" sz="1050" dirty="0">
                <a:effectLst/>
                <a:latin typeface="Times New Roman" panose="02020603050405020304" pitchFamily="18" charset="0"/>
                <a:ea typeface="宋体" panose="02010600030101010101" pitchFamily="2" charset="-122"/>
              </a:rPr>
              <a:t>社区支持</a:t>
            </a:r>
          </a:p>
          <a:p>
            <a:pPr marL="800100" indent="127000" algn="just">
              <a:lnSpc>
                <a:spcPts val="1570"/>
              </a:lnSpc>
            </a:pPr>
            <a:r>
              <a:rPr lang="en-US" altLang="zh-CN" sz="1050" dirty="0" err="1">
                <a:effectLst/>
                <a:latin typeface="Times New Roman" panose="02020603050405020304" pitchFamily="18" charset="0"/>
                <a:ea typeface="宋体" panose="02010600030101010101" pitchFamily="2" charset="-122"/>
              </a:rPr>
              <a:t>Netty</a:t>
            </a:r>
            <a:r>
              <a:rPr lang="zh-CN" altLang="zh-CN" sz="1050" dirty="0">
                <a:effectLst/>
                <a:latin typeface="Times New Roman" panose="02020603050405020304" pitchFamily="18" charset="0"/>
                <a:ea typeface="宋体" panose="02010600030101010101" pitchFamily="2" charset="-122"/>
              </a:rPr>
              <a:t>的相关社区活跃度高、版本迭代周期短，新发现的</a:t>
            </a:r>
            <a:r>
              <a:rPr lang="en-US" altLang="zh-CN" sz="1050" dirty="0">
                <a:effectLst/>
                <a:latin typeface="Times New Roman" panose="02020603050405020304" pitchFamily="18" charset="0"/>
                <a:ea typeface="宋体" panose="02010600030101010101" pitchFamily="2" charset="-122"/>
              </a:rPr>
              <a:t>Bug</a:t>
            </a:r>
            <a:r>
              <a:rPr lang="zh-CN" altLang="zh-CN" sz="1050" dirty="0">
                <a:effectLst/>
                <a:latin typeface="Times New Roman" panose="02020603050405020304" pitchFamily="18" charset="0"/>
                <a:ea typeface="宋体" panose="02010600030101010101" pitchFamily="2" charset="-122"/>
              </a:rPr>
              <a:t>会被及时修复，新功能会被及时更新。</a:t>
            </a:r>
          </a:p>
        </p:txBody>
      </p:sp>
    </p:spTree>
    <p:extLst>
      <p:ext uri="{BB962C8B-B14F-4D97-AF65-F5344CB8AC3E}">
        <p14:creationId xmlns:p14="http://schemas.microsoft.com/office/powerpoint/2010/main" val="306350024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1.2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初识</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Netty</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9" name="文本框 8">
            <a:extLst>
              <a:ext uri="{FF2B5EF4-FFF2-40B4-BE49-F238E27FC236}">
                <a16:creationId xmlns:a16="http://schemas.microsoft.com/office/drawing/2014/main" id="{6AB6E635-687B-4403-9D68-CAE3F76C5F9F}"/>
              </a:ext>
            </a:extLst>
          </p:cNvPr>
          <p:cNvSpPr txBox="1"/>
          <p:nvPr/>
        </p:nvSpPr>
        <p:spPr>
          <a:xfrm>
            <a:off x="346174" y="1178798"/>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1.2.2 </a:t>
            </a:r>
            <a:r>
              <a:rPr lang="zh-CN" altLang="en-US" dirty="0"/>
              <a:t>搭建</a:t>
            </a:r>
            <a:r>
              <a:rPr lang="en-US" altLang="zh-CN" dirty="0" err="1"/>
              <a:t>Netty</a:t>
            </a:r>
            <a:r>
              <a:rPr lang="zh-CN" altLang="en-US" dirty="0"/>
              <a:t>开发环境</a:t>
            </a:r>
          </a:p>
        </p:txBody>
      </p:sp>
      <p:sp>
        <p:nvSpPr>
          <p:cNvPr id="6" name="文本框 5">
            <a:extLst>
              <a:ext uri="{FF2B5EF4-FFF2-40B4-BE49-F238E27FC236}">
                <a16:creationId xmlns:a16="http://schemas.microsoft.com/office/drawing/2014/main" id="{E1DF6058-C4C9-4F77-89AE-D650A8877601}"/>
              </a:ext>
            </a:extLst>
          </p:cNvPr>
          <p:cNvSpPr txBox="1"/>
          <p:nvPr/>
        </p:nvSpPr>
        <p:spPr>
          <a:xfrm>
            <a:off x="257175" y="1943100"/>
            <a:ext cx="836295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开源框架是基于</a:t>
            </a:r>
            <a:r>
              <a:rPr lang="en-US" altLang="zh-CN" sz="1800" dirty="0">
                <a:effectLst/>
                <a:latin typeface="Times New Roman" panose="02020603050405020304" pitchFamily="18" charset="0"/>
                <a:ea typeface="宋体" panose="02010600030101010101" pitchFamily="2" charset="-122"/>
              </a:rPr>
              <a:t>Apache License v2.0</a:t>
            </a:r>
            <a:r>
              <a:rPr lang="zh-CN" altLang="zh-CN" sz="1800" dirty="0">
                <a:effectLst/>
                <a:latin typeface="Times New Roman" panose="02020603050405020304" pitchFamily="18" charset="0"/>
                <a:ea typeface="宋体" panose="02010600030101010101" pitchFamily="2" charset="-122"/>
              </a:rPr>
              <a:t>标准发布的，读者可以在其官方网站（</a:t>
            </a:r>
            <a:r>
              <a:rPr lang="en-US" altLang="zh-CN" sz="1800" dirty="0">
                <a:effectLst/>
                <a:latin typeface="Times New Roman" panose="02020603050405020304" pitchFamily="18" charset="0"/>
                <a:ea typeface="宋体" panose="02010600030101010101" pitchFamily="2" charset="-122"/>
              </a:rPr>
              <a:t>https://netty.io</a:t>
            </a:r>
            <a:r>
              <a:rPr lang="zh-CN" altLang="zh-CN" sz="1800" dirty="0">
                <a:effectLst/>
                <a:latin typeface="Times New Roman" panose="02020603050405020304" pitchFamily="18" charset="0"/>
                <a:ea typeface="宋体" panose="02010600030101010101" pitchFamily="2" charset="-122"/>
              </a:rPr>
              <a:t>）上找到最新版本的</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开发包（</a:t>
            </a:r>
            <a:r>
              <a:rPr lang="en-US" altLang="zh-CN" sz="1800" dirty="0" err="1">
                <a:effectLst/>
                <a:latin typeface="Times New Roman" panose="02020603050405020304" pitchFamily="18" charset="0"/>
                <a:ea typeface="宋体" panose="02010600030101010101" pitchFamily="2" charset="-122"/>
              </a:rPr>
              <a:t>Netty</a:t>
            </a:r>
            <a:r>
              <a:rPr lang="en-US" altLang="zh-CN" sz="1800" dirty="0">
                <a:effectLst/>
                <a:latin typeface="Times New Roman" panose="02020603050405020304" pitchFamily="18" charset="0"/>
                <a:ea typeface="宋体" panose="02010600030101010101" pitchFamily="2" charset="-122"/>
              </a:rPr>
              <a:t> 4.x</a:t>
            </a:r>
            <a:r>
              <a:rPr lang="zh-CN" altLang="zh-CN" sz="1800" dirty="0">
                <a:effectLst/>
                <a:latin typeface="Times New Roman" panose="02020603050405020304" pitchFamily="18" charset="0"/>
                <a:ea typeface="宋体" panose="02010600030101010101" pitchFamily="2" charset="-122"/>
              </a:rPr>
              <a:t>）、以及一些具有里程碑意义的历史版本开发包，如图</a:t>
            </a:r>
            <a:r>
              <a:rPr lang="en-US" altLang="zh-CN" sz="1800" dirty="0">
                <a:effectLst/>
                <a:latin typeface="Times New Roman" panose="02020603050405020304" pitchFamily="18" charset="0"/>
                <a:ea typeface="宋体" panose="02010600030101010101" pitchFamily="2" charset="-122"/>
              </a:rPr>
              <a:t>1.3</a:t>
            </a:r>
            <a:r>
              <a:rPr lang="zh-CN" altLang="zh-CN" sz="1800" dirty="0">
                <a:effectLst/>
                <a:latin typeface="Times New Roman" panose="02020603050405020304" pitchFamily="18" charset="0"/>
                <a:ea typeface="宋体" panose="02010600030101010101" pitchFamily="2" charset="-122"/>
              </a:rPr>
              <a:t>所示。</a:t>
            </a:r>
          </a:p>
        </p:txBody>
      </p:sp>
      <p:pic>
        <p:nvPicPr>
          <p:cNvPr id="3074" name="Picture 2">
            <a:extLst>
              <a:ext uri="{FF2B5EF4-FFF2-40B4-BE49-F238E27FC236}">
                <a16:creationId xmlns:a16="http://schemas.microsoft.com/office/drawing/2014/main" id="{76B11C95-DCEE-46C8-AAD2-A68719F052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7063" y="2776538"/>
            <a:ext cx="525780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004023"/>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2501</Words>
  <Application>Microsoft Office PowerPoint</Application>
  <PresentationFormat>全屏显示(4:3)</PresentationFormat>
  <Paragraphs>96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Al Nile</vt:lpstr>
      <vt:lpstr>Futura Md BT</vt:lpstr>
      <vt:lpstr>等线</vt:lpstr>
      <vt:lpstr>黑体</vt:lpstr>
      <vt:lpstr>宋体</vt:lpstr>
      <vt:lpstr>Arial</vt:lpstr>
      <vt:lpstr>Calibri</vt:lpstr>
      <vt:lpstr>Times New Roman</vt:lpstr>
      <vt:lpstr>Wingdings</vt:lpstr>
      <vt:lpstr>Tema de Office</vt:lpstr>
      <vt:lpstr>第1章  从Java IO到Netty</vt:lpstr>
      <vt:lpstr>1.1 了解Java中的IO通信</vt:lpstr>
      <vt:lpstr>1.1 了解Java中的IO通信</vt:lpstr>
      <vt:lpstr>1.1 了解Java中的IO通信</vt:lpstr>
      <vt:lpstr>1.1 了解Java中的IO通信</vt:lpstr>
      <vt:lpstr>1.1 了解Java中的IO通信</vt:lpstr>
      <vt:lpstr>1.1 了解Java中的IO通信</vt:lpstr>
      <vt:lpstr>1.2 初识Netty</vt:lpstr>
      <vt:lpstr>1.2 初识Netty</vt:lpstr>
      <vt:lpstr>1.2 初识Netty</vt:lpstr>
      <vt:lpstr>1.3 实战：Netty版的“Hello World”程序</vt:lpstr>
      <vt:lpstr>1.3 实战：Netty版的“Hello World”程序</vt:lpstr>
      <vt:lpstr>1.3 实战：Netty版的“Hello World”程序</vt:lpstr>
      <vt:lpstr>1.3 实战：Netty版的“Hello World”程序</vt:lpstr>
      <vt:lpstr>1.4 Netty框架模块介绍</vt:lpstr>
      <vt:lpstr>1.4 Netty框架模块介绍</vt:lpstr>
      <vt:lpstr>1.4 Netty框架模块介绍</vt:lpstr>
      <vt:lpstr>1.4 Netty框架模块介绍</vt:lpstr>
      <vt:lpstr>1.4 Netty框架模块介绍</vt:lpstr>
      <vt:lpstr>1.4 Netty框架模块介绍</vt:lpstr>
      <vt:lpstr>1.5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5</cp:revision>
  <dcterms:modified xsi:type="dcterms:W3CDTF">2023-07-27T05:44:17Z</dcterms:modified>
</cp:coreProperties>
</file>