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74" r:id="rId4"/>
    <p:sldId id="258" r:id="rId5"/>
    <p:sldId id="259" r:id="rId6"/>
    <p:sldId id="260" r:id="rId7"/>
    <p:sldId id="261" r:id="rId8"/>
    <p:sldId id="262" r:id="rId9"/>
    <p:sldId id="263" r:id="rId10"/>
    <p:sldId id="264" r:id="rId11"/>
    <p:sldId id="265" r:id="rId12"/>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5" d="100"/>
          <a:sy n="85" d="100"/>
        </p:scale>
        <p:origin x="137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7" name="Shape 27"/>
          <p:cNvSpPr>
            <a:spLocks noGrp="1" noRot="1" noChangeAspect="1"/>
          </p:cNvSpPr>
          <p:nvPr>
            <p:ph type="sldImg"/>
          </p:nvPr>
        </p:nvSpPr>
        <p:spPr>
          <a:xfrm>
            <a:off x="1143000" y="685800"/>
            <a:ext cx="4572000" cy="3429000"/>
          </a:xfrm>
          <a:prstGeom prst="rect">
            <a:avLst/>
          </a:prstGeom>
        </p:spPr>
        <p:txBody>
          <a:bodyPr/>
          <a:lstStyle/>
          <a:p>
            <a:endParaRPr/>
          </a:p>
        </p:txBody>
      </p:sp>
      <p:sp>
        <p:nvSpPr>
          <p:cNvPr id="28" name="Shape 2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Calibri"/>
      </a:defRPr>
    </a:lvl1pPr>
    <a:lvl2pPr indent="228600" latinLnBrk="0">
      <a:spcBef>
        <a:spcPts val="400"/>
      </a:spcBef>
      <a:defRPr sz="1200">
        <a:latin typeface="+mn-lt"/>
        <a:ea typeface="+mn-ea"/>
        <a:cs typeface="+mn-cs"/>
        <a:sym typeface="Calibri"/>
      </a:defRPr>
    </a:lvl2pPr>
    <a:lvl3pPr indent="457200" latinLnBrk="0">
      <a:spcBef>
        <a:spcPts val="400"/>
      </a:spcBef>
      <a:defRPr sz="1200">
        <a:latin typeface="+mn-lt"/>
        <a:ea typeface="+mn-ea"/>
        <a:cs typeface="+mn-cs"/>
        <a:sym typeface="Calibri"/>
      </a:defRPr>
    </a:lvl3pPr>
    <a:lvl4pPr indent="685800" latinLnBrk="0">
      <a:spcBef>
        <a:spcPts val="400"/>
      </a:spcBef>
      <a:defRPr sz="1200">
        <a:latin typeface="+mn-lt"/>
        <a:ea typeface="+mn-ea"/>
        <a:cs typeface="+mn-cs"/>
        <a:sym typeface="Calibri"/>
      </a:defRPr>
    </a:lvl4pPr>
    <a:lvl5pPr indent="914400" latinLnBrk="0">
      <a:spcBef>
        <a:spcPts val="400"/>
      </a:spcBef>
      <a:defRPr sz="1200">
        <a:latin typeface="+mn-lt"/>
        <a:ea typeface="+mn-ea"/>
        <a:cs typeface="+mn-cs"/>
        <a:sym typeface="Calibri"/>
      </a:defRPr>
    </a:lvl5pPr>
    <a:lvl6pPr indent="1143000" latinLnBrk="0">
      <a:spcBef>
        <a:spcPts val="400"/>
      </a:spcBef>
      <a:defRPr sz="1200">
        <a:latin typeface="+mn-lt"/>
        <a:ea typeface="+mn-ea"/>
        <a:cs typeface="+mn-cs"/>
        <a:sym typeface="Calibri"/>
      </a:defRPr>
    </a:lvl6pPr>
    <a:lvl7pPr indent="1371600" latinLnBrk="0">
      <a:spcBef>
        <a:spcPts val="400"/>
      </a:spcBef>
      <a:defRPr sz="1200">
        <a:latin typeface="+mn-lt"/>
        <a:ea typeface="+mn-ea"/>
        <a:cs typeface="+mn-cs"/>
        <a:sym typeface="Calibri"/>
      </a:defRPr>
    </a:lvl7pPr>
    <a:lvl8pPr indent="1600200" latinLnBrk="0">
      <a:spcBef>
        <a:spcPts val="400"/>
      </a:spcBef>
      <a:defRPr sz="1200">
        <a:latin typeface="+mn-lt"/>
        <a:ea typeface="+mn-ea"/>
        <a:cs typeface="+mn-cs"/>
        <a:sym typeface="Calibri"/>
      </a:defRPr>
    </a:lvl8pPr>
    <a:lvl9pPr indent="1828800" latinLnBrk="0">
      <a:spcBef>
        <a:spcPts val="400"/>
      </a:spcBef>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Shape 1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8" name="Shape 18"/>
          <p:cNvSpPr/>
          <p:nvPr/>
        </p:nvSpPr>
        <p:spPr>
          <a:xfrm>
            <a:off x="-1" y="692150"/>
            <a:ext cx="9144002" cy="46038"/>
          </a:xfrm>
          <a:prstGeom prst="rect">
            <a:avLst/>
          </a:prstGeom>
          <a:gradFill>
            <a:gsLst>
              <a:gs pos="0">
                <a:srgbClr val="CCCCFF"/>
              </a:gs>
              <a:gs pos="17999">
                <a:srgbClr val="BFBFBF"/>
              </a:gs>
              <a:gs pos="48001">
                <a:srgbClr val="595959"/>
              </a:gs>
              <a:gs pos="82002">
                <a:srgbClr val="A5A5A5"/>
              </a:gs>
              <a:gs pos="100000">
                <a:srgbClr val="D8D8D8"/>
              </a:gs>
            </a:gsLst>
            <a:lin ang="10800000"/>
          </a:gradFill>
          <a:ln w="12700">
            <a:miter lim="400000"/>
          </a:ln>
        </p:spPr>
        <p:txBody>
          <a:bodyPr lIns="45719" rIns="45719" anchor="ctr"/>
          <a:lstStyle/>
          <a:p>
            <a:pPr>
              <a:defRPr>
                <a:solidFill>
                  <a:srgbClr val="FFFFFF"/>
                </a:solidFill>
                <a:latin typeface="宋体"/>
                <a:ea typeface="宋体"/>
                <a:cs typeface="宋体"/>
                <a:sym typeface="宋体"/>
              </a:defRPr>
            </a:pPr>
            <a:endParaRPr/>
          </a:p>
        </p:txBody>
      </p:sp>
      <p:sp>
        <p:nvSpPr>
          <p:cNvPr id="19" name="Shape 19"/>
          <p:cNvSpPr>
            <a:spLocks noGrp="1"/>
          </p:cNvSpPr>
          <p:nvPr>
            <p:ph type="title"/>
          </p:nvPr>
        </p:nvSpPr>
        <p:spPr>
          <a:xfrm>
            <a:off x="457200" y="274637"/>
            <a:ext cx="8229600" cy="1143001"/>
          </a:xfrm>
          <a:prstGeom prst="rect">
            <a:avLst/>
          </a:prstGeom>
        </p:spPr>
        <p:txBody>
          <a:bodyPr>
            <a:normAutofit/>
          </a:bodyPr>
          <a:lstStyle/>
          <a:p>
            <a:r>
              <a:t>标题文本</a:t>
            </a:r>
          </a:p>
        </p:txBody>
      </p:sp>
      <p:sp>
        <p:nvSpPr>
          <p:cNvPr id="20" name="Shape 20"/>
          <p:cNvSpPr>
            <a:spLocks noGrp="1"/>
          </p:cNvSpPr>
          <p:nvPr>
            <p:ph type="body" idx="1"/>
          </p:nvPr>
        </p:nvSpPr>
        <p:spPr>
          <a:xfrm>
            <a:off x="457200" y="1600200"/>
            <a:ext cx="8229600" cy="4525963"/>
          </a:xfrm>
          <a:prstGeom prst="rect">
            <a:avLst/>
          </a:prstGeom>
        </p:spPr>
        <p:txBody>
          <a:bodyPr>
            <a:normAutofit/>
          </a:bodyPr>
          <a:lstStyle/>
          <a:p>
            <a:r>
              <a:t>正文级别 1</a:t>
            </a:r>
          </a:p>
          <a:p>
            <a:pPr lvl="1"/>
            <a:r>
              <a:t>正文级别 2</a:t>
            </a:r>
          </a:p>
          <a:p>
            <a:pPr lvl="2"/>
            <a:r>
              <a:t>正文级别 3</a:t>
            </a:r>
          </a:p>
          <a:p>
            <a:pPr lvl="3"/>
            <a:r>
              <a:t>正文级别 4</a:t>
            </a:r>
          </a:p>
          <a:p>
            <a:pPr lvl="4"/>
            <a:r>
              <a:t>正文级别 5</a:t>
            </a:r>
          </a:p>
        </p:txBody>
      </p:sp>
      <p:sp>
        <p:nvSpPr>
          <p:cNvPr id="21" name="Shape 2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4"/>
          <a:srcRect/>
          <a:stretch>
            <a:fillRect/>
          </a:stretch>
        </a:blip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457200" y="92074"/>
            <a:ext cx="8229600" cy="1508126"/>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lstStyle/>
          <a:p>
            <a:r>
              <a:t>标题文本</a:t>
            </a:r>
          </a:p>
        </p:txBody>
      </p:sp>
      <p:sp>
        <p:nvSpPr>
          <p:cNvPr id="3" name="Shape 3"/>
          <p:cNvSpPr>
            <a:spLocks noGrp="1"/>
          </p:cNvSpPr>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xmlns="" val="1"/>
            </a:ext>
          </a:extLst>
        </p:spPr>
        <p:txBody>
          <a:bodyPr lIns="45719" rIns="45719"/>
          <a:lstStyle/>
          <a:p>
            <a:r>
              <a:t>正文级别 1</a:t>
            </a:r>
          </a:p>
          <a:p>
            <a:pPr lvl="1"/>
            <a:r>
              <a:t>正文级别 2</a:t>
            </a:r>
          </a:p>
          <a:p>
            <a:pPr lvl="2"/>
            <a:r>
              <a:t>正文级别 3</a:t>
            </a:r>
          </a:p>
          <a:p>
            <a:pPr lvl="3"/>
            <a:r>
              <a:t>正文级别 4</a:t>
            </a:r>
          </a:p>
          <a:p>
            <a:pPr lvl="4"/>
            <a:r>
              <a:t>正文级别 5</a:t>
            </a:r>
          </a:p>
        </p:txBody>
      </p:sp>
      <p:sp>
        <p:nvSpPr>
          <p:cNvPr id="4" name="Shape 4"/>
          <p:cNvSpPr>
            <a:spLocks noGrp="1"/>
          </p:cNvSpPr>
          <p:nvPr>
            <p:ph type="sldNum" sz="quarter" idx="2"/>
          </p:nvPr>
        </p:nvSpPr>
        <p:spPr>
          <a:xfrm>
            <a:off x="8422818" y="6404292"/>
            <a:ext cx="263983" cy="269241"/>
          </a:xfrm>
          <a:prstGeom prst="rect">
            <a:avLst/>
          </a:prstGeom>
          <a:ln w="12700">
            <a:miter lim="400000"/>
          </a:ln>
        </p:spPr>
        <p:txBody>
          <a:bodyPr wrap="none" lIns="45719" rIns="45719" anchor="ctr">
            <a:spAutoFit/>
          </a:bodyPr>
          <a:lstStyle>
            <a:lvl1pPr algn="r">
              <a:defRPr sz="1200">
                <a:solidFill>
                  <a:srgbClr val="898989"/>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4572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9144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13716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18288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4pPr>
      <a:lvl5pPr marL="22352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5pPr>
      <a:lvl6pPr marL="26924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6pPr>
      <a:lvl7pPr marL="31496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7pPr>
      <a:lvl8pPr marL="36068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8pPr>
      <a:lvl9pPr marL="40640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hape 30"/>
          <p:cNvSpPr>
            <a:spLocks noGrp="1"/>
          </p:cNvSpPr>
          <p:nvPr>
            <p:ph type="title" idx="4294967295"/>
          </p:nvPr>
        </p:nvSpPr>
        <p:spPr>
          <a:xfrm>
            <a:off x="457200" y="274637"/>
            <a:ext cx="8229600" cy="1143001"/>
          </a:xfrm>
          <a:prstGeom prst="rect">
            <a:avLst/>
          </a:prstGeom>
        </p:spPr>
        <p:txBody>
          <a:bodyPr>
            <a:normAutofit/>
          </a:bodyPr>
          <a:lstStyle/>
          <a:p>
            <a:pPr defTabSz="197357">
              <a:lnSpc>
                <a:spcPct val="173333"/>
              </a:lnSpc>
              <a:spcBef>
                <a:spcPts val="900"/>
              </a:spcBef>
              <a:defRPr sz="1998" b="1">
                <a:uFill>
                  <a:solidFill>
                    <a:srgbClr val="000000"/>
                  </a:solidFill>
                </a:uFill>
                <a:latin typeface="Arial"/>
                <a:ea typeface="Arial"/>
                <a:cs typeface="Arial"/>
                <a:sym typeface="Arial"/>
              </a:defRPr>
            </a:pPr>
            <a:r>
              <a:rPr lang="zh-CN" altLang="en-US" dirty="0">
                <a:latin typeface="黑体"/>
                <a:ea typeface="黑体"/>
                <a:cs typeface="黑体"/>
                <a:sym typeface="黑体"/>
              </a:rPr>
              <a:t>第</a:t>
            </a:r>
            <a:r>
              <a:rPr lang="en-US" altLang="zh-CN" dirty="0">
                <a:latin typeface="黑体"/>
                <a:ea typeface="黑体"/>
                <a:cs typeface="黑体"/>
                <a:sym typeface="黑体"/>
              </a:rPr>
              <a:t>10</a:t>
            </a:r>
            <a:r>
              <a:rPr lang="zh-CN" altLang="en-US" dirty="0">
                <a:latin typeface="黑体"/>
                <a:ea typeface="黑体"/>
                <a:cs typeface="黑体"/>
                <a:sym typeface="黑体"/>
              </a:rPr>
              <a:t>章  项目实战：基于</a:t>
            </a:r>
            <a:r>
              <a:rPr lang="en-US" altLang="zh-CN" dirty="0" err="1">
                <a:latin typeface="黑体"/>
                <a:ea typeface="黑体"/>
                <a:cs typeface="黑体"/>
                <a:sym typeface="黑体"/>
              </a:rPr>
              <a:t>Netty</a:t>
            </a:r>
            <a:r>
              <a:rPr lang="zh-CN" altLang="en-US" dirty="0">
                <a:latin typeface="黑体"/>
                <a:ea typeface="黑体"/>
                <a:cs typeface="黑体"/>
                <a:sym typeface="黑体"/>
              </a:rPr>
              <a:t>构建消息推送系统</a:t>
            </a:r>
            <a:endParaRPr lang="zh-CN" altLang="en-US" dirty="0">
              <a:latin typeface="等线"/>
              <a:ea typeface="等线"/>
              <a:cs typeface="等线"/>
              <a:sym typeface="等线"/>
            </a:endParaRPr>
          </a:p>
        </p:txBody>
      </p:sp>
      <p:sp>
        <p:nvSpPr>
          <p:cNvPr id="9" name="文本框 8">
            <a:extLst>
              <a:ext uri="{FF2B5EF4-FFF2-40B4-BE49-F238E27FC236}">
                <a16:creationId xmlns:a16="http://schemas.microsoft.com/office/drawing/2014/main" id="{89449E84-C157-417C-85C3-947EFC9E7FD2}"/>
              </a:ext>
            </a:extLst>
          </p:cNvPr>
          <p:cNvSpPr txBox="1"/>
          <p:nvPr/>
        </p:nvSpPr>
        <p:spPr>
          <a:xfrm>
            <a:off x="753036" y="1356100"/>
            <a:ext cx="6553200" cy="17543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dirty="0"/>
              <a:t>10.1 WebSocket</a:t>
            </a:r>
            <a:r>
              <a:rPr lang="zh-CN" altLang="en-US" dirty="0"/>
              <a:t>特点</a:t>
            </a:r>
          </a:p>
          <a:p>
            <a:r>
              <a:rPr lang="en-US" altLang="zh-CN" dirty="0"/>
              <a:t>10.2 </a:t>
            </a:r>
            <a:r>
              <a:rPr lang="en-US" altLang="zh-CN" dirty="0" err="1"/>
              <a:t>Netty</a:t>
            </a:r>
            <a:r>
              <a:rPr lang="zh-CN" altLang="en-US" dirty="0"/>
              <a:t>消息推送系统应用程序架构</a:t>
            </a:r>
          </a:p>
          <a:p>
            <a:r>
              <a:rPr lang="en-US" altLang="zh-CN" dirty="0"/>
              <a:t>10.3 </a:t>
            </a:r>
            <a:r>
              <a:rPr lang="en-US" altLang="zh-CN" dirty="0" err="1"/>
              <a:t>Netty</a:t>
            </a:r>
            <a:r>
              <a:rPr lang="zh-CN" altLang="en-US" dirty="0"/>
              <a:t>消息推送系统服务器端开发</a:t>
            </a:r>
          </a:p>
          <a:p>
            <a:r>
              <a:rPr lang="en-US" altLang="zh-CN" dirty="0"/>
              <a:t>10.4 </a:t>
            </a:r>
            <a:r>
              <a:rPr lang="en-US" altLang="zh-CN" dirty="0" err="1"/>
              <a:t>Netty</a:t>
            </a:r>
            <a:r>
              <a:rPr lang="zh-CN" altLang="en-US" dirty="0"/>
              <a:t>消息推送系统客户端开发</a:t>
            </a:r>
          </a:p>
          <a:p>
            <a:r>
              <a:rPr lang="en-US" altLang="zh-CN" dirty="0"/>
              <a:t>10.5 </a:t>
            </a:r>
            <a:r>
              <a:rPr lang="zh-CN" altLang="en-US" dirty="0"/>
              <a:t>测试运行</a:t>
            </a:r>
            <a:r>
              <a:rPr lang="en-US" altLang="zh-CN" dirty="0" err="1"/>
              <a:t>Netty</a:t>
            </a:r>
            <a:r>
              <a:rPr lang="zh-CN" altLang="en-US" dirty="0"/>
              <a:t>应用程序</a:t>
            </a:r>
          </a:p>
          <a:p>
            <a:r>
              <a:rPr lang="en-US" altLang="zh-CN" dirty="0"/>
              <a:t>10.6 </a:t>
            </a:r>
            <a:r>
              <a:rPr lang="zh-CN" altLang="en-US" dirty="0"/>
              <a:t>小结</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pe 41"/>
          <p:cNvSpPr>
            <a:spLocks noGrp="1"/>
          </p:cNvSpPr>
          <p:nvPr>
            <p:ph type="title" idx="4294967295"/>
          </p:nvPr>
        </p:nvSpPr>
        <p:spPr>
          <a:xfrm>
            <a:off x="457200" y="274637"/>
            <a:ext cx="8229600" cy="1143001"/>
          </a:xfrm>
          <a:prstGeom prst="rect">
            <a:avLst/>
          </a:prstGeom>
        </p:spPr>
        <p:txBody>
          <a:bodyPr>
            <a:normAutofit/>
          </a:bodyPr>
          <a:lstStyle/>
          <a:p>
            <a:pPr algn="ctr">
              <a:spcBef>
                <a:spcPts val="2000"/>
              </a:spcBef>
              <a:spcAft>
                <a:spcPts val="2000"/>
              </a:spcAft>
            </a:pPr>
            <a:r>
              <a:rPr lang="en-US" altLang="zh-CN" sz="2400" kern="100" dirty="0">
                <a:solidFill>
                  <a:srgbClr val="000000"/>
                </a:solidFill>
                <a:effectLst/>
                <a:latin typeface="Arial" panose="020B0604020202020204" pitchFamily="34" charset="0"/>
                <a:ea typeface="方正小标宋简体"/>
                <a:cs typeface="宋体" panose="02010600030101010101" pitchFamily="2" charset="-122"/>
              </a:rPr>
              <a:t>10.5 </a:t>
            </a:r>
            <a:r>
              <a:rPr lang="zh-CN" altLang="en-US" sz="2400" kern="100" dirty="0">
                <a:solidFill>
                  <a:srgbClr val="000000"/>
                </a:solidFill>
                <a:effectLst/>
                <a:latin typeface="Arial" panose="020B0604020202020204" pitchFamily="34" charset="0"/>
                <a:ea typeface="方正小标宋简体"/>
                <a:cs typeface="宋体" panose="02010600030101010101" pitchFamily="2" charset="-122"/>
              </a:rPr>
              <a:t>测试运行</a:t>
            </a:r>
            <a:r>
              <a:rPr lang="en-US" altLang="zh-CN" sz="2400" kern="100" dirty="0" err="1">
                <a:solidFill>
                  <a:srgbClr val="000000"/>
                </a:solidFill>
                <a:effectLst/>
                <a:latin typeface="Arial" panose="020B0604020202020204" pitchFamily="34" charset="0"/>
                <a:ea typeface="方正小标宋简体"/>
                <a:cs typeface="宋体" panose="02010600030101010101" pitchFamily="2" charset="-122"/>
              </a:rPr>
              <a:t>Netty</a:t>
            </a:r>
            <a:r>
              <a:rPr lang="zh-CN" altLang="en-US" sz="2400" kern="100" dirty="0">
                <a:solidFill>
                  <a:srgbClr val="000000"/>
                </a:solidFill>
                <a:effectLst/>
                <a:latin typeface="Arial" panose="020B0604020202020204" pitchFamily="34" charset="0"/>
                <a:ea typeface="方正小标宋简体"/>
                <a:cs typeface="宋体" panose="02010600030101010101" pitchFamily="2" charset="-122"/>
              </a:rPr>
              <a:t>应用程序</a:t>
            </a:r>
          </a:p>
        </p:txBody>
      </p:sp>
      <p:sp>
        <p:nvSpPr>
          <p:cNvPr id="4" name="文本框 3">
            <a:extLst>
              <a:ext uri="{FF2B5EF4-FFF2-40B4-BE49-F238E27FC236}">
                <a16:creationId xmlns:a16="http://schemas.microsoft.com/office/drawing/2014/main" id="{45917DA6-58E5-44F9-9E69-41D0CA47BBBF}"/>
              </a:ext>
            </a:extLst>
          </p:cNvPr>
          <p:cNvSpPr txBox="1"/>
          <p:nvPr/>
        </p:nvSpPr>
        <p:spPr>
          <a:xfrm>
            <a:off x="215153" y="1550894"/>
            <a:ext cx="8229600" cy="111825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66700" indent="266700" algn="just">
              <a:lnSpc>
                <a:spcPts val="1570"/>
              </a:lnSpc>
            </a:pPr>
            <a:r>
              <a:rPr lang="zh-CN" altLang="zh-CN" sz="1800" dirty="0">
                <a:effectLst/>
                <a:latin typeface="Times New Roman" panose="02020603050405020304" pitchFamily="18" charset="0"/>
                <a:ea typeface="宋体" panose="02010600030101010101" pitchFamily="2" charset="-122"/>
              </a:rPr>
              <a:t>下面，还是使用</a:t>
            </a:r>
            <a:r>
              <a:rPr lang="en-US" altLang="zh-CN" sz="1800" dirty="0">
                <a:effectLst/>
                <a:latin typeface="Times New Roman" panose="02020603050405020304" pitchFamily="18" charset="0"/>
                <a:ea typeface="宋体" panose="02010600030101010101" pitchFamily="2" charset="-122"/>
              </a:rPr>
              <a:t>IntelliJ IDEA</a:t>
            </a:r>
            <a:r>
              <a:rPr lang="zh-CN" altLang="zh-CN" sz="1800" dirty="0">
                <a:effectLst/>
                <a:latin typeface="Times New Roman" panose="02020603050405020304" pitchFamily="18" charset="0"/>
                <a:ea typeface="宋体" panose="02010600030101010101" pitchFamily="2" charset="-122"/>
              </a:rPr>
              <a:t>开发工具平台测试运行</a:t>
            </a:r>
            <a:r>
              <a:rPr lang="en-US" altLang="zh-CN" sz="1800" dirty="0" err="1">
                <a:effectLst/>
                <a:latin typeface="Times New Roman" panose="02020603050405020304" pitchFamily="18" charset="0"/>
                <a:ea typeface="宋体" panose="02010600030101010101" pitchFamily="2" charset="-122"/>
              </a:rPr>
              <a:t>NettyPushMessage</a:t>
            </a:r>
            <a:r>
              <a:rPr lang="zh-CN" altLang="zh-CN" sz="1800" dirty="0">
                <a:effectLst/>
                <a:latin typeface="Times New Roman" panose="02020603050405020304" pitchFamily="18" charset="0"/>
                <a:ea typeface="宋体" panose="02010600030101010101" pitchFamily="2" charset="-122"/>
              </a:rPr>
              <a:t>消息推送系统</a:t>
            </a:r>
            <a:r>
              <a:rPr lang="zh-CN" altLang="zh-CN" sz="1800" dirty="0">
                <a:solidFill>
                  <a:srgbClr val="000000"/>
                </a:solidFill>
                <a:effectLst/>
                <a:latin typeface="Times New Roman" panose="02020603050405020304" pitchFamily="18" charset="0"/>
                <a:ea typeface="宋体" panose="02010600030101010101" pitchFamily="2" charset="-122"/>
              </a:rPr>
              <a:t>应用程序</a:t>
            </a:r>
            <a:r>
              <a:rPr lang="zh-CN" altLang="zh-CN" sz="1800" dirty="0">
                <a:effectLst/>
                <a:latin typeface="Times New Roman" panose="02020603050405020304" pitchFamily="18" charset="0"/>
                <a:ea typeface="宋体" panose="02010600030101010101" pitchFamily="2" charset="-122"/>
              </a:rPr>
              <a:t>。</a:t>
            </a:r>
          </a:p>
          <a:p>
            <a:pPr marL="266700" indent="266700" algn="just">
              <a:lnSpc>
                <a:spcPts val="1570"/>
              </a:lnSpc>
            </a:pPr>
            <a:r>
              <a:rPr lang="zh-CN" altLang="zh-CN" sz="1800" dirty="0">
                <a:effectLst/>
                <a:latin typeface="Times New Roman" panose="02020603050405020304" pitchFamily="18" charset="0"/>
                <a:ea typeface="宋体" panose="02010600030101010101" pitchFamily="2" charset="-122"/>
              </a:rPr>
              <a:t>（</a:t>
            </a:r>
            <a:r>
              <a:rPr lang="en-US" altLang="zh-CN" sz="1800" dirty="0">
                <a:effectLst/>
                <a:latin typeface="Times New Roman" panose="02020603050405020304" pitchFamily="18" charset="0"/>
                <a:ea typeface="宋体" panose="02010600030101010101" pitchFamily="2" charset="-122"/>
              </a:rPr>
              <a:t>1</a:t>
            </a:r>
            <a:r>
              <a:rPr lang="zh-CN" altLang="zh-CN" sz="1800" dirty="0">
                <a:effectLst/>
                <a:latin typeface="Times New Roman" panose="02020603050405020304" pitchFamily="18" charset="0"/>
                <a:ea typeface="宋体" panose="02010600030101010101" pitchFamily="2" charset="-122"/>
              </a:rPr>
              <a:t>）在主菜单中通过运行（</a:t>
            </a:r>
            <a:r>
              <a:rPr lang="en-US" altLang="zh-CN" sz="1800" dirty="0">
                <a:effectLst/>
                <a:latin typeface="Times New Roman" panose="02020603050405020304" pitchFamily="18" charset="0"/>
                <a:ea typeface="宋体" panose="02010600030101010101" pitchFamily="2" charset="-122"/>
              </a:rPr>
              <a:t>Run</a:t>
            </a:r>
            <a:r>
              <a:rPr lang="zh-CN" altLang="zh-CN" sz="1800" dirty="0">
                <a:effectLst/>
                <a:latin typeface="Times New Roman" panose="02020603050405020304" pitchFamily="18" charset="0"/>
                <a:ea typeface="宋体" panose="02010600030101010101" pitchFamily="2" charset="-122"/>
              </a:rPr>
              <a:t>）菜单中的“</a:t>
            </a:r>
            <a:r>
              <a:rPr lang="en-US" altLang="zh-CN" sz="1800" dirty="0">
                <a:effectLst/>
                <a:latin typeface="Times New Roman" panose="02020603050405020304" pitchFamily="18" charset="0"/>
                <a:ea typeface="宋体" panose="02010600030101010101" pitchFamily="2" charset="-122"/>
              </a:rPr>
              <a:t>Run</a:t>
            </a:r>
            <a:r>
              <a:rPr lang="zh-CN" altLang="zh-CN" sz="1800" dirty="0">
                <a:effectLst/>
                <a:latin typeface="Times New Roman" panose="02020603050405020304" pitchFamily="18" charset="0"/>
                <a:ea typeface="宋体" panose="02010600030101010101" pitchFamily="2" charset="-122"/>
              </a:rPr>
              <a:t>”命令运行</a:t>
            </a:r>
            <a:r>
              <a:rPr lang="en-US" altLang="zh-CN" sz="1800" dirty="0">
                <a:effectLst/>
                <a:latin typeface="Times New Roman" panose="02020603050405020304" pitchFamily="18" charset="0"/>
                <a:ea typeface="宋体" panose="02010600030101010101" pitchFamily="2" charset="-122"/>
              </a:rPr>
              <a:t>NettyPushMessage</a:t>
            </a:r>
            <a:r>
              <a:rPr lang="en-US" altLang="zh-CN" sz="1800" dirty="0">
                <a:solidFill>
                  <a:srgbClr val="000000"/>
                </a:solidFill>
                <a:effectLst/>
                <a:latin typeface="Times New Roman" panose="02020603050405020304" pitchFamily="18" charset="0"/>
                <a:ea typeface="宋体" panose="02010600030101010101" pitchFamily="2" charset="-122"/>
              </a:rPr>
              <a:t>Server.java</a:t>
            </a:r>
            <a:r>
              <a:rPr lang="zh-CN" altLang="zh-CN" sz="1800" dirty="0">
                <a:solidFill>
                  <a:srgbClr val="000000"/>
                </a:solidFill>
                <a:effectLst/>
                <a:latin typeface="Times New Roman" panose="02020603050405020304" pitchFamily="18" charset="0"/>
                <a:ea typeface="宋体" panose="02010600030101010101" pitchFamily="2" charset="-122"/>
              </a:rPr>
              <a:t>主入口类文件，此时运行窗口中会有相应的信息提示，</a:t>
            </a:r>
            <a:r>
              <a:rPr lang="zh-CN" altLang="zh-CN" sz="1800" dirty="0">
                <a:effectLst/>
                <a:latin typeface="Times New Roman" panose="02020603050405020304" pitchFamily="18" charset="0"/>
                <a:ea typeface="宋体" panose="02010600030101010101" pitchFamily="2" charset="-122"/>
              </a:rPr>
              <a:t>如图</a:t>
            </a:r>
            <a:r>
              <a:rPr lang="en-US" altLang="zh-CN" sz="1800" dirty="0">
                <a:effectLst/>
                <a:latin typeface="Times New Roman" panose="02020603050405020304" pitchFamily="18" charset="0"/>
                <a:ea typeface="宋体" panose="02010600030101010101" pitchFamily="2" charset="-122"/>
              </a:rPr>
              <a:t>10.2</a:t>
            </a:r>
            <a:r>
              <a:rPr lang="zh-CN" altLang="zh-CN" sz="1800" dirty="0">
                <a:effectLst/>
                <a:latin typeface="Times New Roman" panose="02020603050405020304" pitchFamily="18" charset="0"/>
                <a:ea typeface="宋体" panose="02010600030101010101" pitchFamily="2" charset="-122"/>
              </a:rPr>
              <a:t>所示。</a:t>
            </a:r>
          </a:p>
        </p:txBody>
      </p:sp>
      <p:pic>
        <p:nvPicPr>
          <p:cNvPr id="2050" name="Picture 2">
            <a:extLst>
              <a:ext uri="{FF2B5EF4-FFF2-40B4-BE49-F238E27FC236}">
                <a16:creationId xmlns:a16="http://schemas.microsoft.com/office/drawing/2014/main" id="{83D0110C-C23C-44A5-8B47-66168DFD5D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8728" y="3330669"/>
            <a:ext cx="384175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7235438"/>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pe 41"/>
          <p:cNvSpPr>
            <a:spLocks noGrp="1"/>
          </p:cNvSpPr>
          <p:nvPr>
            <p:ph type="title" idx="4294967295"/>
          </p:nvPr>
        </p:nvSpPr>
        <p:spPr>
          <a:xfrm>
            <a:off x="457200" y="274637"/>
            <a:ext cx="8229600" cy="1143001"/>
          </a:xfrm>
          <a:prstGeom prst="rect">
            <a:avLst/>
          </a:prstGeom>
        </p:spPr>
        <p:txBody>
          <a:bodyPr>
            <a:normAutofit/>
          </a:bodyPr>
          <a:lstStyle/>
          <a:p>
            <a:pPr algn="ctr">
              <a:spcBef>
                <a:spcPts val="2000"/>
              </a:spcBef>
              <a:spcAft>
                <a:spcPts val="2000"/>
              </a:spcAft>
            </a:pPr>
            <a:r>
              <a:rPr lang="en-US" altLang="zh-CN" sz="2400" kern="100" dirty="0">
                <a:solidFill>
                  <a:srgbClr val="000000"/>
                </a:solidFill>
                <a:effectLst/>
                <a:latin typeface="Arial" panose="020B0604020202020204" pitchFamily="34" charset="0"/>
                <a:ea typeface="方正小标宋简体"/>
                <a:cs typeface="宋体" panose="02010600030101010101" pitchFamily="2" charset="-122"/>
              </a:rPr>
              <a:t>10.6 </a:t>
            </a:r>
            <a:r>
              <a:rPr lang="zh-CN" altLang="en-US" sz="2400" kern="100" dirty="0">
                <a:solidFill>
                  <a:srgbClr val="000000"/>
                </a:solidFill>
                <a:effectLst/>
                <a:latin typeface="Arial" panose="020B0604020202020204" pitchFamily="34" charset="0"/>
                <a:ea typeface="方正小标宋简体"/>
                <a:cs typeface="宋体" panose="02010600030101010101" pitchFamily="2" charset="-122"/>
              </a:rPr>
              <a:t>小结</a:t>
            </a:r>
            <a:endParaRPr lang="zh-CN" altLang="zh-CN" sz="2400" kern="100" dirty="0">
              <a:solidFill>
                <a:srgbClr val="000000"/>
              </a:solidFill>
              <a:effectLst/>
              <a:latin typeface="Arial" panose="020B0604020202020204" pitchFamily="34" charset="0"/>
              <a:ea typeface="方正小标宋简体"/>
              <a:cs typeface="宋体" panose="02010600030101010101" pitchFamily="2" charset="-122"/>
            </a:endParaRPr>
          </a:p>
        </p:txBody>
      </p:sp>
      <p:sp>
        <p:nvSpPr>
          <p:cNvPr id="4" name="文本框 3">
            <a:extLst>
              <a:ext uri="{FF2B5EF4-FFF2-40B4-BE49-F238E27FC236}">
                <a16:creationId xmlns:a16="http://schemas.microsoft.com/office/drawing/2014/main" id="{FE072C7F-248D-47D3-B373-44159551DC1D}"/>
              </a:ext>
            </a:extLst>
          </p:cNvPr>
          <p:cNvSpPr txBox="1"/>
          <p:nvPr/>
        </p:nvSpPr>
        <p:spPr>
          <a:xfrm>
            <a:off x="842682" y="1801905"/>
            <a:ext cx="7458636" cy="91307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66700" indent="266700" algn="just">
              <a:lnSpc>
                <a:spcPts val="1570"/>
              </a:lnSpc>
            </a:pPr>
            <a:r>
              <a:rPr lang="zh-CN" altLang="zh-CN" sz="1800" dirty="0">
                <a:effectLst/>
                <a:latin typeface="Times New Roman" panose="02020603050405020304" pitchFamily="18" charset="0"/>
                <a:ea typeface="宋体" panose="02010600030101010101" pitchFamily="2" charset="-122"/>
              </a:rPr>
              <a:t>本章主要介绍了关于如何借助</a:t>
            </a:r>
            <a:r>
              <a:rPr lang="en-US" altLang="zh-CN" sz="1800" dirty="0">
                <a:effectLst/>
                <a:latin typeface="Times New Roman" panose="02020603050405020304" pitchFamily="18" charset="0"/>
                <a:ea typeface="宋体" panose="02010600030101010101" pitchFamily="2" charset="-122"/>
              </a:rPr>
              <a:t>WebSocket</a:t>
            </a:r>
            <a:r>
              <a:rPr lang="zh-CN" altLang="zh-CN" sz="1800" dirty="0">
                <a:effectLst/>
                <a:latin typeface="Times New Roman" panose="02020603050405020304" pitchFamily="18" charset="0"/>
                <a:ea typeface="宋体" panose="02010600030101010101" pitchFamily="2" charset="-122"/>
              </a:rPr>
              <a:t>协议、构建一个基于</a:t>
            </a:r>
            <a:r>
              <a:rPr lang="en-US" altLang="zh-CN" sz="1800" dirty="0" err="1">
                <a:effectLst/>
                <a:latin typeface="Times New Roman" panose="02020603050405020304" pitchFamily="18" charset="0"/>
                <a:ea typeface="宋体" panose="02010600030101010101" pitchFamily="2" charset="-122"/>
              </a:rPr>
              <a:t>Netty</a:t>
            </a:r>
            <a:r>
              <a:rPr lang="zh-CN" altLang="zh-CN" sz="1800" dirty="0">
                <a:effectLst/>
                <a:latin typeface="Times New Roman" panose="02020603050405020304" pitchFamily="18" charset="0"/>
                <a:ea typeface="宋体" panose="02010600030101010101" pitchFamily="2" charset="-122"/>
              </a:rPr>
              <a:t>的消息推送系统应用程序，具体包括了消息推送系统</a:t>
            </a:r>
            <a:r>
              <a:rPr lang="en-US" altLang="zh-CN" sz="1800" dirty="0" err="1">
                <a:effectLst/>
                <a:latin typeface="Times New Roman" panose="02020603050405020304" pitchFamily="18" charset="0"/>
                <a:ea typeface="宋体" panose="02010600030101010101" pitchFamily="2" charset="-122"/>
              </a:rPr>
              <a:t>Netty</a:t>
            </a:r>
            <a:r>
              <a:rPr lang="zh-CN" altLang="zh-CN" sz="1800" dirty="0">
                <a:effectLst/>
                <a:latin typeface="Times New Roman" panose="02020603050405020304" pitchFamily="18" charset="0"/>
                <a:ea typeface="宋体" panose="02010600030101010101" pitchFamily="2" charset="-122"/>
              </a:rPr>
              <a:t>服务器端的开发过程，</a:t>
            </a:r>
            <a:r>
              <a:rPr lang="en-US" altLang="zh-CN" sz="1800" dirty="0" err="1">
                <a:effectLst/>
                <a:latin typeface="Times New Roman" panose="02020603050405020304" pitchFamily="18" charset="0"/>
                <a:ea typeface="宋体" panose="02010600030101010101" pitchFamily="2" charset="-122"/>
              </a:rPr>
              <a:t>Netty</a:t>
            </a:r>
            <a:r>
              <a:rPr lang="zh-CN" altLang="zh-CN" sz="1800" dirty="0">
                <a:effectLst/>
                <a:latin typeface="Times New Roman" panose="02020603050405020304" pitchFamily="18" charset="0"/>
                <a:ea typeface="宋体" panose="02010600030101010101" pitchFamily="2" charset="-122"/>
              </a:rPr>
              <a:t>客户端的开发过程、以及</a:t>
            </a:r>
            <a:r>
              <a:rPr lang="en-US" altLang="zh-CN" sz="1800" dirty="0">
                <a:effectLst/>
                <a:latin typeface="Times New Roman" panose="02020603050405020304" pitchFamily="18" charset="0"/>
                <a:ea typeface="宋体" panose="02010600030101010101" pitchFamily="2" charset="-122"/>
              </a:rPr>
              <a:t>HTML5</a:t>
            </a:r>
            <a:r>
              <a:rPr lang="zh-CN" altLang="zh-CN" sz="1800" dirty="0">
                <a:effectLst/>
                <a:latin typeface="Times New Roman" panose="02020603050405020304" pitchFamily="18" charset="0"/>
                <a:ea typeface="宋体" panose="02010600030101010101" pitchFamily="2" charset="-122"/>
              </a:rPr>
              <a:t>网页客户端的开发过程。</a:t>
            </a:r>
          </a:p>
        </p:txBody>
      </p:sp>
    </p:spTree>
    <p:extLst>
      <p:ext uri="{BB962C8B-B14F-4D97-AF65-F5344CB8AC3E}">
        <p14:creationId xmlns:p14="http://schemas.microsoft.com/office/powerpoint/2010/main" val="4020986372"/>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33"/>
          <p:cNvSpPr>
            <a:spLocks noGrp="1"/>
          </p:cNvSpPr>
          <p:nvPr>
            <p:ph type="title" idx="4294967295"/>
          </p:nvPr>
        </p:nvSpPr>
        <p:spPr>
          <a:xfrm>
            <a:off x="457200" y="274637"/>
            <a:ext cx="8229600" cy="1143001"/>
          </a:xfrm>
          <a:prstGeom prst="rect">
            <a:avLst/>
          </a:prstGeom>
        </p:spPr>
        <p:txBody>
          <a:bodyPr>
            <a:normAutofit/>
          </a:bodyPr>
          <a:lstStyle/>
          <a:p>
            <a:pPr algn="ctr">
              <a:spcBef>
                <a:spcPts val="2000"/>
              </a:spcBef>
              <a:spcAft>
                <a:spcPts val="2000"/>
              </a:spcAft>
            </a:pPr>
            <a:r>
              <a:rPr lang="en-US" altLang="zh-CN" sz="2400" kern="100" dirty="0">
                <a:solidFill>
                  <a:srgbClr val="000000"/>
                </a:solidFill>
                <a:effectLst/>
                <a:latin typeface="Arial" panose="020B0604020202020204" pitchFamily="34" charset="0"/>
                <a:ea typeface="方正小标宋简体"/>
                <a:cs typeface="宋体" panose="02010600030101010101" pitchFamily="2" charset="-122"/>
              </a:rPr>
              <a:t>10.1 WebSocket</a:t>
            </a:r>
            <a:r>
              <a:rPr lang="zh-CN" altLang="en-US" sz="2400" kern="100" dirty="0">
                <a:solidFill>
                  <a:srgbClr val="000000"/>
                </a:solidFill>
                <a:effectLst/>
                <a:latin typeface="Arial" panose="020B0604020202020204" pitchFamily="34" charset="0"/>
                <a:ea typeface="方正小标宋简体"/>
                <a:cs typeface="宋体" panose="02010600030101010101" pitchFamily="2" charset="-122"/>
              </a:rPr>
              <a:t>特点</a:t>
            </a:r>
          </a:p>
        </p:txBody>
      </p:sp>
      <p:sp>
        <p:nvSpPr>
          <p:cNvPr id="6" name="文本框 5">
            <a:extLst>
              <a:ext uri="{FF2B5EF4-FFF2-40B4-BE49-F238E27FC236}">
                <a16:creationId xmlns:a16="http://schemas.microsoft.com/office/drawing/2014/main" id="{03CB4CED-B28D-4879-BC2F-2164B9D20690}"/>
              </a:ext>
            </a:extLst>
          </p:cNvPr>
          <p:cNvSpPr txBox="1"/>
          <p:nvPr/>
        </p:nvSpPr>
        <p:spPr>
          <a:xfrm>
            <a:off x="224118" y="1748118"/>
            <a:ext cx="8534400" cy="31393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66700" indent="266700"/>
            <a:r>
              <a:rPr lang="zh-CN" altLang="zh-CN" dirty="0">
                <a:effectLst/>
                <a:latin typeface="Times New Roman" panose="02020603050405020304" pitchFamily="18" charset="0"/>
                <a:ea typeface="宋体" panose="02010600030101010101" pitchFamily="2" charset="-122"/>
              </a:rPr>
              <a:t>在前一章中，关于</a:t>
            </a:r>
            <a:r>
              <a:rPr lang="en-US" altLang="zh-CN" dirty="0">
                <a:effectLst/>
              </a:rPr>
              <a:t>WebSocket</a:t>
            </a:r>
            <a:r>
              <a:rPr lang="zh-CN" altLang="zh-CN" dirty="0">
                <a:effectLst/>
                <a:latin typeface="Times New Roman" panose="02020603050405020304" pitchFamily="18" charset="0"/>
                <a:ea typeface="宋体" panose="02010600030101010101" pitchFamily="2" charset="-122"/>
              </a:rPr>
              <a:t>协议做了一个基本的内容介绍，这里再补充一些</a:t>
            </a:r>
            <a:r>
              <a:rPr lang="en-US" altLang="zh-CN" dirty="0">
                <a:effectLst/>
              </a:rPr>
              <a:t>WebSocket</a:t>
            </a:r>
            <a:r>
              <a:rPr lang="zh-CN" altLang="zh-CN" dirty="0">
                <a:effectLst/>
                <a:latin typeface="Times New Roman" panose="02020603050405020304" pitchFamily="18" charset="0"/>
                <a:ea typeface="宋体" panose="02010600030101010101" pitchFamily="2" charset="-122"/>
              </a:rPr>
              <a:t>协议的特点。</a:t>
            </a:r>
            <a:endParaRPr lang="zh-CN" altLang="zh-CN" dirty="0">
              <a:effectLst/>
            </a:endParaRPr>
          </a:p>
          <a:p>
            <a:pPr marL="266700" indent="266700"/>
            <a:r>
              <a:rPr lang="zh-CN" altLang="zh-CN" dirty="0">
                <a:effectLst/>
                <a:latin typeface="Times New Roman" panose="02020603050405020304" pitchFamily="18" charset="0"/>
                <a:ea typeface="宋体" panose="02010600030101010101" pitchFamily="2" charset="-122"/>
              </a:rPr>
              <a:t>我们已经知道</a:t>
            </a:r>
            <a:r>
              <a:rPr lang="en-US" altLang="zh-CN" dirty="0">
                <a:effectLst/>
              </a:rPr>
              <a:t>WebSocket</a:t>
            </a:r>
            <a:r>
              <a:rPr lang="zh-CN" altLang="zh-CN" dirty="0">
                <a:effectLst/>
                <a:latin typeface="Times New Roman" panose="02020603050405020304" pitchFamily="18" charset="0"/>
                <a:ea typeface="宋体" panose="02010600030101010101" pitchFamily="2" charset="-122"/>
              </a:rPr>
              <a:t>协议是基于</a:t>
            </a:r>
            <a:r>
              <a:rPr lang="en-US" altLang="zh-CN" dirty="0">
                <a:effectLst/>
              </a:rPr>
              <a:t>HTTP</a:t>
            </a:r>
            <a:r>
              <a:rPr lang="zh-CN" altLang="zh-CN" dirty="0">
                <a:effectLst/>
                <a:latin typeface="Times New Roman" panose="02020603050405020304" pitchFamily="18" charset="0"/>
                <a:ea typeface="宋体" panose="02010600030101010101" pitchFamily="2" charset="-122"/>
              </a:rPr>
              <a:t>协议设计的，但又不完全依赖于</a:t>
            </a:r>
            <a:r>
              <a:rPr lang="en-US" altLang="zh-CN" dirty="0">
                <a:effectLst/>
              </a:rPr>
              <a:t>HTTP</a:t>
            </a:r>
            <a:r>
              <a:rPr lang="zh-CN" altLang="zh-CN" dirty="0">
                <a:effectLst/>
                <a:latin typeface="Times New Roman" panose="02020603050405020304" pitchFamily="18" charset="0"/>
                <a:ea typeface="宋体" panose="02010600030101010101" pitchFamily="2" charset="-122"/>
              </a:rPr>
              <a:t>协议。因为，</a:t>
            </a:r>
            <a:r>
              <a:rPr lang="en-US" altLang="zh-CN" dirty="0">
                <a:effectLst/>
              </a:rPr>
              <a:t>WebSocket</a:t>
            </a:r>
            <a:r>
              <a:rPr lang="zh-CN" altLang="zh-CN" dirty="0">
                <a:effectLst/>
                <a:latin typeface="Times New Roman" panose="02020603050405020304" pitchFamily="18" charset="0"/>
                <a:ea typeface="宋体" panose="02010600030101010101" pitchFamily="2" charset="-122"/>
              </a:rPr>
              <a:t>协议可以绕过</a:t>
            </a:r>
            <a:r>
              <a:rPr lang="en-US" altLang="zh-CN" dirty="0">
                <a:effectLst/>
              </a:rPr>
              <a:t>HTTP</a:t>
            </a:r>
            <a:r>
              <a:rPr lang="zh-CN" altLang="zh-CN" dirty="0">
                <a:effectLst/>
                <a:latin typeface="Times New Roman" panose="02020603050405020304" pitchFamily="18" charset="0"/>
                <a:ea typeface="宋体" panose="02010600030101010101" pitchFamily="2" charset="-122"/>
              </a:rPr>
              <a:t>协议，而直接使用</a:t>
            </a:r>
            <a:r>
              <a:rPr lang="en-US" altLang="zh-CN" dirty="0">
                <a:effectLst/>
              </a:rPr>
              <a:t>TCP</a:t>
            </a:r>
            <a:r>
              <a:rPr lang="zh-CN" altLang="zh-CN" dirty="0">
                <a:effectLst/>
                <a:latin typeface="Times New Roman" panose="02020603050405020304" pitchFamily="18" charset="0"/>
                <a:ea typeface="宋体" panose="02010600030101010101" pitchFamily="2" charset="-122"/>
              </a:rPr>
              <a:t>协议。那么，</a:t>
            </a:r>
            <a:r>
              <a:rPr lang="en-US" altLang="zh-CN" dirty="0">
                <a:effectLst/>
              </a:rPr>
              <a:t>WebSocket</a:t>
            </a:r>
            <a:r>
              <a:rPr lang="zh-CN" altLang="zh-CN" dirty="0">
                <a:effectLst/>
                <a:latin typeface="Times New Roman" panose="02020603050405020304" pitchFamily="18" charset="0"/>
                <a:ea typeface="宋体" panose="02010600030101010101" pitchFamily="2" charset="-122"/>
              </a:rPr>
              <a:t>协议为什么要这样设计呢？</a:t>
            </a:r>
            <a:endParaRPr lang="zh-CN" altLang="zh-CN" dirty="0">
              <a:effectLst/>
            </a:endParaRPr>
          </a:p>
          <a:p>
            <a:pPr marL="266700" indent="266700"/>
            <a:r>
              <a:rPr lang="zh-CN" altLang="zh-CN" dirty="0">
                <a:effectLst/>
                <a:latin typeface="Times New Roman" panose="02020603050405020304" pitchFamily="18" charset="0"/>
                <a:ea typeface="宋体" panose="02010600030101010101" pitchFamily="2" charset="-122"/>
              </a:rPr>
              <a:t>在传统的</a:t>
            </a:r>
            <a:r>
              <a:rPr lang="en-US" altLang="zh-CN" dirty="0">
                <a:effectLst/>
              </a:rPr>
              <a:t>Web</a:t>
            </a:r>
            <a:r>
              <a:rPr lang="zh-CN" altLang="zh-CN" dirty="0">
                <a:effectLst/>
                <a:latin typeface="Times New Roman" panose="02020603050405020304" pitchFamily="18" charset="0"/>
                <a:ea typeface="宋体" panose="02010600030101010101" pitchFamily="2" charset="-122"/>
              </a:rPr>
              <a:t>应用中要实现实时通信，通用的方式就是基于</a:t>
            </a:r>
            <a:r>
              <a:rPr lang="en-US" altLang="zh-CN" dirty="0">
                <a:effectLst/>
              </a:rPr>
              <a:t>HTTP</a:t>
            </a:r>
            <a:r>
              <a:rPr lang="zh-CN" altLang="zh-CN" dirty="0">
                <a:effectLst/>
                <a:latin typeface="Times New Roman" panose="02020603050405020304" pitchFamily="18" charset="0"/>
                <a:ea typeface="宋体" panose="02010600030101010101" pitchFamily="2" charset="-122"/>
              </a:rPr>
              <a:t>协议不断发送请求。</a:t>
            </a:r>
            <a:r>
              <a:rPr lang="en-US" altLang="zh-CN" dirty="0">
                <a:effectLst/>
              </a:rPr>
              <a:t>HTTP</a:t>
            </a:r>
            <a:r>
              <a:rPr lang="zh-CN" altLang="zh-CN" dirty="0">
                <a:effectLst/>
                <a:latin typeface="Times New Roman" panose="02020603050405020304" pitchFamily="18" charset="0"/>
                <a:ea typeface="宋体" panose="02010600030101010101" pitchFamily="2" charset="-122"/>
              </a:rPr>
              <a:t>协议虽然是应用层协议，但底层还是基于</a:t>
            </a:r>
            <a:r>
              <a:rPr lang="en-US" altLang="zh-CN" dirty="0">
                <a:effectLst/>
              </a:rPr>
              <a:t>TCP</a:t>
            </a:r>
            <a:r>
              <a:rPr lang="zh-CN" altLang="zh-CN" dirty="0">
                <a:effectLst/>
                <a:latin typeface="Times New Roman" panose="02020603050405020304" pitchFamily="18" charset="0"/>
                <a:ea typeface="宋体" panose="02010600030101010101" pitchFamily="2" charset="-122"/>
              </a:rPr>
              <a:t>协议的实现，因此</a:t>
            </a:r>
            <a:r>
              <a:rPr lang="en-US" altLang="zh-CN" dirty="0">
                <a:effectLst/>
              </a:rPr>
              <a:t>HTTP</a:t>
            </a:r>
            <a:r>
              <a:rPr lang="zh-CN" altLang="zh-CN" dirty="0">
                <a:effectLst/>
                <a:latin typeface="Times New Roman" panose="02020603050405020304" pitchFamily="18" charset="0"/>
                <a:ea typeface="宋体" panose="02010600030101010101" pitchFamily="2" charset="-122"/>
              </a:rPr>
              <a:t>协议建立连接也必须经过著名的“三次握手”才能实现。在如今移动互联网这种海量实时通信需求条件下，</a:t>
            </a:r>
            <a:r>
              <a:rPr lang="en-US" altLang="zh-CN" dirty="0">
                <a:effectLst/>
              </a:rPr>
              <a:t>HTTP</a:t>
            </a:r>
            <a:r>
              <a:rPr lang="zh-CN" altLang="zh-CN" dirty="0">
                <a:effectLst/>
                <a:latin typeface="Times New Roman" panose="02020603050405020304" pitchFamily="18" charset="0"/>
                <a:ea typeface="宋体" panose="02010600030101010101" pitchFamily="2" charset="-122"/>
              </a:rPr>
              <a:t>协议方式既浪费带宽（由</a:t>
            </a:r>
            <a:r>
              <a:rPr lang="en-US" altLang="zh-CN" dirty="0">
                <a:effectLst/>
              </a:rPr>
              <a:t>HTTP</a:t>
            </a:r>
            <a:r>
              <a:rPr lang="zh-CN" altLang="zh-CN" dirty="0">
                <a:effectLst/>
                <a:latin typeface="Times New Roman" panose="02020603050405020304" pitchFamily="18" charset="0"/>
                <a:ea typeface="宋体" panose="02010600030101010101" pitchFamily="2" charset="-122"/>
              </a:rPr>
              <a:t>体量决定的）、又消耗服务器资源。于是，</a:t>
            </a:r>
            <a:r>
              <a:rPr lang="en-US" altLang="zh-CN" dirty="0">
                <a:effectLst/>
              </a:rPr>
              <a:t>WebSocket</a:t>
            </a:r>
            <a:r>
              <a:rPr lang="zh-CN" altLang="zh-CN" dirty="0">
                <a:effectLst/>
                <a:latin typeface="Times New Roman" panose="02020603050405020304" pitchFamily="18" charset="0"/>
                <a:ea typeface="宋体" panose="02010600030101010101" pitchFamily="2" charset="-122"/>
              </a:rPr>
              <a:t>协议就是在为了满足这种日益增长的海量实时通信需求而设计开发的。</a:t>
            </a:r>
            <a:endParaRPr lang="zh-CN" altLang="zh-CN" dirty="0">
              <a:effectLst/>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33"/>
          <p:cNvSpPr>
            <a:spLocks noGrp="1"/>
          </p:cNvSpPr>
          <p:nvPr>
            <p:ph type="title" idx="4294967295"/>
          </p:nvPr>
        </p:nvSpPr>
        <p:spPr>
          <a:xfrm>
            <a:off x="457200" y="274637"/>
            <a:ext cx="8229600" cy="1143001"/>
          </a:xfrm>
          <a:prstGeom prst="rect">
            <a:avLst/>
          </a:prstGeom>
        </p:spPr>
        <p:txBody>
          <a:bodyPr>
            <a:normAutofit/>
          </a:bodyPr>
          <a:lstStyle/>
          <a:p>
            <a:pPr algn="ctr">
              <a:spcBef>
                <a:spcPts val="2000"/>
              </a:spcBef>
              <a:spcAft>
                <a:spcPts val="2000"/>
              </a:spcAft>
            </a:pPr>
            <a:r>
              <a:rPr lang="en-US" altLang="zh-CN" sz="2400" kern="100" dirty="0">
                <a:solidFill>
                  <a:srgbClr val="000000"/>
                </a:solidFill>
                <a:effectLst/>
                <a:latin typeface="Arial" panose="020B0604020202020204" pitchFamily="34" charset="0"/>
                <a:ea typeface="方正小标宋简体"/>
                <a:cs typeface="宋体" panose="02010600030101010101" pitchFamily="2" charset="-122"/>
              </a:rPr>
              <a:t>10.2 </a:t>
            </a:r>
            <a:r>
              <a:rPr lang="en-US" altLang="zh-CN" sz="2400" kern="100" dirty="0" err="1">
                <a:solidFill>
                  <a:srgbClr val="000000"/>
                </a:solidFill>
                <a:effectLst/>
                <a:latin typeface="Arial" panose="020B0604020202020204" pitchFamily="34" charset="0"/>
                <a:ea typeface="方正小标宋简体"/>
                <a:cs typeface="宋体" panose="02010600030101010101" pitchFamily="2" charset="-122"/>
              </a:rPr>
              <a:t>Netty</a:t>
            </a:r>
            <a:r>
              <a:rPr lang="zh-CN" altLang="en-US" sz="2400" kern="100" dirty="0">
                <a:solidFill>
                  <a:srgbClr val="000000"/>
                </a:solidFill>
                <a:effectLst/>
                <a:latin typeface="Arial" panose="020B0604020202020204" pitchFamily="34" charset="0"/>
                <a:ea typeface="方正小标宋简体"/>
                <a:cs typeface="宋体" panose="02010600030101010101" pitchFamily="2" charset="-122"/>
              </a:rPr>
              <a:t>消息推送系统应用程序架构</a:t>
            </a:r>
          </a:p>
        </p:txBody>
      </p:sp>
      <p:sp>
        <p:nvSpPr>
          <p:cNvPr id="4" name="文本框 3">
            <a:extLst>
              <a:ext uri="{FF2B5EF4-FFF2-40B4-BE49-F238E27FC236}">
                <a16:creationId xmlns:a16="http://schemas.microsoft.com/office/drawing/2014/main" id="{41B77466-CC0E-43B3-80CD-0B1CB0B82FE0}"/>
              </a:ext>
            </a:extLst>
          </p:cNvPr>
          <p:cNvSpPr txBox="1"/>
          <p:nvPr/>
        </p:nvSpPr>
        <p:spPr>
          <a:xfrm>
            <a:off x="-1" y="1417638"/>
            <a:ext cx="9009529"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66700" indent="266700"/>
            <a:r>
              <a:rPr lang="zh-CN" altLang="zh-CN" dirty="0">
                <a:effectLst/>
                <a:latin typeface="Times New Roman" panose="02020603050405020304" pitchFamily="18" charset="0"/>
                <a:ea typeface="宋体" panose="02010600030101010101" pitchFamily="2" charset="-122"/>
              </a:rPr>
              <a:t>本章介绍的</a:t>
            </a:r>
            <a:r>
              <a:rPr lang="en-US" altLang="zh-CN" dirty="0" err="1">
                <a:effectLst/>
              </a:rPr>
              <a:t>Netty</a:t>
            </a:r>
            <a:r>
              <a:rPr lang="zh-CN" altLang="zh-CN" dirty="0">
                <a:effectLst/>
                <a:latin typeface="Times New Roman" panose="02020603050405020304" pitchFamily="18" charset="0"/>
                <a:ea typeface="宋体" panose="02010600030101010101" pitchFamily="2" charset="-122"/>
              </a:rPr>
              <a:t>消息推送系统应用，在应用程序架构上依旧借助了</a:t>
            </a:r>
            <a:r>
              <a:rPr lang="en-US" altLang="zh-CN" dirty="0">
                <a:effectLst/>
              </a:rPr>
              <a:t>Maven</a:t>
            </a:r>
            <a:r>
              <a:rPr lang="zh-CN" altLang="zh-CN" dirty="0">
                <a:effectLst/>
                <a:latin typeface="Times New Roman" panose="02020603050405020304" pitchFamily="18" charset="0"/>
                <a:ea typeface="宋体" panose="02010600030101010101" pitchFamily="2" charset="-122"/>
              </a:rPr>
              <a:t>构建工具，具体过程可参考前一章的内容。这里主要介绍一下工程架构目录及相关文件，具体如图</a:t>
            </a:r>
            <a:r>
              <a:rPr lang="en-US" altLang="zh-CN" dirty="0">
                <a:effectLst/>
              </a:rPr>
              <a:t>10.1</a:t>
            </a:r>
            <a:r>
              <a:rPr lang="zh-CN" altLang="zh-CN" dirty="0">
                <a:effectLst/>
                <a:latin typeface="Times New Roman" panose="02020603050405020304" pitchFamily="18" charset="0"/>
                <a:ea typeface="宋体" panose="02010600030101010101" pitchFamily="2" charset="-122"/>
              </a:rPr>
              <a:t>所示。</a:t>
            </a:r>
            <a:endParaRPr lang="zh-CN" altLang="zh-CN" dirty="0">
              <a:effectLst/>
            </a:endParaRPr>
          </a:p>
        </p:txBody>
      </p:sp>
      <p:pic>
        <p:nvPicPr>
          <p:cNvPr id="1026" name="Picture 2">
            <a:extLst>
              <a:ext uri="{FF2B5EF4-FFF2-40B4-BE49-F238E27FC236}">
                <a16:creationId xmlns:a16="http://schemas.microsoft.com/office/drawing/2014/main" id="{9439CBEF-9823-4A38-84FE-6932D6BD40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2245" y="1957481"/>
            <a:ext cx="3619500" cy="397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80794280"/>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hape 37"/>
          <p:cNvSpPr>
            <a:spLocks noGrp="1"/>
          </p:cNvSpPr>
          <p:nvPr>
            <p:ph type="title" idx="4294967295"/>
          </p:nvPr>
        </p:nvSpPr>
        <p:spPr>
          <a:xfrm>
            <a:off x="457200" y="274637"/>
            <a:ext cx="8229600" cy="1143001"/>
          </a:xfrm>
          <a:prstGeom prst="rect">
            <a:avLst/>
          </a:prstGeom>
        </p:spPr>
        <p:txBody>
          <a:bodyPr>
            <a:normAutofit/>
          </a:bodyPr>
          <a:lstStyle/>
          <a:p>
            <a:pPr algn="ctr">
              <a:spcBef>
                <a:spcPts val="2000"/>
              </a:spcBef>
              <a:spcAft>
                <a:spcPts val="2000"/>
              </a:spcAft>
            </a:pPr>
            <a:r>
              <a:rPr lang="en-US" altLang="zh-CN" sz="2400" kern="100" dirty="0">
                <a:solidFill>
                  <a:srgbClr val="000000"/>
                </a:solidFill>
                <a:effectLst/>
                <a:latin typeface="Arial" panose="020B0604020202020204" pitchFamily="34" charset="0"/>
                <a:ea typeface="方正小标宋简体"/>
                <a:cs typeface="宋体" panose="02010600030101010101" pitchFamily="2" charset="-122"/>
              </a:rPr>
              <a:t>10.3 </a:t>
            </a:r>
            <a:r>
              <a:rPr lang="en-US" altLang="zh-CN" sz="2400" kern="100" dirty="0" err="1">
                <a:solidFill>
                  <a:srgbClr val="000000"/>
                </a:solidFill>
                <a:effectLst/>
                <a:latin typeface="Arial" panose="020B0604020202020204" pitchFamily="34" charset="0"/>
                <a:ea typeface="方正小标宋简体"/>
                <a:cs typeface="宋体" panose="02010600030101010101" pitchFamily="2" charset="-122"/>
              </a:rPr>
              <a:t>Netty</a:t>
            </a:r>
            <a:r>
              <a:rPr lang="zh-CN" altLang="en-US" sz="2400" kern="100" dirty="0">
                <a:solidFill>
                  <a:srgbClr val="000000"/>
                </a:solidFill>
                <a:effectLst/>
                <a:latin typeface="Arial" panose="020B0604020202020204" pitchFamily="34" charset="0"/>
                <a:ea typeface="方正小标宋简体"/>
                <a:cs typeface="宋体" panose="02010600030101010101" pitchFamily="2" charset="-122"/>
              </a:rPr>
              <a:t>消息推送系统服务器端开发</a:t>
            </a:r>
            <a:endParaRPr lang="zh-CN" altLang="zh-CN" sz="2400" kern="100" dirty="0">
              <a:solidFill>
                <a:srgbClr val="000000"/>
              </a:solidFill>
              <a:effectLst/>
              <a:latin typeface="Arial" panose="020B0604020202020204" pitchFamily="34" charset="0"/>
              <a:ea typeface="方正小标宋简体"/>
              <a:cs typeface="宋体" panose="02010600030101010101" pitchFamily="2" charset="-122"/>
            </a:endParaRPr>
          </a:p>
        </p:txBody>
      </p:sp>
      <p:sp>
        <p:nvSpPr>
          <p:cNvPr id="6" name="文本框 5">
            <a:extLst>
              <a:ext uri="{FF2B5EF4-FFF2-40B4-BE49-F238E27FC236}">
                <a16:creationId xmlns:a16="http://schemas.microsoft.com/office/drawing/2014/main" id="{6871FE16-2F54-4EDC-9ABF-6480C701F766}"/>
              </a:ext>
            </a:extLst>
          </p:cNvPr>
          <p:cNvSpPr txBox="1"/>
          <p:nvPr/>
        </p:nvSpPr>
        <p:spPr>
          <a:xfrm>
            <a:off x="133350" y="1417638"/>
            <a:ext cx="8229600"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indent="269875"/>
            <a:r>
              <a:rPr lang="en-US" altLang="zh-CN" sz="1800" dirty="0">
                <a:effectLst/>
                <a:latin typeface="Times New Roman" panose="02020603050405020304" pitchFamily="18" charset="0"/>
                <a:ea typeface="宋体" panose="02010600030101010101" pitchFamily="2" charset="-122"/>
              </a:rPr>
              <a:t>10.3.1 </a:t>
            </a:r>
            <a:r>
              <a:rPr lang="zh-CN" altLang="en-US" sz="1800" dirty="0">
                <a:effectLst/>
                <a:latin typeface="Times New Roman" panose="02020603050405020304" pitchFamily="18" charset="0"/>
                <a:ea typeface="宋体" panose="02010600030101010101" pitchFamily="2" charset="-122"/>
              </a:rPr>
              <a:t>服务器端</a:t>
            </a:r>
            <a:r>
              <a:rPr lang="en-US" altLang="zh-CN" sz="1800" dirty="0">
                <a:effectLst/>
                <a:latin typeface="Times New Roman" panose="02020603050405020304" pitchFamily="18" charset="0"/>
                <a:ea typeface="宋体" panose="02010600030101010101" pitchFamily="2" charset="-122"/>
              </a:rPr>
              <a:t>Server</a:t>
            </a:r>
            <a:r>
              <a:rPr lang="zh-CN" altLang="en-US" sz="1800" dirty="0">
                <a:effectLst/>
                <a:latin typeface="Times New Roman" panose="02020603050405020304" pitchFamily="18" charset="0"/>
                <a:ea typeface="宋体" panose="02010600030101010101" pitchFamily="2" charset="-122"/>
              </a:rPr>
              <a:t>主入口类</a:t>
            </a:r>
            <a:endParaRPr lang="zh-CN" altLang="zh-CN" sz="1800" dirty="0">
              <a:effectLst/>
              <a:latin typeface="Times New Roman" panose="02020603050405020304" pitchFamily="18" charset="0"/>
              <a:ea typeface="宋体" panose="02010600030101010101" pitchFamily="2" charset="-122"/>
            </a:endParaRPr>
          </a:p>
        </p:txBody>
      </p:sp>
      <p:sp>
        <p:nvSpPr>
          <p:cNvPr id="5" name="文本框 4">
            <a:extLst>
              <a:ext uri="{FF2B5EF4-FFF2-40B4-BE49-F238E27FC236}">
                <a16:creationId xmlns:a16="http://schemas.microsoft.com/office/drawing/2014/main" id="{8AA27048-0B1F-4D1B-94DA-2AC19F6AAFBA}"/>
              </a:ext>
            </a:extLst>
          </p:cNvPr>
          <p:cNvSpPr txBox="1"/>
          <p:nvPr/>
        </p:nvSpPr>
        <p:spPr>
          <a:xfrm>
            <a:off x="224118" y="1909482"/>
            <a:ext cx="8767482" cy="5027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66700" indent="266700" algn="just">
              <a:lnSpc>
                <a:spcPts val="1570"/>
              </a:lnSpc>
            </a:pPr>
            <a:r>
              <a:rPr lang="zh-CN" altLang="zh-CN" sz="1800" dirty="0">
                <a:effectLst/>
                <a:latin typeface="Times New Roman" panose="02020603050405020304" pitchFamily="18" charset="0"/>
                <a:ea typeface="宋体" panose="02010600030101010101" pitchFamily="2" charset="-122"/>
              </a:rPr>
              <a:t>消息推送系统服务器端的</a:t>
            </a:r>
            <a:r>
              <a:rPr lang="en-US" altLang="zh-CN" sz="1800" dirty="0">
                <a:effectLst/>
                <a:latin typeface="Times New Roman" panose="02020603050405020304" pitchFamily="18" charset="0"/>
                <a:ea typeface="宋体" panose="02010600030101010101" pitchFamily="2" charset="-122"/>
              </a:rPr>
              <a:t>Server</a:t>
            </a:r>
            <a:r>
              <a:rPr lang="zh-CN" altLang="zh-CN" sz="1800" dirty="0">
                <a:effectLst/>
                <a:latin typeface="Times New Roman" panose="02020603050405020304" pitchFamily="18" charset="0"/>
                <a:ea typeface="宋体" panose="02010600030101010101" pitchFamily="2" charset="-122"/>
              </a:rPr>
              <a:t>主入口类定义了</a:t>
            </a:r>
            <a:r>
              <a:rPr lang="en-US" altLang="zh-CN" sz="1800" dirty="0">
                <a:effectLst/>
                <a:latin typeface="Times New Roman" panose="02020603050405020304" pitchFamily="18" charset="0"/>
                <a:ea typeface="宋体" panose="02010600030101010101" pitchFamily="2" charset="-122"/>
              </a:rPr>
              <a:t>main()</a:t>
            </a:r>
            <a:r>
              <a:rPr lang="zh-CN" altLang="zh-CN" sz="1800" dirty="0">
                <a:effectLst/>
                <a:latin typeface="Times New Roman" panose="02020603050405020304" pitchFamily="18" charset="0"/>
                <a:ea typeface="宋体" panose="02010600030101010101" pitchFamily="2" charset="-122"/>
              </a:rPr>
              <a:t>方法，包含了</a:t>
            </a:r>
            <a:r>
              <a:rPr lang="en-US" altLang="zh-CN" sz="1800" dirty="0">
                <a:effectLst/>
                <a:latin typeface="Times New Roman" panose="02020603050405020304" pitchFamily="18" charset="0"/>
                <a:ea typeface="宋体" panose="02010600030101010101" pitchFamily="2" charset="-122"/>
              </a:rPr>
              <a:t>boss</a:t>
            </a:r>
            <a:r>
              <a:rPr lang="zh-CN" altLang="zh-CN" sz="1800" dirty="0">
                <a:effectLst/>
                <a:latin typeface="Times New Roman" panose="02020603050405020304" pitchFamily="18" charset="0"/>
                <a:ea typeface="宋体" panose="02010600030101010101" pitchFamily="2" charset="-122"/>
              </a:rPr>
              <a:t>主线程和</a:t>
            </a:r>
            <a:r>
              <a:rPr lang="en-US" altLang="zh-CN" sz="1800" dirty="0">
                <a:effectLst/>
                <a:latin typeface="Times New Roman" panose="02020603050405020304" pitchFamily="18" charset="0"/>
                <a:ea typeface="宋体" panose="02010600030101010101" pitchFamily="2" charset="-122"/>
              </a:rPr>
              <a:t>worker</a:t>
            </a:r>
            <a:r>
              <a:rPr lang="zh-CN" altLang="zh-CN" sz="1800" dirty="0">
                <a:effectLst/>
                <a:latin typeface="Times New Roman" panose="02020603050405020304" pitchFamily="18" charset="0"/>
                <a:ea typeface="宋体" panose="02010600030101010101" pitchFamily="2" charset="-122"/>
              </a:rPr>
              <a:t>工作线程，具体代码如下。</a:t>
            </a:r>
          </a:p>
        </p:txBody>
      </p:sp>
      <p:pic>
        <p:nvPicPr>
          <p:cNvPr id="4" name="图片 3">
            <a:extLst>
              <a:ext uri="{FF2B5EF4-FFF2-40B4-BE49-F238E27FC236}">
                <a16:creationId xmlns:a16="http://schemas.microsoft.com/office/drawing/2014/main" id="{3B3C168A-8370-47F2-84C1-B0FC36A146C7}"/>
              </a:ext>
            </a:extLst>
          </p:cNvPr>
          <p:cNvPicPr>
            <a:picLocks noChangeAspect="1"/>
          </p:cNvPicPr>
          <p:nvPr/>
        </p:nvPicPr>
        <p:blipFill>
          <a:blip r:embed="rId2"/>
          <a:stretch>
            <a:fillRect/>
          </a:stretch>
        </p:blipFill>
        <p:spPr>
          <a:xfrm>
            <a:off x="2249827" y="3022636"/>
            <a:ext cx="5289804" cy="1818132"/>
          </a:xfrm>
          <a:prstGeom prst="rect">
            <a:avLst/>
          </a:prstGeom>
        </p:spPr>
      </p:pic>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pe 41"/>
          <p:cNvSpPr>
            <a:spLocks noGrp="1"/>
          </p:cNvSpPr>
          <p:nvPr>
            <p:ph type="title" idx="4294967295"/>
          </p:nvPr>
        </p:nvSpPr>
        <p:spPr>
          <a:xfrm>
            <a:off x="457200" y="274637"/>
            <a:ext cx="8229600" cy="1143001"/>
          </a:xfrm>
          <a:prstGeom prst="rect">
            <a:avLst/>
          </a:prstGeom>
        </p:spPr>
        <p:txBody>
          <a:bodyPr>
            <a:normAutofit/>
          </a:bodyPr>
          <a:lstStyle/>
          <a:p>
            <a:pPr algn="ctr">
              <a:spcBef>
                <a:spcPts val="2000"/>
              </a:spcBef>
              <a:spcAft>
                <a:spcPts val="2000"/>
              </a:spcAft>
            </a:pPr>
            <a:r>
              <a:rPr lang="en-US" altLang="zh-CN" sz="2400" kern="100" dirty="0">
                <a:solidFill>
                  <a:srgbClr val="000000"/>
                </a:solidFill>
                <a:effectLst/>
                <a:latin typeface="Arial" panose="020B0604020202020204" pitchFamily="34" charset="0"/>
                <a:ea typeface="方正小标宋简体"/>
                <a:cs typeface="宋体" panose="02010600030101010101" pitchFamily="2" charset="-122"/>
              </a:rPr>
              <a:t>10.3 </a:t>
            </a:r>
            <a:r>
              <a:rPr lang="en-US" altLang="zh-CN" sz="2400" kern="100" dirty="0" err="1">
                <a:solidFill>
                  <a:srgbClr val="000000"/>
                </a:solidFill>
                <a:effectLst/>
                <a:latin typeface="Arial" panose="020B0604020202020204" pitchFamily="34" charset="0"/>
                <a:ea typeface="方正小标宋简体"/>
                <a:cs typeface="宋体" panose="02010600030101010101" pitchFamily="2" charset="-122"/>
              </a:rPr>
              <a:t>Netty</a:t>
            </a:r>
            <a:r>
              <a:rPr lang="zh-CN" altLang="en-US" sz="2400" kern="100" dirty="0">
                <a:solidFill>
                  <a:srgbClr val="000000"/>
                </a:solidFill>
                <a:effectLst/>
                <a:latin typeface="Arial" panose="020B0604020202020204" pitchFamily="34" charset="0"/>
                <a:ea typeface="方正小标宋简体"/>
                <a:cs typeface="宋体" panose="02010600030101010101" pitchFamily="2" charset="-122"/>
              </a:rPr>
              <a:t>消息推送系统服务器端开发</a:t>
            </a:r>
            <a:endParaRPr lang="zh-CN" altLang="zh-CN" sz="2400" kern="100" dirty="0">
              <a:solidFill>
                <a:srgbClr val="000000"/>
              </a:solidFill>
              <a:effectLst/>
              <a:latin typeface="Arial" panose="020B0604020202020204" pitchFamily="34" charset="0"/>
              <a:ea typeface="方正小标宋简体"/>
              <a:cs typeface="宋体" panose="02010600030101010101" pitchFamily="2" charset="-122"/>
            </a:endParaRPr>
          </a:p>
        </p:txBody>
      </p:sp>
      <p:sp>
        <p:nvSpPr>
          <p:cNvPr id="5" name="文本框 4">
            <a:extLst>
              <a:ext uri="{FF2B5EF4-FFF2-40B4-BE49-F238E27FC236}">
                <a16:creationId xmlns:a16="http://schemas.microsoft.com/office/drawing/2014/main" id="{F65A388B-D981-4CD2-8860-8E268783E23D}"/>
              </a:ext>
            </a:extLst>
          </p:cNvPr>
          <p:cNvSpPr txBox="1"/>
          <p:nvPr/>
        </p:nvSpPr>
        <p:spPr>
          <a:xfrm>
            <a:off x="333375" y="1417638"/>
            <a:ext cx="6524625"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dirty="0"/>
              <a:t>10.3.2 </a:t>
            </a:r>
            <a:r>
              <a:rPr lang="zh-CN" altLang="en-US" dirty="0"/>
              <a:t>服务器端</a:t>
            </a:r>
            <a:r>
              <a:rPr lang="en-US" altLang="zh-CN" dirty="0"/>
              <a:t>Server</a:t>
            </a:r>
            <a:r>
              <a:rPr lang="zh-CN" altLang="en-US" dirty="0"/>
              <a:t>子处理器类</a:t>
            </a:r>
          </a:p>
        </p:txBody>
      </p:sp>
      <p:sp>
        <p:nvSpPr>
          <p:cNvPr id="6" name="文本框 5">
            <a:extLst>
              <a:ext uri="{FF2B5EF4-FFF2-40B4-BE49-F238E27FC236}">
                <a16:creationId xmlns:a16="http://schemas.microsoft.com/office/drawing/2014/main" id="{D142FAEB-C926-4404-B132-BE81405785F5}"/>
              </a:ext>
            </a:extLst>
          </p:cNvPr>
          <p:cNvSpPr txBox="1"/>
          <p:nvPr/>
        </p:nvSpPr>
        <p:spPr>
          <a:xfrm>
            <a:off x="333375" y="1999128"/>
            <a:ext cx="8425143" cy="111825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66700" indent="266700" algn="just">
              <a:lnSpc>
                <a:spcPts val="1570"/>
              </a:lnSpc>
            </a:pPr>
            <a:r>
              <a:rPr lang="zh-CN" altLang="zh-CN" sz="1800" dirty="0">
                <a:effectLst/>
                <a:latin typeface="Times New Roman" panose="02020603050405020304" pitchFamily="18" charset="0"/>
                <a:ea typeface="宋体" panose="02010600030101010101" pitchFamily="2" charset="-122"/>
              </a:rPr>
              <a:t>消息推送系统服务器端的</a:t>
            </a:r>
            <a:r>
              <a:rPr lang="en-US" altLang="zh-CN" sz="1800" dirty="0">
                <a:effectLst/>
                <a:latin typeface="Times New Roman" panose="02020603050405020304" pitchFamily="18" charset="0"/>
                <a:ea typeface="宋体" panose="02010600030101010101" pitchFamily="2" charset="-122"/>
              </a:rPr>
              <a:t>Server</a:t>
            </a:r>
            <a:r>
              <a:rPr lang="zh-CN" altLang="zh-CN" sz="1800" dirty="0">
                <a:effectLst/>
                <a:latin typeface="Times New Roman" panose="02020603050405020304" pitchFamily="18" charset="0"/>
                <a:ea typeface="宋体" panose="02010600030101010101" pitchFamily="2" charset="-122"/>
              </a:rPr>
              <a:t>子处理器类是</a:t>
            </a:r>
            <a:r>
              <a:rPr lang="en-US" altLang="zh-CN" sz="1800" dirty="0">
                <a:effectLst/>
                <a:latin typeface="Times New Roman" panose="02020603050405020304" pitchFamily="18" charset="0"/>
                <a:ea typeface="宋体" panose="02010600030101010101" pitchFamily="2" charset="-122"/>
              </a:rPr>
              <a:t>Server</a:t>
            </a:r>
            <a:r>
              <a:rPr lang="zh-CN" altLang="zh-CN" sz="1800" dirty="0">
                <a:effectLst/>
                <a:latin typeface="Times New Roman" panose="02020603050405020304" pitchFamily="18" charset="0"/>
                <a:ea typeface="宋体" panose="02010600030101010101" pitchFamily="2" charset="-122"/>
              </a:rPr>
              <a:t>主入口类的辅助类，具体就是对</a:t>
            </a:r>
            <a:r>
              <a:rPr lang="en-US" altLang="zh-CN" sz="1800" dirty="0">
                <a:effectLst/>
                <a:latin typeface="Times New Roman" panose="02020603050405020304" pitchFamily="18" charset="0"/>
                <a:ea typeface="宋体" panose="02010600030101010101" pitchFamily="2" charset="-122"/>
              </a:rPr>
              <a:t>worker</a:t>
            </a:r>
            <a:r>
              <a:rPr lang="zh-CN" altLang="zh-CN" sz="1800" dirty="0">
                <a:effectLst/>
                <a:latin typeface="Times New Roman" panose="02020603050405020304" pitchFamily="18" charset="0"/>
                <a:ea typeface="宋体" panose="02010600030101010101" pitchFamily="2" charset="-122"/>
              </a:rPr>
              <a:t>工作线程的功能扩展，请看如下具体代码。</a:t>
            </a:r>
          </a:p>
          <a:p>
            <a:pPr marL="126365" indent="126365" algn="just">
              <a:lnSpc>
                <a:spcPts val="1570"/>
              </a:lnSpc>
            </a:pPr>
            <a:r>
              <a:rPr lang="zh-CN" altLang="zh-CN" sz="1800" dirty="0">
                <a:effectLst/>
                <a:latin typeface="Times New Roman" panose="02020603050405020304" pitchFamily="18" charset="0"/>
                <a:ea typeface="宋体" panose="02010600030101010101" pitchFamily="2" charset="-122"/>
              </a:rPr>
              <a:t>【代码</a:t>
            </a:r>
            <a:r>
              <a:rPr lang="en-US" altLang="zh-CN" sz="1800" dirty="0">
                <a:effectLst/>
                <a:latin typeface="Times New Roman" panose="02020603050405020304" pitchFamily="18" charset="0"/>
                <a:ea typeface="宋体" panose="02010600030101010101" pitchFamily="2" charset="-122"/>
              </a:rPr>
              <a:t>10-2</a:t>
            </a:r>
            <a:r>
              <a:rPr lang="zh-CN" altLang="zh-CN" sz="1800" dirty="0">
                <a:effectLst/>
                <a:latin typeface="Times New Roman" panose="02020603050405020304" pitchFamily="18" charset="0"/>
                <a:ea typeface="宋体" panose="02010600030101010101" pitchFamily="2" charset="-122"/>
              </a:rPr>
              <a:t>】</a:t>
            </a:r>
          </a:p>
          <a:p>
            <a:pPr marL="126365" indent="126365" algn="just">
              <a:lnSpc>
                <a:spcPts val="1570"/>
              </a:lnSpc>
            </a:pPr>
            <a:r>
              <a:rPr lang="zh-CN" altLang="zh-CN" sz="1800" dirty="0">
                <a:effectLst/>
                <a:latin typeface="Times New Roman" panose="02020603050405020304" pitchFamily="18" charset="0"/>
                <a:ea typeface="宋体" panose="02010600030101010101" pitchFamily="2" charset="-122"/>
              </a:rPr>
              <a:t>（详见源代码</a:t>
            </a:r>
            <a:r>
              <a:rPr lang="en-US" altLang="zh-CN" sz="1800" dirty="0" err="1">
                <a:effectLst/>
                <a:latin typeface="Times New Roman" panose="02020603050405020304" pitchFamily="18" charset="0"/>
                <a:ea typeface="宋体" panose="02010600030101010101" pitchFamily="2" charset="-122"/>
              </a:rPr>
              <a:t>NettyPushMessage</a:t>
            </a:r>
            <a:r>
              <a:rPr lang="en-US" altLang="zh-CN" sz="1800" dirty="0">
                <a:effectLst/>
                <a:latin typeface="Times New Roman" panose="02020603050405020304" pitchFamily="18" charset="0"/>
                <a:ea typeface="宋体" panose="02010600030101010101" pitchFamily="2" charset="-122"/>
              </a:rPr>
              <a:t>\</a:t>
            </a:r>
            <a:r>
              <a:rPr lang="en-US" altLang="zh-CN" sz="1800" dirty="0" err="1">
                <a:effectLst/>
                <a:latin typeface="Times New Roman" panose="02020603050405020304" pitchFamily="18" charset="0"/>
                <a:ea typeface="宋体" panose="02010600030101010101" pitchFamily="2" charset="-122"/>
              </a:rPr>
              <a:t>src</a:t>
            </a:r>
            <a:r>
              <a:rPr lang="en-US" altLang="zh-CN" sz="1800" dirty="0">
                <a:effectLst/>
                <a:latin typeface="Times New Roman" panose="02020603050405020304" pitchFamily="18" charset="0"/>
                <a:ea typeface="宋体" panose="02010600030101010101" pitchFamily="2" charset="-122"/>
              </a:rPr>
              <a:t>\...\server\NettyPushMessageChannelInitializer.java</a:t>
            </a:r>
            <a:r>
              <a:rPr lang="zh-CN" altLang="zh-CN" sz="1800" dirty="0">
                <a:effectLst/>
                <a:latin typeface="Times New Roman" panose="02020603050405020304" pitchFamily="18" charset="0"/>
                <a:ea typeface="宋体" panose="02010600030101010101" pitchFamily="2" charset="-122"/>
              </a:rPr>
              <a:t>文件）</a:t>
            </a:r>
          </a:p>
        </p:txBody>
      </p:sp>
      <p:pic>
        <p:nvPicPr>
          <p:cNvPr id="4" name="图片 3">
            <a:extLst>
              <a:ext uri="{FF2B5EF4-FFF2-40B4-BE49-F238E27FC236}">
                <a16:creationId xmlns:a16="http://schemas.microsoft.com/office/drawing/2014/main" id="{024B6337-A470-4ACF-9E93-F01247C668B4}"/>
              </a:ext>
            </a:extLst>
          </p:cNvPr>
          <p:cNvPicPr>
            <a:picLocks noChangeAspect="1"/>
          </p:cNvPicPr>
          <p:nvPr/>
        </p:nvPicPr>
        <p:blipFill>
          <a:blip r:embed="rId2"/>
          <a:stretch>
            <a:fillRect/>
          </a:stretch>
        </p:blipFill>
        <p:spPr>
          <a:xfrm>
            <a:off x="2366369" y="3429000"/>
            <a:ext cx="5289804" cy="1652016"/>
          </a:xfrm>
          <a:prstGeom prst="rect">
            <a:avLst/>
          </a:prstGeom>
        </p:spPr>
      </p:pic>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pe 41"/>
          <p:cNvSpPr>
            <a:spLocks noGrp="1"/>
          </p:cNvSpPr>
          <p:nvPr>
            <p:ph type="title" idx="4294967295"/>
          </p:nvPr>
        </p:nvSpPr>
        <p:spPr>
          <a:xfrm>
            <a:off x="457200" y="274637"/>
            <a:ext cx="8229600" cy="1143001"/>
          </a:xfrm>
          <a:prstGeom prst="rect">
            <a:avLst/>
          </a:prstGeom>
        </p:spPr>
        <p:txBody>
          <a:bodyPr>
            <a:normAutofit/>
          </a:bodyPr>
          <a:lstStyle/>
          <a:p>
            <a:pPr algn="ctr">
              <a:spcBef>
                <a:spcPts val="2000"/>
              </a:spcBef>
              <a:spcAft>
                <a:spcPts val="2000"/>
              </a:spcAft>
            </a:pPr>
            <a:r>
              <a:rPr lang="en-US" altLang="zh-CN" sz="2400" kern="100" dirty="0">
                <a:solidFill>
                  <a:srgbClr val="000000"/>
                </a:solidFill>
                <a:effectLst/>
                <a:latin typeface="Arial" panose="020B0604020202020204" pitchFamily="34" charset="0"/>
                <a:ea typeface="方正小标宋简体"/>
                <a:cs typeface="宋体" panose="02010600030101010101" pitchFamily="2" charset="-122"/>
              </a:rPr>
              <a:t>10.3 </a:t>
            </a:r>
            <a:r>
              <a:rPr lang="en-US" altLang="zh-CN" sz="2400" kern="100" dirty="0" err="1">
                <a:solidFill>
                  <a:srgbClr val="000000"/>
                </a:solidFill>
                <a:effectLst/>
                <a:latin typeface="Arial" panose="020B0604020202020204" pitchFamily="34" charset="0"/>
                <a:ea typeface="方正小标宋简体"/>
                <a:cs typeface="宋体" panose="02010600030101010101" pitchFamily="2" charset="-122"/>
              </a:rPr>
              <a:t>Netty</a:t>
            </a:r>
            <a:r>
              <a:rPr lang="zh-CN" altLang="en-US" sz="2400" kern="100" dirty="0">
                <a:solidFill>
                  <a:srgbClr val="000000"/>
                </a:solidFill>
                <a:effectLst/>
                <a:latin typeface="Arial" panose="020B0604020202020204" pitchFamily="34" charset="0"/>
                <a:ea typeface="方正小标宋简体"/>
                <a:cs typeface="宋体" panose="02010600030101010101" pitchFamily="2" charset="-122"/>
              </a:rPr>
              <a:t>消息推送系统服务器端开发</a:t>
            </a:r>
            <a:endParaRPr lang="zh-CN" altLang="zh-CN" sz="2400" kern="100" dirty="0">
              <a:solidFill>
                <a:srgbClr val="000000"/>
              </a:solidFill>
              <a:effectLst/>
              <a:latin typeface="Arial" panose="020B0604020202020204" pitchFamily="34" charset="0"/>
              <a:ea typeface="方正小标宋简体"/>
              <a:cs typeface="宋体" panose="02010600030101010101" pitchFamily="2" charset="-122"/>
            </a:endParaRPr>
          </a:p>
        </p:txBody>
      </p:sp>
      <p:sp>
        <p:nvSpPr>
          <p:cNvPr id="5" name="文本框 4">
            <a:extLst>
              <a:ext uri="{FF2B5EF4-FFF2-40B4-BE49-F238E27FC236}">
                <a16:creationId xmlns:a16="http://schemas.microsoft.com/office/drawing/2014/main" id="{F65A388B-D981-4CD2-8860-8E268783E23D}"/>
              </a:ext>
            </a:extLst>
          </p:cNvPr>
          <p:cNvSpPr txBox="1"/>
          <p:nvPr/>
        </p:nvSpPr>
        <p:spPr>
          <a:xfrm>
            <a:off x="333375" y="1417638"/>
            <a:ext cx="6524625"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dirty="0"/>
              <a:t>10.3.3 </a:t>
            </a:r>
            <a:r>
              <a:rPr lang="zh-CN" altLang="en-US" dirty="0"/>
              <a:t>服务器端</a:t>
            </a:r>
            <a:r>
              <a:rPr lang="en-US" altLang="zh-CN" dirty="0"/>
              <a:t>Handler</a:t>
            </a:r>
            <a:r>
              <a:rPr lang="zh-CN" altLang="en-US" dirty="0"/>
              <a:t>辅助类</a:t>
            </a:r>
          </a:p>
        </p:txBody>
      </p:sp>
      <p:sp>
        <p:nvSpPr>
          <p:cNvPr id="6" name="文本框 5">
            <a:extLst>
              <a:ext uri="{FF2B5EF4-FFF2-40B4-BE49-F238E27FC236}">
                <a16:creationId xmlns:a16="http://schemas.microsoft.com/office/drawing/2014/main" id="{B955D62D-8526-4027-A960-72836D7E19C8}"/>
              </a:ext>
            </a:extLst>
          </p:cNvPr>
          <p:cNvSpPr txBox="1"/>
          <p:nvPr/>
        </p:nvSpPr>
        <p:spPr>
          <a:xfrm>
            <a:off x="125505" y="1954306"/>
            <a:ext cx="8650941" cy="91307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66700" indent="266700" algn="just">
              <a:lnSpc>
                <a:spcPts val="1570"/>
              </a:lnSpc>
            </a:pPr>
            <a:r>
              <a:rPr lang="zh-CN" altLang="zh-CN" sz="1800" dirty="0">
                <a:effectLst/>
                <a:latin typeface="Times New Roman" panose="02020603050405020304" pitchFamily="18" charset="0"/>
                <a:ea typeface="宋体" panose="02010600030101010101" pitchFamily="2" charset="-122"/>
              </a:rPr>
              <a:t>消息推送系统服务器端的</a:t>
            </a:r>
            <a:r>
              <a:rPr lang="en-US" altLang="zh-CN" sz="1800" dirty="0">
                <a:effectLst/>
                <a:latin typeface="Times New Roman" panose="02020603050405020304" pitchFamily="18" charset="0"/>
                <a:ea typeface="宋体" panose="02010600030101010101" pitchFamily="2" charset="-122"/>
              </a:rPr>
              <a:t>handler</a:t>
            </a:r>
            <a:r>
              <a:rPr lang="zh-CN" altLang="zh-CN" sz="1800" dirty="0">
                <a:effectLst/>
                <a:latin typeface="Times New Roman" panose="02020603050405020304" pitchFamily="18" charset="0"/>
                <a:ea typeface="宋体" panose="02010600030101010101" pitchFamily="2" charset="-122"/>
              </a:rPr>
              <a:t>类也是针对</a:t>
            </a:r>
            <a:r>
              <a:rPr lang="en-US" altLang="zh-CN" sz="1800" dirty="0">
                <a:effectLst/>
                <a:latin typeface="Times New Roman" panose="02020603050405020304" pitchFamily="18" charset="0"/>
                <a:ea typeface="宋体" panose="02010600030101010101" pitchFamily="2" charset="-122"/>
              </a:rPr>
              <a:t>Server</a:t>
            </a:r>
            <a:r>
              <a:rPr lang="zh-CN" altLang="zh-CN" sz="1800" dirty="0">
                <a:effectLst/>
                <a:latin typeface="Times New Roman" panose="02020603050405020304" pitchFamily="18" charset="0"/>
                <a:ea typeface="宋体" panose="02010600030101010101" pitchFamily="2" charset="-122"/>
              </a:rPr>
              <a:t>主入口类的辅助类，同样是对</a:t>
            </a:r>
            <a:r>
              <a:rPr lang="en-US" altLang="zh-CN" sz="1800" dirty="0">
                <a:effectLst/>
                <a:latin typeface="Times New Roman" panose="02020603050405020304" pitchFamily="18" charset="0"/>
                <a:ea typeface="宋体" panose="02010600030101010101" pitchFamily="2" charset="-122"/>
              </a:rPr>
              <a:t>worker</a:t>
            </a:r>
            <a:r>
              <a:rPr lang="zh-CN" altLang="zh-CN" sz="1800" dirty="0">
                <a:effectLst/>
                <a:latin typeface="Times New Roman" panose="02020603050405020304" pitchFamily="18" charset="0"/>
                <a:ea typeface="宋体" panose="02010600030101010101" pitchFamily="2" charset="-122"/>
              </a:rPr>
              <a:t>工作线程的功能扩展，请看如下具体代码。</a:t>
            </a:r>
          </a:p>
          <a:p>
            <a:pPr marL="126365" indent="126365" algn="just">
              <a:lnSpc>
                <a:spcPts val="1570"/>
              </a:lnSpc>
            </a:pPr>
            <a:r>
              <a:rPr lang="zh-CN" altLang="zh-CN" sz="1800" dirty="0">
                <a:effectLst/>
                <a:latin typeface="Times New Roman" panose="02020603050405020304" pitchFamily="18" charset="0"/>
                <a:ea typeface="宋体" panose="02010600030101010101" pitchFamily="2" charset="-122"/>
              </a:rPr>
              <a:t>【代码</a:t>
            </a:r>
            <a:r>
              <a:rPr lang="en-US" altLang="zh-CN" sz="1800" dirty="0">
                <a:effectLst/>
                <a:latin typeface="Times New Roman" panose="02020603050405020304" pitchFamily="18" charset="0"/>
                <a:ea typeface="宋体" panose="02010600030101010101" pitchFamily="2" charset="-122"/>
              </a:rPr>
              <a:t>10-3</a:t>
            </a:r>
            <a:r>
              <a:rPr lang="zh-CN" altLang="zh-CN" sz="1800" dirty="0">
                <a:effectLst/>
                <a:latin typeface="Times New Roman" panose="02020603050405020304" pitchFamily="18" charset="0"/>
                <a:ea typeface="宋体" panose="02010600030101010101" pitchFamily="2" charset="-122"/>
              </a:rPr>
              <a:t>】</a:t>
            </a:r>
          </a:p>
          <a:p>
            <a:pPr marL="126365" indent="126365" algn="just">
              <a:lnSpc>
                <a:spcPts val="1570"/>
              </a:lnSpc>
            </a:pPr>
            <a:r>
              <a:rPr lang="zh-CN" altLang="zh-CN" sz="1800" dirty="0">
                <a:effectLst/>
                <a:latin typeface="Times New Roman" panose="02020603050405020304" pitchFamily="18" charset="0"/>
                <a:ea typeface="宋体" panose="02010600030101010101" pitchFamily="2" charset="-122"/>
              </a:rPr>
              <a:t>（详见源代码</a:t>
            </a:r>
            <a:r>
              <a:rPr lang="en-US" altLang="zh-CN" sz="1800" dirty="0" err="1">
                <a:effectLst/>
                <a:latin typeface="Times New Roman" panose="02020603050405020304" pitchFamily="18" charset="0"/>
                <a:ea typeface="宋体" panose="02010600030101010101" pitchFamily="2" charset="-122"/>
              </a:rPr>
              <a:t>NettyPushMessage</a:t>
            </a:r>
            <a:r>
              <a:rPr lang="en-US" altLang="zh-CN" sz="1800" dirty="0">
                <a:effectLst/>
                <a:latin typeface="Times New Roman" panose="02020603050405020304" pitchFamily="18" charset="0"/>
                <a:ea typeface="宋体" panose="02010600030101010101" pitchFamily="2" charset="-122"/>
              </a:rPr>
              <a:t>\</a:t>
            </a:r>
            <a:r>
              <a:rPr lang="en-US" altLang="zh-CN" sz="1800" dirty="0" err="1">
                <a:effectLst/>
                <a:latin typeface="Times New Roman" panose="02020603050405020304" pitchFamily="18" charset="0"/>
                <a:ea typeface="宋体" panose="02010600030101010101" pitchFamily="2" charset="-122"/>
              </a:rPr>
              <a:t>src</a:t>
            </a:r>
            <a:r>
              <a:rPr lang="en-US" altLang="zh-CN" sz="1800" dirty="0">
                <a:effectLst/>
                <a:latin typeface="Times New Roman" panose="02020603050405020304" pitchFamily="18" charset="0"/>
                <a:ea typeface="宋体" panose="02010600030101010101" pitchFamily="2" charset="-122"/>
              </a:rPr>
              <a:t>\...\server\NettyPushMessageHandler.java</a:t>
            </a:r>
            <a:r>
              <a:rPr lang="zh-CN" altLang="zh-CN" sz="1800" dirty="0">
                <a:effectLst/>
                <a:latin typeface="Times New Roman" panose="02020603050405020304" pitchFamily="18" charset="0"/>
                <a:ea typeface="宋体" panose="02010600030101010101" pitchFamily="2" charset="-122"/>
              </a:rPr>
              <a:t>文件）</a:t>
            </a:r>
          </a:p>
        </p:txBody>
      </p:sp>
      <p:pic>
        <p:nvPicPr>
          <p:cNvPr id="4" name="图片 3">
            <a:extLst>
              <a:ext uri="{FF2B5EF4-FFF2-40B4-BE49-F238E27FC236}">
                <a16:creationId xmlns:a16="http://schemas.microsoft.com/office/drawing/2014/main" id="{A9220D8F-AC80-47A2-BABF-2539C8BF2D1F}"/>
              </a:ext>
            </a:extLst>
          </p:cNvPr>
          <p:cNvPicPr>
            <a:picLocks noChangeAspect="1"/>
          </p:cNvPicPr>
          <p:nvPr/>
        </p:nvPicPr>
        <p:blipFill>
          <a:blip r:embed="rId2"/>
          <a:stretch>
            <a:fillRect/>
          </a:stretch>
        </p:blipFill>
        <p:spPr>
          <a:xfrm>
            <a:off x="2330510" y="3081559"/>
            <a:ext cx="5289804" cy="1818132"/>
          </a:xfrm>
          <a:prstGeom prst="rect">
            <a:avLst/>
          </a:prstGeom>
        </p:spPr>
      </p:pic>
    </p:spTree>
    <p:extLst>
      <p:ext uri="{BB962C8B-B14F-4D97-AF65-F5344CB8AC3E}">
        <p14:creationId xmlns:p14="http://schemas.microsoft.com/office/powerpoint/2010/main" val="1671440451"/>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pe 41"/>
          <p:cNvSpPr>
            <a:spLocks noGrp="1"/>
          </p:cNvSpPr>
          <p:nvPr>
            <p:ph type="title" idx="4294967295"/>
          </p:nvPr>
        </p:nvSpPr>
        <p:spPr>
          <a:xfrm>
            <a:off x="457200" y="274637"/>
            <a:ext cx="8229600" cy="1143001"/>
          </a:xfrm>
          <a:prstGeom prst="rect">
            <a:avLst/>
          </a:prstGeom>
        </p:spPr>
        <p:txBody>
          <a:bodyPr>
            <a:normAutofit/>
          </a:bodyPr>
          <a:lstStyle/>
          <a:p>
            <a:pPr algn="ctr">
              <a:spcBef>
                <a:spcPts val="2000"/>
              </a:spcBef>
              <a:spcAft>
                <a:spcPts val="2000"/>
              </a:spcAft>
            </a:pPr>
            <a:r>
              <a:rPr lang="en-US" altLang="zh-CN" sz="2400" kern="100" dirty="0">
                <a:solidFill>
                  <a:srgbClr val="000000"/>
                </a:solidFill>
                <a:effectLst/>
                <a:latin typeface="Arial" panose="020B0604020202020204" pitchFamily="34" charset="0"/>
                <a:ea typeface="方正小标宋简体"/>
                <a:cs typeface="宋体" panose="02010600030101010101" pitchFamily="2" charset="-122"/>
              </a:rPr>
              <a:t>10.3 </a:t>
            </a:r>
            <a:r>
              <a:rPr lang="en-US" altLang="zh-CN" sz="2400" kern="100" dirty="0" err="1">
                <a:solidFill>
                  <a:srgbClr val="000000"/>
                </a:solidFill>
                <a:effectLst/>
                <a:latin typeface="Arial" panose="020B0604020202020204" pitchFamily="34" charset="0"/>
                <a:ea typeface="方正小标宋简体"/>
                <a:cs typeface="宋体" panose="02010600030101010101" pitchFamily="2" charset="-122"/>
              </a:rPr>
              <a:t>Netty</a:t>
            </a:r>
            <a:r>
              <a:rPr lang="zh-CN" altLang="en-US" sz="2400" kern="100" dirty="0">
                <a:solidFill>
                  <a:srgbClr val="000000"/>
                </a:solidFill>
                <a:effectLst/>
                <a:latin typeface="Arial" panose="020B0604020202020204" pitchFamily="34" charset="0"/>
                <a:ea typeface="方正小标宋简体"/>
                <a:cs typeface="宋体" panose="02010600030101010101" pitchFamily="2" charset="-122"/>
              </a:rPr>
              <a:t>消息推送系统服务器端开发</a:t>
            </a:r>
            <a:endParaRPr lang="zh-CN" altLang="zh-CN" sz="2400" kern="100" dirty="0">
              <a:solidFill>
                <a:srgbClr val="000000"/>
              </a:solidFill>
              <a:effectLst/>
              <a:latin typeface="Arial" panose="020B0604020202020204" pitchFamily="34" charset="0"/>
              <a:ea typeface="方正小标宋简体"/>
              <a:cs typeface="宋体" panose="02010600030101010101" pitchFamily="2" charset="-122"/>
            </a:endParaRPr>
          </a:p>
        </p:txBody>
      </p:sp>
      <p:sp>
        <p:nvSpPr>
          <p:cNvPr id="5" name="文本框 4">
            <a:extLst>
              <a:ext uri="{FF2B5EF4-FFF2-40B4-BE49-F238E27FC236}">
                <a16:creationId xmlns:a16="http://schemas.microsoft.com/office/drawing/2014/main" id="{F65A388B-D981-4CD2-8860-8E268783E23D}"/>
              </a:ext>
            </a:extLst>
          </p:cNvPr>
          <p:cNvSpPr txBox="1"/>
          <p:nvPr/>
        </p:nvSpPr>
        <p:spPr>
          <a:xfrm>
            <a:off x="333375" y="1417638"/>
            <a:ext cx="6524625"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dirty="0"/>
              <a:t>10.3.4 </a:t>
            </a:r>
            <a:r>
              <a:rPr lang="zh-CN" altLang="en-US" dirty="0"/>
              <a:t>服务器端</a:t>
            </a:r>
            <a:r>
              <a:rPr lang="en-US" altLang="zh-CN" dirty="0"/>
              <a:t>Channel</a:t>
            </a:r>
            <a:r>
              <a:rPr lang="zh-CN" altLang="en-US" dirty="0"/>
              <a:t>辅助类</a:t>
            </a:r>
          </a:p>
        </p:txBody>
      </p:sp>
      <p:sp>
        <p:nvSpPr>
          <p:cNvPr id="6" name="文本框 5">
            <a:extLst>
              <a:ext uri="{FF2B5EF4-FFF2-40B4-BE49-F238E27FC236}">
                <a16:creationId xmlns:a16="http://schemas.microsoft.com/office/drawing/2014/main" id="{4EB7AA3C-7BCC-4252-AA6A-D748A69B61AE}"/>
              </a:ext>
            </a:extLst>
          </p:cNvPr>
          <p:cNvSpPr txBox="1"/>
          <p:nvPr/>
        </p:nvSpPr>
        <p:spPr>
          <a:xfrm>
            <a:off x="197224" y="1972235"/>
            <a:ext cx="8597152" cy="111825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66700" indent="266700" algn="just">
              <a:lnSpc>
                <a:spcPts val="1570"/>
              </a:lnSpc>
            </a:pPr>
            <a:r>
              <a:rPr lang="zh-CN" altLang="zh-CN" sz="1800" dirty="0">
                <a:effectLst/>
                <a:latin typeface="Times New Roman" panose="02020603050405020304" pitchFamily="18" charset="0"/>
                <a:ea typeface="宋体" panose="02010600030101010101" pitchFamily="2" charset="-122"/>
              </a:rPr>
              <a:t>消息推送系统服务器端的</a:t>
            </a:r>
            <a:r>
              <a:rPr lang="en-US" altLang="zh-CN" sz="1800" dirty="0">
                <a:effectLst/>
                <a:latin typeface="Times New Roman" panose="02020603050405020304" pitchFamily="18" charset="0"/>
                <a:ea typeface="宋体" panose="02010600030101010101" pitchFamily="2" charset="-122"/>
              </a:rPr>
              <a:t>Channel</a:t>
            </a:r>
            <a:r>
              <a:rPr lang="zh-CN" altLang="zh-CN" sz="1800" dirty="0">
                <a:effectLst/>
                <a:latin typeface="Times New Roman" panose="02020603050405020304" pitchFamily="18" charset="0"/>
                <a:ea typeface="宋体" panose="02010600030101010101" pitchFamily="2" charset="-122"/>
              </a:rPr>
              <a:t>辅助类是针对</a:t>
            </a:r>
            <a:r>
              <a:rPr lang="en-US" altLang="zh-CN" sz="1800" dirty="0">
                <a:effectLst/>
                <a:latin typeface="Times New Roman" panose="02020603050405020304" pitchFamily="18" charset="0"/>
                <a:ea typeface="宋体" panose="02010600030101010101" pitchFamily="2" charset="-122"/>
              </a:rPr>
              <a:t>handler</a:t>
            </a:r>
            <a:r>
              <a:rPr lang="zh-CN" altLang="zh-CN" sz="1800" dirty="0">
                <a:effectLst/>
                <a:latin typeface="Times New Roman" panose="02020603050405020304" pitchFamily="18" charset="0"/>
                <a:ea typeface="宋体" panose="02010600030101010101" pitchFamily="2" charset="-122"/>
              </a:rPr>
              <a:t>辅助类的扩展，自然还是对</a:t>
            </a:r>
            <a:r>
              <a:rPr lang="en-US" altLang="zh-CN" sz="1800" dirty="0">
                <a:effectLst/>
                <a:latin typeface="Times New Roman" panose="02020603050405020304" pitchFamily="18" charset="0"/>
                <a:ea typeface="宋体" panose="02010600030101010101" pitchFamily="2" charset="-122"/>
              </a:rPr>
              <a:t>worker</a:t>
            </a:r>
            <a:r>
              <a:rPr lang="zh-CN" altLang="zh-CN" sz="1800" dirty="0">
                <a:effectLst/>
                <a:latin typeface="Times New Roman" panose="02020603050405020304" pitchFamily="18" charset="0"/>
                <a:ea typeface="宋体" panose="02010600030101010101" pitchFamily="2" charset="-122"/>
              </a:rPr>
              <a:t>工作线程的功能扩展，请看如下具体代码。</a:t>
            </a:r>
          </a:p>
          <a:p>
            <a:pPr marL="126365" indent="126365" algn="just">
              <a:lnSpc>
                <a:spcPts val="1570"/>
              </a:lnSpc>
            </a:pPr>
            <a:r>
              <a:rPr lang="zh-CN" altLang="zh-CN" sz="1800" dirty="0">
                <a:effectLst/>
                <a:latin typeface="Times New Roman" panose="02020603050405020304" pitchFamily="18" charset="0"/>
                <a:ea typeface="宋体" panose="02010600030101010101" pitchFamily="2" charset="-122"/>
              </a:rPr>
              <a:t>【代码</a:t>
            </a:r>
            <a:r>
              <a:rPr lang="en-US" altLang="zh-CN" sz="1800" dirty="0">
                <a:effectLst/>
                <a:latin typeface="Times New Roman" panose="02020603050405020304" pitchFamily="18" charset="0"/>
                <a:ea typeface="宋体" panose="02010600030101010101" pitchFamily="2" charset="-122"/>
              </a:rPr>
              <a:t>10-4</a:t>
            </a:r>
            <a:r>
              <a:rPr lang="zh-CN" altLang="zh-CN" sz="1800" dirty="0">
                <a:effectLst/>
                <a:latin typeface="Times New Roman" panose="02020603050405020304" pitchFamily="18" charset="0"/>
                <a:ea typeface="宋体" panose="02010600030101010101" pitchFamily="2" charset="-122"/>
              </a:rPr>
              <a:t>】</a:t>
            </a:r>
          </a:p>
          <a:p>
            <a:pPr marL="126365" indent="126365" algn="just">
              <a:lnSpc>
                <a:spcPts val="1570"/>
              </a:lnSpc>
            </a:pPr>
            <a:r>
              <a:rPr lang="zh-CN" altLang="zh-CN" sz="1800" dirty="0">
                <a:effectLst/>
                <a:latin typeface="Times New Roman" panose="02020603050405020304" pitchFamily="18" charset="0"/>
                <a:ea typeface="宋体" panose="02010600030101010101" pitchFamily="2" charset="-122"/>
              </a:rPr>
              <a:t>（详见源代码</a:t>
            </a:r>
            <a:r>
              <a:rPr lang="en-US" altLang="zh-CN" sz="1800" dirty="0" err="1">
                <a:effectLst/>
                <a:latin typeface="Times New Roman" panose="02020603050405020304" pitchFamily="18" charset="0"/>
                <a:ea typeface="宋体" panose="02010600030101010101" pitchFamily="2" charset="-122"/>
              </a:rPr>
              <a:t>NettyPushMessage</a:t>
            </a:r>
            <a:r>
              <a:rPr lang="en-US" altLang="zh-CN" sz="1800" dirty="0">
                <a:effectLst/>
                <a:latin typeface="Times New Roman" panose="02020603050405020304" pitchFamily="18" charset="0"/>
                <a:ea typeface="宋体" panose="02010600030101010101" pitchFamily="2" charset="-122"/>
              </a:rPr>
              <a:t>\</a:t>
            </a:r>
            <a:r>
              <a:rPr lang="en-US" altLang="zh-CN" sz="1800" dirty="0" err="1">
                <a:effectLst/>
                <a:latin typeface="Times New Roman" panose="02020603050405020304" pitchFamily="18" charset="0"/>
                <a:ea typeface="宋体" panose="02010600030101010101" pitchFamily="2" charset="-122"/>
              </a:rPr>
              <a:t>src</a:t>
            </a:r>
            <a:r>
              <a:rPr lang="en-US" altLang="zh-CN" sz="1800" dirty="0">
                <a:effectLst/>
                <a:latin typeface="Times New Roman" panose="02020603050405020304" pitchFamily="18" charset="0"/>
                <a:ea typeface="宋体" panose="02010600030101010101" pitchFamily="2" charset="-122"/>
              </a:rPr>
              <a:t>\...\server\NettyPushMessageChannelSupervise.java</a:t>
            </a:r>
            <a:r>
              <a:rPr lang="zh-CN" altLang="zh-CN" sz="1800" dirty="0">
                <a:effectLst/>
                <a:latin typeface="Times New Roman" panose="02020603050405020304" pitchFamily="18" charset="0"/>
                <a:ea typeface="宋体" panose="02010600030101010101" pitchFamily="2" charset="-122"/>
              </a:rPr>
              <a:t>文件）</a:t>
            </a:r>
          </a:p>
        </p:txBody>
      </p:sp>
      <p:pic>
        <p:nvPicPr>
          <p:cNvPr id="4" name="图片 3">
            <a:extLst>
              <a:ext uri="{FF2B5EF4-FFF2-40B4-BE49-F238E27FC236}">
                <a16:creationId xmlns:a16="http://schemas.microsoft.com/office/drawing/2014/main" id="{5E6855D9-6845-47E5-B8E3-D1A2933328FB}"/>
              </a:ext>
            </a:extLst>
          </p:cNvPr>
          <p:cNvPicPr>
            <a:picLocks noChangeAspect="1"/>
          </p:cNvPicPr>
          <p:nvPr/>
        </p:nvPicPr>
        <p:blipFill>
          <a:blip r:embed="rId2"/>
          <a:stretch>
            <a:fillRect/>
          </a:stretch>
        </p:blipFill>
        <p:spPr>
          <a:xfrm>
            <a:off x="2509804" y="3452346"/>
            <a:ext cx="5289804" cy="1652016"/>
          </a:xfrm>
          <a:prstGeom prst="rect">
            <a:avLst/>
          </a:prstGeom>
        </p:spPr>
      </p:pic>
    </p:spTree>
    <p:extLst>
      <p:ext uri="{BB962C8B-B14F-4D97-AF65-F5344CB8AC3E}">
        <p14:creationId xmlns:p14="http://schemas.microsoft.com/office/powerpoint/2010/main" val="2103714777"/>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pe 41"/>
          <p:cNvSpPr>
            <a:spLocks noGrp="1"/>
          </p:cNvSpPr>
          <p:nvPr>
            <p:ph type="title" idx="4294967295"/>
          </p:nvPr>
        </p:nvSpPr>
        <p:spPr>
          <a:xfrm>
            <a:off x="457200" y="274637"/>
            <a:ext cx="8229600" cy="1143001"/>
          </a:xfrm>
          <a:prstGeom prst="rect">
            <a:avLst/>
          </a:prstGeom>
        </p:spPr>
        <p:txBody>
          <a:bodyPr>
            <a:normAutofit/>
          </a:bodyPr>
          <a:lstStyle/>
          <a:p>
            <a:pPr algn="ctr">
              <a:spcBef>
                <a:spcPts val="2000"/>
              </a:spcBef>
              <a:spcAft>
                <a:spcPts val="2000"/>
              </a:spcAft>
            </a:pPr>
            <a:r>
              <a:rPr lang="en-US" altLang="zh-CN" sz="2400" kern="100" dirty="0">
                <a:solidFill>
                  <a:srgbClr val="000000"/>
                </a:solidFill>
                <a:effectLst/>
                <a:latin typeface="Arial" panose="020B0604020202020204" pitchFamily="34" charset="0"/>
                <a:ea typeface="方正小标宋简体"/>
                <a:cs typeface="宋体" panose="02010600030101010101" pitchFamily="2" charset="-122"/>
              </a:rPr>
              <a:t>10.4 </a:t>
            </a:r>
            <a:r>
              <a:rPr lang="en-US" altLang="zh-CN" sz="2400" kern="100" dirty="0" err="1">
                <a:solidFill>
                  <a:srgbClr val="000000"/>
                </a:solidFill>
                <a:effectLst/>
                <a:latin typeface="Arial" panose="020B0604020202020204" pitchFamily="34" charset="0"/>
                <a:ea typeface="方正小标宋简体"/>
                <a:cs typeface="宋体" panose="02010600030101010101" pitchFamily="2" charset="-122"/>
              </a:rPr>
              <a:t>Netty</a:t>
            </a:r>
            <a:r>
              <a:rPr lang="zh-CN" altLang="en-US" sz="2400" kern="100" dirty="0">
                <a:solidFill>
                  <a:srgbClr val="000000"/>
                </a:solidFill>
                <a:effectLst/>
                <a:latin typeface="Arial" panose="020B0604020202020204" pitchFamily="34" charset="0"/>
                <a:ea typeface="方正小标宋简体"/>
                <a:cs typeface="宋体" panose="02010600030101010101" pitchFamily="2" charset="-122"/>
              </a:rPr>
              <a:t>消息推送系统客户端开发</a:t>
            </a:r>
            <a:endParaRPr lang="zh-CN" altLang="zh-CN" sz="2400" kern="100" dirty="0">
              <a:solidFill>
                <a:srgbClr val="000000"/>
              </a:solidFill>
              <a:effectLst/>
              <a:latin typeface="Arial" panose="020B0604020202020204" pitchFamily="34" charset="0"/>
              <a:ea typeface="方正小标宋简体"/>
              <a:cs typeface="宋体" panose="02010600030101010101" pitchFamily="2" charset="-122"/>
            </a:endParaRPr>
          </a:p>
        </p:txBody>
      </p:sp>
      <p:sp>
        <p:nvSpPr>
          <p:cNvPr id="5" name="文本框 4">
            <a:extLst>
              <a:ext uri="{FF2B5EF4-FFF2-40B4-BE49-F238E27FC236}">
                <a16:creationId xmlns:a16="http://schemas.microsoft.com/office/drawing/2014/main" id="{F65A388B-D981-4CD2-8860-8E268783E23D}"/>
              </a:ext>
            </a:extLst>
          </p:cNvPr>
          <p:cNvSpPr txBox="1"/>
          <p:nvPr/>
        </p:nvSpPr>
        <p:spPr>
          <a:xfrm>
            <a:off x="333375" y="1417638"/>
            <a:ext cx="6524625"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dirty="0"/>
              <a:t>10.4.1 </a:t>
            </a:r>
            <a:r>
              <a:rPr lang="zh-CN" altLang="en-US" dirty="0"/>
              <a:t>基于</a:t>
            </a:r>
            <a:r>
              <a:rPr lang="en-US" altLang="zh-CN" dirty="0" err="1"/>
              <a:t>Netty</a:t>
            </a:r>
            <a:r>
              <a:rPr lang="zh-CN" altLang="en-US" dirty="0"/>
              <a:t>构建客户端的实现</a:t>
            </a:r>
          </a:p>
        </p:txBody>
      </p:sp>
      <p:sp>
        <p:nvSpPr>
          <p:cNvPr id="6" name="文本框 5">
            <a:extLst>
              <a:ext uri="{FF2B5EF4-FFF2-40B4-BE49-F238E27FC236}">
                <a16:creationId xmlns:a16="http://schemas.microsoft.com/office/drawing/2014/main" id="{22F0D496-B199-446C-853B-C28D677EAE6A}"/>
              </a:ext>
            </a:extLst>
          </p:cNvPr>
          <p:cNvSpPr txBox="1"/>
          <p:nvPr/>
        </p:nvSpPr>
        <p:spPr>
          <a:xfrm>
            <a:off x="89647" y="1938527"/>
            <a:ext cx="8884024" cy="91307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66700" indent="266700" algn="just">
              <a:lnSpc>
                <a:spcPts val="1570"/>
              </a:lnSpc>
            </a:pPr>
            <a:r>
              <a:rPr lang="zh-CN" altLang="zh-CN" sz="1800" dirty="0">
                <a:effectLst/>
                <a:latin typeface="Times New Roman" panose="02020603050405020304" pitchFamily="18" charset="0"/>
                <a:ea typeface="宋体" panose="02010600030101010101" pitchFamily="2" charset="-122"/>
              </a:rPr>
              <a:t>基于</a:t>
            </a:r>
            <a:r>
              <a:rPr lang="en-US" altLang="zh-CN" sz="1800" dirty="0" err="1">
                <a:effectLst/>
                <a:latin typeface="Times New Roman" panose="02020603050405020304" pitchFamily="18" charset="0"/>
                <a:ea typeface="宋体" panose="02010600030101010101" pitchFamily="2" charset="-122"/>
              </a:rPr>
              <a:t>Netty</a:t>
            </a:r>
            <a:r>
              <a:rPr lang="zh-CN" altLang="zh-CN" sz="1800" dirty="0">
                <a:effectLst/>
                <a:latin typeface="Times New Roman" panose="02020603050405020304" pitchFamily="18" charset="0"/>
                <a:ea typeface="宋体" panose="02010600030101010101" pitchFamily="2" charset="-122"/>
              </a:rPr>
              <a:t>构建的消息推送系统客户端，主要用于通过服务器推送消息给网页客户端，具体代码如下。</a:t>
            </a:r>
          </a:p>
          <a:p>
            <a:pPr marL="126365" indent="126365" algn="just">
              <a:lnSpc>
                <a:spcPts val="1570"/>
              </a:lnSpc>
            </a:pPr>
            <a:r>
              <a:rPr lang="zh-CN" altLang="zh-CN" sz="1800" dirty="0">
                <a:effectLst/>
                <a:latin typeface="Times New Roman" panose="02020603050405020304" pitchFamily="18" charset="0"/>
                <a:ea typeface="宋体" panose="02010600030101010101" pitchFamily="2" charset="-122"/>
              </a:rPr>
              <a:t>【代码</a:t>
            </a:r>
            <a:r>
              <a:rPr lang="en-US" altLang="zh-CN" sz="1800" dirty="0">
                <a:effectLst/>
                <a:latin typeface="Times New Roman" panose="02020603050405020304" pitchFamily="18" charset="0"/>
                <a:ea typeface="宋体" panose="02010600030101010101" pitchFamily="2" charset="-122"/>
              </a:rPr>
              <a:t>10-5</a:t>
            </a:r>
            <a:r>
              <a:rPr lang="zh-CN" altLang="zh-CN" sz="1800" dirty="0">
                <a:effectLst/>
                <a:latin typeface="Times New Roman" panose="02020603050405020304" pitchFamily="18" charset="0"/>
                <a:ea typeface="宋体" panose="02010600030101010101" pitchFamily="2" charset="-122"/>
              </a:rPr>
              <a:t>】</a:t>
            </a:r>
          </a:p>
          <a:p>
            <a:pPr marL="126365" indent="126365" algn="just">
              <a:lnSpc>
                <a:spcPts val="1570"/>
              </a:lnSpc>
            </a:pPr>
            <a:r>
              <a:rPr lang="zh-CN" altLang="zh-CN" sz="1800" dirty="0">
                <a:effectLst/>
                <a:latin typeface="Times New Roman" panose="02020603050405020304" pitchFamily="18" charset="0"/>
                <a:ea typeface="宋体" panose="02010600030101010101" pitchFamily="2" charset="-122"/>
              </a:rPr>
              <a:t>（详见源代码</a:t>
            </a:r>
            <a:r>
              <a:rPr lang="en-US" altLang="zh-CN" sz="1800" dirty="0" err="1">
                <a:effectLst/>
                <a:latin typeface="Times New Roman" panose="02020603050405020304" pitchFamily="18" charset="0"/>
                <a:ea typeface="宋体" panose="02010600030101010101" pitchFamily="2" charset="-122"/>
              </a:rPr>
              <a:t>NettyPushMessage</a:t>
            </a:r>
            <a:r>
              <a:rPr lang="en-US" altLang="zh-CN" sz="1800" dirty="0">
                <a:effectLst/>
                <a:latin typeface="Times New Roman" panose="02020603050405020304" pitchFamily="18" charset="0"/>
                <a:ea typeface="宋体" panose="02010600030101010101" pitchFamily="2" charset="-122"/>
              </a:rPr>
              <a:t>\</a:t>
            </a:r>
            <a:r>
              <a:rPr lang="en-US" altLang="zh-CN" sz="1800" dirty="0" err="1">
                <a:effectLst/>
                <a:latin typeface="Times New Roman" panose="02020603050405020304" pitchFamily="18" charset="0"/>
                <a:ea typeface="宋体" panose="02010600030101010101" pitchFamily="2" charset="-122"/>
              </a:rPr>
              <a:t>src</a:t>
            </a:r>
            <a:r>
              <a:rPr lang="en-US" altLang="zh-CN" sz="1800" dirty="0">
                <a:effectLst/>
                <a:latin typeface="Times New Roman" panose="02020603050405020304" pitchFamily="18" charset="0"/>
                <a:ea typeface="宋体" panose="02010600030101010101" pitchFamily="2" charset="-122"/>
              </a:rPr>
              <a:t>\...\client\NettyPushMessageClient.java</a:t>
            </a:r>
            <a:r>
              <a:rPr lang="zh-CN" altLang="zh-CN" sz="1800" dirty="0">
                <a:effectLst/>
                <a:latin typeface="Times New Roman" panose="02020603050405020304" pitchFamily="18" charset="0"/>
                <a:ea typeface="宋体" panose="02010600030101010101" pitchFamily="2" charset="-122"/>
              </a:rPr>
              <a:t>文件）</a:t>
            </a:r>
          </a:p>
        </p:txBody>
      </p:sp>
      <p:pic>
        <p:nvPicPr>
          <p:cNvPr id="4" name="图片 3">
            <a:extLst>
              <a:ext uri="{FF2B5EF4-FFF2-40B4-BE49-F238E27FC236}">
                <a16:creationId xmlns:a16="http://schemas.microsoft.com/office/drawing/2014/main" id="{8D005FF6-20D3-4786-A142-117349697C19}"/>
              </a:ext>
            </a:extLst>
          </p:cNvPr>
          <p:cNvPicPr>
            <a:picLocks noChangeAspect="1"/>
          </p:cNvPicPr>
          <p:nvPr/>
        </p:nvPicPr>
        <p:blipFill>
          <a:blip r:embed="rId2"/>
          <a:stretch>
            <a:fillRect/>
          </a:stretch>
        </p:blipFill>
        <p:spPr>
          <a:xfrm>
            <a:off x="2473945" y="3365419"/>
            <a:ext cx="5289804" cy="1652016"/>
          </a:xfrm>
          <a:prstGeom prst="rect">
            <a:avLst/>
          </a:prstGeom>
        </p:spPr>
      </p:pic>
    </p:spTree>
    <p:extLst>
      <p:ext uri="{BB962C8B-B14F-4D97-AF65-F5344CB8AC3E}">
        <p14:creationId xmlns:p14="http://schemas.microsoft.com/office/powerpoint/2010/main" val="3904578399"/>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pe 41"/>
          <p:cNvSpPr>
            <a:spLocks noGrp="1"/>
          </p:cNvSpPr>
          <p:nvPr>
            <p:ph type="title" idx="4294967295"/>
          </p:nvPr>
        </p:nvSpPr>
        <p:spPr>
          <a:xfrm>
            <a:off x="457200" y="274637"/>
            <a:ext cx="8229600" cy="1143001"/>
          </a:xfrm>
          <a:prstGeom prst="rect">
            <a:avLst/>
          </a:prstGeom>
        </p:spPr>
        <p:txBody>
          <a:bodyPr>
            <a:normAutofit/>
          </a:bodyPr>
          <a:lstStyle/>
          <a:p>
            <a:pPr algn="ctr">
              <a:spcBef>
                <a:spcPts val="2000"/>
              </a:spcBef>
              <a:spcAft>
                <a:spcPts val="2000"/>
              </a:spcAft>
            </a:pPr>
            <a:r>
              <a:rPr lang="en-US" altLang="zh-CN" sz="2400" kern="100" dirty="0">
                <a:solidFill>
                  <a:srgbClr val="000000"/>
                </a:solidFill>
                <a:effectLst/>
                <a:latin typeface="Arial" panose="020B0604020202020204" pitchFamily="34" charset="0"/>
                <a:ea typeface="方正小标宋简体"/>
                <a:cs typeface="宋体" panose="02010600030101010101" pitchFamily="2" charset="-122"/>
              </a:rPr>
              <a:t>10.4 </a:t>
            </a:r>
            <a:r>
              <a:rPr lang="en-US" altLang="zh-CN" sz="2400" kern="100" dirty="0" err="1">
                <a:solidFill>
                  <a:srgbClr val="000000"/>
                </a:solidFill>
                <a:effectLst/>
                <a:latin typeface="Arial" panose="020B0604020202020204" pitchFamily="34" charset="0"/>
                <a:ea typeface="方正小标宋简体"/>
                <a:cs typeface="宋体" panose="02010600030101010101" pitchFamily="2" charset="-122"/>
              </a:rPr>
              <a:t>Netty</a:t>
            </a:r>
            <a:r>
              <a:rPr lang="zh-CN" altLang="en-US" sz="2400" kern="100" dirty="0">
                <a:solidFill>
                  <a:srgbClr val="000000"/>
                </a:solidFill>
                <a:effectLst/>
                <a:latin typeface="Arial" panose="020B0604020202020204" pitchFamily="34" charset="0"/>
                <a:ea typeface="方正小标宋简体"/>
                <a:cs typeface="宋体" panose="02010600030101010101" pitchFamily="2" charset="-122"/>
              </a:rPr>
              <a:t>消息推送系统客户端开发</a:t>
            </a:r>
            <a:endParaRPr lang="zh-CN" altLang="zh-CN" sz="2400" kern="100" dirty="0">
              <a:solidFill>
                <a:srgbClr val="000000"/>
              </a:solidFill>
              <a:effectLst/>
              <a:latin typeface="Arial" panose="020B0604020202020204" pitchFamily="34" charset="0"/>
              <a:ea typeface="方正小标宋简体"/>
              <a:cs typeface="宋体" panose="02010600030101010101" pitchFamily="2" charset="-122"/>
            </a:endParaRPr>
          </a:p>
        </p:txBody>
      </p:sp>
      <p:sp>
        <p:nvSpPr>
          <p:cNvPr id="5" name="文本框 4">
            <a:extLst>
              <a:ext uri="{FF2B5EF4-FFF2-40B4-BE49-F238E27FC236}">
                <a16:creationId xmlns:a16="http://schemas.microsoft.com/office/drawing/2014/main" id="{F65A388B-D981-4CD2-8860-8E268783E23D}"/>
              </a:ext>
            </a:extLst>
          </p:cNvPr>
          <p:cNvSpPr txBox="1"/>
          <p:nvPr/>
        </p:nvSpPr>
        <p:spPr>
          <a:xfrm>
            <a:off x="333375" y="1417638"/>
            <a:ext cx="6524625"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dirty="0"/>
              <a:t>10.4.2 </a:t>
            </a:r>
            <a:r>
              <a:rPr lang="zh-CN" altLang="en-US" dirty="0"/>
              <a:t>基于</a:t>
            </a:r>
            <a:r>
              <a:rPr lang="nn-NO" altLang="zh-CN" dirty="0"/>
              <a:t>WebSocket</a:t>
            </a:r>
            <a:r>
              <a:rPr lang="zh-CN" altLang="en-US" dirty="0"/>
              <a:t>的</a:t>
            </a:r>
            <a:r>
              <a:rPr lang="nn-NO" altLang="zh-CN" dirty="0"/>
              <a:t>HTML5</a:t>
            </a:r>
            <a:r>
              <a:rPr lang="zh-CN" altLang="en-US" dirty="0"/>
              <a:t>客户端网页</a:t>
            </a:r>
          </a:p>
        </p:txBody>
      </p:sp>
      <p:sp>
        <p:nvSpPr>
          <p:cNvPr id="6" name="文本框 5">
            <a:extLst>
              <a:ext uri="{FF2B5EF4-FFF2-40B4-BE49-F238E27FC236}">
                <a16:creationId xmlns:a16="http://schemas.microsoft.com/office/drawing/2014/main" id="{04082641-1715-4098-B10A-307FBB4AC82F}"/>
              </a:ext>
            </a:extLst>
          </p:cNvPr>
          <p:cNvSpPr txBox="1"/>
          <p:nvPr/>
        </p:nvSpPr>
        <p:spPr>
          <a:xfrm>
            <a:off x="333375" y="1983348"/>
            <a:ext cx="8353425" cy="91307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66700" indent="266700" algn="just">
              <a:lnSpc>
                <a:spcPts val="1570"/>
              </a:lnSpc>
            </a:pPr>
            <a:r>
              <a:rPr lang="zh-CN" altLang="zh-CN" sz="1800" dirty="0">
                <a:effectLst/>
                <a:latin typeface="Times New Roman" panose="02020603050405020304" pitchFamily="18" charset="0"/>
                <a:ea typeface="宋体" panose="02010600030101010101" pitchFamily="2" charset="-122"/>
              </a:rPr>
              <a:t>该客户端主要是通过一个</a:t>
            </a:r>
            <a:r>
              <a:rPr lang="en-US" altLang="zh-CN" sz="1800" dirty="0">
                <a:effectLst/>
                <a:latin typeface="Times New Roman" panose="02020603050405020304" pitchFamily="18" charset="0"/>
                <a:ea typeface="宋体" panose="02010600030101010101" pitchFamily="2" charset="-122"/>
              </a:rPr>
              <a:t>HTML5</a:t>
            </a:r>
            <a:r>
              <a:rPr lang="zh-CN" altLang="zh-CN" sz="1800" dirty="0">
                <a:effectLst/>
                <a:latin typeface="Times New Roman" panose="02020603050405020304" pitchFamily="18" charset="0"/>
                <a:ea typeface="宋体" panose="02010600030101010101" pitchFamily="2" charset="-122"/>
              </a:rPr>
              <a:t>网页实现的，基于</a:t>
            </a:r>
            <a:r>
              <a:rPr lang="en-US" altLang="zh-CN" sz="1800" dirty="0">
                <a:effectLst/>
                <a:latin typeface="Times New Roman" panose="02020603050405020304" pitchFamily="18" charset="0"/>
                <a:ea typeface="宋体" panose="02010600030101010101" pitchFamily="2" charset="-122"/>
              </a:rPr>
              <a:t>HTML5</a:t>
            </a:r>
            <a:r>
              <a:rPr lang="zh-CN" altLang="zh-CN" sz="1800" dirty="0">
                <a:effectLst/>
                <a:latin typeface="Times New Roman" panose="02020603050405020304" pitchFamily="18" charset="0"/>
                <a:ea typeface="宋体" panose="02010600030101010101" pitchFamily="2" charset="-122"/>
              </a:rPr>
              <a:t>对于</a:t>
            </a:r>
            <a:r>
              <a:rPr lang="en-US" altLang="zh-CN" sz="1800" dirty="0">
                <a:effectLst/>
                <a:latin typeface="Times New Roman" panose="02020603050405020304" pitchFamily="18" charset="0"/>
                <a:ea typeface="宋体" panose="02010600030101010101" pitchFamily="2" charset="-122"/>
              </a:rPr>
              <a:t>WebSocket</a:t>
            </a:r>
            <a:r>
              <a:rPr lang="zh-CN" altLang="zh-CN" sz="1800" dirty="0">
                <a:effectLst/>
                <a:latin typeface="Times New Roman" panose="02020603050405020304" pitchFamily="18" charset="0"/>
                <a:ea typeface="宋体" panose="02010600030101010101" pitchFamily="2" charset="-122"/>
              </a:rPr>
              <a:t>协议的支持，主要用于测试接收服务器端发向全部客户端的推送消息。</a:t>
            </a:r>
          </a:p>
          <a:p>
            <a:pPr marL="126365" indent="126365" algn="just">
              <a:lnSpc>
                <a:spcPts val="1570"/>
              </a:lnSpc>
            </a:pPr>
            <a:r>
              <a:rPr lang="zh-CN" altLang="zh-CN" sz="1800" dirty="0">
                <a:effectLst/>
                <a:latin typeface="Times New Roman" panose="02020603050405020304" pitchFamily="18" charset="0"/>
                <a:ea typeface="宋体" panose="02010600030101010101" pitchFamily="2" charset="-122"/>
              </a:rPr>
              <a:t>【代码</a:t>
            </a:r>
            <a:r>
              <a:rPr lang="en-US" altLang="zh-CN" sz="1800" dirty="0">
                <a:effectLst/>
                <a:latin typeface="Times New Roman" panose="02020603050405020304" pitchFamily="18" charset="0"/>
                <a:ea typeface="宋体" panose="02010600030101010101" pitchFamily="2" charset="-122"/>
              </a:rPr>
              <a:t>10-7</a:t>
            </a:r>
            <a:r>
              <a:rPr lang="zh-CN" altLang="zh-CN" sz="1800" dirty="0">
                <a:effectLst/>
                <a:latin typeface="Times New Roman" panose="02020603050405020304" pitchFamily="18" charset="0"/>
                <a:ea typeface="宋体" panose="02010600030101010101" pitchFamily="2" charset="-122"/>
              </a:rPr>
              <a:t>】</a:t>
            </a:r>
          </a:p>
          <a:p>
            <a:pPr marL="126365" indent="126365" algn="just">
              <a:lnSpc>
                <a:spcPts val="1570"/>
              </a:lnSpc>
            </a:pPr>
            <a:r>
              <a:rPr lang="zh-CN" altLang="zh-CN" sz="1800" dirty="0">
                <a:effectLst/>
                <a:latin typeface="Times New Roman" panose="02020603050405020304" pitchFamily="18" charset="0"/>
                <a:ea typeface="宋体" panose="02010600030101010101" pitchFamily="2" charset="-122"/>
              </a:rPr>
              <a:t>（详见源代码</a:t>
            </a:r>
            <a:r>
              <a:rPr lang="en-US" altLang="zh-CN" sz="1800" dirty="0" err="1">
                <a:effectLst/>
                <a:latin typeface="Times New Roman" panose="02020603050405020304" pitchFamily="18" charset="0"/>
                <a:ea typeface="宋体" panose="02010600030101010101" pitchFamily="2" charset="-122"/>
              </a:rPr>
              <a:t>NettyPushMessage</a:t>
            </a:r>
            <a:r>
              <a:rPr lang="en-US" altLang="zh-CN" sz="1800" dirty="0">
                <a:effectLst/>
                <a:latin typeface="Times New Roman" panose="02020603050405020304" pitchFamily="18" charset="0"/>
                <a:ea typeface="宋体" panose="02010600030101010101" pitchFamily="2" charset="-122"/>
              </a:rPr>
              <a:t>\index.html</a:t>
            </a:r>
            <a:r>
              <a:rPr lang="zh-CN" altLang="zh-CN" sz="1800" dirty="0">
                <a:effectLst/>
                <a:latin typeface="Times New Roman" panose="02020603050405020304" pitchFamily="18" charset="0"/>
                <a:ea typeface="宋体" panose="02010600030101010101" pitchFamily="2" charset="-122"/>
              </a:rPr>
              <a:t>文件）</a:t>
            </a:r>
          </a:p>
        </p:txBody>
      </p:sp>
      <p:pic>
        <p:nvPicPr>
          <p:cNvPr id="4" name="图片 3">
            <a:extLst>
              <a:ext uri="{FF2B5EF4-FFF2-40B4-BE49-F238E27FC236}">
                <a16:creationId xmlns:a16="http://schemas.microsoft.com/office/drawing/2014/main" id="{047B6248-52F0-4F6C-93DE-DAE6A62F2AC2}"/>
              </a:ext>
            </a:extLst>
          </p:cNvPr>
          <p:cNvPicPr>
            <a:picLocks noChangeAspect="1"/>
          </p:cNvPicPr>
          <p:nvPr/>
        </p:nvPicPr>
        <p:blipFill>
          <a:blip r:embed="rId2"/>
          <a:stretch>
            <a:fillRect/>
          </a:stretch>
        </p:blipFill>
        <p:spPr>
          <a:xfrm>
            <a:off x="2482910" y="3429000"/>
            <a:ext cx="5289804" cy="1652016"/>
          </a:xfrm>
          <a:prstGeom prst="rect">
            <a:avLst/>
          </a:prstGeom>
        </p:spPr>
      </p:pic>
    </p:spTree>
    <p:extLst>
      <p:ext uri="{BB962C8B-B14F-4D97-AF65-F5344CB8AC3E}">
        <p14:creationId xmlns:p14="http://schemas.microsoft.com/office/powerpoint/2010/main" val="96624986"/>
      </p:ext>
    </p:extLst>
  </p:cSld>
  <p:clrMapOvr>
    <a:masterClrMapping/>
  </p:clrMapOvr>
  <p:transition spd="slow"/>
</p:sld>
</file>

<file path=ppt/theme/theme1.xml><?xml version="1.0" encoding="utf-8"?>
<a:theme xmlns:a="http://schemas.openxmlformats.org/drawingml/2006/main" name="Tema de Office">
  <a:themeElements>
    <a:clrScheme name="Tema de Offic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Tema de Office">
      <a:majorFont>
        <a:latin typeface="Helvetica"/>
        <a:ea typeface="Helvetica"/>
        <a:cs typeface="Helvetica"/>
      </a:majorFont>
      <a:minorFont>
        <a:latin typeface="Calibri"/>
        <a:ea typeface="Calibri"/>
        <a:cs typeface="Calibri"/>
      </a:minorFont>
    </a:fontScheme>
    <a:fmtScheme name="Tema de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Tema de Office">
  <a:themeElements>
    <a:clrScheme name="Tema de Offic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Tema de Office">
      <a:majorFont>
        <a:latin typeface="Helvetica"/>
        <a:ea typeface="Helvetica"/>
        <a:cs typeface="Helvetica"/>
      </a:majorFont>
      <a:minorFont>
        <a:latin typeface="Calibri"/>
        <a:ea typeface="Calibri"/>
        <a:cs typeface="Calibri"/>
      </a:minorFont>
    </a:fontScheme>
    <a:fmtScheme name="Tema de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99</TotalTime>
  <Words>772</Words>
  <Application>Microsoft Office PowerPoint</Application>
  <PresentationFormat>全屏显示(4:3)</PresentationFormat>
  <Paragraphs>46</Paragraphs>
  <Slides>11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等线</vt:lpstr>
      <vt:lpstr>黑体</vt:lpstr>
      <vt:lpstr>宋体</vt:lpstr>
      <vt:lpstr>Arial</vt:lpstr>
      <vt:lpstr>Calibri</vt:lpstr>
      <vt:lpstr>Times New Roman</vt:lpstr>
      <vt:lpstr>Tema de Office</vt:lpstr>
      <vt:lpstr>第10章  项目实战：基于Netty构建消息推送系统</vt:lpstr>
      <vt:lpstr>10.1 WebSocket特点</vt:lpstr>
      <vt:lpstr>10.2 Netty消息推送系统应用程序架构</vt:lpstr>
      <vt:lpstr>10.3 Netty消息推送系统服务器端开发</vt:lpstr>
      <vt:lpstr>10.3 Netty消息推送系统服务器端开发</vt:lpstr>
      <vt:lpstr>10.3 Netty消息推送系统服务器端开发</vt:lpstr>
      <vt:lpstr>10.3 Netty消息推送系统服务器端开发</vt:lpstr>
      <vt:lpstr>10.4 Netty消息推送系统客户端开发</vt:lpstr>
      <vt:lpstr>10.4 Netty消息推送系统客户端开发</vt:lpstr>
      <vt:lpstr>10.5 测试运行Netty应用程序</vt:lpstr>
      <vt:lpstr>10.6 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容器技术的发展</dc:title>
  <dc:creator>lenovo</dc:creator>
  <cp:lastModifiedBy>lenovo</cp:lastModifiedBy>
  <cp:revision>20</cp:revision>
  <dcterms:modified xsi:type="dcterms:W3CDTF">2023-07-28T04:26:21Z</dcterms:modified>
</cp:coreProperties>
</file>