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74" r:id="rId4"/>
    <p:sldId id="258" r:id="rId5"/>
    <p:sldId id="259" r:id="rId6"/>
    <p:sldId id="260" r:id="rId7"/>
    <p:sldId id="261" r:id="rId8"/>
    <p:sldId id="262" r:id="rId9"/>
    <p:sldId id="263" r:id="rId10"/>
    <p:sldId id="264" r:id="rId11"/>
    <p:sldId id="265" r:id="rId12"/>
    <p:sldId id="266" r:id="rId13"/>
    <p:sldId id="267" r:id="rId14"/>
    <p:sldId id="271" r:id="rId15"/>
    <p:sldId id="270" r:id="rId16"/>
    <p:sldId id="269" r:id="rId17"/>
    <p:sldId id="268" r:id="rId18"/>
    <p:sldId id="273" r:id="rId19"/>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5" d="100"/>
          <a:sy n="85" d="100"/>
        </p:scale>
        <p:origin x="13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xfrm>
            <a:off x="1143000" y="685800"/>
            <a:ext cx="4572000" cy="3429000"/>
          </a:xfrm>
          <a:prstGeom prst="rect">
            <a:avLst/>
          </a:prstGeom>
        </p:spPr>
        <p:txBody>
          <a:bodyPr/>
          <a:lstStyle/>
          <a:p>
            <a:endParaRPr/>
          </a:p>
        </p:txBody>
      </p:sp>
      <p:sp>
        <p:nvSpPr>
          <p:cNvPr id="28" name="Shape 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8" name="Shape 18"/>
          <p:cNvSpPr/>
          <p:nvPr/>
        </p:nvSpPr>
        <p:spPr>
          <a:xfrm>
            <a:off x="-1" y="692150"/>
            <a:ext cx="9144002" cy="46038"/>
          </a:xfrm>
          <a:prstGeom prst="rect">
            <a:avLst/>
          </a:prstGeom>
          <a:gradFill>
            <a:gsLst>
              <a:gs pos="0">
                <a:srgbClr val="CCCCFF"/>
              </a:gs>
              <a:gs pos="17999">
                <a:srgbClr val="BFBFBF"/>
              </a:gs>
              <a:gs pos="48001">
                <a:srgbClr val="595959"/>
              </a:gs>
              <a:gs pos="82002">
                <a:srgbClr val="A5A5A5"/>
              </a:gs>
              <a:gs pos="100000">
                <a:srgbClr val="D8D8D8"/>
              </a:gs>
            </a:gsLst>
            <a:lin ang="10800000"/>
          </a:gradFill>
          <a:ln w="12700">
            <a:miter lim="400000"/>
          </a:ln>
        </p:spPr>
        <p:txBody>
          <a:bodyPr lIns="45719" rIns="45719" anchor="ctr"/>
          <a:lstStyle/>
          <a:p>
            <a:pPr>
              <a:defRPr>
                <a:solidFill>
                  <a:srgbClr val="FFFFFF"/>
                </a:solidFill>
                <a:latin typeface="宋体"/>
                <a:ea typeface="宋体"/>
                <a:cs typeface="宋体"/>
                <a:sym typeface="宋体"/>
              </a:defRPr>
            </a:pPr>
            <a:endParaRPr/>
          </a:p>
        </p:txBody>
      </p:sp>
      <p:sp>
        <p:nvSpPr>
          <p:cNvPr id="19" name="Shape 19"/>
          <p:cNvSpPr>
            <a:spLocks noGrp="1"/>
          </p:cNvSpPr>
          <p:nvPr>
            <p:ph type="title"/>
          </p:nvPr>
        </p:nvSpPr>
        <p:spPr>
          <a:xfrm>
            <a:off x="457200" y="274637"/>
            <a:ext cx="8229600" cy="1143001"/>
          </a:xfrm>
          <a:prstGeom prst="rect">
            <a:avLst/>
          </a:prstGeom>
        </p:spPr>
        <p:txBody>
          <a:bodyPr>
            <a:normAutofit/>
          </a:bodyPr>
          <a:lstStyle/>
          <a:p>
            <a:r>
              <a:t>标题文本</a:t>
            </a:r>
          </a:p>
        </p:txBody>
      </p:sp>
      <p:sp>
        <p:nvSpPr>
          <p:cNvPr id="20" name="Shape 20"/>
          <p:cNvSpPr>
            <a:spLocks noGrp="1"/>
          </p:cNvSpPr>
          <p:nvPr>
            <p:ph type="body" idx="1"/>
          </p:nvPr>
        </p:nvSpPr>
        <p:spPr>
          <a:xfrm>
            <a:off x="457200" y="1600200"/>
            <a:ext cx="8229600" cy="4525963"/>
          </a:xfrm>
          <a:prstGeom prst="rect">
            <a:avLst/>
          </a:prstGeom>
        </p:spPr>
        <p:txBody>
          <a:bodyPr>
            <a:normAutofit/>
          </a:bodyPr>
          <a:lstStyle/>
          <a:p>
            <a:r>
              <a:t>正文级别 1</a:t>
            </a:r>
          </a:p>
          <a:p>
            <a:pPr lvl="1"/>
            <a:r>
              <a:t>正文级别 2</a:t>
            </a:r>
          </a:p>
          <a:p>
            <a:pPr lvl="2"/>
            <a:r>
              <a:t>正文级别 3</a:t>
            </a:r>
          </a:p>
          <a:p>
            <a:pPr lvl="3"/>
            <a:r>
              <a:t>正文级别 4</a:t>
            </a:r>
          </a:p>
          <a:p>
            <a:pPr lvl="4"/>
            <a:r>
              <a:t>正文级别 5</a:t>
            </a:r>
          </a:p>
        </p:txBody>
      </p:sp>
      <p:sp>
        <p:nvSpPr>
          <p:cNvPr id="21" name="Shape 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4"/>
            <a:ext cx="8229600" cy="1508126"/>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lstStyle/>
          <a:p>
            <a:r>
              <a:t>标题文本</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title" idx="4294967295"/>
          </p:nvPr>
        </p:nvSpPr>
        <p:spPr>
          <a:xfrm>
            <a:off x="457200" y="274637"/>
            <a:ext cx="8229600" cy="1143001"/>
          </a:xfrm>
          <a:prstGeom prst="rect">
            <a:avLst/>
          </a:prstGeom>
        </p:spPr>
        <p:txBody>
          <a:bodyPr>
            <a:normAutofit/>
          </a:bodyPr>
          <a:lstStyle/>
          <a:p>
            <a:pPr defTabSz="197357">
              <a:lnSpc>
                <a:spcPct val="173333"/>
              </a:lnSpc>
              <a:spcBef>
                <a:spcPts val="900"/>
              </a:spcBef>
              <a:defRPr sz="1998" b="1">
                <a:uFill>
                  <a:solidFill>
                    <a:srgbClr val="000000"/>
                  </a:solidFill>
                </a:uFill>
                <a:latin typeface="Arial"/>
                <a:ea typeface="Arial"/>
                <a:cs typeface="Arial"/>
                <a:sym typeface="Arial"/>
              </a:defRPr>
            </a:pPr>
            <a:r>
              <a:rPr lang="zh-CN" altLang="en-US" dirty="0">
                <a:latin typeface="黑体"/>
                <a:ea typeface="黑体"/>
                <a:cs typeface="黑体"/>
                <a:sym typeface="黑体"/>
              </a:rPr>
              <a:t>第</a:t>
            </a:r>
            <a:r>
              <a:rPr lang="en-US" altLang="zh-CN" dirty="0">
                <a:latin typeface="黑体"/>
                <a:ea typeface="黑体"/>
                <a:cs typeface="黑体"/>
                <a:sym typeface="黑体"/>
              </a:rPr>
              <a:t>4</a:t>
            </a:r>
            <a:r>
              <a:rPr lang="zh-CN" altLang="en-US" dirty="0">
                <a:latin typeface="黑体"/>
                <a:ea typeface="黑体"/>
                <a:cs typeface="黑体"/>
                <a:sym typeface="黑体"/>
              </a:rPr>
              <a:t>章  </a:t>
            </a:r>
            <a:r>
              <a:rPr lang="en-US" altLang="zh-CN" dirty="0" err="1">
                <a:latin typeface="黑体"/>
                <a:ea typeface="黑体"/>
                <a:cs typeface="黑体"/>
                <a:sym typeface="黑体"/>
              </a:rPr>
              <a:t>Netty</a:t>
            </a:r>
            <a:r>
              <a:rPr lang="zh-CN" altLang="en-US" dirty="0">
                <a:latin typeface="黑体"/>
                <a:ea typeface="黑体"/>
                <a:cs typeface="黑体"/>
                <a:sym typeface="黑体"/>
              </a:rPr>
              <a:t>内存管理</a:t>
            </a:r>
            <a:endParaRPr lang="zh-CN" altLang="en-US" dirty="0">
              <a:latin typeface="等线"/>
              <a:ea typeface="等线"/>
              <a:cs typeface="等线"/>
              <a:sym typeface="等线"/>
            </a:endParaRPr>
          </a:p>
        </p:txBody>
      </p:sp>
      <p:sp>
        <p:nvSpPr>
          <p:cNvPr id="9" name="文本框 8">
            <a:extLst>
              <a:ext uri="{FF2B5EF4-FFF2-40B4-BE49-F238E27FC236}">
                <a16:creationId xmlns:a16="http://schemas.microsoft.com/office/drawing/2014/main" id="{89449E84-C157-417C-85C3-947EFC9E7FD2}"/>
              </a:ext>
            </a:extLst>
          </p:cNvPr>
          <p:cNvSpPr txBox="1"/>
          <p:nvPr/>
        </p:nvSpPr>
        <p:spPr>
          <a:xfrm>
            <a:off x="753036" y="1356100"/>
            <a:ext cx="6553200" cy="1754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4.1 </a:t>
            </a:r>
            <a:r>
              <a:rPr lang="zh-CN" altLang="en-US" dirty="0"/>
              <a:t>内存管理基础</a:t>
            </a:r>
          </a:p>
          <a:p>
            <a:r>
              <a:rPr lang="en-US" altLang="zh-CN" dirty="0"/>
              <a:t>4.2 </a:t>
            </a:r>
            <a:r>
              <a:rPr lang="en-US" altLang="zh-CN" dirty="0" err="1"/>
              <a:t>Netty</a:t>
            </a:r>
            <a:r>
              <a:rPr lang="zh-CN" altLang="en-US" dirty="0"/>
              <a:t>内存管理核心</a:t>
            </a:r>
          </a:p>
          <a:p>
            <a:r>
              <a:rPr lang="en-US" altLang="zh-CN" dirty="0"/>
              <a:t>4.3 </a:t>
            </a:r>
            <a:r>
              <a:rPr lang="en-US" altLang="zh-CN" dirty="0" err="1"/>
              <a:t>Netty</a:t>
            </a:r>
            <a:r>
              <a:rPr lang="zh-CN" altLang="en-US" dirty="0"/>
              <a:t>内存管理辅助类</a:t>
            </a:r>
          </a:p>
          <a:p>
            <a:r>
              <a:rPr lang="en-US" altLang="zh-CN" dirty="0"/>
              <a:t>4.4 </a:t>
            </a:r>
            <a:r>
              <a:rPr lang="en-US" altLang="zh-CN" dirty="0" err="1"/>
              <a:t>Netty</a:t>
            </a:r>
            <a:r>
              <a:rPr lang="zh-CN" altLang="en-US" dirty="0"/>
              <a:t>实现“零拷贝”</a:t>
            </a:r>
          </a:p>
          <a:p>
            <a:r>
              <a:rPr lang="en-US" altLang="zh-CN" dirty="0"/>
              <a:t>4.5 </a:t>
            </a:r>
            <a:r>
              <a:rPr lang="en-US" altLang="zh-CN" dirty="0" err="1"/>
              <a:t>Netty</a:t>
            </a:r>
            <a:r>
              <a:rPr lang="zh-CN" altLang="en-US" dirty="0"/>
              <a:t>内存泄漏检测机制</a:t>
            </a:r>
          </a:p>
          <a:p>
            <a:r>
              <a:rPr lang="en-US" altLang="zh-CN" dirty="0"/>
              <a:t>4.6 </a:t>
            </a:r>
            <a:r>
              <a:rPr lang="zh-CN" altLang="en-US" dirty="0"/>
              <a:t>小结</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4.2 </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内存管理核心</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2975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810260" indent="-540385" algn="just">
              <a:lnSpc>
                <a:spcPts val="1570"/>
              </a:lnSpc>
              <a:spcBef>
                <a:spcPts val="1200"/>
              </a:spcBef>
              <a:spcAft>
                <a:spcPts val="600"/>
              </a:spcAft>
            </a:pPr>
            <a:r>
              <a:rPr lang="en-US" altLang="zh-CN" sz="1800" b="1">
                <a:effectLst/>
                <a:latin typeface="Arial" panose="020B0604020202020204" pitchFamily="34" charset="0"/>
                <a:ea typeface="黑体" panose="02010609060101010101" pitchFamily="49" charset="-122"/>
              </a:rPr>
              <a:t>4.2.6 ByteBuf</a:t>
            </a:r>
            <a:r>
              <a:rPr lang="zh-CN" altLang="en-US" sz="1800" b="1">
                <a:effectLst/>
                <a:latin typeface="Arial" panose="020B0604020202020204" pitchFamily="34" charset="0"/>
                <a:ea typeface="黑体" panose="02010609060101010101" pitchFamily="49" charset="-122"/>
              </a:rPr>
              <a:t>字节操作</a:t>
            </a:r>
            <a:endParaRPr lang="zh-CN" altLang="zh-CN" sz="1800" b="1" dirty="0">
              <a:effectLst/>
              <a:latin typeface="Arial" panose="020B0604020202020204" pitchFamily="34" charset="0"/>
              <a:ea typeface="黑体" panose="02010609060101010101" pitchFamily="49" charset="-122"/>
            </a:endParaRPr>
          </a:p>
        </p:txBody>
      </p:sp>
      <p:sp>
        <p:nvSpPr>
          <p:cNvPr id="6" name="文本框 5">
            <a:extLst>
              <a:ext uri="{FF2B5EF4-FFF2-40B4-BE49-F238E27FC236}">
                <a16:creationId xmlns:a16="http://schemas.microsoft.com/office/drawing/2014/main" id="{961410DF-01A8-4070-8F38-B7CB48AA6CDA}"/>
              </a:ext>
            </a:extLst>
          </p:cNvPr>
          <p:cNvSpPr txBox="1"/>
          <p:nvPr/>
        </p:nvSpPr>
        <p:spPr>
          <a:xfrm>
            <a:off x="457199" y="1954306"/>
            <a:ext cx="8292353" cy="20544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在最基本的读取和写入操作上，还支持直接一系列字节级别的操作，就是直接操作具体字节的内容。</a:t>
            </a:r>
          </a:p>
          <a:p>
            <a:pPr marL="800100" indent="-266700" algn="just">
              <a:lnSpc>
                <a:spcPts val="1570"/>
              </a:lnSpc>
              <a:spcBef>
                <a:spcPts val="600"/>
              </a:spcBef>
              <a:spcAft>
                <a:spcPts val="300"/>
              </a:spcAft>
            </a:pPr>
            <a:r>
              <a:rPr lang="en-US" altLang="zh-CN" sz="1800" b="1" dirty="0">
                <a:effectLst/>
                <a:latin typeface="Times New Roman" panose="02020603050405020304" pitchFamily="18" charset="0"/>
                <a:ea typeface="宋体" panose="02010600030101010101" pitchFamily="2" charset="-122"/>
              </a:rPr>
              <a:t>1. </a:t>
            </a:r>
            <a:r>
              <a:rPr lang="zh-CN" altLang="zh-CN" sz="1800" b="1" dirty="0">
                <a:effectLst/>
                <a:latin typeface="Times New Roman" panose="02020603050405020304" pitchFamily="18" charset="0"/>
                <a:ea typeface="宋体" panose="02010600030101010101" pitchFamily="2" charset="-122"/>
              </a:rPr>
              <a:t>通过索引操作字节的方法</a:t>
            </a:r>
            <a:endParaRPr lang="zh-CN" altLang="zh-CN" sz="1800" dirty="0">
              <a:effectLst/>
              <a:latin typeface="Times New Roman" panose="02020603050405020304" pitchFamily="18" charset="0"/>
              <a:ea typeface="宋体" panose="02010600030101010101" pitchFamily="2" charset="-122"/>
            </a:endParaRPr>
          </a:p>
          <a:p>
            <a:pPr marL="533400" indent="266700" algn="just">
              <a:lnSpc>
                <a:spcPts val="1570"/>
              </a:lnSpc>
            </a:pP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使用的是基于</a:t>
            </a:r>
            <a:r>
              <a:rPr lang="en-US" altLang="zh-CN" sz="1800" dirty="0">
                <a:effectLst/>
                <a:latin typeface="Times New Roman" panose="02020603050405020304" pitchFamily="18" charset="0"/>
                <a:ea typeface="宋体" panose="02010600030101010101" pitchFamily="2" charset="-122"/>
              </a:rPr>
              <a:t>0</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zero-based</a:t>
            </a:r>
            <a:r>
              <a:rPr lang="zh-CN" altLang="zh-CN" sz="1800" dirty="0">
                <a:effectLst/>
                <a:latin typeface="Times New Roman" panose="02020603050405020304" pitchFamily="18" charset="0"/>
                <a:ea typeface="宋体" panose="02010600030101010101" pitchFamily="2" charset="-122"/>
              </a:rPr>
              <a:t>）开始的索引记录法（</a:t>
            </a:r>
            <a:r>
              <a:rPr lang="en-US" altLang="zh-CN" sz="1800" dirty="0">
                <a:effectLst/>
                <a:latin typeface="Times New Roman" panose="02020603050405020304" pitchFamily="18" charset="0"/>
                <a:ea typeface="宋体" panose="02010600030101010101" pitchFamily="2" charset="-122"/>
              </a:rPr>
              <a:t>indexing</a:t>
            </a:r>
            <a:r>
              <a:rPr lang="zh-CN" altLang="zh-CN" sz="1800" dirty="0">
                <a:effectLst/>
                <a:latin typeface="Times New Roman" panose="02020603050405020304" pitchFamily="18" charset="0"/>
                <a:ea typeface="宋体" panose="02010600030101010101" pitchFamily="2" charset="-122"/>
              </a:rPr>
              <a:t>），首字节的索引数值是</a:t>
            </a:r>
            <a:r>
              <a:rPr lang="en-US" altLang="zh-CN" sz="1800" dirty="0">
                <a:effectLst/>
                <a:latin typeface="Times New Roman" panose="02020603050405020304" pitchFamily="18" charset="0"/>
                <a:ea typeface="宋体" panose="02010600030101010101" pitchFamily="2" charset="-122"/>
              </a:rPr>
              <a:t>0</a:t>
            </a:r>
            <a:r>
              <a:rPr lang="zh-CN" altLang="zh-CN" sz="1800" dirty="0">
                <a:effectLst/>
                <a:latin typeface="Times New Roman" panose="02020603050405020304" pitchFamily="18" charset="0"/>
                <a:ea typeface="宋体" panose="02010600030101010101" pitchFamily="2" charset="-122"/>
              </a:rPr>
              <a:t>，最后一个字节的索引数值是</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对象的</a:t>
            </a:r>
            <a:r>
              <a:rPr lang="en-US" altLang="zh-CN" sz="1800" dirty="0">
                <a:effectLst/>
                <a:latin typeface="Times New Roman" panose="02020603050405020304" pitchFamily="18" charset="0"/>
                <a:ea typeface="宋体" panose="02010600030101010101" pitchFamily="2" charset="-122"/>
              </a:rPr>
              <a:t>capacity</a:t>
            </a:r>
            <a:r>
              <a:rPr lang="zh-CN" altLang="zh-CN" sz="1800" dirty="0">
                <a:effectLst/>
                <a:latin typeface="Times New Roman" panose="02020603050405020304" pitchFamily="18" charset="0"/>
                <a:ea typeface="宋体" panose="02010600030101010101" pitchFamily="2" charset="-122"/>
              </a:rPr>
              <a:t>数值再减去</a:t>
            </a:r>
            <a:r>
              <a:rPr lang="en-US" altLang="zh-CN" sz="18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rPr>
              <a:t>。其实，</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的索引记录法与数组的下标记录法是基本一致的。</a:t>
            </a:r>
          </a:p>
          <a:p>
            <a:pPr marL="533400" indent="266700" algn="just">
              <a:lnSpc>
                <a:spcPts val="1570"/>
              </a:lnSpc>
            </a:pPr>
            <a:r>
              <a:rPr lang="zh-CN" altLang="zh-CN" sz="1800" dirty="0">
                <a:effectLst/>
                <a:latin typeface="Times New Roman" panose="02020603050405020304" pitchFamily="18" charset="0"/>
                <a:ea typeface="宋体" panose="02010600030101010101" pitchFamily="2" charset="-122"/>
              </a:rPr>
              <a:t>下面这段代码是遍历</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对象所有字节的一种方法。</a:t>
            </a:r>
          </a:p>
          <a:p>
            <a:pPr marL="393065" indent="126365" algn="just">
              <a:lnSpc>
                <a:spcPts val="1570"/>
              </a:lnSpc>
            </a:pPr>
            <a:r>
              <a:rPr lang="zh-CN" altLang="zh-CN" sz="1800" dirty="0">
                <a:effectLst/>
                <a:latin typeface="Times New Roman" panose="02020603050405020304" pitchFamily="18" charset="0"/>
                <a:ea typeface="宋体" panose="02010600030101010101" pitchFamily="2" charset="-122"/>
              </a:rPr>
              <a:t>【代码</a:t>
            </a:r>
            <a:r>
              <a:rPr lang="en-US" altLang="zh-CN" sz="1800" dirty="0">
                <a:effectLst/>
                <a:latin typeface="Times New Roman" panose="02020603050405020304" pitchFamily="18" charset="0"/>
                <a:ea typeface="宋体" panose="02010600030101010101" pitchFamily="2" charset="-122"/>
              </a:rPr>
              <a:t>4-5</a:t>
            </a:r>
            <a:r>
              <a:rPr lang="zh-CN" altLang="zh-CN" sz="1800" dirty="0">
                <a:effectLst/>
                <a:latin typeface="Times New Roman" panose="02020603050405020304" pitchFamily="18" charset="0"/>
                <a:ea typeface="宋体" panose="02010600030101010101" pitchFamily="2" charset="-122"/>
              </a:rPr>
              <a:t>】（遍历</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全部字节）</a:t>
            </a:r>
          </a:p>
        </p:txBody>
      </p:sp>
      <p:pic>
        <p:nvPicPr>
          <p:cNvPr id="4" name="图片 3">
            <a:extLst>
              <a:ext uri="{FF2B5EF4-FFF2-40B4-BE49-F238E27FC236}">
                <a16:creationId xmlns:a16="http://schemas.microsoft.com/office/drawing/2014/main" id="{DEAA3A47-2372-4B68-A905-93D688BAE106}"/>
              </a:ext>
            </a:extLst>
          </p:cNvPr>
          <p:cNvPicPr>
            <a:picLocks noChangeAspect="1"/>
          </p:cNvPicPr>
          <p:nvPr/>
        </p:nvPicPr>
        <p:blipFill>
          <a:blip r:embed="rId2"/>
          <a:stretch>
            <a:fillRect/>
          </a:stretch>
        </p:blipFill>
        <p:spPr>
          <a:xfrm>
            <a:off x="2832534" y="4008715"/>
            <a:ext cx="5289804" cy="1322832"/>
          </a:xfrm>
          <a:prstGeom prst="rect">
            <a:avLst/>
          </a:prstGeom>
        </p:spPr>
      </p:pic>
    </p:spTree>
    <p:extLst>
      <p:ext uri="{BB962C8B-B14F-4D97-AF65-F5344CB8AC3E}">
        <p14:creationId xmlns:p14="http://schemas.microsoft.com/office/powerpoint/2010/main" val="4177235438"/>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4.3 </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内存管理辅助类</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a:t>4.3.1 ByteBufAllocator</a:t>
            </a:r>
            <a:r>
              <a:rPr lang="zh-CN" altLang="en-US"/>
              <a:t>内存分配</a:t>
            </a:r>
            <a:endParaRPr lang="zh-CN" altLang="en-US" dirty="0"/>
          </a:p>
        </p:txBody>
      </p:sp>
      <p:sp>
        <p:nvSpPr>
          <p:cNvPr id="6" name="文本框 5">
            <a:extLst>
              <a:ext uri="{FF2B5EF4-FFF2-40B4-BE49-F238E27FC236}">
                <a16:creationId xmlns:a16="http://schemas.microsoft.com/office/drawing/2014/main" id="{63347EEB-902F-4601-9DEE-F0CD49274914}"/>
              </a:ext>
            </a:extLst>
          </p:cNvPr>
          <p:cNvSpPr txBox="1"/>
          <p:nvPr/>
        </p:nvSpPr>
        <p:spPr>
          <a:xfrm>
            <a:off x="233082" y="2017059"/>
            <a:ext cx="8453718" cy="15286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为了减少分配和释放内存的开销，设计了一个</a:t>
            </a:r>
            <a:r>
              <a:rPr lang="en-US" altLang="zh-CN" sz="1800" dirty="0" err="1">
                <a:effectLst/>
                <a:latin typeface="Times New Roman" panose="02020603050405020304" pitchFamily="18" charset="0"/>
                <a:ea typeface="宋体" panose="02010600030101010101" pitchFamily="2" charset="-122"/>
              </a:rPr>
              <a:t>ByteBufAllocator</a:t>
            </a:r>
            <a:r>
              <a:rPr lang="zh-CN" altLang="zh-CN" sz="1800" dirty="0">
                <a:effectLst/>
                <a:latin typeface="Times New Roman" panose="02020603050405020304" pitchFamily="18" charset="0"/>
                <a:ea typeface="宋体" panose="02010600030101010101" pitchFamily="2" charset="-122"/>
              </a:rPr>
              <a:t>接口来实现管理池，这个池子可以分配任何定义的</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对象实例，</a:t>
            </a:r>
            <a:r>
              <a:rPr lang="en-US" altLang="zh-CN" sz="1800" dirty="0" err="1">
                <a:effectLst/>
                <a:latin typeface="Times New Roman" panose="02020603050405020304" pitchFamily="18" charset="0"/>
                <a:ea typeface="宋体" panose="02010600030101010101" pitchFamily="2" charset="-122"/>
              </a:rPr>
              <a:t>ByteBufAllocator</a:t>
            </a:r>
            <a:r>
              <a:rPr lang="zh-CN" altLang="zh-CN" sz="1800" dirty="0">
                <a:effectLst/>
                <a:latin typeface="Times New Roman" panose="02020603050405020304" pitchFamily="18" charset="0"/>
                <a:ea typeface="宋体" panose="02010600030101010101" pitchFamily="2" charset="-122"/>
              </a:rPr>
              <a:t>其实是一个字节缓冲区分配器。按照</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缓冲区实现方式的不同，可以分为基于内存池的字节缓冲区分配器和普通的字节缓冲区分配器这两种方式。</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如何获取一个</a:t>
            </a:r>
            <a:r>
              <a:rPr lang="en-US" altLang="zh-CN" sz="1800" dirty="0" err="1">
                <a:effectLst/>
                <a:latin typeface="Times New Roman" panose="02020603050405020304" pitchFamily="18" charset="0"/>
                <a:ea typeface="宋体" panose="02010600030101010101" pitchFamily="2" charset="-122"/>
              </a:rPr>
              <a:t>ByteBufAllocator</a:t>
            </a:r>
            <a:r>
              <a:rPr lang="zh-CN" altLang="zh-CN" sz="1800" dirty="0">
                <a:effectLst/>
                <a:latin typeface="Times New Roman" panose="02020603050405020304" pitchFamily="18" charset="0"/>
                <a:ea typeface="宋体" panose="02010600030101010101" pitchFamily="2" charset="-122"/>
              </a:rPr>
              <a:t>的引用呢？有两种方式可以实现，第一种就是从</a:t>
            </a:r>
            <a:r>
              <a:rPr lang="en-US" altLang="zh-CN" sz="1800" dirty="0">
                <a:effectLst/>
                <a:latin typeface="Times New Roman" panose="02020603050405020304" pitchFamily="18" charset="0"/>
                <a:ea typeface="宋体" panose="02010600030101010101" pitchFamily="2" charset="-122"/>
              </a:rPr>
              <a:t>Channel</a:t>
            </a:r>
            <a:r>
              <a:rPr lang="zh-CN" altLang="zh-CN" sz="1800" dirty="0">
                <a:effectLst/>
                <a:latin typeface="Times New Roman" panose="02020603050405020304" pitchFamily="18" charset="0"/>
                <a:ea typeface="宋体" panose="02010600030101010101" pitchFamily="2" charset="-122"/>
              </a:rPr>
              <a:t>上获取，第二种就是通过绑定</a:t>
            </a:r>
            <a:r>
              <a:rPr lang="en-US" altLang="zh-CN" sz="1800" dirty="0" err="1">
                <a:effectLst/>
                <a:latin typeface="Times New Roman" panose="02020603050405020304" pitchFamily="18" charset="0"/>
                <a:ea typeface="宋体" panose="02010600030101010101" pitchFamily="2" charset="-122"/>
              </a:rPr>
              <a:t>ChannelHandler</a:t>
            </a:r>
            <a:r>
              <a:rPr lang="zh-CN" altLang="zh-CN" sz="1800" dirty="0">
                <a:effectLst/>
                <a:latin typeface="Times New Roman" panose="02020603050405020304" pitchFamily="18" charset="0"/>
                <a:ea typeface="宋体" panose="02010600030101010101" pitchFamily="2" charset="-122"/>
              </a:rPr>
              <a:t>中的</a:t>
            </a:r>
            <a:r>
              <a:rPr lang="en-US" altLang="zh-CN" sz="1800" dirty="0" err="1">
                <a:effectLst/>
                <a:latin typeface="Times New Roman" panose="02020603050405020304" pitchFamily="18" charset="0"/>
                <a:ea typeface="宋体" panose="02010600030101010101" pitchFamily="2" charset="-122"/>
              </a:rPr>
              <a:t>ChannelHandlerContext</a:t>
            </a:r>
            <a:r>
              <a:rPr lang="zh-CN" altLang="zh-CN" sz="1800" dirty="0">
                <a:effectLst/>
                <a:latin typeface="Times New Roman" panose="02020603050405020304" pitchFamily="18" charset="0"/>
                <a:ea typeface="宋体" panose="02010600030101010101" pitchFamily="2" charset="-122"/>
              </a:rPr>
              <a:t>上下文来获取。</a:t>
            </a:r>
            <a:r>
              <a:rPr lang="zh-CN" altLang="zh-CN" sz="1800" dirty="0">
                <a:solidFill>
                  <a:srgbClr val="000000"/>
                </a:solidFill>
                <a:effectLst/>
                <a:latin typeface="Times New Roman" panose="02020603050405020304" pitchFamily="18" charset="0"/>
                <a:ea typeface="宋体" panose="02010600030101010101" pitchFamily="2" charset="-122"/>
              </a:rPr>
              <a:t>具体代码如下：</a:t>
            </a:r>
            <a:endParaRPr lang="zh-CN" altLang="zh-CN" sz="1800" dirty="0">
              <a:effectLst/>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EE4FF8AB-D2CC-4BCA-B65D-2EBF5255EB9D}"/>
              </a:ext>
            </a:extLst>
          </p:cNvPr>
          <p:cNvPicPr>
            <a:picLocks noChangeAspect="1"/>
          </p:cNvPicPr>
          <p:nvPr/>
        </p:nvPicPr>
        <p:blipFill>
          <a:blip r:embed="rId2"/>
          <a:stretch>
            <a:fillRect/>
          </a:stretch>
        </p:blipFill>
        <p:spPr>
          <a:xfrm>
            <a:off x="2617380" y="3775772"/>
            <a:ext cx="5289804" cy="1652016"/>
          </a:xfrm>
          <a:prstGeom prst="rect">
            <a:avLst/>
          </a:prstGeom>
        </p:spPr>
      </p:pic>
    </p:spTree>
    <p:extLst>
      <p:ext uri="{BB962C8B-B14F-4D97-AF65-F5344CB8AC3E}">
        <p14:creationId xmlns:p14="http://schemas.microsoft.com/office/powerpoint/2010/main" val="4020986372"/>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4.3 </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内存管理辅助类</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4.3.2 </a:t>
            </a:r>
            <a:r>
              <a:rPr lang="en-US" altLang="zh-CN" dirty="0" err="1"/>
              <a:t>Unpooled</a:t>
            </a:r>
            <a:r>
              <a:rPr lang="zh-CN" altLang="en-US" dirty="0"/>
              <a:t>负责非池化缓存</a:t>
            </a:r>
          </a:p>
        </p:txBody>
      </p:sp>
      <p:sp>
        <p:nvSpPr>
          <p:cNvPr id="6" name="文本框 5">
            <a:extLst>
              <a:ext uri="{FF2B5EF4-FFF2-40B4-BE49-F238E27FC236}">
                <a16:creationId xmlns:a16="http://schemas.microsoft.com/office/drawing/2014/main" id="{C294880F-183F-451E-AA4B-CAE85D81462D}"/>
              </a:ext>
            </a:extLst>
          </p:cNvPr>
          <p:cNvSpPr txBox="1"/>
          <p:nvPr/>
        </p:nvSpPr>
        <p:spPr>
          <a:xfrm>
            <a:off x="1048871" y="2339787"/>
            <a:ext cx="7386917" cy="15286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当如果未引用</a:t>
            </a:r>
            <a:r>
              <a:rPr lang="en-US" altLang="zh-CN" sz="1800" dirty="0" err="1">
                <a:effectLst/>
                <a:latin typeface="Times New Roman" panose="02020603050405020304" pitchFamily="18" charset="0"/>
                <a:ea typeface="宋体" panose="02010600030101010101" pitchFamily="2" charset="-122"/>
              </a:rPr>
              <a:t>ByteBufAllocator</a:t>
            </a:r>
            <a:r>
              <a:rPr lang="zh-CN" altLang="zh-CN" sz="1800" dirty="0">
                <a:effectLst/>
                <a:latin typeface="Times New Roman" panose="02020603050405020304" pitchFamily="18" charset="0"/>
                <a:ea typeface="宋体" panose="02010600030101010101" pitchFamily="2" charset="-122"/>
              </a:rPr>
              <a:t>接口时，通过</a:t>
            </a:r>
            <a:r>
              <a:rPr lang="en-US" altLang="zh-CN" sz="1800" dirty="0">
                <a:solidFill>
                  <a:srgbClr val="000000"/>
                </a:solidFill>
                <a:effectLst/>
                <a:latin typeface="Times New Roman" panose="02020603050405020304" pitchFamily="18" charset="0"/>
                <a:ea typeface="宋体" panose="02010600030101010101" pitchFamily="2" charset="-122"/>
              </a:rPr>
              <a:t>Channel</a:t>
            </a:r>
            <a:r>
              <a:rPr lang="zh-CN" altLang="zh-CN" sz="1800" dirty="0">
                <a:solidFill>
                  <a:srgbClr val="000000"/>
                </a:solidFill>
                <a:effectLst/>
                <a:latin typeface="Times New Roman" panose="02020603050405020304" pitchFamily="18" charset="0"/>
                <a:ea typeface="宋体" panose="02010600030101010101" pitchFamily="2" charset="-122"/>
              </a:rPr>
              <a:t>或</a:t>
            </a:r>
            <a:r>
              <a:rPr lang="en-US" altLang="zh-CN" sz="1800" dirty="0" err="1">
                <a:solidFill>
                  <a:srgbClr val="000000"/>
                </a:solidFill>
                <a:effectLst/>
                <a:latin typeface="Times New Roman" panose="02020603050405020304" pitchFamily="18" charset="0"/>
                <a:ea typeface="宋体" panose="02010600030101010101" pitchFamily="2" charset="-122"/>
              </a:rPr>
              <a:t>ChannelHandlerContext</a:t>
            </a:r>
            <a:r>
              <a:rPr lang="zh-CN" altLang="zh-CN" sz="1800" dirty="0">
                <a:effectLst/>
                <a:latin typeface="Times New Roman" panose="02020603050405020304" pitchFamily="18" charset="0"/>
                <a:ea typeface="宋体" panose="02010600030101010101" pitchFamily="2" charset="-122"/>
              </a:rPr>
              <a:t>方式是无法访问到</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的。此时，</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提供了一个被称为</a:t>
            </a:r>
            <a:r>
              <a:rPr lang="en-US" altLang="zh-CN" sz="1800" dirty="0" err="1">
                <a:effectLst/>
                <a:latin typeface="Times New Roman" panose="02020603050405020304" pitchFamily="18" charset="0"/>
                <a:ea typeface="宋体" panose="02010600030101010101" pitchFamily="2" charset="-122"/>
              </a:rPr>
              <a:t>Unpooled</a:t>
            </a:r>
            <a:r>
              <a:rPr lang="zh-CN" altLang="zh-CN" sz="1800" dirty="0">
                <a:effectLst/>
                <a:latin typeface="Times New Roman" panose="02020603050405020304" pitchFamily="18" charset="0"/>
                <a:ea typeface="宋体" panose="02010600030101010101" pitchFamily="2" charset="-122"/>
              </a:rPr>
              <a:t>的实用工具类，其提供了静态辅助方法来创建非池化的</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实例。</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对于非联网的项目，</a:t>
            </a:r>
            <a:r>
              <a:rPr lang="en-US" altLang="zh-CN" sz="1800" dirty="0" err="1">
                <a:effectLst/>
                <a:latin typeface="Times New Roman" panose="02020603050405020304" pitchFamily="18" charset="0"/>
                <a:ea typeface="宋体" panose="02010600030101010101" pitchFamily="2" charset="-122"/>
              </a:rPr>
              <a:t>Unpooled</a:t>
            </a:r>
            <a:r>
              <a:rPr lang="zh-CN" altLang="zh-CN" sz="1800" dirty="0">
                <a:effectLst/>
                <a:latin typeface="Times New Roman" panose="02020603050405020304" pitchFamily="18" charset="0"/>
                <a:ea typeface="宋体" panose="02010600030101010101" pitchFamily="2" charset="-122"/>
              </a:rPr>
              <a:t>类的作用会愈发明显。使用</a:t>
            </a:r>
            <a:r>
              <a:rPr lang="en-US" altLang="zh-CN" sz="1800" dirty="0" err="1">
                <a:effectLst/>
                <a:latin typeface="Times New Roman" panose="02020603050405020304" pitchFamily="18" charset="0"/>
                <a:ea typeface="宋体" panose="02010600030101010101" pitchFamily="2" charset="-122"/>
              </a:rPr>
              <a:t>Unpooled</a:t>
            </a:r>
            <a:r>
              <a:rPr lang="zh-CN" altLang="zh-CN" sz="1800" dirty="0">
                <a:effectLst/>
                <a:latin typeface="Times New Roman" panose="02020603050405020304" pitchFamily="18" charset="0"/>
                <a:ea typeface="宋体" panose="02010600030101010101" pitchFamily="2" charset="-122"/>
              </a:rPr>
              <a:t>可以更容易的获取</a:t>
            </a:r>
            <a:r>
              <a:rPr lang="en-US" altLang="zh-CN" sz="1800" dirty="0" err="1">
                <a:effectLst/>
                <a:latin typeface="Times New Roman" panose="02020603050405020304" pitchFamily="18" charset="0"/>
                <a:ea typeface="宋体" panose="02010600030101010101" pitchFamily="2" charset="-122"/>
              </a:rPr>
              <a:t>ByteBuf</a:t>
            </a:r>
            <a:r>
              <a:rPr lang="en-US" altLang="zh-CN" sz="1800" dirty="0">
                <a:effectLst/>
                <a:latin typeface="Times New Roman" panose="02020603050405020304" pitchFamily="18" charset="0"/>
                <a:ea typeface="宋体" panose="02010600030101010101" pitchFamily="2" charset="-122"/>
              </a:rPr>
              <a:t> API</a:t>
            </a:r>
            <a:r>
              <a:rPr lang="zh-CN" altLang="zh-CN" sz="1800" dirty="0">
                <a:effectLst/>
                <a:latin typeface="Times New Roman" panose="02020603050405020304" pitchFamily="18" charset="0"/>
                <a:ea typeface="宋体" panose="02010600030101010101" pitchFamily="2" charset="-122"/>
              </a:rPr>
              <a:t>，并获得一个高性能的可扩展缓冲</a:t>
            </a:r>
            <a:r>
              <a:rPr lang="en-US" altLang="zh-CN" sz="1800" dirty="0">
                <a:effectLst/>
                <a:latin typeface="Times New Roman" panose="02020603050405020304" pitchFamily="18" charset="0"/>
                <a:ea typeface="宋体" panose="02010600030101010101" pitchFamily="2" charset="-122"/>
              </a:rPr>
              <a:t>API</a:t>
            </a:r>
            <a:r>
              <a:rPr lang="zh-CN" altLang="zh-CN" sz="1800" dirty="0">
                <a:effectLst/>
                <a:latin typeface="Times New Roman" panose="02020603050405020304" pitchFamily="18" charset="0"/>
                <a:ea typeface="宋体" panose="02010600030101010101" pitchFamily="2" charset="-122"/>
              </a:rPr>
              <a:t>，同时是不需要使用</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其他功能的。</a:t>
            </a:r>
          </a:p>
        </p:txBody>
      </p:sp>
    </p:spTree>
    <p:extLst>
      <p:ext uri="{BB962C8B-B14F-4D97-AF65-F5344CB8AC3E}">
        <p14:creationId xmlns:p14="http://schemas.microsoft.com/office/powerpoint/2010/main" val="3730587101"/>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4.3 </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内存管理辅助类</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4.3.3 </a:t>
            </a:r>
            <a:r>
              <a:rPr lang="en-US" altLang="zh-CN" dirty="0" err="1"/>
              <a:t>ByteBufHolder</a:t>
            </a:r>
            <a:r>
              <a:rPr lang="zh-CN" altLang="en-US" dirty="0"/>
              <a:t>接口设计</a:t>
            </a:r>
          </a:p>
        </p:txBody>
      </p:sp>
      <p:sp>
        <p:nvSpPr>
          <p:cNvPr id="6" name="文本框 5">
            <a:extLst>
              <a:ext uri="{FF2B5EF4-FFF2-40B4-BE49-F238E27FC236}">
                <a16:creationId xmlns:a16="http://schemas.microsoft.com/office/drawing/2014/main" id="{5484E950-740E-4CC0-816A-41790C655854}"/>
              </a:ext>
            </a:extLst>
          </p:cNvPr>
          <p:cNvSpPr txBox="1"/>
          <p:nvPr/>
        </p:nvSpPr>
        <p:spPr>
          <a:xfrm>
            <a:off x="546847" y="2241176"/>
            <a:ext cx="8139953" cy="21441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如果有了解过关于</a:t>
            </a:r>
            <a:r>
              <a:rPr lang="en-US" altLang="zh-CN" sz="1800" dirty="0">
                <a:effectLst/>
                <a:latin typeface="Times New Roman" panose="02020603050405020304" pitchFamily="18" charset="0"/>
                <a:ea typeface="宋体" panose="02010600030101010101" pitchFamily="2" charset="-122"/>
              </a:rPr>
              <a:t>HTTP</a:t>
            </a:r>
            <a:r>
              <a:rPr lang="zh-CN" altLang="zh-CN" sz="1800" dirty="0">
                <a:effectLst/>
                <a:latin typeface="Times New Roman" panose="02020603050405020304" pitchFamily="18" charset="0"/>
                <a:ea typeface="宋体" panose="02010600030101010101" pitchFamily="2" charset="-122"/>
              </a:rPr>
              <a:t>响应的知识点，会发现其除了包括具体的内容字段之外，还会包括状态码和</a:t>
            </a:r>
            <a:r>
              <a:rPr lang="en-US" altLang="zh-CN" sz="1800" dirty="0">
                <a:effectLst/>
                <a:latin typeface="Times New Roman" panose="02020603050405020304" pitchFamily="18" charset="0"/>
                <a:ea typeface="宋体" panose="02010600030101010101" pitchFamily="2" charset="-122"/>
              </a:rPr>
              <a:t>cookies</a:t>
            </a:r>
            <a:r>
              <a:rPr lang="zh-CN" altLang="zh-CN" sz="1800" dirty="0">
                <a:effectLst/>
                <a:latin typeface="Times New Roman" panose="02020603050405020304" pitchFamily="18" charset="0"/>
                <a:ea typeface="宋体" panose="02010600030101010101" pitchFamily="2" charset="-122"/>
              </a:rPr>
              <a:t>等字段。因此，关于表示</a:t>
            </a:r>
            <a:r>
              <a:rPr lang="en-US" altLang="zh-CN" sz="1800" dirty="0">
                <a:effectLst/>
                <a:latin typeface="Times New Roman" panose="02020603050405020304" pitchFamily="18" charset="0"/>
                <a:ea typeface="宋体" panose="02010600030101010101" pitchFamily="2" charset="-122"/>
              </a:rPr>
              <a:t>HTTP</a:t>
            </a:r>
            <a:r>
              <a:rPr lang="zh-CN" altLang="zh-CN" sz="1800" dirty="0">
                <a:effectLst/>
                <a:latin typeface="Times New Roman" panose="02020603050405020304" pitchFamily="18" charset="0"/>
                <a:ea typeface="宋体" panose="02010600030101010101" pitchFamily="2" charset="-122"/>
              </a:rPr>
              <a:t>响应的数据结构既要有实际具体的数据，还要包括各种预定义的属性值。针对上述设计场景，</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内存管理设计了一个</a:t>
            </a:r>
            <a:r>
              <a:rPr lang="en-US" altLang="zh-CN" sz="1800" dirty="0" err="1">
                <a:effectLst/>
                <a:latin typeface="Times New Roman" panose="02020603050405020304" pitchFamily="18" charset="0"/>
                <a:ea typeface="宋体" panose="02010600030101010101" pitchFamily="2" charset="-122"/>
              </a:rPr>
              <a:t>ByteBufHolder</a:t>
            </a:r>
            <a:r>
              <a:rPr lang="zh-CN" altLang="zh-CN" sz="1800" dirty="0">
                <a:effectLst/>
                <a:latin typeface="Times New Roman" panose="02020603050405020304" pitchFamily="18" charset="0"/>
                <a:ea typeface="宋体" panose="02010600030101010101" pitchFamily="2" charset="-122"/>
              </a:rPr>
              <a:t>接口进来处理。</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除此之外，</a:t>
            </a:r>
            <a:r>
              <a:rPr lang="en-US" altLang="zh-CN" sz="1800" dirty="0" err="1">
                <a:effectLst/>
                <a:latin typeface="Times New Roman" panose="02020603050405020304" pitchFamily="18" charset="0"/>
                <a:ea typeface="宋体" panose="02010600030101010101" pitchFamily="2" charset="-122"/>
              </a:rPr>
              <a:t>ByteBufHolder</a:t>
            </a:r>
            <a:r>
              <a:rPr lang="zh-CN" altLang="zh-CN" sz="1800" dirty="0">
                <a:effectLst/>
                <a:latin typeface="Times New Roman" panose="02020603050405020304" pitchFamily="18" charset="0"/>
                <a:ea typeface="宋体" panose="02010600030101010101" pitchFamily="2" charset="-122"/>
              </a:rPr>
              <a:t>接口还提供了</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内存管理的一些高级功能。最常用的功能就是缓冲池，其保存实际数据的</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可以从缓冲池中借取，如果需要还可以自动释放。</a:t>
            </a:r>
          </a:p>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ByteBufHolder</a:t>
            </a:r>
            <a:r>
              <a:rPr lang="zh-CN" altLang="zh-CN" sz="1800" dirty="0">
                <a:effectLst/>
                <a:latin typeface="Times New Roman" panose="02020603050405020304" pitchFamily="18" charset="0"/>
                <a:ea typeface="宋体" panose="02010600030101010101" pitchFamily="2" charset="-122"/>
              </a:rPr>
              <a:t>接口提供了几个常用的方法，下面看一下</a:t>
            </a:r>
            <a:r>
              <a:rPr lang="en-US" altLang="zh-CN" sz="1800" dirty="0" err="1">
                <a:effectLst/>
                <a:latin typeface="Times New Roman" panose="02020603050405020304" pitchFamily="18" charset="0"/>
                <a:ea typeface="宋体" panose="02010600030101010101" pitchFamily="2" charset="-122"/>
              </a:rPr>
              <a:t>ByteBufHolder</a:t>
            </a:r>
            <a:r>
              <a:rPr lang="zh-CN" altLang="zh-CN" sz="1800" dirty="0">
                <a:effectLst/>
                <a:latin typeface="Times New Roman" panose="02020603050405020304" pitchFamily="18" charset="0"/>
                <a:ea typeface="宋体" panose="02010600030101010101" pitchFamily="2" charset="-122"/>
              </a:rPr>
              <a:t>接口在</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源码中的实现（以下代码节选自最新的</a:t>
            </a:r>
            <a:r>
              <a:rPr lang="en-US" altLang="zh-CN" sz="1800" dirty="0" err="1">
                <a:effectLst/>
                <a:latin typeface="Times New Roman" panose="02020603050405020304" pitchFamily="18" charset="0"/>
                <a:ea typeface="宋体" panose="02010600030101010101" pitchFamily="2" charset="-122"/>
              </a:rPr>
              <a:t>Netty</a:t>
            </a:r>
            <a:r>
              <a:rPr lang="en-US" altLang="zh-CN" sz="1800" dirty="0">
                <a:effectLst/>
                <a:latin typeface="Times New Roman" panose="02020603050405020304" pitchFamily="18" charset="0"/>
                <a:ea typeface="宋体" panose="02010600030101010101" pitchFamily="2" charset="-122"/>
              </a:rPr>
              <a:t> 4.x</a:t>
            </a:r>
            <a:r>
              <a:rPr lang="zh-CN" altLang="zh-CN" sz="1800" dirty="0">
                <a:effectLst/>
                <a:latin typeface="Times New Roman" panose="02020603050405020304" pitchFamily="18" charset="0"/>
                <a:ea typeface="宋体" panose="02010600030101010101" pitchFamily="2" charset="-122"/>
              </a:rPr>
              <a:t>版本中的</a:t>
            </a:r>
            <a:r>
              <a:rPr lang="en-US" altLang="zh-CN" sz="1800" dirty="0" err="1">
                <a:solidFill>
                  <a:srgbClr val="000000"/>
                </a:solidFill>
                <a:effectLst/>
                <a:latin typeface="Times New Roman" panose="02020603050405020304" pitchFamily="18" charset="0"/>
                <a:ea typeface="宋体" panose="02010600030101010101" pitchFamily="2" charset="-122"/>
              </a:rPr>
              <a:t>DefaultByteBuf</a:t>
            </a:r>
            <a:r>
              <a:rPr lang="en-US" altLang="zh-CN" sz="1800" dirty="0" err="1">
                <a:effectLst/>
                <a:latin typeface="Times New Roman" panose="02020603050405020304" pitchFamily="18" charset="0"/>
                <a:ea typeface="宋体" panose="02010600030101010101" pitchFamily="2" charset="-122"/>
              </a:rPr>
              <a:t>Holder.class</a:t>
            </a:r>
            <a:r>
              <a:rPr lang="zh-CN" altLang="zh-CN" sz="1800" dirty="0">
                <a:effectLst/>
                <a:latin typeface="Times New Roman" panose="02020603050405020304" pitchFamily="18" charset="0"/>
                <a:ea typeface="宋体" panose="02010600030101010101" pitchFamily="2" charset="-122"/>
              </a:rPr>
              <a:t>文件，为了阅读方便略作了些删减改动）。</a:t>
            </a:r>
          </a:p>
        </p:txBody>
      </p:sp>
    </p:spTree>
    <p:extLst>
      <p:ext uri="{BB962C8B-B14F-4D97-AF65-F5344CB8AC3E}">
        <p14:creationId xmlns:p14="http://schemas.microsoft.com/office/powerpoint/2010/main" val="250651778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4.3 </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内存管理辅助类</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4.3.4 </a:t>
            </a:r>
            <a:r>
              <a:rPr lang="en-US" altLang="zh-CN" dirty="0" err="1"/>
              <a:t>ReferenceCounted</a:t>
            </a:r>
            <a:r>
              <a:rPr lang="zh-CN" altLang="en-US" dirty="0"/>
              <a:t>引用计数器</a:t>
            </a:r>
          </a:p>
        </p:txBody>
      </p:sp>
      <p:sp>
        <p:nvSpPr>
          <p:cNvPr id="6" name="文本框 5">
            <a:extLst>
              <a:ext uri="{FF2B5EF4-FFF2-40B4-BE49-F238E27FC236}">
                <a16:creationId xmlns:a16="http://schemas.microsoft.com/office/drawing/2014/main" id="{DD1F5D73-1FBA-409B-8128-CA5AC5599A3D}"/>
              </a:ext>
            </a:extLst>
          </p:cNvPr>
          <p:cNvSpPr txBox="1"/>
          <p:nvPr/>
        </p:nvSpPr>
        <p:spPr>
          <a:xfrm>
            <a:off x="215153" y="2214282"/>
            <a:ext cx="4894729" cy="33752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从</a:t>
            </a:r>
            <a:r>
              <a:rPr lang="en-US" altLang="zh-CN" sz="1800" dirty="0" err="1">
                <a:effectLst/>
                <a:latin typeface="Times New Roman" panose="02020603050405020304" pitchFamily="18" charset="0"/>
                <a:ea typeface="宋体" panose="02010600030101010101" pitchFamily="2" charset="-122"/>
              </a:rPr>
              <a:t>Netty</a:t>
            </a:r>
            <a:r>
              <a:rPr lang="en-US" altLang="zh-CN" sz="1800" dirty="0">
                <a:effectLst/>
                <a:latin typeface="Times New Roman" panose="02020603050405020304" pitchFamily="18" charset="0"/>
                <a:ea typeface="宋体" panose="02010600030101010101" pitchFamily="2" charset="-122"/>
              </a:rPr>
              <a:t> 4.x</a:t>
            </a:r>
            <a:r>
              <a:rPr lang="zh-CN" altLang="zh-CN" sz="1800" dirty="0">
                <a:effectLst/>
                <a:latin typeface="Times New Roman" panose="02020603050405020304" pitchFamily="18" charset="0"/>
                <a:ea typeface="宋体" panose="02010600030101010101" pitchFamily="2" charset="-122"/>
              </a:rPr>
              <a:t>版本开始，</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和</a:t>
            </a:r>
            <a:r>
              <a:rPr lang="en-US" altLang="zh-CN" sz="1800" dirty="0" err="1">
                <a:effectLst/>
                <a:latin typeface="Times New Roman" panose="02020603050405020304" pitchFamily="18" charset="0"/>
                <a:ea typeface="宋体" panose="02010600030101010101" pitchFamily="2" charset="-122"/>
              </a:rPr>
              <a:t>ByteBufHolder</a:t>
            </a:r>
            <a:r>
              <a:rPr lang="zh-CN" altLang="zh-CN" sz="1800" dirty="0">
                <a:effectLst/>
                <a:latin typeface="Times New Roman" panose="02020603050405020304" pitchFamily="18" charset="0"/>
                <a:ea typeface="宋体" panose="02010600030101010101" pitchFamily="2" charset="-122"/>
              </a:rPr>
              <a:t>两者都引入了</a:t>
            </a:r>
            <a:r>
              <a:rPr lang="en-US" altLang="zh-CN" sz="1800" dirty="0" err="1">
                <a:effectLst/>
                <a:latin typeface="Times New Roman" panose="02020603050405020304" pitchFamily="18" charset="0"/>
                <a:ea typeface="宋体" panose="02010600030101010101" pitchFamily="2" charset="-122"/>
              </a:rPr>
              <a:t>ReferenceCounted</a:t>
            </a:r>
            <a:r>
              <a:rPr lang="zh-CN" altLang="zh-CN" sz="1800" dirty="0">
                <a:effectLst/>
                <a:latin typeface="Times New Roman" panose="02020603050405020304" pitchFamily="18" charset="0"/>
                <a:ea typeface="宋体" panose="02010600030101010101" pitchFamily="2" charset="-122"/>
              </a:rPr>
              <a:t>接口（引用计数器）。在前一小节中关于</a:t>
            </a:r>
            <a:r>
              <a:rPr lang="en-US" altLang="zh-CN" sz="1800" dirty="0" err="1">
                <a:effectLst/>
                <a:latin typeface="Times New Roman" panose="02020603050405020304" pitchFamily="18" charset="0"/>
                <a:ea typeface="宋体" panose="02010600030101010101" pitchFamily="2" charset="-122"/>
              </a:rPr>
              <a:t>ByteBufHolder</a:t>
            </a:r>
            <a:r>
              <a:rPr lang="zh-CN" altLang="zh-CN" sz="1800" dirty="0">
                <a:effectLst/>
                <a:latin typeface="Times New Roman" panose="02020603050405020304" pitchFamily="18" charset="0"/>
                <a:ea typeface="宋体" panose="02010600030101010101" pitchFamily="2" charset="-122"/>
              </a:rPr>
              <a:t>接口的内容中，已经介绍到了关于引用计数器的使用。</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其实，关于引用计数器的概念本身并不复杂，其能够在指定对象上跟踪被引用的次数。在</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中，如果实现了</a:t>
            </a:r>
            <a:r>
              <a:rPr lang="en-US" altLang="zh-CN" sz="1800" dirty="0" err="1">
                <a:effectLst/>
                <a:latin typeface="Times New Roman" panose="02020603050405020304" pitchFamily="18" charset="0"/>
                <a:ea typeface="宋体" panose="02010600030101010101" pitchFamily="2" charset="-122"/>
              </a:rPr>
              <a:t>ReferenceCounted</a:t>
            </a:r>
            <a:r>
              <a:rPr lang="zh-CN" altLang="zh-CN" sz="1800" dirty="0">
                <a:effectLst/>
                <a:latin typeface="Times New Roman" panose="02020603050405020304" pitchFamily="18" charset="0"/>
                <a:ea typeface="宋体" panose="02010600030101010101" pitchFamily="2" charset="-122"/>
              </a:rPr>
              <a:t>引用计数器的类，其对象实例通常开始于一个活动的引用计数器（值为</a:t>
            </a:r>
            <a:r>
              <a:rPr lang="en-US" altLang="zh-CN" sz="18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rPr>
              <a:t>）。如果对象实例的活动引用计数器值大于</a:t>
            </a:r>
            <a:r>
              <a:rPr lang="en-US" altLang="zh-CN" sz="1800" dirty="0">
                <a:effectLst/>
                <a:latin typeface="Times New Roman" panose="02020603050405020304" pitchFamily="18" charset="0"/>
                <a:ea typeface="宋体" panose="02010600030101010101" pitchFamily="2" charset="-122"/>
              </a:rPr>
              <a:t>0</a:t>
            </a:r>
            <a:r>
              <a:rPr lang="zh-CN" altLang="zh-CN" sz="1800" dirty="0">
                <a:effectLst/>
                <a:latin typeface="Times New Roman" panose="02020603050405020304" pitchFamily="18" charset="0"/>
                <a:ea typeface="宋体" panose="02010600030101010101" pitchFamily="2" charset="-122"/>
              </a:rPr>
              <a:t>，就保证不会被释放。只有当活动引用计数器值减少到</a:t>
            </a:r>
            <a:r>
              <a:rPr lang="en-US" altLang="zh-CN" sz="1800" dirty="0">
                <a:effectLst/>
                <a:latin typeface="Times New Roman" panose="02020603050405020304" pitchFamily="18" charset="0"/>
                <a:ea typeface="宋体" panose="02010600030101010101" pitchFamily="2" charset="-122"/>
              </a:rPr>
              <a:t>0</a:t>
            </a:r>
            <a:r>
              <a:rPr lang="zh-CN" altLang="zh-CN" sz="1800" dirty="0">
                <a:effectLst/>
                <a:latin typeface="Times New Roman" panose="02020603050405020304" pitchFamily="18" charset="0"/>
                <a:ea typeface="宋体" panose="02010600030101010101" pitchFamily="2" charset="-122"/>
              </a:rPr>
              <a:t>时，该对象实例就会被释放（在内存中不再可以被引用）。</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如何使用</a:t>
            </a:r>
            <a:r>
              <a:rPr lang="en-US" altLang="zh-CN" sz="1800" dirty="0" err="1">
                <a:effectLst/>
                <a:latin typeface="Times New Roman" panose="02020603050405020304" pitchFamily="18" charset="0"/>
                <a:ea typeface="宋体" panose="02010600030101010101" pitchFamily="2" charset="-122"/>
              </a:rPr>
              <a:t>ReferenceCounted</a:t>
            </a:r>
            <a:r>
              <a:rPr lang="zh-CN" altLang="zh-CN" sz="1800" dirty="0">
                <a:effectLst/>
                <a:latin typeface="Times New Roman" panose="02020603050405020304" pitchFamily="18" charset="0"/>
                <a:ea typeface="宋体" panose="02010600030101010101" pitchFamily="2" charset="-122"/>
              </a:rPr>
              <a:t>引用计数器呢？请看下面的</a:t>
            </a:r>
            <a:r>
              <a:rPr lang="zh-CN" altLang="zh-CN" sz="1800" dirty="0">
                <a:solidFill>
                  <a:srgbClr val="000000"/>
                </a:solidFill>
                <a:effectLst/>
                <a:latin typeface="Times New Roman" panose="02020603050405020304" pitchFamily="18" charset="0"/>
                <a:ea typeface="宋体" panose="02010600030101010101" pitchFamily="2" charset="-122"/>
              </a:rPr>
              <a:t>代码。</a:t>
            </a:r>
            <a:endParaRPr lang="zh-CN" altLang="zh-CN" sz="1800" dirty="0">
              <a:effectLst/>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2517D614-2F51-4068-B80D-656733C1CBCB}"/>
              </a:ext>
            </a:extLst>
          </p:cNvPr>
          <p:cNvPicPr>
            <a:picLocks noChangeAspect="1"/>
          </p:cNvPicPr>
          <p:nvPr/>
        </p:nvPicPr>
        <p:blipFill>
          <a:blip r:embed="rId2"/>
          <a:stretch>
            <a:fillRect/>
          </a:stretch>
        </p:blipFill>
        <p:spPr>
          <a:xfrm>
            <a:off x="4723997" y="2841315"/>
            <a:ext cx="4501394" cy="2108691"/>
          </a:xfrm>
          <a:prstGeom prst="rect">
            <a:avLst/>
          </a:prstGeom>
        </p:spPr>
      </p:pic>
    </p:spTree>
    <p:extLst>
      <p:ext uri="{BB962C8B-B14F-4D97-AF65-F5344CB8AC3E}">
        <p14:creationId xmlns:p14="http://schemas.microsoft.com/office/powerpoint/2010/main" val="234640341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4.3 </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内存管理辅助类</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4.3.5 </a:t>
            </a:r>
            <a:r>
              <a:rPr lang="en-US" altLang="zh-CN" dirty="0" err="1"/>
              <a:t>ByteBufUtil</a:t>
            </a:r>
            <a:r>
              <a:rPr lang="zh-CN" altLang="en-US" dirty="0"/>
              <a:t>接口设计</a:t>
            </a:r>
          </a:p>
        </p:txBody>
      </p:sp>
      <p:sp>
        <p:nvSpPr>
          <p:cNvPr id="6" name="文本框 5">
            <a:extLst>
              <a:ext uri="{FF2B5EF4-FFF2-40B4-BE49-F238E27FC236}">
                <a16:creationId xmlns:a16="http://schemas.microsoft.com/office/drawing/2014/main" id="{AF4CD9F6-E6C6-4BF3-A490-39C7B5C066F7}"/>
              </a:ext>
            </a:extLst>
          </p:cNvPr>
          <p:cNvSpPr txBox="1"/>
          <p:nvPr/>
        </p:nvSpPr>
        <p:spPr>
          <a:xfrm>
            <a:off x="591671" y="2268072"/>
            <a:ext cx="7772400" cy="2492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ByteBufUtil</a:t>
            </a:r>
            <a:r>
              <a:rPr lang="zh-CN" altLang="zh-CN" sz="1800" dirty="0">
                <a:effectLst/>
                <a:latin typeface="Times New Roman" panose="02020603050405020304" pitchFamily="18" charset="0"/>
                <a:ea typeface="宋体" panose="02010600030101010101" pitchFamily="2" charset="-122"/>
              </a:rPr>
              <a:t>静态辅助工具类主要用来操作</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对象实例。同时，</a:t>
            </a:r>
            <a:r>
              <a:rPr lang="en-US" altLang="zh-CN" sz="1800" dirty="0" err="1">
                <a:effectLst/>
                <a:latin typeface="Times New Roman" panose="02020603050405020304" pitchFamily="18" charset="0"/>
                <a:ea typeface="宋体" panose="02010600030101010101" pitchFamily="2" charset="-122"/>
              </a:rPr>
              <a:t>ByteBufUtil</a:t>
            </a:r>
            <a:r>
              <a:rPr lang="zh-CN" altLang="zh-CN" sz="1800" dirty="0">
                <a:effectLst/>
                <a:latin typeface="Times New Roman" panose="02020603050405020304" pitchFamily="18" charset="0"/>
                <a:ea typeface="宋体" panose="02010600030101010101" pitchFamily="2" charset="-122"/>
              </a:rPr>
              <a:t>类的</a:t>
            </a:r>
            <a:r>
              <a:rPr lang="en-US" altLang="zh-CN" sz="1800" dirty="0">
                <a:effectLst/>
                <a:latin typeface="Times New Roman" panose="02020603050405020304" pitchFamily="18" charset="0"/>
                <a:ea typeface="宋体" panose="02010600030101010101" pitchFamily="2" charset="-122"/>
              </a:rPr>
              <a:t>API</a:t>
            </a:r>
            <a:r>
              <a:rPr lang="zh-CN" altLang="zh-CN" sz="1800" dirty="0">
                <a:effectLst/>
                <a:latin typeface="Times New Roman" panose="02020603050405020304" pitchFamily="18" charset="0"/>
                <a:ea typeface="宋体" panose="02010600030101010101" pitchFamily="2" charset="-122"/>
              </a:rPr>
              <a:t>是通用的、且与使用池无关，因为该类的方法已经在</a:t>
            </a:r>
            <a:r>
              <a:rPr lang="en-US" altLang="zh-CN" sz="1800" dirty="0" err="1">
                <a:effectLst/>
                <a:latin typeface="Times New Roman" panose="02020603050405020304" pitchFamily="18" charset="0"/>
                <a:ea typeface="宋体" panose="02010600030101010101" pitchFamily="2" charset="-122"/>
              </a:rPr>
              <a:t>ByteBufAllocator</a:t>
            </a:r>
            <a:r>
              <a:rPr lang="zh-CN" altLang="zh-CN" sz="1800" dirty="0">
                <a:effectLst/>
                <a:latin typeface="Times New Roman" panose="02020603050405020304" pitchFamily="18" charset="0"/>
                <a:ea typeface="宋体" panose="02010600030101010101" pitchFamily="2" charset="-122"/>
              </a:rPr>
              <a:t>类中实现了。</a:t>
            </a:r>
          </a:p>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ByteBufUtil</a:t>
            </a:r>
            <a:r>
              <a:rPr lang="zh-CN" altLang="zh-CN" sz="1800" dirty="0">
                <a:effectLst/>
                <a:latin typeface="Times New Roman" panose="02020603050405020304" pitchFamily="18" charset="0"/>
                <a:ea typeface="宋体" panose="02010600030101010101" pitchFamily="2" charset="-122"/>
              </a:rPr>
              <a:t>对于</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内存管理来讲是一个非常有用的工具类，其提供了一组静态方法用于操作</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对象实例，这里面有最有用的就是对字符串的编码和解码方法，具体如下：</a:t>
            </a:r>
          </a:p>
          <a:p>
            <a:pPr marL="800100" indent="-266700" algn="just">
              <a:lnSpc>
                <a:spcPts val="1570"/>
              </a:lnSpc>
            </a:pPr>
            <a:r>
              <a:rPr lang="en-US" altLang="zh-CN" sz="1800" dirty="0">
                <a:effectLst/>
                <a:latin typeface="Wingdings" panose="05000000000000000000" pitchFamily="2" charset="2"/>
                <a:ea typeface="宋体" panose="02010600030101010101" pitchFamily="2" charset="-122"/>
              </a:rPr>
              <a:t>l </a:t>
            </a:r>
            <a:r>
              <a:rPr lang="en-US" altLang="zh-CN" sz="1800" dirty="0" err="1">
                <a:effectLst/>
                <a:latin typeface="Times New Roman" panose="02020603050405020304" pitchFamily="18" charset="0"/>
                <a:ea typeface="宋体" panose="02010600030101010101" pitchFamily="2" charset="-122"/>
              </a:rPr>
              <a:t>encodeString</a:t>
            </a:r>
            <a:r>
              <a:rPr lang="en-US" altLang="zh-CN" sz="1800" dirty="0">
                <a:effectLst/>
                <a:latin typeface="Times New Roman" panose="02020603050405020304" pitchFamily="18" charset="0"/>
                <a:ea typeface="宋体" panose="02010600030101010101" pitchFamily="2" charset="-122"/>
              </a:rPr>
              <a:t>(</a:t>
            </a:r>
            <a:r>
              <a:rPr lang="en-US" altLang="zh-CN" sz="1800" dirty="0" err="1">
                <a:effectLst/>
                <a:latin typeface="Times New Roman" panose="02020603050405020304" pitchFamily="18" charset="0"/>
                <a:ea typeface="宋体" panose="02010600030101010101" pitchFamily="2" charset="-122"/>
              </a:rPr>
              <a:t>ByteBufAllocator</a:t>
            </a:r>
            <a:r>
              <a:rPr lang="en-US" altLang="zh-CN" sz="1800" dirty="0">
                <a:effectLst/>
                <a:latin typeface="Times New Roman" panose="02020603050405020304" pitchFamily="18" charset="0"/>
                <a:ea typeface="宋体" panose="02010600030101010101" pitchFamily="2" charset="-122"/>
              </a:rPr>
              <a:t> </a:t>
            </a:r>
            <a:r>
              <a:rPr lang="en-US" altLang="zh-CN" sz="1800" dirty="0" err="1">
                <a:effectLst/>
                <a:latin typeface="Times New Roman" panose="02020603050405020304" pitchFamily="18" charset="0"/>
                <a:ea typeface="宋体" panose="02010600030101010101" pitchFamily="2" charset="-122"/>
              </a:rPr>
              <a:t>alloc</a:t>
            </a:r>
            <a:r>
              <a:rPr lang="en-US" altLang="zh-CN" sz="1800" dirty="0">
                <a:effectLst/>
                <a:latin typeface="Times New Roman" panose="02020603050405020304" pitchFamily="18" charset="0"/>
                <a:ea typeface="宋体" panose="02010600030101010101" pitchFamily="2" charset="-122"/>
              </a:rPr>
              <a:t>, </a:t>
            </a:r>
            <a:r>
              <a:rPr lang="en-US" altLang="zh-CN" sz="1800" dirty="0" err="1">
                <a:effectLst/>
                <a:latin typeface="Times New Roman" panose="02020603050405020304" pitchFamily="18" charset="0"/>
                <a:ea typeface="宋体" panose="02010600030101010101" pitchFamily="2" charset="-122"/>
              </a:rPr>
              <a:t>CharBuffer</a:t>
            </a:r>
            <a:r>
              <a:rPr lang="en-US" altLang="zh-CN" sz="1800" dirty="0">
                <a:effectLst/>
                <a:latin typeface="Times New Roman" panose="02020603050405020304" pitchFamily="18" charset="0"/>
                <a:ea typeface="宋体" panose="02010600030101010101" pitchFamily="2" charset="-122"/>
              </a:rPr>
              <a:t> </a:t>
            </a:r>
            <a:r>
              <a:rPr lang="en-US" altLang="zh-CN" sz="1800" dirty="0" err="1">
                <a:effectLst/>
                <a:latin typeface="Times New Roman" panose="02020603050405020304" pitchFamily="18" charset="0"/>
                <a:ea typeface="宋体" panose="02010600030101010101" pitchFamily="2" charset="-122"/>
              </a:rPr>
              <a:t>src</a:t>
            </a:r>
            <a:r>
              <a:rPr lang="en-US" altLang="zh-CN" sz="1800" dirty="0">
                <a:effectLst/>
                <a:latin typeface="Times New Roman" panose="02020603050405020304" pitchFamily="18" charset="0"/>
                <a:ea typeface="宋体" panose="02010600030101010101" pitchFamily="2" charset="-122"/>
              </a:rPr>
              <a:t>, Charset charset)</a:t>
            </a:r>
            <a:r>
              <a:rPr lang="zh-CN" altLang="zh-CN" sz="1800" dirty="0">
                <a:effectLst/>
                <a:latin typeface="Times New Roman" panose="02020603050405020304" pitchFamily="18" charset="0"/>
                <a:ea typeface="宋体" panose="02010600030101010101" pitchFamily="2" charset="-122"/>
              </a:rPr>
              <a:t>：对需要编码的字符串</a:t>
            </a:r>
            <a:r>
              <a:rPr lang="en-US" altLang="zh-CN" sz="1800" dirty="0" err="1">
                <a:effectLst/>
                <a:latin typeface="Times New Roman" panose="02020603050405020304" pitchFamily="18" charset="0"/>
                <a:ea typeface="宋体" panose="02010600030101010101" pitchFamily="2" charset="-122"/>
              </a:rPr>
              <a:t>src</a:t>
            </a:r>
            <a:r>
              <a:rPr lang="zh-CN" altLang="zh-CN" sz="1800" dirty="0">
                <a:effectLst/>
                <a:latin typeface="Times New Roman" panose="02020603050405020304" pitchFamily="18" charset="0"/>
                <a:ea typeface="宋体" panose="02010600030101010101" pitchFamily="2" charset="-122"/>
              </a:rPr>
              <a:t>按照指定的字符集</a:t>
            </a:r>
            <a:r>
              <a:rPr lang="en-US" altLang="zh-CN" sz="1800" dirty="0">
                <a:effectLst/>
                <a:latin typeface="Times New Roman" panose="02020603050405020304" pitchFamily="18" charset="0"/>
                <a:ea typeface="宋体" panose="02010600030101010101" pitchFamily="2" charset="-122"/>
              </a:rPr>
              <a:t>charset</a:t>
            </a:r>
            <a:r>
              <a:rPr lang="zh-CN" altLang="zh-CN" sz="1800" dirty="0">
                <a:effectLst/>
                <a:latin typeface="Times New Roman" panose="02020603050405020304" pitchFamily="18" charset="0"/>
                <a:ea typeface="宋体" panose="02010600030101010101" pitchFamily="2" charset="-122"/>
              </a:rPr>
              <a:t>进行编码，利用指定的</a:t>
            </a:r>
            <a:r>
              <a:rPr lang="en-US" altLang="zh-CN" sz="1800" dirty="0" err="1">
                <a:effectLst/>
                <a:latin typeface="Times New Roman" panose="02020603050405020304" pitchFamily="18" charset="0"/>
                <a:ea typeface="宋体" panose="02010600030101010101" pitchFamily="2" charset="-122"/>
              </a:rPr>
              <a:t>ByteBufAllocator</a:t>
            </a:r>
            <a:r>
              <a:rPr lang="zh-CN" altLang="zh-CN" sz="1800" dirty="0">
                <a:effectLst/>
                <a:latin typeface="Times New Roman" panose="02020603050405020304" pitchFamily="18" charset="0"/>
                <a:ea typeface="宋体" panose="02010600030101010101" pitchFamily="2" charset="-122"/>
              </a:rPr>
              <a:t>生成一个新的</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a:t>
            </a:r>
          </a:p>
          <a:p>
            <a:r>
              <a:rPr lang="en-US" altLang="zh-CN" sz="1800" dirty="0">
                <a:effectLst/>
                <a:latin typeface="Wingdings" panose="05000000000000000000" pitchFamily="2" charset="2"/>
                <a:ea typeface="宋体" panose="02010600030101010101" pitchFamily="2" charset="-122"/>
                <a:cs typeface="Times New Roman" panose="02020603050405020304" pitchFamily="18" charset="0"/>
              </a:rPr>
              <a:t>l </a:t>
            </a:r>
            <a:r>
              <a:rPr lang="en-US" altLang="zh-CN" sz="1800" dirty="0" err="1">
                <a:effectLst/>
                <a:latin typeface="Times New Roman" panose="02020603050405020304" pitchFamily="18" charset="0"/>
                <a:ea typeface="宋体" panose="02010600030101010101" pitchFamily="2" charset="-122"/>
              </a:rPr>
              <a:t>decodeString</a:t>
            </a:r>
            <a:r>
              <a:rPr lang="en-US" altLang="zh-CN" sz="1800" dirty="0">
                <a:effectLst/>
                <a:latin typeface="Times New Roman" panose="02020603050405020304" pitchFamily="18" charset="0"/>
                <a:ea typeface="宋体" panose="02010600030101010101" pitchFamily="2" charset="-122"/>
              </a:rPr>
              <a:t>(</a:t>
            </a:r>
            <a:r>
              <a:rPr lang="en-US" altLang="zh-CN" sz="1800" dirty="0" err="1">
                <a:effectLst/>
                <a:latin typeface="Times New Roman" panose="02020603050405020304" pitchFamily="18" charset="0"/>
                <a:ea typeface="宋体" panose="02010600030101010101" pitchFamily="2" charset="-122"/>
              </a:rPr>
              <a:t>ByteBuffer</a:t>
            </a:r>
            <a:r>
              <a:rPr lang="en-US" altLang="zh-CN" sz="1800" dirty="0">
                <a:effectLst/>
                <a:latin typeface="Times New Roman" panose="02020603050405020304" pitchFamily="18" charset="0"/>
                <a:ea typeface="宋体" panose="02010600030101010101" pitchFamily="2" charset="-122"/>
              </a:rPr>
              <a:t> </a:t>
            </a:r>
            <a:r>
              <a:rPr lang="en-US" altLang="zh-CN" sz="1800" dirty="0" err="1">
                <a:effectLst/>
                <a:latin typeface="Times New Roman" panose="02020603050405020304" pitchFamily="18" charset="0"/>
                <a:ea typeface="宋体" panose="02010600030101010101" pitchFamily="2" charset="-122"/>
              </a:rPr>
              <a:t>src</a:t>
            </a:r>
            <a:r>
              <a:rPr lang="en-US" altLang="zh-CN" sz="1800" dirty="0">
                <a:effectLst/>
                <a:latin typeface="Times New Roman" panose="02020603050405020304" pitchFamily="18" charset="0"/>
                <a:ea typeface="宋体" panose="02010600030101010101" pitchFamily="2" charset="-122"/>
              </a:rPr>
              <a:t>, Charset charset)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：使用指定的</a:t>
            </a:r>
            <a:r>
              <a:rPr lang="en-US" altLang="zh-CN" sz="1800" dirty="0" err="1">
                <a:effectLst/>
                <a:latin typeface="Times New Roman" panose="02020603050405020304" pitchFamily="18" charset="0"/>
                <a:ea typeface="宋体" panose="02010600030101010101" pitchFamily="2" charset="-122"/>
              </a:rPr>
              <a:t>ByteBuffer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effectLst/>
                <a:latin typeface="Times New Roman" panose="02020603050405020304" pitchFamily="18" charset="0"/>
                <a:ea typeface="宋体" panose="02010600030101010101" pitchFamily="2" charset="-122"/>
              </a:rPr>
              <a:t>charset</a:t>
            </a:r>
            <a:endParaRPr lang="zh-CN" altLang="en-US" dirty="0"/>
          </a:p>
        </p:txBody>
      </p:sp>
    </p:spTree>
    <p:extLst>
      <p:ext uri="{BB962C8B-B14F-4D97-AF65-F5344CB8AC3E}">
        <p14:creationId xmlns:p14="http://schemas.microsoft.com/office/powerpoint/2010/main" val="1901569098"/>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4.4 </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实现“零拷贝”</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4" name="文本框 3">
            <a:extLst>
              <a:ext uri="{FF2B5EF4-FFF2-40B4-BE49-F238E27FC236}">
                <a16:creationId xmlns:a16="http://schemas.microsoft.com/office/drawing/2014/main" id="{0B8AA8B2-BB09-499D-B07D-18F2542EC4AA}"/>
              </a:ext>
            </a:extLst>
          </p:cNvPr>
          <p:cNvSpPr txBox="1"/>
          <p:nvPr/>
        </p:nvSpPr>
        <p:spPr>
          <a:xfrm>
            <a:off x="941294" y="1783976"/>
            <a:ext cx="7315200" cy="255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Netty</a:t>
            </a:r>
            <a:r>
              <a:rPr lang="zh-CN" altLang="en-US" sz="1800" dirty="0">
                <a:effectLst/>
                <a:latin typeface="Times New Roman" panose="02020603050405020304" pitchFamily="18" charset="0"/>
                <a:ea typeface="宋体" panose="02010600030101010101" pitchFamily="2" charset="-122"/>
              </a:rPr>
              <a:t>内存管理的一项重要特征就是实现了“零拷贝”。那么什么是“零拷贝”呢？这里首先要明确的一点就是，“零拷贝”不是</a:t>
            </a:r>
            <a:r>
              <a:rPr lang="en-US" altLang="zh-CN" sz="1800" dirty="0" err="1">
                <a:effectLst/>
                <a:latin typeface="Times New Roman" panose="02020603050405020304" pitchFamily="18" charset="0"/>
                <a:ea typeface="宋体" panose="02010600030101010101" pitchFamily="2" charset="-122"/>
              </a:rPr>
              <a:t>Netty</a:t>
            </a:r>
            <a:r>
              <a:rPr lang="zh-CN" altLang="en-US" sz="1800" dirty="0">
                <a:effectLst/>
                <a:latin typeface="Times New Roman" panose="02020603050405020304" pitchFamily="18" charset="0"/>
                <a:ea typeface="宋体" panose="02010600030101010101" pitchFamily="2" charset="-122"/>
              </a:rPr>
              <a:t>所独有的概念，而是一个较为通用的概念。</a:t>
            </a:r>
          </a:p>
          <a:p>
            <a:pPr marL="266700" indent="266700" algn="just">
              <a:lnSpc>
                <a:spcPts val="1570"/>
              </a:lnSpc>
            </a:pPr>
            <a:r>
              <a:rPr lang="zh-CN" altLang="en-US" sz="1800" dirty="0">
                <a:effectLst/>
                <a:latin typeface="Times New Roman" panose="02020603050405020304" pitchFamily="18" charset="0"/>
                <a:ea typeface="宋体" panose="02010600030101010101" pitchFamily="2" charset="-122"/>
              </a:rPr>
              <a:t>“零拷贝”（英文原名：</a:t>
            </a:r>
            <a:r>
              <a:rPr lang="en-US" altLang="zh-CN" sz="1800" dirty="0">
                <a:effectLst/>
                <a:latin typeface="Times New Roman" panose="02020603050405020304" pitchFamily="18" charset="0"/>
                <a:ea typeface="宋体" panose="02010600030101010101" pitchFamily="2" charset="-122"/>
              </a:rPr>
              <a:t>Zero-copy</a:t>
            </a:r>
            <a:r>
              <a:rPr lang="zh-CN" altLang="en-US" sz="1800" dirty="0">
                <a:effectLst/>
                <a:latin typeface="Times New Roman" panose="02020603050405020304" pitchFamily="18" charset="0"/>
                <a:ea typeface="宋体" panose="02010600030101010101" pitchFamily="2" charset="-122"/>
              </a:rPr>
              <a:t>）的原意是指计算机在数据拷贝的操作过程中，</a:t>
            </a:r>
            <a:r>
              <a:rPr lang="en-US" altLang="zh-CN" sz="1800" dirty="0">
                <a:effectLst/>
                <a:latin typeface="Times New Roman" panose="02020603050405020304" pitchFamily="18" charset="0"/>
                <a:ea typeface="宋体" panose="02010600030101010101" pitchFamily="2" charset="-122"/>
              </a:rPr>
              <a:t>CPU</a:t>
            </a:r>
            <a:r>
              <a:rPr lang="zh-CN" altLang="en-US" sz="1800" dirty="0">
                <a:effectLst/>
                <a:latin typeface="Times New Roman" panose="02020603050405020304" pitchFamily="18" charset="0"/>
                <a:ea typeface="宋体" panose="02010600030101010101" pitchFamily="2" charset="-122"/>
              </a:rPr>
              <a:t>不需要为数据在内存之间的拷贝而消耗资源。目前，“零拷贝”这个概念也出现在了计算机网络领域，其通常是指计算机在网络上发送数据时，不需要将传输数据拷贝到用户空间（</a:t>
            </a:r>
            <a:r>
              <a:rPr lang="en-US" altLang="zh-CN" sz="1800" dirty="0">
                <a:effectLst/>
                <a:latin typeface="Times New Roman" panose="02020603050405020304" pitchFamily="18" charset="0"/>
                <a:ea typeface="宋体" panose="02010600030101010101" pitchFamily="2" charset="-122"/>
              </a:rPr>
              <a:t>User Space</a:t>
            </a:r>
            <a:r>
              <a:rPr lang="zh-CN" altLang="en-US" sz="1800" dirty="0">
                <a:effectLst/>
                <a:latin typeface="Times New Roman" panose="02020603050405020304" pitchFamily="18" charset="0"/>
                <a:ea typeface="宋体" panose="02010600030101010101" pitchFamily="2" charset="-122"/>
              </a:rPr>
              <a:t>），而是直接在内核空间（</a:t>
            </a:r>
            <a:r>
              <a:rPr lang="en-US" altLang="zh-CN" sz="1800" dirty="0">
                <a:effectLst/>
                <a:latin typeface="Times New Roman" panose="02020603050405020304" pitchFamily="18" charset="0"/>
                <a:ea typeface="宋体" panose="02010600030101010101" pitchFamily="2" charset="-122"/>
              </a:rPr>
              <a:t>Kernel Space</a:t>
            </a:r>
            <a:r>
              <a:rPr lang="zh-CN" altLang="en-US" sz="1800" dirty="0">
                <a:effectLst/>
                <a:latin typeface="Times New Roman" panose="02020603050405020304" pitchFamily="18" charset="0"/>
                <a:ea typeface="宋体" panose="02010600030101010101" pitchFamily="2" charset="-122"/>
              </a:rPr>
              <a:t>）中进行传输的网络方式。</a:t>
            </a:r>
          </a:p>
          <a:p>
            <a:pPr marL="266700" indent="266700" algn="just">
              <a:lnSpc>
                <a:spcPts val="1570"/>
              </a:lnSpc>
            </a:pPr>
            <a:r>
              <a:rPr lang="zh-CN" altLang="en-US" sz="1800" dirty="0">
                <a:effectLst/>
                <a:latin typeface="Times New Roman" panose="02020603050405020304" pitchFamily="18" charset="0"/>
                <a:ea typeface="宋体" panose="02010600030101010101" pitchFamily="2" charset="-122"/>
              </a:rPr>
              <a:t>为了更好的介绍计算机网络“零拷贝”，先看一下计算机网络传统方式的数据传输过程，通过对比来发现各自性能之间的优劣。在图</a:t>
            </a:r>
            <a:r>
              <a:rPr lang="en-US" altLang="zh-CN" sz="1800" dirty="0">
                <a:effectLst/>
                <a:latin typeface="Times New Roman" panose="02020603050405020304" pitchFamily="18" charset="0"/>
                <a:ea typeface="宋体" panose="02010600030101010101" pitchFamily="2" charset="-122"/>
              </a:rPr>
              <a:t>4.11</a:t>
            </a:r>
            <a:r>
              <a:rPr lang="zh-CN" altLang="en-US" sz="1800" dirty="0">
                <a:effectLst/>
                <a:latin typeface="Times New Roman" panose="02020603050405020304" pitchFamily="18" charset="0"/>
                <a:ea typeface="宋体" panose="02010600030101010101" pitchFamily="2" charset="-122"/>
              </a:rPr>
              <a:t>中，描述的就是计算机网络传统方式的数据传输过程。</a:t>
            </a:r>
          </a:p>
        </p:txBody>
      </p:sp>
      <p:pic>
        <p:nvPicPr>
          <p:cNvPr id="1026" name="Picture 2">
            <a:extLst>
              <a:ext uri="{FF2B5EF4-FFF2-40B4-BE49-F238E27FC236}">
                <a16:creationId xmlns:a16="http://schemas.microsoft.com/office/drawing/2014/main" id="{BB8269A2-6D56-4DCF-97C1-0911D36801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8894" y="3630915"/>
            <a:ext cx="4162425" cy="214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636758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4.5 </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内存泄漏检测机制</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4" name="文本框 3">
            <a:extLst>
              <a:ext uri="{FF2B5EF4-FFF2-40B4-BE49-F238E27FC236}">
                <a16:creationId xmlns:a16="http://schemas.microsoft.com/office/drawing/2014/main" id="{D972BBBA-6F3C-47F5-B2C8-3A503DEC9A59}"/>
              </a:ext>
            </a:extLst>
          </p:cNvPr>
          <p:cNvSpPr txBox="1"/>
          <p:nvPr/>
        </p:nvSpPr>
        <p:spPr>
          <a:xfrm>
            <a:off x="968188" y="1801906"/>
            <a:ext cx="7620000" cy="21441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内存泄漏检测机制是能够成为高效网络框架的主要原因之一。</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框架主要是通过直接使用内存的方式，避免了接受</a:t>
            </a:r>
            <a:r>
              <a:rPr lang="en-US" altLang="zh-CN" sz="1800" dirty="0">
                <a:effectLst/>
                <a:latin typeface="Times New Roman" panose="02020603050405020304" pitchFamily="18" charset="0"/>
                <a:ea typeface="宋体" panose="02010600030101010101" pitchFamily="2" charset="-122"/>
              </a:rPr>
              <a:t>JVM</a:t>
            </a:r>
            <a:r>
              <a:rPr lang="zh-CN" altLang="zh-CN" sz="1800" dirty="0">
                <a:effectLst/>
                <a:latin typeface="Times New Roman" panose="02020603050405020304" pitchFamily="18" charset="0"/>
                <a:ea typeface="宋体" panose="02010600030101010101" pitchFamily="2" charset="-122"/>
              </a:rPr>
              <a:t>的</a:t>
            </a:r>
            <a:r>
              <a:rPr lang="en-US" altLang="zh-CN" sz="1800" dirty="0">
                <a:effectLst/>
                <a:latin typeface="Times New Roman" panose="02020603050405020304" pitchFamily="18" charset="0"/>
                <a:ea typeface="宋体" panose="02010600030101010101" pitchFamily="2" charset="-122"/>
              </a:rPr>
              <a:t>GC</a:t>
            </a:r>
            <a:r>
              <a:rPr lang="zh-CN" altLang="zh-CN" sz="1800" dirty="0">
                <a:effectLst/>
                <a:latin typeface="Times New Roman" panose="02020603050405020304" pitchFamily="18" charset="0"/>
                <a:ea typeface="宋体" panose="02010600030101010101" pitchFamily="2" charset="-122"/>
              </a:rPr>
              <a:t>机制控制。</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我们知道，直接使用内存的操作与</a:t>
            </a:r>
            <a:r>
              <a:rPr lang="en-US" altLang="zh-CN" sz="1800" dirty="0">
                <a:effectLst/>
                <a:latin typeface="Times New Roman" panose="02020603050405020304" pitchFamily="18" charset="0"/>
                <a:ea typeface="宋体" panose="02010600030101010101" pitchFamily="2" charset="-122"/>
              </a:rPr>
              <a:t>C</a:t>
            </a:r>
            <a:r>
              <a:rPr lang="zh-CN" altLang="zh-CN" sz="1800" dirty="0">
                <a:effectLst/>
                <a:latin typeface="Times New Roman" panose="02020603050405020304" pitchFamily="18" charset="0"/>
                <a:ea typeface="宋体" panose="02010600030101010101" pitchFamily="2" charset="-122"/>
              </a:rPr>
              <a:t>语言中对于内存的分配（</a:t>
            </a:r>
            <a:r>
              <a:rPr lang="en-US" altLang="zh-CN" sz="1800" dirty="0">
                <a:effectLst/>
                <a:latin typeface="Times New Roman" panose="02020603050405020304" pitchFamily="18" charset="0"/>
                <a:ea typeface="宋体" panose="02010600030101010101" pitchFamily="2" charset="-122"/>
              </a:rPr>
              <a:t>malloc</a:t>
            </a:r>
            <a:r>
              <a:rPr lang="zh-CN" altLang="zh-CN" sz="1800" dirty="0">
                <a:effectLst/>
                <a:latin typeface="Times New Roman" panose="02020603050405020304" pitchFamily="18" charset="0"/>
                <a:ea typeface="宋体" panose="02010600030101010101" pitchFamily="2" charset="-122"/>
              </a:rPr>
              <a:t>）与释放（</a:t>
            </a:r>
            <a:r>
              <a:rPr lang="en-US" altLang="zh-CN" sz="1800" dirty="0">
                <a:effectLst/>
                <a:latin typeface="Times New Roman" panose="02020603050405020304" pitchFamily="18" charset="0"/>
                <a:ea typeface="宋体" panose="02010600030101010101" pitchFamily="2" charset="-122"/>
              </a:rPr>
              <a:t>free</a:t>
            </a:r>
            <a:r>
              <a:rPr lang="zh-CN" altLang="zh-CN" sz="1800" dirty="0">
                <a:effectLst/>
                <a:latin typeface="Times New Roman" panose="02020603050405020304" pitchFamily="18" charset="0"/>
                <a:ea typeface="宋体" panose="02010600030101010101" pitchFamily="2" charset="-122"/>
              </a:rPr>
              <a:t>）操作是类似的，这需要设计人员进行手动分配内存和回收内存的操作。而</a:t>
            </a:r>
            <a:r>
              <a:rPr lang="en-US" altLang="zh-CN" sz="1800" dirty="0">
                <a:effectLst/>
                <a:latin typeface="Times New Roman" panose="02020603050405020304" pitchFamily="18" charset="0"/>
                <a:ea typeface="宋体" panose="02010600030101010101" pitchFamily="2" charset="-122"/>
              </a:rPr>
              <a:t>JVM</a:t>
            </a:r>
            <a:r>
              <a:rPr lang="zh-CN" altLang="zh-CN" sz="1800" dirty="0">
                <a:effectLst/>
                <a:latin typeface="Times New Roman" panose="02020603050405020304" pitchFamily="18" charset="0"/>
                <a:ea typeface="宋体" panose="02010600030101010101" pitchFamily="2" charset="-122"/>
              </a:rPr>
              <a:t>的</a:t>
            </a:r>
            <a:r>
              <a:rPr lang="en-US" altLang="zh-CN" sz="1800" dirty="0">
                <a:effectLst/>
                <a:latin typeface="Times New Roman" panose="02020603050405020304" pitchFamily="18" charset="0"/>
                <a:ea typeface="宋体" panose="02010600030101010101" pitchFamily="2" charset="-122"/>
              </a:rPr>
              <a:t>GC</a:t>
            </a:r>
            <a:r>
              <a:rPr lang="zh-CN" altLang="zh-CN" sz="1800" dirty="0">
                <a:effectLst/>
                <a:latin typeface="Times New Roman" panose="02020603050405020304" pitchFamily="18" charset="0"/>
                <a:ea typeface="宋体" panose="02010600030101010101" pitchFamily="2" charset="-122"/>
              </a:rPr>
              <a:t>机制只负责回收内存中堆（</a:t>
            </a:r>
            <a:r>
              <a:rPr lang="en-US" altLang="zh-CN" sz="1800" dirty="0">
                <a:effectLst/>
                <a:latin typeface="Times New Roman" panose="02020603050405020304" pitchFamily="18" charset="0"/>
                <a:ea typeface="宋体" panose="02010600030101010101" pitchFamily="2" charset="-122"/>
              </a:rPr>
              <a:t>Heap</a:t>
            </a:r>
            <a:r>
              <a:rPr lang="zh-CN" altLang="zh-CN" sz="1800" dirty="0">
                <a:effectLst/>
                <a:latin typeface="Times New Roman" panose="02020603050405020304" pitchFamily="18" charset="0"/>
                <a:ea typeface="宋体" panose="02010600030101010101" pitchFamily="2" charset="-122"/>
              </a:rPr>
              <a:t>）上的对象引用，对于直接使用内存方式需要在回收缓存前手动调用相关方法（如</a:t>
            </a:r>
            <a:r>
              <a:rPr lang="en-US" altLang="zh-CN" sz="1800" dirty="0">
                <a:effectLst/>
                <a:latin typeface="Times New Roman" panose="02020603050405020304" pitchFamily="18" charset="0"/>
                <a:ea typeface="宋体" panose="02010600030101010101" pitchFamily="2" charset="-122"/>
              </a:rPr>
              <a:t>release()</a:t>
            </a:r>
            <a:r>
              <a:rPr lang="zh-CN" altLang="zh-CN" sz="1800" dirty="0">
                <a:effectLst/>
                <a:latin typeface="Times New Roman" panose="02020603050405020304" pitchFamily="18" charset="0"/>
                <a:ea typeface="宋体" panose="02010600030101010101" pitchFamily="2" charset="-122"/>
              </a:rPr>
              <a:t>方法）去释放内存，否则就会存在内存泄漏的风险。因此，对于在</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框架中使用直接内存时，就引入了内存泄漏检测机制以便开发者及时发现内存的泄漏。</a:t>
            </a:r>
          </a:p>
        </p:txBody>
      </p:sp>
    </p:spTree>
    <p:extLst>
      <p:ext uri="{BB962C8B-B14F-4D97-AF65-F5344CB8AC3E}">
        <p14:creationId xmlns:p14="http://schemas.microsoft.com/office/powerpoint/2010/main" val="612524996"/>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4.6 </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小结</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4" name="文本框 3">
            <a:extLst>
              <a:ext uri="{FF2B5EF4-FFF2-40B4-BE49-F238E27FC236}">
                <a16:creationId xmlns:a16="http://schemas.microsoft.com/office/drawing/2014/main" id="{BA82C73A-1F6E-4371-BB52-4A42532D4CFE}"/>
              </a:ext>
            </a:extLst>
          </p:cNvPr>
          <p:cNvSpPr txBox="1"/>
          <p:nvPr/>
        </p:nvSpPr>
        <p:spPr>
          <a:xfrm>
            <a:off x="779929" y="1757081"/>
            <a:ext cx="7906871" cy="733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本章主要介绍了关于</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内存管理方面的内容，具体包括内存管理基础、内存管理方法及主要类、</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类的介绍及使用、零拷贝的实现和内存泄漏检测等方面的内容。</a:t>
            </a:r>
          </a:p>
        </p:txBody>
      </p:sp>
    </p:spTree>
    <p:extLst>
      <p:ext uri="{BB962C8B-B14F-4D97-AF65-F5344CB8AC3E}">
        <p14:creationId xmlns:p14="http://schemas.microsoft.com/office/powerpoint/2010/main" val="50033720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4.1 </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内存管理基础</a:t>
            </a:r>
          </a:p>
        </p:txBody>
      </p:sp>
      <p:sp>
        <p:nvSpPr>
          <p:cNvPr id="7" name="文本框 6">
            <a:extLst>
              <a:ext uri="{FF2B5EF4-FFF2-40B4-BE49-F238E27FC236}">
                <a16:creationId xmlns:a16="http://schemas.microsoft.com/office/drawing/2014/main" id="{80AE4EB9-6918-4DB4-AF98-E6A8E1231E69}"/>
              </a:ext>
            </a:extLst>
          </p:cNvPr>
          <p:cNvSpPr txBox="1"/>
          <p:nvPr/>
        </p:nvSpPr>
        <p:spPr>
          <a:xfrm>
            <a:off x="200025" y="1417638"/>
            <a:ext cx="4572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4.1.1 </a:t>
            </a:r>
            <a:r>
              <a:rPr lang="zh-CN" altLang="en-US" dirty="0"/>
              <a:t>什么是内存管理</a:t>
            </a:r>
          </a:p>
        </p:txBody>
      </p:sp>
      <p:sp>
        <p:nvSpPr>
          <p:cNvPr id="9" name="文本框 8">
            <a:extLst>
              <a:ext uri="{FF2B5EF4-FFF2-40B4-BE49-F238E27FC236}">
                <a16:creationId xmlns:a16="http://schemas.microsoft.com/office/drawing/2014/main" id="{049C5EEA-F736-4075-80C9-7003D7B0C4CC}"/>
              </a:ext>
            </a:extLst>
          </p:cNvPr>
          <p:cNvSpPr txBox="1"/>
          <p:nvPr/>
        </p:nvSpPr>
        <p:spPr>
          <a:xfrm>
            <a:off x="555812" y="2178424"/>
            <a:ext cx="7853082" cy="255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内存管理无论是对于操作系统运行，还是对于程序语言设计都是无处不在的，其重要性不言而喻。内存管理的主要目的概括来讲，就是合理分配内存，尽量减少内存碎片，能够及时回收资源，实现内存使用效率的提高。</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从操作系统的内存管理层面来讲，应用进程在运行时会向操作系统请求对内存资源的快速分配，并且在适当的时候释放和回收内存资源。基于这个理念，主流操作系统均设计实现了各自的内存管理算法。</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内存管理是一个十分复杂、且很有难度的工作，目前基于内存管理设计实现了许多知名的算法。比如，为了核心内存管理能够快速响应请求的</a:t>
            </a:r>
            <a:r>
              <a:rPr lang="en-US" altLang="zh-CN" sz="1800" dirty="0">
                <a:effectLst/>
                <a:latin typeface="Times New Roman" panose="02020603050405020304" pitchFamily="18" charset="0"/>
                <a:ea typeface="宋体" panose="02010600030101010101" pitchFamily="2" charset="-122"/>
              </a:rPr>
              <a:t>Buddy</a:t>
            </a:r>
            <a:r>
              <a:rPr lang="zh-CN" altLang="zh-CN" sz="1800" dirty="0">
                <a:effectLst/>
                <a:latin typeface="Times New Roman" panose="02020603050405020304" pitchFamily="18" charset="0"/>
                <a:ea typeface="宋体" panose="02010600030101010101" pitchFamily="2" charset="-122"/>
              </a:rPr>
              <a:t>算法，</a:t>
            </a:r>
            <a:r>
              <a:rPr lang="en-US" altLang="zh-CN" sz="1800" dirty="0">
                <a:effectLst/>
                <a:latin typeface="Times New Roman" panose="02020603050405020304" pitchFamily="18" charset="0"/>
                <a:ea typeface="宋体" panose="02010600030101010101" pitchFamily="2" charset="-122"/>
              </a:rPr>
              <a:t>Linux</a:t>
            </a:r>
            <a:r>
              <a:rPr lang="zh-CN" altLang="zh-CN" sz="1800" dirty="0">
                <a:effectLst/>
                <a:latin typeface="Times New Roman" panose="02020603050405020304" pitchFamily="18" charset="0"/>
                <a:ea typeface="宋体" panose="02010600030101010101" pitchFamily="2" charset="-122"/>
              </a:rPr>
              <a:t>系统基于小块内存管理的</a:t>
            </a:r>
            <a:r>
              <a:rPr lang="en-US" altLang="zh-CN" sz="1800" dirty="0">
                <a:effectLst/>
                <a:latin typeface="Times New Roman" panose="02020603050405020304" pitchFamily="18" charset="0"/>
                <a:ea typeface="宋体" panose="02010600030101010101" pitchFamily="2" charset="-122"/>
              </a:rPr>
              <a:t>slab</a:t>
            </a:r>
            <a:r>
              <a:rPr lang="zh-CN" altLang="zh-CN" sz="1800" dirty="0">
                <a:effectLst/>
                <a:latin typeface="Times New Roman" panose="02020603050405020304" pitchFamily="18" charset="0"/>
                <a:ea typeface="宋体" panose="02010600030101010101" pitchFamily="2" charset="-122"/>
              </a:rPr>
              <a:t>算法，以及最近非常流行的、基于</a:t>
            </a:r>
            <a:r>
              <a:rPr lang="en-US" altLang="zh-CN" sz="1800" dirty="0">
                <a:effectLst/>
                <a:latin typeface="Times New Roman" panose="02020603050405020304" pitchFamily="18" charset="0"/>
                <a:ea typeface="宋体" panose="02010600030101010101" pitchFamily="2" charset="-122"/>
              </a:rPr>
              <a:t>FreeBSD</a:t>
            </a:r>
            <a:r>
              <a:rPr lang="zh-CN" altLang="zh-CN" sz="1800" dirty="0">
                <a:effectLst/>
                <a:latin typeface="Times New Roman" panose="02020603050405020304" pitchFamily="18" charset="0"/>
                <a:ea typeface="宋体" panose="02010600030101010101" pitchFamily="2" charset="-122"/>
              </a:rPr>
              <a:t>系统的多线程管理而设计的 </a:t>
            </a:r>
            <a:r>
              <a:rPr lang="en-US" altLang="zh-CN" sz="1800" dirty="0" err="1">
                <a:effectLst/>
                <a:latin typeface="Times New Roman" panose="02020603050405020304" pitchFamily="18" charset="0"/>
                <a:ea typeface="宋体" panose="02010600030101010101" pitchFamily="2" charset="-122"/>
              </a:rPr>
              <a:t>jemalloc</a:t>
            </a:r>
            <a:r>
              <a:rPr lang="zh-CN" altLang="zh-CN" sz="1800" dirty="0">
                <a:effectLst/>
                <a:latin typeface="Times New Roman" panose="02020603050405020304" pitchFamily="18" charset="0"/>
                <a:ea typeface="宋体" panose="02010600030101010101" pitchFamily="2" charset="-122"/>
              </a:rPr>
              <a:t>算法。而</a:t>
            </a:r>
            <a:r>
              <a:rPr lang="en-US" altLang="zh-CN" sz="1800" dirty="0" err="1">
                <a:effectLst/>
                <a:latin typeface="Times New Roman" panose="02020603050405020304" pitchFamily="18" charset="0"/>
                <a:ea typeface="宋体" panose="02010600030101010101" pitchFamily="2" charset="-122"/>
              </a:rPr>
              <a:t>Netty</a:t>
            </a:r>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rPr>
              <a:t>框架的内存管理方式，就是基于</a:t>
            </a:r>
            <a:r>
              <a:rPr lang="en-US" altLang="zh-CN" sz="1800" dirty="0" err="1">
                <a:effectLst/>
                <a:latin typeface="Times New Roman" panose="02020603050405020304" pitchFamily="18" charset="0"/>
                <a:ea typeface="宋体" panose="02010600030101010101" pitchFamily="2" charset="-122"/>
              </a:rPr>
              <a:t>jemalloc</a:t>
            </a:r>
            <a:r>
              <a:rPr lang="zh-CN" altLang="zh-CN" sz="1800" dirty="0">
                <a:effectLst/>
                <a:latin typeface="Times New Roman" panose="02020603050405020304" pitchFamily="18" charset="0"/>
                <a:ea typeface="宋体" panose="02010600030101010101" pitchFamily="2" charset="-122"/>
              </a:rPr>
              <a:t>算法而实现的。</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4.1 </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内存管理基础</a:t>
            </a:r>
          </a:p>
        </p:txBody>
      </p:sp>
      <p:sp>
        <p:nvSpPr>
          <p:cNvPr id="7" name="文本框 6">
            <a:extLst>
              <a:ext uri="{FF2B5EF4-FFF2-40B4-BE49-F238E27FC236}">
                <a16:creationId xmlns:a16="http://schemas.microsoft.com/office/drawing/2014/main" id="{80AE4EB9-6918-4DB4-AF98-E6A8E1231E69}"/>
              </a:ext>
            </a:extLst>
          </p:cNvPr>
          <p:cNvSpPr txBox="1"/>
          <p:nvPr/>
        </p:nvSpPr>
        <p:spPr>
          <a:xfrm>
            <a:off x="200025" y="1417638"/>
            <a:ext cx="4572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4.1.2 </a:t>
            </a:r>
            <a:r>
              <a:rPr lang="en-US" altLang="zh-CN" dirty="0" err="1"/>
              <a:t>Netty</a:t>
            </a:r>
            <a:r>
              <a:rPr lang="zh-CN" altLang="en-US" dirty="0"/>
              <a:t>内存管理方式</a:t>
            </a:r>
          </a:p>
        </p:txBody>
      </p:sp>
      <p:sp>
        <p:nvSpPr>
          <p:cNvPr id="5" name="文本框 4">
            <a:extLst>
              <a:ext uri="{FF2B5EF4-FFF2-40B4-BE49-F238E27FC236}">
                <a16:creationId xmlns:a16="http://schemas.microsoft.com/office/drawing/2014/main" id="{A2BE9F69-67B8-4F4B-95C0-EB8FA6DD8F06}"/>
              </a:ext>
            </a:extLst>
          </p:cNvPr>
          <p:cNvSpPr txBox="1"/>
          <p:nvPr/>
        </p:nvSpPr>
        <p:spPr>
          <a:xfrm>
            <a:off x="690282" y="2232212"/>
            <a:ext cx="7799294" cy="27597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框架的内存管理采用了</a:t>
            </a:r>
            <a:r>
              <a:rPr lang="en-US" altLang="zh-CN" sz="1800" dirty="0" err="1">
                <a:effectLst/>
                <a:latin typeface="Times New Roman" panose="02020603050405020304" pitchFamily="18" charset="0"/>
                <a:ea typeface="宋体" panose="02010600030101010101" pitchFamily="2" charset="-122"/>
              </a:rPr>
              <a:t>jemalloc</a:t>
            </a:r>
            <a:r>
              <a:rPr lang="zh-CN" altLang="zh-CN" sz="1800" dirty="0">
                <a:effectLst/>
                <a:latin typeface="Times New Roman" panose="02020603050405020304" pitchFamily="18" charset="0"/>
                <a:ea typeface="宋体" panose="02010600030101010101" pitchFamily="2" charset="-122"/>
              </a:rPr>
              <a:t>的思想，而</a:t>
            </a:r>
            <a:r>
              <a:rPr lang="en-US" altLang="zh-CN" sz="1800" dirty="0" err="1">
                <a:effectLst/>
                <a:latin typeface="Times New Roman" panose="02020603050405020304" pitchFamily="18" charset="0"/>
                <a:ea typeface="宋体" panose="02010600030101010101" pitchFamily="2" charset="-122"/>
              </a:rPr>
              <a:t>jemalloc</a:t>
            </a:r>
            <a:r>
              <a:rPr lang="zh-CN" altLang="zh-CN" sz="1800" dirty="0">
                <a:effectLst/>
                <a:latin typeface="Times New Roman" panose="02020603050405020304" pitchFamily="18" charset="0"/>
                <a:ea typeface="宋体" panose="02010600030101010101" pitchFamily="2" charset="-122"/>
              </a:rPr>
              <a:t>是</a:t>
            </a:r>
            <a:r>
              <a:rPr lang="en-US" altLang="zh-CN" sz="1800" dirty="0">
                <a:effectLst/>
                <a:latin typeface="Times New Roman" panose="02020603050405020304" pitchFamily="18" charset="0"/>
                <a:ea typeface="宋体" panose="02010600030101010101" pitchFamily="2" charset="-122"/>
              </a:rPr>
              <a:t>FreeBSD</a:t>
            </a:r>
            <a:r>
              <a:rPr lang="zh-CN" altLang="zh-CN" sz="1800" dirty="0">
                <a:effectLst/>
                <a:latin typeface="Times New Roman" panose="02020603050405020304" pitchFamily="18" charset="0"/>
                <a:ea typeface="宋体" panose="02010600030101010101" pitchFamily="2" charset="-122"/>
              </a:rPr>
              <a:t>系统实现的、基于多线程管理的内存管理算法。</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内存管理的具体方式如下：</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首先，就是分配一块较大的内存空间。然后，在内存分配和内存回收的操作过程中，会使用一个类似数据库表结构的记录，监控内存的使用状态。这个监控是实时进行的，当新的内存操作到来时，会根据内存当前状态记录来完成操作。最后，当内存操作完成或内存被释放后，会同步更新这个内存状态记录。</a:t>
            </a:r>
          </a:p>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框架的内存管理包括“有缓冲池”和“无缓冲池”两种方式，“有缓冲池”的内存管理方式会在内存回收时，将信息记录在缓冲池中，下次如果有合适的分配请求则直接从缓冲池中复用。“无缓冲池”的内存管理方式则相反。实践中，使用“有缓冲池”的内存管理方式相比于“无缓冲池”的方式，对于内存分配和内存回收的工作效率会更高。</a:t>
            </a:r>
          </a:p>
        </p:txBody>
      </p:sp>
    </p:spTree>
    <p:extLst>
      <p:ext uri="{BB962C8B-B14F-4D97-AF65-F5344CB8AC3E}">
        <p14:creationId xmlns:p14="http://schemas.microsoft.com/office/powerpoint/2010/main" val="378079428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4.1 </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内存管理基础</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6" name="文本框 5">
            <a:extLst>
              <a:ext uri="{FF2B5EF4-FFF2-40B4-BE49-F238E27FC236}">
                <a16:creationId xmlns:a16="http://schemas.microsoft.com/office/drawing/2014/main" id="{6871FE16-2F54-4EDC-9ABF-6480C701F766}"/>
              </a:ext>
            </a:extLst>
          </p:cNvPr>
          <p:cNvSpPr txBox="1"/>
          <p:nvPr/>
        </p:nvSpPr>
        <p:spPr>
          <a:xfrm>
            <a:off x="133350" y="1417638"/>
            <a:ext cx="82296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r>
              <a:rPr lang="en-US" altLang="zh-CN" sz="1800" dirty="0">
                <a:effectLst/>
                <a:latin typeface="Times New Roman" panose="02020603050405020304" pitchFamily="18" charset="0"/>
                <a:ea typeface="宋体" panose="02010600030101010101" pitchFamily="2" charset="-122"/>
              </a:rPr>
              <a:t>4.1.3 Buffer</a:t>
            </a:r>
            <a:r>
              <a:rPr lang="zh-CN" altLang="en-US" sz="1800" dirty="0">
                <a:effectLst/>
                <a:latin typeface="Times New Roman" panose="02020603050405020304" pitchFamily="18" charset="0"/>
                <a:ea typeface="宋体" panose="02010600030101010101" pitchFamily="2" charset="-122"/>
              </a:rPr>
              <a:t>模块</a:t>
            </a:r>
            <a:endParaRPr lang="zh-CN" altLang="zh-CN" sz="1800" dirty="0">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66A3FFBE-673A-4BBB-B613-EA6605F54649}"/>
              </a:ext>
            </a:extLst>
          </p:cNvPr>
          <p:cNvSpPr txBox="1"/>
          <p:nvPr/>
        </p:nvSpPr>
        <p:spPr>
          <a:xfrm>
            <a:off x="905435" y="2447365"/>
            <a:ext cx="7306236"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负责</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内存管理是</a:t>
            </a:r>
            <a:r>
              <a:rPr lang="en-US" altLang="zh-CN" sz="1800" dirty="0">
                <a:effectLst/>
                <a:latin typeface="Times New Roman" panose="02020603050405020304" pitchFamily="18" charset="0"/>
                <a:ea typeface="宋体" panose="02010600030101010101" pitchFamily="2" charset="-122"/>
              </a:rPr>
              <a:t>Buffer</a:t>
            </a:r>
            <a:r>
              <a:rPr lang="zh-CN" altLang="zh-CN" sz="1800" dirty="0">
                <a:effectLst/>
                <a:latin typeface="Times New Roman" panose="02020603050405020304" pitchFamily="18" charset="0"/>
                <a:ea typeface="宋体" panose="02010600030101010101" pitchFamily="2" charset="-122"/>
              </a:rPr>
              <a:t>核心模块，所谓</a:t>
            </a:r>
            <a:r>
              <a:rPr lang="en-US" altLang="zh-CN" sz="1800" dirty="0">
                <a:effectLst/>
                <a:latin typeface="Times New Roman" panose="02020603050405020304" pitchFamily="18" charset="0"/>
                <a:ea typeface="宋体" panose="02010600030101010101" pitchFamily="2" charset="-122"/>
              </a:rPr>
              <a:t>Buffer</a:t>
            </a:r>
            <a:r>
              <a:rPr lang="zh-CN" altLang="zh-CN" sz="1800" dirty="0">
                <a:effectLst/>
                <a:latin typeface="Times New Roman" panose="02020603050405020304" pitchFamily="18" charset="0"/>
                <a:ea typeface="宋体" panose="02010600030101010101" pitchFamily="2" charset="-122"/>
              </a:rPr>
              <a:t>其实就是数据缓冲。我们知道，</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框架是基于</a:t>
            </a:r>
            <a:r>
              <a:rPr lang="en-US" altLang="zh-CN" sz="1800" dirty="0">
                <a:effectLst/>
                <a:latin typeface="Times New Roman" panose="02020603050405020304" pitchFamily="18" charset="0"/>
                <a:ea typeface="宋体" panose="02010600030101010101" pitchFamily="2" charset="-122"/>
              </a:rPr>
              <a:t>Java NIO</a:t>
            </a:r>
            <a:r>
              <a:rPr lang="zh-CN" altLang="zh-CN" sz="1800" dirty="0">
                <a:effectLst/>
                <a:latin typeface="Times New Roman" panose="02020603050405020304" pitchFamily="18" charset="0"/>
                <a:ea typeface="宋体" panose="02010600030101010101" pitchFamily="2" charset="-122"/>
              </a:rPr>
              <a:t>实现的，</a:t>
            </a:r>
            <a:r>
              <a:rPr lang="en-US" altLang="zh-CN" sz="1800" dirty="0">
                <a:effectLst/>
                <a:latin typeface="Times New Roman" panose="02020603050405020304" pitchFamily="18" charset="0"/>
                <a:ea typeface="宋体" panose="02010600030101010101" pitchFamily="2" charset="-122"/>
              </a:rPr>
              <a:t>Java NIO</a:t>
            </a:r>
            <a:r>
              <a:rPr lang="zh-CN" altLang="zh-CN" sz="1800" dirty="0">
                <a:effectLst/>
                <a:latin typeface="Times New Roman" panose="02020603050405020304" pitchFamily="18" charset="0"/>
                <a:ea typeface="宋体" panose="02010600030101010101" pitchFamily="2" charset="-122"/>
              </a:rPr>
              <a:t>也是通过</a:t>
            </a:r>
            <a:r>
              <a:rPr lang="en-US" altLang="zh-CN" sz="1800" dirty="0">
                <a:effectLst/>
                <a:latin typeface="Times New Roman" panose="02020603050405020304" pitchFamily="18" charset="0"/>
                <a:ea typeface="宋体" panose="02010600030101010101" pitchFamily="2" charset="-122"/>
              </a:rPr>
              <a:t>Buffer</a:t>
            </a:r>
            <a:r>
              <a:rPr lang="zh-CN" altLang="zh-CN" sz="1800" dirty="0">
                <a:effectLst/>
                <a:latin typeface="Times New Roman" panose="02020603050405020304" pitchFamily="18" charset="0"/>
                <a:ea typeface="宋体" panose="02010600030101010101" pitchFamily="2" charset="-122"/>
              </a:rPr>
              <a:t>完成的数据读写操作的。</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在</a:t>
            </a:r>
            <a:r>
              <a:rPr lang="en-US" altLang="zh-CN" sz="1800" dirty="0">
                <a:effectLst/>
                <a:latin typeface="Times New Roman" panose="02020603050405020304" pitchFamily="18" charset="0"/>
                <a:ea typeface="宋体" panose="02010600030101010101" pitchFamily="2" charset="-122"/>
              </a:rPr>
              <a:t>Java</a:t>
            </a:r>
            <a:r>
              <a:rPr lang="zh-CN" altLang="zh-CN" sz="1800" dirty="0">
                <a:effectLst/>
                <a:latin typeface="Times New Roman" panose="02020603050405020304" pitchFamily="18" charset="0"/>
                <a:ea typeface="宋体" panose="02010600030101010101" pitchFamily="2" charset="-122"/>
              </a:rPr>
              <a:t>体系中数据的基本单位是</a:t>
            </a:r>
            <a:r>
              <a:rPr lang="en-US" altLang="zh-CN" sz="1800" dirty="0">
                <a:effectLst/>
                <a:latin typeface="Times New Roman" panose="02020603050405020304" pitchFamily="18" charset="0"/>
                <a:ea typeface="宋体" panose="02010600030101010101" pitchFamily="2" charset="-122"/>
              </a:rPr>
              <a:t>byte</a:t>
            </a:r>
            <a:r>
              <a:rPr lang="zh-CN" altLang="zh-CN" sz="1800" dirty="0">
                <a:effectLst/>
                <a:latin typeface="Times New Roman" panose="02020603050405020304" pitchFamily="18" charset="0"/>
                <a:ea typeface="宋体" panose="02010600030101010101" pitchFamily="2" charset="-122"/>
              </a:rPr>
              <a:t>（字节）格式，</a:t>
            </a:r>
            <a:r>
              <a:rPr lang="en-US" altLang="zh-CN" sz="1800" dirty="0">
                <a:effectLst/>
                <a:latin typeface="Times New Roman" panose="02020603050405020304" pitchFamily="18" charset="0"/>
                <a:ea typeface="宋体" panose="02010600030101010101" pitchFamily="2" charset="-122"/>
              </a:rPr>
              <a:t>byte</a:t>
            </a:r>
            <a:r>
              <a:rPr lang="zh-CN" altLang="zh-CN" sz="1800" dirty="0">
                <a:effectLst/>
                <a:latin typeface="Times New Roman" panose="02020603050405020304" pitchFamily="18" charset="0"/>
                <a:ea typeface="宋体" panose="02010600030101010101" pitchFamily="2" charset="-122"/>
              </a:rPr>
              <a:t>（字节）也是网络传输中最常用的基本格式。要想了解</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的</a:t>
            </a:r>
            <a:r>
              <a:rPr lang="en-US" altLang="zh-CN" sz="1800" dirty="0">
                <a:effectLst/>
                <a:latin typeface="Times New Roman" panose="02020603050405020304" pitchFamily="18" charset="0"/>
                <a:ea typeface="宋体" panose="02010600030101010101" pitchFamily="2" charset="-122"/>
              </a:rPr>
              <a:t>Buffer</a:t>
            </a:r>
            <a:r>
              <a:rPr lang="zh-CN" altLang="zh-CN" sz="1800" dirty="0">
                <a:effectLst/>
                <a:latin typeface="Times New Roman" panose="02020603050405020304" pitchFamily="18" charset="0"/>
                <a:ea typeface="宋体" panose="02010600030101010101" pitchFamily="2" charset="-122"/>
              </a:rPr>
              <a:t>核心模块，前提是掌握</a:t>
            </a:r>
            <a:r>
              <a:rPr lang="en-US" altLang="zh-CN" sz="1800" dirty="0">
                <a:effectLst/>
                <a:latin typeface="Times New Roman" panose="02020603050405020304" pitchFamily="18" charset="0"/>
                <a:ea typeface="宋体" panose="02010600030101010101" pitchFamily="2" charset="-122"/>
              </a:rPr>
              <a:t>Java</a:t>
            </a:r>
            <a:r>
              <a:rPr lang="zh-CN" altLang="zh-CN" sz="1800" dirty="0">
                <a:effectLst/>
                <a:latin typeface="Times New Roman" panose="02020603050405020304" pitchFamily="18" charset="0"/>
                <a:ea typeface="宋体" panose="02010600030101010101" pitchFamily="2" charset="-122"/>
              </a:rPr>
              <a:t>二进制相关的基础知识。</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4.2 </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内存管理核心</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4.2.1 </a:t>
            </a:r>
            <a:r>
              <a:rPr lang="zh-CN" altLang="en-US" dirty="0"/>
              <a:t>什么是</a:t>
            </a:r>
            <a:r>
              <a:rPr lang="en-US" altLang="zh-CN" dirty="0" err="1"/>
              <a:t>ByteBuf</a:t>
            </a:r>
            <a:endParaRPr lang="zh-CN" altLang="en-US" dirty="0"/>
          </a:p>
        </p:txBody>
      </p:sp>
      <p:sp>
        <p:nvSpPr>
          <p:cNvPr id="6" name="文本框 5">
            <a:extLst>
              <a:ext uri="{FF2B5EF4-FFF2-40B4-BE49-F238E27FC236}">
                <a16:creationId xmlns:a16="http://schemas.microsoft.com/office/drawing/2014/main" id="{2E16CE75-E53E-4972-AAA9-F00282F07F62}"/>
              </a:ext>
            </a:extLst>
          </p:cNvPr>
          <p:cNvSpPr txBox="1"/>
          <p:nvPr/>
        </p:nvSpPr>
        <p:spPr>
          <a:xfrm>
            <a:off x="878541" y="2268071"/>
            <a:ext cx="7655859" cy="21441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是</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专门为数据</a:t>
            </a:r>
            <a:r>
              <a:rPr lang="en-US" altLang="zh-CN" sz="1800" dirty="0">
                <a:effectLst/>
                <a:latin typeface="Times New Roman" panose="02020603050405020304" pitchFamily="18" charset="0"/>
                <a:ea typeface="宋体" panose="02010600030101010101" pitchFamily="2" charset="-122"/>
              </a:rPr>
              <a:t>Buffer</a:t>
            </a:r>
            <a:r>
              <a:rPr lang="zh-CN" altLang="zh-CN" sz="1800" dirty="0">
                <a:effectLst/>
                <a:latin typeface="Times New Roman" panose="02020603050405020304" pitchFamily="18" charset="0"/>
                <a:ea typeface="宋体" panose="02010600030101010101" pitchFamily="2" charset="-122"/>
              </a:rPr>
              <a:t>（缓冲）设计的数据容器，其本质上就是一个功能强大的</a:t>
            </a:r>
            <a:r>
              <a:rPr lang="en-US" altLang="zh-CN" sz="1800" dirty="0">
                <a:effectLst/>
                <a:latin typeface="Times New Roman" panose="02020603050405020304" pitchFamily="18" charset="0"/>
                <a:ea typeface="宋体" panose="02010600030101010101" pitchFamily="2" charset="-122"/>
              </a:rPr>
              <a:t>Buffer</a:t>
            </a:r>
            <a:r>
              <a:rPr lang="zh-CN" altLang="zh-CN" sz="1800" dirty="0">
                <a:effectLst/>
                <a:latin typeface="Times New Roman" panose="02020603050405020304" pitchFamily="18" charset="0"/>
                <a:ea typeface="宋体" panose="02010600030101010101" pitchFamily="2" charset="-122"/>
              </a:rPr>
              <a:t>（缓冲）类，用来表示字节序列及实现字节操作。为什么是字节呢？因为字节恰恰是网络数据传输的最基本格式。</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既然讲到</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，就不得不提一下</a:t>
            </a:r>
            <a:r>
              <a:rPr lang="en-US" altLang="zh-CN" sz="1800" dirty="0" err="1">
                <a:effectLst/>
                <a:latin typeface="Times New Roman" panose="02020603050405020304" pitchFamily="18" charset="0"/>
                <a:ea typeface="宋体" panose="02010600030101010101" pitchFamily="2" charset="-122"/>
              </a:rPr>
              <a:t>ByteBuffer</a:t>
            </a:r>
            <a:r>
              <a:rPr lang="zh-CN" altLang="zh-CN" sz="1800" dirty="0">
                <a:effectLst/>
                <a:latin typeface="Times New Roman" panose="02020603050405020304" pitchFamily="18" charset="0"/>
                <a:ea typeface="宋体" panose="02010600030101010101" pitchFamily="2" charset="-122"/>
              </a:rPr>
              <a:t>了。这个</a:t>
            </a:r>
            <a:r>
              <a:rPr lang="en-US" altLang="zh-CN" sz="1800" dirty="0" err="1">
                <a:effectLst/>
                <a:latin typeface="Times New Roman" panose="02020603050405020304" pitchFamily="18" charset="0"/>
                <a:ea typeface="宋体" panose="02010600030101010101" pitchFamily="2" charset="-122"/>
              </a:rPr>
              <a:t>ByteBuffer</a:t>
            </a:r>
            <a:r>
              <a:rPr lang="zh-CN" altLang="zh-CN" sz="1800" dirty="0">
                <a:effectLst/>
                <a:latin typeface="Times New Roman" panose="02020603050405020304" pitchFamily="18" charset="0"/>
                <a:ea typeface="宋体" panose="02010600030101010101" pitchFamily="2" charset="-122"/>
              </a:rPr>
              <a:t>就是</a:t>
            </a:r>
            <a:r>
              <a:rPr lang="en-US" altLang="zh-CN" sz="1800" dirty="0">
                <a:effectLst/>
                <a:latin typeface="Times New Roman" panose="02020603050405020304" pitchFamily="18" charset="0"/>
                <a:ea typeface="宋体" panose="02010600030101010101" pitchFamily="2" charset="-122"/>
              </a:rPr>
              <a:t>Java NIO</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JDK 1.4+</a:t>
            </a:r>
            <a:r>
              <a:rPr lang="zh-CN" altLang="zh-CN" sz="1800" dirty="0">
                <a:effectLst/>
                <a:latin typeface="Times New Roman" panose="02020603050405020304" pitchFamily="18" charset="0"/>
                <a:ea typeface="宋体" panose="02010600030101010101" pitchFamily="2" charset="-122"/>
              </a:rPr>
              <a:t>）设计的</a:t>
            </a:r>
            <a:r>
              <a:rPr lang="en-US" altLang="zh-CN" sz="1800" dirty="0">
                <a:effectLst/>
                <a:latin typeface="Times New Roman" panose="02020603050405020304" pitchFamily="18" charset="0"/>
                <a:ea typeface="宋体" panose="02010600030101010101" pitchFamily="2" charset="-122"/>
              </a:rPr>
              <a:t>Buffer</a:t>
            </a:r>
            <a:r>
              <a:rPr lang="zh-CN" altLang="zh-CN" sz="1800" dirty="0">
                <a:effectLst/>
                <a:latin typeface="Times New Roman" panose="02020603050405020304" pitchFamily="18" charset="0"/>
                <a:ea typeface="宋体" panose="02010600030101010101" pitchFamily="2" charset="-122"/>
              </a:rPr>
              <a:t>（缓冲）类，功能也是一个数据容器。</a:t>
            </a:r>
            <a:r>
              <a:rPr lang="en-US" altLang="zh-CN" sz="1800" dirty="0">
                <a:effectLst/>
                <a:latin typeface="Times New Roman" panose="02020603050405020304" pitchFamily="18" charset="0"/>
                <a:ea typeface="宋体" panose="02010600030101010101" pitchFamily="2" charset="-122"/>
              </a:rPr>
              <a:t>Java NIO</a:t>
            </a:r>
            <a:r>
              <a:rPr lang="zh-CN" altLang="zh-CN" sz="1800" dirty="0">
                <a:effectLst/>
                <a:latin typeface="Times New Roman" panose="02020603050405020304" pitchFamily="18" charset="0"/>
                <a:ea typeface="宋体" panose="02010600030101010101" pitchFamily="2" charset="-122"/>
              </a:rPr>
              <a:t>设计</a:t>
            </a:r>
            <a:r>
              <a:rPr lang="en-US" altLang="zh-CN" sz="1800" dirty="0" err="1">
                <a:effectLst/>
                <a:latin typeface="Times New Roman" panose="02020603050405020304" pitchFamily="18" charset="0"/>
                <a:ea typeface="宋体" panose="02010600030101010101" pitchFamily="2" charset="-122"/>
              </a:rPr>
              <a:t>ByteBuffer</a:t>
            </a:r>
            <a:r>
              <a:rPr lang="zh-CN" altLang="zh-CN" sz="1800" dirty="0">
                <a:effectLst/>
                <a:latin typeface="Times New Roman" panose="02020603050405020304" pitchFamily="18" charset="0"/>
                <a:ea typeface="宋体" panose="02010600030101010101" pitchFamily="2" charset="-122"/>
              </a:rPr>
              <a:t>的目的是什么呢？</a:t>
            </a:r>
            <a:r>
              <a:rPr lang="en-US" altLang="zh-CN" sz="1800" dirty="0" err="1">
                <a:effectLst/>
                <a:latin typeface="Times New Roman" panose="02020603050405020304" pitchFamily="18" charset="0"/>
                <a:ea typeface="宋体" panose="02010600030101010101" pitchFamily="2" charset="-122"/>
              </a:rPr>
              <a:t>ByteBuffer</a:t>
            </a:r>
            <a:r>
              <a:rPr lang="zh-CN" altLang="zh-CN" sz="1800" dirty="0">
                <a:effectLst/>
                <a:latin typeface="Times New Roman" panose="02020603050405020304" pitchFamily="18" charset="0"/>
                <a:ea typeface="宋体" panose="02010600030101010101" pitchFamily="2" charset="-122"/>
              </a:rPr>
              <a:t>相当于实现了一个数据缓冲区，每次读写操作时可以一次性将较多的数据放进去。这样做的好处就是，当下一次进行读写操作到来时，可以直接在这个数据缓冲区中进行操作，避免了频繁的进行</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操作（消耗大、费时间）。这个是设计</a:t>
            </a:r>
            <a:r>
              <a:rPr lang="en-US" altLang="zh-CN" sz="1800" dirty="0">
                <a:effectLst/>
                <a:latin typeface="Times New Roman" panose="02020603050405020304" pitchFamily="18" charset="0"/>
                <a:ea typeface="宋体" panose="02010600030101010101" pitchFamily="2" charset="-122"/>
              </a:rPr>
              <a:t>Buffer</a:t>
            </a:r>
            <a:r>
              <a:rPr lang="zh-CN" altLang="zh-CN" sz="1800" dirty="0">
                <a:effectLst/>
                <a:latin typeface="Times New Roman" panose="02020603050405020304" pitchFamily="18" charset="0"/>
                <a:ea typeface="宋体" panose="02010600030101010101" pitchFamily="2" charset="-122"/>
              </a:rPr>
              <a:t>（缓冲）</a:t>
            </a:r>
            <a:r>
              <a:rPr lang="en-US" altLang="zh-CN" sz="1800" dirty="0">
                <a:effectLst/>
                <a:latin typeface="Times New Roman" panose="02020603050405020304" pitchFamily="18" charset="0"/>
                <a:ea typeface="宋体" panose="02010600030101010101" pitchFamily="2" charset="-122"/>
              </a:rPr>
              <a:t>API</a:t>
            </a:r>
            <a:r>
              <a:rPr lang="zh-CN" altLang="zh-CN" sz="1800" dirty="0">
                <a:effectLst/>
                <a:latin typeface="Times New Roman" panose="02020603050405020304" pitchFamily="18" charset="0"/>
                <a:ea typeface="宋体" panose="02010600030101010101" pitchFamily="2" charset="-122"/>
              </a:rPr>
              <a:t>的好处。</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4.2 </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内存管理核心</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4.2.2 </a:t>
            </a:r>
            <a:r>
              <a:rPr lang="en-US" altLang="zh-CN" dirty="0" err="1"/>
              <a:t>ByteBuf</a:t>
            </a:r>
            <a:r>
              <a:rPr lang="zh-CN" altLang="en-US" dirty="0"/>
              <a:t>及其辅助类</a:t>
            </a:r>
          </a:p>
        </p:txBody>
      </p:sp>
      <p:sp>
        <p:nvSpPr>
          <p:cNvPr id="9" name="文本框 8">
            <a:extLst>
              <a:ext uri="{FF2B5EF4-FFF2-40B4-BE49-F238E27FC236}">
                <a16:creationId xmlns:a16="http://schemas.microsoft.com/office/drawing/2014/main" id="{E64D96D8-68D0-4F5F-8372-D1264A74971E}"/>
              </a:ext>
            </a:extLst>
          </p:cNvPr>
          <p:cNvSpPr txBox="1"/>
          <p:nvPr/>
        </p:nvSpPr>
        <p:spPr>
          <a:xfrm>
            <a:off x="457198" y="2311301"/>
            <a:ext cx="8229599" cy="27597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框架在实现</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类过程中，定义了一组相关的辅助类，具体包括</a:t>
            </a:r>
            <a:r>
              <a:rPr lang="en-US" altLang="zh-CN" sz="1800" dirty="0" err="1">
                <a:effectLst/>
                <a:latin typeface="Times New Roman" panose="02020603050405020304" pitchFamily="18" charset="0"/>
                <a:ea typeface="宋体" panose="02010600030101010101" pitchFamily="2" charset="-122"/>
              </a:rPr>
              <a:t>ByteBufHolder</a:t>
            </a:r>
            <a:r>
              <a:rPr lang="zh-CN" altLang="zh-CN" sz="1800" dirty="0">
                <a:effectLst/>
                <a:latin typeface="Times New Roman" panose="02020603050405020304" pitchFamily="18" charset="0"/>
                <a:ea typeface="宋体" panose="02010600030101010101" pitchFamily="2" charset="-122"/>
              </a:rPr>
              <a:t>、</a:t>
            </a:r>
            <a:r>
              <a:rPr lang="en-US" altLang="zh-CN" sz="1800" dirty="0" err="1">
                <a:effectLst/>
                <a:latin typeface="Times New Roman" panose="02020603050405020304" pitchFamily="18" charset="0"/>
                <a:ea typeface="宋体" panose="02010600030101010101" pitchFamily="2" charset="-122"/>
              </a:rPr>
              <a:t>ByteBufAllocator</a:t>
            </a:r>
            <a:r>
              <a:rPr lang="zh-CN" altLang="zh-CN" sz="1800" dirty="0">
                <a:effectLst/>
                <a:latin typeface="Times New Roman" panose="02020603050405020304" pitchFamily="18" charset="0"/>
                <a:ea typeface="宋体" panose="02010600030101010101" pitchFamily="2" charset="-122"/>
              </a:rPr>
              <a:t>、</a:t>
            </a:r>
            <a:r>
              <a:rPr lang="en-US" altLang="zh-CN" sz="1800" dirty="0" err="1">
                <a:effectLst/>
                <a:latin typeface="Times New Roman" panose="02020603050405020304" pitchFamily="18" charset="0"/>
                <a:ea typeface="宋体" panose="02010600030101010101" pitchFamily="2" charset="-122"/>
              </a:rPr>
              <a:t>CompositeByteBuf</a:t>
            </a:r>
            <a:r>
              <a:rPr lang="zh-CN" altLang="zh-CN" sz="1800" dirty="0">
                <a:effectLst/>
                <a:latin typeface="Times New Roman" panose="02020603050405020304" pitchFamily="18" charset="0"/>
                <a:ea typeface="宋体" panose="02010600030101010101" pitchFamily="2" charset="-122"/>
              </a:rPr>
              <a:t>和</a:t>
            </a:r>
            <a:r>
              <a:rPr lang="en-US" altLang="zh-CN" sz="1800" dirty="0" err="1">
                <a:effectLst/>
                <a:latin typeface="Times New Roman" panose="02020603050405020304" pitchFamily="18" charset="0"/>
                <a:ea typeface="宋体" panose="02010600030101010101" pitchFamily="2" charset="-122"/>
              </a:rPr>
              <a:t>ByteBufUtil</a:t>
            </a:r>
            <a:r>
              <a:rPr lang="zh-CN" altLang="zh-CN" sz="1800" dirty="0">
                <a:effectLst/>
                <a:latin typeface="Times New Roman" panose="02020603050405020304" pitchFamily="18" charset="0"/>
                <a:ea typeface="宋体" panose="02010600030101010101" pitchFamily="2" charset="-122"/>
              </a:rPr>
              <a:t>这几个。下面，我们详细介绍一下这几个辅助类的功能作用。</a:t>
            </a:r>
          </a:p>
          <a:p>
            <a:pPr marL="800100" indent="-266700" algn="just">
              <a:lnSpc>
                <a:spcPts val="1570"/>
              </a:lnSpc>
            </a:pPr>
            <a:r>
              <a:rPr lang="en-US" altLang="zh-CN" sz="1800" dirty="0">
                <a:effectLst/>
                <a:latin typeface="Wingdings" panose="05000000000000000000" pitchFamily="2" charset="2"/>
                <a:ea typeface="宋体" panose="02010600030101010101" pitchFamily="2" charset="-122"/>
              </a:rPr>
              <a:t>l </a:t>
            </a:r>
            <a:r>
              <a:rPr lang="en-US" altLang="zh-CN" sz="1800" dirty="0" err="1">
                <a:effectLst/>
                <a:latin typeface="Times New Roman" panose="02020603050405020304" pitchFamily="18" charset="0"/>
                <a:ea typeface="宋体" panose="02010600030101010101" pitchFamily="2" charset="-122"/>
              </a:rPr>
              <a:t>ByteBufHolder</a:t>
            </a:r>
            <a:r>
              <a:rPr lang="zh-CN" altLang="zh-CN" sz="1800" dirty="0">
                <a:effectLst/>
                <a:latin typeface="Times New Roman" panose="02020603050405020304" pitchFamily="18" charset="0"/>
                <a:ea typeface="宋体" panose="02010600030101010101" pitchFamily="2" charset="-122"/>
              </a:rPr>
              <a:t>接口</a:t>
            </a:r>
          </a:p>
          <a:p>
            <a:pPr marL="800100" indent="266700" algn="just">
              <a:lnSpc>
                <a:spcPts val="1570"/>
              </a:lnSpc>
            </a:pPr>
            <a:r>
              <a:rPr lang="en-US" altLang="zh-CN" sz="1800" dirty="0" err="1">
                <a:effectLst/>
                <a:latin typeface="Times New Roman" panose="02020603050405020304" pitchFamily="18" charset="0"/>
                <a:ea typeface="宋体" panose="02010600030101010101" pitchFamily="2" charset="-122"/>
              </a:rPr>
              <a:t>ByteBufHolder</a:t>
            </a:r>
            <a:r>
              <a:rPr lang="zh-CN" altLang="zh-CN" sz="1800" dirty="0">
                <a:effectLst/>
                <a:latin typeface="Times New Roman" panose="02020603050405020304" pitchFamily="18" charset="0"/>
                <a:ea typeface="宋体" panose="02010600030101010101" pitchFamily="2" charset="-122"/>
              </a:rPr>
              <a:t>是</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的容器，本质上是一个接口（</a:t>
            </a:r>
            <a:r>
              <a:rPr lang="en-US" altLang="zh-CN" sz="1800" dirty="0">
                <a:effectLst/>
                <a:latin typeface="Times New Roman" panose="02020603050405020304" pitchFamily="18" charset="0"/>
                <a:ea typeface="宋体" panose="02010600030101010101" pitchFamily="2" charset="-122"/>
              </a:rPr>
              <a:t>Interface</a:t>
            </a:r>
            <a:r>
              <a:rPr lang="zh-CN" altLang="zh-CN" sz="1800" dirty="0">
                <a:effectLst/>
                <a:latin typeface="Times New Roman" panose="02020603050405020304" pitchFamily="18" charset="0"/>
                <a:ea typeface="宋体" panose="02010600030101010101" pitchFamily="2" charset="-122"/>
              </a:rPr>
              <a:t>）实现。在</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框架中，通过</a:t>
            </a:r>
            <a:r>
              <a:rPr lang="en-US" altLang="zh-CN" sz="1800" dirty="0" err="1">
                <a:effectLst/>
                <a:latin typeface="Times New Roman" panose="02020603050405020304" pitchFamily="18" charset="0"/>
                <a:ea typeface="宋体" panose="02010600030101010101" pitchFamily="2" charset="-122"/>
              </a:rPr>
              <a:t>ByteBufHolder</a:t>
            </a:r>
            <a:r>
              <a:rPr lang="zh-CN" altLang="zh-CN" sz="1800" dirty="0">
                <a:effectLst/>
                <a:latin typeface="Times New Roman" panose="02020603050405020304" pitchFamily="18" charset="0"/>
                <a:ea typeface="宋体" panose="02010600030101010101" pitchFamily="2" charset="-122"/>
              </a:rPr>
              <a:t>接口可以实现</a:t>
            </a:r>
            <a:r>
              <a:rPr lang="en-US" altLang="zh-CN" sz="1800" dirty="0">
                <a:effectLst/>
                <a:latin typeface="Times New Roman" panose="02020603050405020304" pitchFamily="18" charset="0"/>
                <a:ea typeface="宋体" panose="02010600030101010101" pitchFamily="2" charset="-122"/>
              </a:rPr>
              <a:t>HTTP</a:t>
            </a:r>
            <a:r>
              <a:rPr lang="zh-CN" altLang="zh-CN" sz="1800" dirty="0">
                <a:effectLst/>
                <a:latin typeface="Times New Roman" panose="02020603050405020304" pitchFamily="18" charset="0"/>
                <a:ea typeface="宋体" panose="02010600030101010101" pitchFamily="2" charset="-122"/>
              </a:rPr>
              <a:t>请求消息和应答消息都可以携带消息体的功能。这个消息体在</a:t>
            </a:r>
            <a:r>
              <a:rPr lang="en-US" altLang="zh-CN" sz="1800" dirty="0">
                <a:effectLst/>
                <a:latin typeface="Times New Roman" panose="02020603050405020304" pitchFamily="18" charset="0"/>
                <a:ea typeface="宋体" panose="02010600030101010101" pitchFamily="2" charset="-122"/>
              </a:rPr>
              <a:t>Java NIO</a:t>
            </a:r>
            <a:r>
              <a:rPr lang="zh-CN" altLang="zh-CN" sz="1800" dirty="0">
                <a:effectLst/>
                <a:latin typeface="Times New Roman" panose="02020603050405020304" pitchFamily="18" charset="0"/>
                <a:ea typeface="宋体" panose="02010600030101010101" pitchFamily="2" charset="-122"/>
              </a:rPr>
              <a:t>中就是</a:t>
            </a:r>
            <a:r>
              <a:rPr lang="en-US" altLang="zh-CN" sz="1800" dirty="0" err="1">
                <a:effectLst/>
                <a:latin typeface="Times New Roman" panose="02020603050405020304" pitchFamily="18" charset="0"/>
                <a:ea typeface="宋体" panose="02010600030101010101" pitchFamily="2" charset="-122"/>
              </a:rPr>
              <a:t>ByteBuffer</a:t>
            </a:r>
            <a:r>
              <a:rPr lang="zh-CN" altLang="zh-CN" sz="1800" dirty="0">
                <a:effectLst/>
                <a:latin typeface="Times New Roman" panose="02020603050405020304" pitchFamily="18" charset="0"/>
                <a:ea typeface="宋体" panose="02010600030101010101" pitchFamily="2" charset="-122"/>
              </a:rPr>
              <a:t>对象，相应的在</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中就是</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对象。</a:t>
            </a:r>
          </a:p>
          <a:p>
            <a:pPr marL="800100" indent="266700" algn="just">
              <a:lnSpc>
                <a:spcPts val="1570"/>
              </a:lnSpc>
            </a:pPr>
            <a:r>
              <a:rPr lang="en-US" altLang="zh-CN" sz="1800" dirty="0" err="1">
                <a:effectLst/>
                <a:latin typeface="Times New Roman" panose="02020603050405020304" pitchFamily="18" charset="0"/>
                <a:ea typeface="宋体" panose="02010600030101010101" pitchFamily="2" charset="-122"/>
              </a:rPr>
              <a:t>ByteBufHolder</a:t>
            </a:r>
            <a:r>
              <a:rPr lang="zh-CN" altLang="zh-CN" sz="1800" dirty="0">
                <a:effectLst/>
                <a:latin typeface="Times New Roman" panose="02020603050405020304" pitchFamily="18" charset="0"/>
                <a:ea typeface="宋体" panose="02010600030101010101" pitchFamily="2" charset="-122"/>
              </a:rPr>
              <a:t>设计的初衷是什么呢？我们知道，不同协议的消息体一般包含各自的协议字段，就需要对</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对象进行不同的包装与抽象。因此，</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就抽象出来这个</a:t>
            </a:r>
            <a:r>
              <a:rPr lang="en-US" altLang="zh-CN" sz="1800" dirty="0" err="1">
                <a:effectLst/>
                <a:latin typeface="Times New Roman" panose="02020603050405020304" pitchFamily="18" charset="0"/>
                <a:ea typeface="宋体" panose="02010600030101010101" pitchFamily="2" charset="-122"/>
              </a:rPr>
              <a:t>ByteBufHolder</a:t>
            </a:r>
            <a:r>
              <a:rPr lang="zh-CN" altLang="zh-CN" sz="1800" dirty="0">
                <a:effectLst/>
                <a:latin typeface="Times New Roman" panose="02020603050405020304" pitchFamily="18" charset="0"/>
                <a:ea typeface="宋体" panose="02010600030101010101" pitchFamily="2" charset="-122"/>
              </a:rPr>
              <a:t>接口（包含一个</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定义），也就是实现了对</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对象的封装。接下来，设计人员就可以通过继承</a:t>
            </a:r>
            <a:r>
              <a:rPr lang="en-US" altLang="zh-CN" sz="1800" dirty="0" err="1">
                <a:effectLst/>
                <a:latin typeface="Times New Roman" panose="02020603050405020304" pitchFamily="18" charset="0"/>
                <a:ea typeface="宋体" panose="02010600030101010101" pitchFamily="2" charset="-122"/>
              </a:rPr>
              <a:t>ByteBufHolder</a:t>
            </a:r>
            <a:r>
              <a:rPr lang="zh-CN" altLang="zh-CN" sz="1800" dirty="0">
                <a:effectLst/>
                <a:latin typeface="Times New Roman" panose="02020603050405020304" pitchFamily="18" charset="0"/>
                <a:ea typeface="宋体" panose="02010600030101010101" pitchFamily="2" charset="-122"/>
              </a:rPr>
              <a:t>接口，按需封装自己的实现。</a:t>
            </a:r>
          </a:p>
        </p:txBody>
      </p:sp>
    </p:spTree>
    <p:extLst>
      <p:ext uri="{BB962C8B-B14F-4D97-AF65-F5344CB8AC3E}">
        <p14:creationId xmlns:p14="http://schemas.microsoft.com/office/powerpoint/2010/main" val="167144045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4.2 </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内存管理核心</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4.2.3 </a:t>
            </a:r>
            <a:r>
              <a:rPr lang="en-US" altLang="zh-CN" dirty="0" err="1"/>
              <a:t>ByteBuf</a:t>
            </a:r>
            <a:r>
              <a:rPr lang="zh-CN" altLang="en-US" dirty="0"/>
              <a:t>工作原理</a:t>
            </a:r>
          </a:p>
        </p:txBody>
      </p:sp>
      <p:sp>
        <p:nvSpPr>
          <p:cNvPr id="6" name="文本框 5">
            <a:extLst>
              <a:ext uri="{FF2B5EF4-FFF2-40B4-BE49-F238E27FC236}">
                <a16:creationId xmlns:a16="http://schemas.microsoft.com/office/drawing/2014/main" id="{696A06FF-D642-42EF-9457-3F19EDC9147F}"/>
              </a:ext>
            </a:extLst>
          </p:cNvPr>
          <p:cNvSpPr txBox="1"/>
          <p:nvPr/>
        </p:nvSpPr>
        <p:spPr>
          <a:xfrm>
            <a:off x="457199" y="2034988"/>
            <a:ext cx="8095129" cy="2964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框架在</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中所做出的改进是非常明显的，很好的解决了网络通信数据（字节流）的传输要求。前文中，我们提到了网络数据传输的最基本格式是字节，这就要求数据传输所使用的数据接口是高效安全的。因此，</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设计了</a:t>
            </a:r>
            <a:r>
              <a:rPr lang="en-US" altLang="zh-CN" sz="1800" dirty="0">
                <a:effectLst/>
                <a:latin typeface="Times New Roman" panose="02020603050405020304" pitchFamily="18" charset="0"/>
                <a:ea typeface="宋体" panose="02010600030101010101" pitchFamily="2" charset="-122"/>
              </a:rPr>
              <a:t>Pipeline</a:t>
            </a:r>
            <a:r>
              <a:rPr lang="zh-CN" altLang="zh-CN" sz="1800" dirty="0">
                <a:effectLst/>
                <a:latin typeface="Times New Roman" panose="02020603050405020304" pitchFamily="18" charset="0"/>
                <a:ea typeface="宋体" panose="02010600030101010101" pitchFamily="2" charset="-122"/>
              </a:rPr>
              <a:t>（管道）和</a:t>
            </a:r>
            <a:r>
              <a:rPr lang="en-US" altLang="zh-CN" sz="1800" dirty="0">
                <a:effectLst/>
                <a:latin typeface="Times New Roman" panose="02020603050405020304" pitchFamily="18" charset="0"/>
                <a:ea typeface="宋体" panose="02010600030101010101" pitchFamily="2" charset="-122"/>
              </a:rPr>
              <a:t>Buffer</a:t>
            </a:r>
            <a:r>
              <a:rPr lang="zh-CN" altLang="zh-CN" sz="1800" dirty="0">
                <a:effectLst/>
                <a:latin typeface="Times New Roman" panose="02020603050405020304" pitchFamily="18" charset="0"/>
                <a:ea typeface="宋体" panose="02010600030101010101" pitchFamily="2" charset="-122"/>
              </a:rPr>
              <a:t>（缓冲）来解决这个问题，</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就是用来完成数据缓冲功能的。</a:t>
            </a:r>
          </a:p>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在设计上实现了可以自定义缓冲类型的功能，扩展性良好。</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通过方法链、引用计数（</a:t>
            </a:r>
            <a:r>
              <a:rPr lang="en-US" altLang="zh-CN" sz="1800" dirty="0">
                <a:effectLst/>
                <a:latin typeface="Times New Roman" panose="02020603050405020304" pitchFamily="18" charset="0"/>
                <a:ea typeface="宋体" panose="02010600030101010101" pitchFamily="2" charset="-122"/>
              </a:rPr>
              <a:t>reference-counting</a:t>
            </a:r>
            <a:r>
              <a:rPr lang="zh-CN" altLang="zh-CN" sz="1800" dirty="0">
                <a:effectLst/>
                <a:latin typeface="Times New Roman" panose="02020603050405020304" pitchFamily="18" charset="0"/>
                <a:ea typeface="宋体" panose="02010600030101010101" pitchFamily="2" charset="-122"/>
              </a:rPr>
              <a:t>）、内存池技术（</a:t>
            </a:r>
            <a:r>
              <a:rPr lang="en-US" altLang="zh-CN" sz="1800" dirty="0">
                <a:effectLst/>
                <a:latin typeface="Times New Roman" panose="02020603050405020304" pitchFamily="18" charset="0"/>
                <a:ea typeface="宋体" panose="02010600030101010101" pitchFamily="2" charset="-122"/>
              </a:rPr>
              <a:t>Pooling</a:t>
            </a:r>
            <a:r>
              <a:rPr lang="zh-CN" altLang="zh-CN" sz="1800" dirty="0">
                <a:effectLst/>
                <a:latin typeface="Times New Roman" panose="02020603050405020304" pitchFamily="18" charset="0"/>
                <a:ea typeface="宋体" panose="02010600030101010101" pitchFamily="2" charset="-122"/>
              </a:rPr>
              <a:t>） ，将读取和写入索引彻底分离（对比于</a:t>
            </a:r>
            <a:r>
              <a:rPr lang="en-US" altLang="zh-CN" sz="1800" dirty="0">
                <a:effectLst/>
                <a:latin typeface="Times New Roman" panose="02020603050405020304" pitchFamily="18" charset="0"/>
                <a:ea typeface="宋体" panose="02010600030101010101" pitchFamily="2" charset="-122"/>
              </a:rPr>
              <a:t>Java NIO</a:t>
            </a:r>
            <a:r>
              <a:rPr lang="zh-CN" altLang="zh-CN" sz="1800" dirty="0">
                <a:effectLst/>
                <a:latin typeface="Times New Roman" panose="02020603050405020304" pitchFamily="18" charset="0"/>
                <a:ea typeface="宋体" panose="02010600030101010101" pitchFamily="2" charset="-122"/>
              </a:rPr>
              <a:t>的</a:t>
            </a:r>
            <a:r>
              <a:rPr lang="en-US" altLang="zh-CN" sz="1800" dirty="0" err="1">
                <a:effectLst/>
                <a:latin typeface="Times New Roman" panose="02020603050405020304" pitchFamily="18" charset="0"/>
                <a:ea typeface="宋体" panose="02010600030101010101" pitchFamily="2" charset="-122"/>
              </a:rPr>
              <a:t>ByteBuffer</a:t>
            </a:r>
            <a:r>
              <a:rPr lang="zh-CN" altLang="zh-CN" sz="1800" dirty="0">
                <a:effectLst/>
                <a:latin typeface="Times New Roman" panose="02020603050405020304" pitchFamily="18" charset="0"/>
                <a:ea typeface="宋体" panose="02010600030101010101" pitchFamily="2" charset="-122"/>
              </a:rPr>
              <a:t>），不需要调用</a:t>
            </a:r>
            <a:r>
              <a:rPr lang="en-US" altLang="zh-CN" sz="1800" dirty="0">
                <a:effectLst/>
                <a:latin typeface="Times New Roman" panose="02020603050405020304" pitchFamily="18" charset="0"/>
                <a:ea typeface="宋体" panose="02010600030101010101" pitchFamily="2" charset="-122"/>
              </a:rPr>
              <a:t>flip()</a:t>
            </a:r>
            <a:r>
              <a:rPr lang="zh-CN" altLang="zh-CN" sz="1800" dirty="0">
                <a:effectLst/>
                <a:latin typeface="Times New Roman" panose="02020603050405020304" pitchFamily="18" charset="0"/>
                <a:ea typeface="宋体" panose="02010600030101010101" pitchFamily="2" charset="-122"/>
              </a:rPr>
              <a:t>方法就可以进行读</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rPr>
              <a:t>写模式的切换。另外，</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还通过一个内置的复合缓冲类型实现了零拷贝（后文进行介绍）。</a:t>
            </a:r>
          </a:p>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通过两个位置（</a:t>
            </a:r>
            <a:r>
              <a:rPr lang="en-US" altLang="zh-CN" sz="1800" dirty="0">
                <a:effectLst/>
                <a:latin typeface="Times New Roman" panose="02020603050405020304" pitchFamily="18" charset="0"/>
                <a:ea typeface="宋体" panose="02010600030101010101" pitchFamily="2" charset="-122"/>
              </a:rPr>
              <a:t>position</a:t>
            </a:r>
            <a:r>
              <a:rPr lang="zh-CN" altLang="zh-CN" sz="1800" dirty="0">
                <a:effectLst/>
                <a:latin typeface="Times New Roman" panose="02020603050405020304" pitchFamily="18" charset="0"/>
                <a:ea typeface="宋体" panose="02010600030101010101" pitchFamily="2" charset="-122"/>
              </a:rPr>
              <a:t>）索引指针来配合缓冲区的读写操作，读操作使用</a:t>
            </a:r>
            <a:r>
              <a:rPr lang="en-US" altLang="zh-CN" sz="1800" dirty="0" err="1">
                <a:effectLst/>
                <a:latin typeface="Times New Roman" panose="02020603050405020304" pitchFamily="18" charset="0"/>
                <a:ea typeface="宋体" panose="02010600030101010101" pitchFamily="2" charset="-122"/>
              </a:rPr>
              <a:t>readerIndex</a:t>
            </a:r>
            <a:r>
              <a:rPr lang="zh-CN" altLang="zh-CN" sz="1800" dirty="0">
                <a:effectLst/>
                <a:latin typeface="Times New Roman" panose="02020603050405020304" pitchFamily="18" charset="0"/>
                <a:ea typeface="宋体" panose="02010600030101010101" pitchFamily="2" charset="-122"/>
              </a:rPr>
              <a:t>索引指针，写操作使用</a:t>
            </a:r>
            <a:r>
              <a:rPr lang="en-US" altLang="zh-CN" sz="1800" dirty="0" err="1">
                <a:effectLst/>
                <a:latin typeface="Times New Roman" panose="02020603050405020304" pitchFamily="18" charset="0"/>
                <a:ea typeface="宋体" panose="02010600030101010101" pitchFamily="2" charset="-122"/>
              </a:rPr>
              <a:t>writerIndex</a:t>
            </a:r>
            <a:r>
              <a:rPr lang="zh-CN" altLang="zh-CN" sz="1800" dirty="0">
                <a:effectLst/>
                <a:latin typeface="Times New Roman" panose="02020603050405020304" pitchFamily="18" charset="0"/>
                <a:ea typeface="宋体" panose="02010600030101010101" pitchFamily="2" charset="-122"/>
              </a:rPr>
              <a:t>索引指针。</a:t>
            </a:r>
            <a:r>
              <a:rPr lang="en-US" altLang="zh-CN" sz="1800" dirty="0" err="1">
                <a:effectLst/>
                <a:latin typeface="Times New Roman" panose="02020603050405020304" pitchFamily="18" charset="0"/>
                <a:ea typeface="宋体" panose="02010600030101010101" pitchFamily="2" charset="-122"/>
              </a:rPr>
              <a:t>readerIndex</a:t>
            </a:r>
            <a:r>
              <a:rPr lang="zh-CN" altLang="zh-CN" sz="1800" dirty="0">
                <a:effectLst/>
                <a:latin typeface="Times New Roman" panose="02020603050405020304" pitchFamily="18" charset="0"/>
                <a:ea typeface="宋体" panose="02010600030101010101" pitchFamily="2" charset="-122"/>
              </a:rPr>
              <a:t>指针和</a:t>
            </a:r>
            <a:r>
              <a:rPr lang="en-US" altLang="zh-CN" sz="1800" dirty="0" err="1">
                <a:effectLst/>
                <a:latin typeface="Times New Roman" panose="02020603050405020304" pitchFamily="18" charset="0"/>
                <a:ea typeface="宋体" panose="02010600030101010101" pitchFamily="2" charset="-122"/>
              </a:rPr>
              <a:t>writerIndex</a:t>
            </a:r>
            <a:r>
              <a:rPr lang="zh-CN" altLang="zh-CN" sz="1800" dirty="0">
                <a:effectLst/>
                <a:latin typeface="Times New Roman" panose="02020603050405020304" pitchFamily="18" charset="0"/>
                <a:ea typeface="宋体" panose="02010600030101010101" pitchFamily="2" charset="-122"/>
              </a:rPr>
              <a:t>指针的取值初始定义为</a:t>
            </a:r>
            <a:r>
              <a:rPr lang="en-US" altLang="zh-CN" sz="1800" dirty="0">
                <a:effectLst/>
                <a:latin typeface="Times New Roman" panose="02020603050405020304" pitchFamily="18" charset="0"/>
                <a:ea typeface="宋体" panose="02010600030101010101" pitchFamily="2" charset="-122"/>
              </a:rPr>
              <a:t>0</a:t>
            </a:r>
            <a:r>
              <a:rPr lang="zh-CN" altLang="zh-CN" sz="1800" dirty="0">
                <a:effectLst/>
                <a:latin typeface="Times New Roman" panose="02020603050405020304" pitchFamily="18" charset="0"/>
                <a:ea typeface="宋体" panose="02010600030101010101" pitchFamily="2" charset="-122"/>
              </a:rPr>
              <a:t>，如图</a:t>
            </a:r>
            <a:r>
              <a:rPr lang="en-US" altLang="zh-CN" sz="1800" dirty="0">
                <a:effectLst/>
                <a:latin typeface="Times New Roman" panose="02020603050405020304" pitchFamily="18" charset="0"/>
                <a:ea typeface="宋体" panose="02010600030101010101" pitchFamily="2" charset="-122"/>
              </a:rPr>
              <a:t>4.2</a:t>
            </a:r>
            <a:r>
              <a:rPr lang="zh-CN" altLang="zh-CN" sz="1800" dirty="0">
                <a:effectLst/>
                <a:latin typeface="Times New Roman" panose="02020603050405020304" pitchFamily="18" charset="0"/>
                <a:ea typeface="宋体" panose="02010600030101010101" pitchFamily="2" charset="-122"/>
              </a:rPr>
              <a:t>所示。</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在初始化分配时，</a:t>
            </a:r>
            <a:r>
              <a:rPr lang="en-US" altLang="zh-CN" sz="1800" dirty="0" err="1">
                <a:effectLst/>
                <a:latin typeface="Times New Roman" panose="02020603050405020304" pitchFamily="18" charset="0"/>
                <a:ea typeface="宋体" panose="02010600030101010101" pitchFamily="2" charset="-122"/>
              </a:rPr>
              <a:t>readerIndex</a:t>
            </a:r>
            <a:r>
              <a:rPr lang="zh-CN" altLang="zh-CN" sz="1800" dirty="0">
                <a:effectLst/>
                <a:latin typeface="Times New Roman" panose="02020603050405020304" pitchFamily="18" charset="0"/>
                <a:ea typeface="宋体" panose="02010600030101010101" pitchFamily="2" charset="-122"/>
              </a:rPr>
              <a:t>指针和</a:t>
            </a:r>
            <a:r>
              <a:rPr lang="en-US" altLang="zh-CN" sz="1800" dirty="0" err="1">
                <a:effectLst/>
                <a:latin typeface="Times New Roman" panose="02020603050405020304" pitchFamily="18" charset="0"/>
                <a:ea typeface="宋体" panose="02010600030101010101" pitchFamily="2" charset="-122"/>
              </a:rPr>
              <a:t>writerIndex</a:t>
            </a:r>
            <a:r>
              <a:rPr lang="zh-CN" altLang="zh-CN" sz="1800" dirty="0">
                <a:effectLst/>
                <a:latin typeface="Times New Roman" panose="02020603050405020304" pitchFamily="18" charset="0"/>
                <a:ea typeface="宋体" panose="02010600030101010101" pitchFamily="2" charset="-122"/>
              </a:rPr>
              <a:t>指针的初始位置定义为</a:t>
            </a:r>
            <a:r>
              <a:rPr lang="en-US" altLang="zh-CN" sz="1800" dirty="0">
                <a:effectLst/>
                <a:latin typeface="Times New Roman" panose="02020603050405020304" pitchFamily="18" charset="0"/>
                <a:ea typeface="宋体" panose="02010600030101010101" pitchFamily="2" charset="-122"/>
              </a:rPr>
              <a:t>0</a:t>
            </a:r>
            <a:r>
              <a:rPr lang="zh-CN" altLang="zh-CN" sz="1800" dirty="0">
                <a:effectLst/>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210371477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4.2 </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内存管理核心</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4.2.4 </a:t>
            </a:r>
            <a:r>
              <a:rPr lang="en-US" altLang="zh-CN" dirty="0" err="1"/>
              <a:t>ByteBuf</a:t>
            </a:r>
            <a:r>
              <a:rPr lang="zh-CN" altLang="en-US" dirty="0"/>
              <a:t>动态扩展</a:t>
            </a:r>
          </a:p>
        </p:txBody>
      </p:sp>
      <p:sp>
        <p:nvSpPr>
          <p:cNvPr id="6" name="文本框 5">
            <a:extLst>
              <a:ext uri="{FF2B5EF4-FFF2-40B4-BE49-F238E27FC236}">
                <a16:creationId xmlns:a16="http://schemas.microsoft.com/office/drawing/2014/main" id="{440F943A-405B-4D19-8B99-F9114139A3CE}"/>
              </a:ext>
            </a:extLst>
          </p:cNvPr>
          <p:cNvSpPr txBox="1"/>
          <p:nvPr/>
        </p:nvSpPr>
        <p:spPr>
          <a:xfrm>
            <a:off x="770965" y="2241176"/>
            <a:ext cx="7628964" cy="255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对于</a:t>
            </a:r>
            <a:r>
              <a:rPr lang="en-US" altLang="zh-CN" sz="1800" dirty="0">
                <a:effectLst/>
                <a:latin typeface="Times New Roman" panose="02020603050405020304" pitchFamily="18" charset="0"/>
                <a:ea typeface="宋体" panose="02010600030101010101" pitchFamily="2" charset="-122"/>
              </a:rPr>
              <a:t>Java NIO</a:t>
            </a:r>
            <a:r>
              <a:rPr lang="zh-CN" altLang="zh-CN" sz="1800" dirty="0">
                <a:effectLst/>
                <a:latin typeface="Times New Roman" panose="02020603050405020304" pitchFamily="18" charset="0"/>
                <a:ea typeface="宋体" panose="02010600030101010101" pitchFamily="2" charset="-122"/>
              </a:rPr>
              <a:t>中的</a:t>
            </a:r>
            <a:r>
              <a:rPr lang="en-US" altLang="zh-CN" sz="1800" dirty="0" err="1">
                <a:effectLst/>
                <a:latin typeface="Times New Roman" panose="02020603050405020304" pitchFamily="18" charset="0"/>
                <a:ea typeface="宋体" panose="02010600030101010101" pitchFamily="2" charset="-122"/>
              </a:rPr>
              <a:t>ByteBuffer</a:t>
            </a:r>
            <a:r>
              <a:rPr lang="zh-CN" altLang="zh-CN" sz="1800" dirty="0">
                <a:effectLst/>
                <a:latin typeface="Times New Roman" panose="02020603050405020304" pitchFamily="18" charset="0"/>
                <a:ea typeface="宋体" panose="02010600030101010101" pitchFamily="2" charset="-122"/>
              </a:rPr>
              <a:t>来讲，假如对</a:t>
            </a:r>
            <a:r>
              <a:rPr lang="en-US" altLang="zh-CN" sz="1800" dirty="0" err="1">
                <a:effectLst/>
                <a:latin typeface="Times New Roman" panose="02020603050405020304" pitchFamily="18" charset="0"/>
                <a:ea typeface="宋体" panose="02010600030101010101" pitchFamily="2" charset="-122"/>
              </a:rPr>
              <a:t>ByteBuffer</a:t>
            </a:r>
            <a:r>
              <a:rPr lang="zh-CN" altLang="zh-CN" sz="1800" dirty="0">
                <a:effectLst/>
                <a:latin typeface="Times New Roman" panose="02020603050405020304" pitchFamily="18" charset="0"/>
                <a:ea typeface="宋体" panose="02010600030101010101" pitchFamily="2" charset="-122"/>
              </a:rPr>
              <a:t>进行写入操作的时候，发生缓冲区剩余可写空间不够的情况，就会触发</a:t>
            </a:r>
            <a:r>
              <a:rPr lang="en-US" altLang="zh-CN" sz="1800" dirty="0" err="1">
                <a:effectLst/>
                <a:latin typeface="Times New Roman" panose="02020603050405020304" pitchFamily="18" charset="0"/>
                <a:ea typeface="宋体" panose="02010600030101010101" pitchFamily="2" charset="-122"/>
              </a:rPr>
              <a:t>BufferOverflowException</a:t>
            </a:r>
            <a:r>
              <a:rPr lang="zh-CN" altLang="zh-CN" sz="1800" dirty="0">
                <a:effectLst/>
                <a:latin typeface="Times New Roman" panose="02020603050405020304" pitchFamily="18" charset="0"/>
                <a:ea typeface="宋体" panose="02010600030101010101" pitchFamily="2" charset="-122"/>
              </a:rPr>
              <a:t>异常。为了避免发生这个问题，</a:t>
            </a:r>
            <a:r>
              <a:rPr lang="en-US" altLang="zh-CN" sz="1800" dirty="0" err="1">
                <a:effectLst/>
                <a:latin typeface="Times New Roman" panose="02020603050405020304" pitchFamily="18" charset="0"/>
                <a:ea typeface="宋体" panose="02010600030101010101" pitchFamily="2" charset="-122"/>
              </a:rPr>
              <a:t>ByteBuffer</a:t>
            </a:r>
            <a:r>
              <a:rPr lang="zh-CN" altLang="zh-CN" sz="1800" dirty="0">
                <a:effectLst/>
                <a:latin typeface="Times New Roman" panose="02020603050405020304" pitchFamily="18" charset="0"/>
                <a:ea typeface="宋体" panose="02010600030101010101" pitchFamily="2" charset="-122"/>
              </a:rPr>
              <a:t>每次进行写入操作时都需要对可用空间进行校验，这势必导致了代码冗余、甚至会引发一系列不好的后续问题。</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为了解决上述</a:t>
            </a:r>
            <a:r>
              <a:rPr lang="en-US" altLang="zh-CN" sz="1800" dirty="0">
                <a:effectLst/>
                <a:latin typeface="Times New Roman" panose="02020603050405020304" pitchFamily="18" charset="0"/>
                <a:ea typeface="宋体" panose="02010600030101010101" pitchFamily="2" charset="-122"/>
              </a:rPr>
              <a:t>Java NIO</a:t>
            </a:r>
            <a:r>
              <a:rPr lang="zh-CN" altLang="zh-CN" sz="1800" dirty="0">
                <a:effectLst/>
                <a:latin typeface="Times New Roman" panose="02020603050405020304" pitchFamily="18" charset="0"/>
                <a:ea typeface="宋体" panose="02010600030101010101" pitchFamily="2" charset="-122"/>
              </a:rPr>
              <a:t>中</a:t>
            </a:r>
            <a:r>
              <a:rPr lang="en-US" altLang="zh-CN" sz="1800" dirty="0" err="1">
                <a:effectLst/>
                <a:latin typeface="Times New Roman" panose="02020603050405020304" pitchFamily="18" charset="0"/>
                <a:ea typeface="宋体" panose="02010600030101010101" pitchFamily="2" charset="-122"/>
              </a:rPr>
              <a:t>ByteBuffer</a:t>
            </a:r>
            <a:r>
              <a:rPr lang="zh-CN" altLang="zh-CN" sz="1800" dirty="0">
                <a:effectLst/>
                <a:latin typeface="Times New Roman" panose="02020603050405020304" pitchFamily="18" charset="0"/>
                <a:ea typeface="宋体" panose="02010600030101010101" pitchFamily="2" charset="-122"/>
              </a:rPr>
              <a:t>的问题，</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针对</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的写入操作进行了特别的改进。具体就是，由</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的写入操作负责对剩余可用空间进行校验，如果发现可用缓冲区空间不足，</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就会自动进行动态扩展。</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下面，我们看一下</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动态扩展功能在</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源码中是如何实现的（以下代码节选自最新的</a:t>
            </a:r>
            <a:r>
              <a:rPr lang="en-US" altLang="zh-CN" sz="1800" dirty="0" err="1">
                <a:effectLst/>
                <a:latin typeface="Times New Roman" panose="02020603050405020304" pitchFamily="18" charset="0"/>
                <a:ea typeface="宋体" panose="02010600030101010101" pitchFamily="2" charset="-122"/>
              </a:rPr>
              <a:t>Netty</a:t>
            </a:r>
            <a:r>
              <a:rPr lang="en-US" altLang="zh-CN" sz="1800" dirty="0">
                <a:effectLst/>
                <a:latin typeface="Times New Roman" panose="02020603050405020304" pitchFamily="18" charset="0"/>
                <a:ea typeface="宋体" panose="02010600030101010101" pitchFamily="2" charset="-122"/>
              </a:rPr>
              <a:t> 4.x</a:t>
            </a:r>
            <a:r>
              <a:rPr lang="zh-CN" altLang="zh-CN" sz="1800" dirty="0">
                <a:effectLst/>
                <a:latin typeface="Times New Roman" panose="02020603050405020304" pitchFamily="18" charset="0"/>
                <a:ea typeface="宋体" panose="02010600030101010101" pitchFamily="2" charset="-122"/>
              </a:rPr>
              <a:t>版本中的</a:t>
            </a:r>
            <a:r>
              <a:rPr lang="en-US" altLang="zh-CN" sz="1800" dirty="0" err="1">
                <a:solidFill>
                  <a:srgbClr val="000000"/>
                </a:solidFill>
                <a:effectLst/>
                <a:latin typeface="Times New Roman" panose="02020603050405020304" pitchFamily="18" charset="0"/>
                <a:ea typeface="宋体" panose="02010600030101010101" pitchFamily="2" charset="-122"/>
              </a:rPr>
              <a:t>AbstractByteBuf</a:t>
            </a:r>
            <a:r>
              <a:rPr lang="en-US" altLang="zh-CN" sz="1800" dirty="0" err="1">
                <a:effectLst/>
                <a:latin typeface="Times New Roman" panose="02020603050405020304" pitchFamily="18" charset="0"/>
                <a:ea typeface="宋体" panose="02010600030101010101" pitchFamily="2" charset="-122"/>
              </a:rPr>
              <a:t>.class</a:t>
            </a:r>
            <a:r>
              <a:rPr lang="zh-CN" altLang="zh-CN" sz="1800" dirty="0">
                <a:effectLst/>
                <a:latin typeface="Times New Roman" panose="02020603050405020304" pitchFamily="18" charset="0"/>
                <a:ea typeface="宋体" panose="02010600030101010101" pitchFamily="2" charset="-122"/>
              </a:rPr>
              <a:t>文件，为了阅读方便略作了些删减改动）。</a:t>
            </a:r>
          </a:p>
        </p:txBody>
      </p:sp>
    </p:spTree>
    <p:extLst>
      <p:ext uri="{BB962C8B-B14F-4D97-AF65-F5344CB8AC3E}">
        <p14:creationId xmlns:p14="http://schemas.microsoft.com/office/powerpoint/2010/main" val="390457839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4.2 </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内存管理核心</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nn-NO" altLang="zh-CN"/>
              <a:t>4.2.5 ByteBuf</a:t>
            </a:r>
            <a:r>
              <a:rPr lang="zh-CN" altLang="en-US"/>
              <a:t>使用模式</a:t>
            </a:r>
            <a:endParaRPr lang="zh-CN" altLang="en-US" dirty="0"/>
          </a:p>
        </p:txBody>
      </p:sp>
      <p:sp>
        <p:nvSpPr>
          <p:cNvPr id="6" name="文本框 5">
            <a:extLst>
              <a:ext uri="{FF2B5EF4-FFF2-40B4-BE49-F238E27FC236}">
                <a16:creationId xmlns:a16="http://schemas.microsoft.com/office/drawing/2014/main" id="{EDF297C2-6FB0-4990-A738-22E7AD4DF26D}"/>
              </a:ext>
            </a:extLst>
          </p:cNvPr>
          <p:cNvSpPr txBox="1"/>
          <p:nvPr/>
        </p:nvSpPr>
        <p:spPr>
          <a:xfrm>
            <a:off x="896471" y="2142566"/>
            <a:ext cx="7871011" cy="26699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在使用缓冲区的过程中，一般会遵循几种固定的使用模式，包括：堆缓冲区（</a:t>
            </a:r>
            <a:r>
              <a:rPr lang="en-US" altLang="zh-CN" sz="1800" dirty="0">
                <a:effectLst/>
                <a:latin typeface="Times New Roman" panose="02020603050405020304" pitchFamily="18" charset="0"/>
                <a:ea typeface="宋体" panose="02010600030101010101" pitchFamily="2" charset="-122"/>
              </a:rPr>
              <a:t>Heap Buffer</a:t>
            </a:r>
            <a:r>
              <a:rPr lang="zh-CN" altLang="zh-CN" sz="1800" dirty="0">
                <a:effectLst/>
                <a:latin typeface="Times New Roman" panose="02020603050405020304" pitchFamily="18" charset="0"/>
                <a:ea typeface="宋体" panose="02010600030101010101" pitchFamily="2" charset="-122"/>
              </a:rPr>
              <a:t>）模式、直接缓冲区（</a:t>
            </a:r>
            <a:r>
              <a:rPr lang="en-US" altLang="zh-CN" sz="1800" dirty="0">
                <a:effectLst/>
                <a:latin typeface="Times New Roman" panose="02020603050405020304" pitchFamily="18" charset="0"/>
                <a:ea typeface="宋体" panose="02010600030101010101" pitchFamily="2" charset="-122"/>
              </a:rPr>
              <a:t>Direct Buffer</a:t>
            </a:r>
            <a:r>
              <a:rPr lang="zh-CN" altLang="zh-CN" sz="1800" dirty="0">
                <a:effectLst/>
                <a:latin typeface="Times New Roman" panose="02020603050405020304" pitchFamily="18" charset="0"/>
                <a:ea typeface="宋体" panose="02010600030101010101" pitchFamily="2" charset="-122"/>
              </a:rPr>
              <a:t>）模式、以及复合缓冲区（</a:t>
            </a:r>
            <a:r>
              <a:rPr lang="en-US" altLang="zh-CN" sz="1800" dirty="0">
                <a:effectLst/>
                <a:latin typeface="Times New Roman" panose="02020603050405020304" pitchFamily="18" charset="0"/>
                <a:ea typeface="宋体" panose="02010600030101010101" pitchFamily="2" charset="-122"/>
              </a:rPr>
              <a:t>Composite Buffer</a:t>
            </a:r>
            <a:r>
              <a:rPr lang="zh-CN" altLang="zh-CN" sz="1800" dirty="0">
                <a:effectLst/>
                <a:latin typeface="Times New Roman" panose="02020603050405020304" pitchFamily="18" charset="0"/>
                <a:ea typeface="宋体" panose="02010600030101010101" pitchFamily="2" charset="-122"/>
              </a:rPr>
              <a:t>）模式。</a:t>
            </a:r>
          </a:p>
          <a:p>
            <a:pPr marL="799465" indent="-266700" algn="just">
              <a:lnSpc>
                <a:spcPts val="1570"/>
              </a:lnSpc>
              <a:spcBef>
                <a:spcPts val="600"/>
              </a:spcBef>
              <a:spcAft>
                <a:spcPts val="300"/>
              </a:spcAft>
            </a:pPr>
            <a:r>
              <a:rPr lang="en-US" altLang="zh-CN" sz="1800" b="1" dirty="0">
                <a:effectLst/>
                <a:latin typeface="Times New Roman" panose="02020603050405020304" pitchFamily="18" charset="0"/>
                <a:ea typeface="宋体" panose="02010600030101010101" pitchFamily="2" charset="-122"/>
              </a:rPr>
              <a:t>1. </a:t>
            </a:r>
            <a:r>
              <a:rPr lang="zh-CN" altLang="zh-CN" sz="1800" b="1" dirty="0">
                <a:effectLst/>
                <a:latin typeface="Times New Roman" panose="02020603050405020304" pitchFamily="18" charset="0"/>
                <a:ea typeface="宋体" panose="02010600030101010101" pitchFamily="2" charset="-122"/>
              </a:rPr>
              <a:t>堆缓冲区（</a:t>
            </a:r>
            <a:r>
              <a:rPr lang="en-US" altLang="zh-CN" sz="1800" b="1" dirty="0">
                <a:effectLst/>
                <a:latin typeface="Times New Roman" panose="02020603050405020304" pitchFamily="18" charset="0"/>
                <a:ea typeface="宋体" panose="02010600030101010101" pitchFamily="2" charset="-122"/>
              </a:rPr>
              <a:t>Heap Buffer</a:t>
            </a:r>
            <a:r>
              <a:rPr lang="zh-CN" altLang="zh-CN" sz="1800" b="1" dirty="0">
                <a:effectLst/>
                <a:latin typeface="Times New Roman" panose="02020603050405020304" pitchFamily="18" charset="0"/>
                <a:ea typeface="宋体" panose="02010600030101010101" pitchFamily="2" charset="-122"/>
              </a:rPr>
              <a:t>）模式</a:t>
            </a:r>
            <a:endParaRPr lang="zh-CN" altLang="zh-CN" sz="1800" dirty="0">
              <a:effectLst/>
              <a:latin typeface="Times New Roman" panose="02020603050405020304" pitchFamily="18" charset="0"/>
              <a:ea typeface="宋体" panose="02010600030101010101" pitchFamily="2" charset="-122"/>
            </a:endParaRPr>
          </a:p>
          <a:p>
            <a:pPr marL="533400" indent="266700" algn="just">
              <a:lnSpc>
                <a:spcPts val="1570"/>
              </a:lnSpc>
            </a:pPr>
            <a:r>
              <a:rPr lang="zh-CN" altLang="zh-CN" sz="1800" dirty="0">
                <a:effectLst/>
                <a:latin typeface="Times New Roman" panose="02020603050405020304" pitchFamily="18" charset="0"/>
                <a:ea typeface="宋体" panose="02010600030101010101" pitchFamily="2" charset="-122"/>
              </a:rPr>
              <a:t>堆缓冲区（</a:t>
            </a:r>
            <a:r>
              <a:rPr lang="en-US" altLang="zh-CN" sz="1800" dirty="0">
                <a:effectLst/>
                <a:latin typeface="Times New Roman" panose="02020603050405020304" pitchFamily="18" charset="0"/>
                <a:ea typeface="宋体" panose="02010600030101010101" pitchFamily="2" charset="-122"/>
              </a:rPr>
              <a:t>Heap Buffer</a:t>
            </a:r>
            <a:r>
              <a:rPr lang="zh-CN" altLang="zh-CN" sz="1800" dirty="0">
                <a:effectLst/>
                <a:latin typeface="Times New Roman" panose="02020603050405020304" pitchFamily="18" charset="0"/>
                <a:ea typeface="宋体" panose="02010600030101010101" pitchFamily="2" charset="-122"/>
              </a:rPr>
              <a:t>）模式是最常用的一种</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使用模式。这里的“堆”其实就是</a:t>
            </a:r>
            <a:r>
              <a:rPr lang="en-US" altLang="zh-CN" sz="1800" dirty="0">
                <a:effectLst/>
                <a:latin typeface="Times New Roman" panose="02020603050405020304" pitchFamily="18" charset="0"/>
                <a:ea typeface="宋体" panose="02010600030101010101" pitchFamily="2" charset="-122"/>
              </a:rPr>
              <a:t>JVM</a:t>
            </a:r>
            <a:r>
              <a:rPr lang="zh-CN" altLang="zh-CN" sz="1800" dirty="0">
                <a:effectLst/>
                <a:latin typeface="Times New Roman" panose="02020603050405020304" pitchFamily="18" charset="0"/>
                <a:ea typeface="宋体" panose="02010600030101010101" pitchFamily="2" charset="-122"/>
              </a:rPr>
              <a:t>中“堆”的概念，</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将数据存储在</a:t>
            </a:r>
            <a:r>
              <a:rPr lang="en-US" altLang="zh-CN" sz="1800" dirty="0">
                <a:effectLst/>
                <a:latin typeface="Times New Roman" panose="02020603050405020304" pitchFamily="18" charset="0"/>
                <a:ea typeface="宋体" panose="02010600030101010101" pitchFamily="2" charset="-122"/>
              </a:rPr>
              <a:t>JVM</a:t>
            </a:r>
            <a:r>
              <a:rPr lang="zh-CN" altLang="zh-CN" sz="1800" dirty="0">
                <a:effectLst/>
                <a:latin typeface="Times New Roman" panose="02020603050405020304" pitchFamily="18" charset="0"/>
                <a:ea typeface="宋体" panose="02010600030101010101" pitchFamily="2" charset="-122"/>
              </a:rPr>
              <a:t>的堆空间中，可以实现内存空间的快速分配与释放。</a:t>
            </a:r>
          </a:p>
          <a:p>
            <a:pPr marL="533400" indent="266700" algn="just">
              <a:lnSpc>
                <a:spcPts val="1570"/>
              </a:lnSpc>
            </a:pPr>
            <a:r>
              <a:rPr lang="en-US" altLang="zh-CN" sz="1800" dirty="0">
                <a:effectLst/>
                <a:latin typeface="Times New Roman" panose="02020603050405020304" pitchFamily="18" charset="0"/>
                <a:ea typeface="宋体" panose="02010600030101010101" pitchFamily="2" charset="-122"/>
              </a:rPr>
              <a:t>JVM</a:t>
            </a:r>
            <a:r>
              <a:rPr lang="zh-CN" altLang="zh-CN" sz="1800" dirty="0">
                <a:effectLst/>
                <a:latin typeface="Times New Roman" panose="02020603050405020304" pitchFamily="18" charset="0"/>
                <a:ea typeface="宋体" panose="02010600030101010101" pitchFamily="2" charset="-122"/>
              </a:rPr>
              <a:t>中的“堆”可以用于存放实例化的数组，</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将数据存储在</a:t>
            </a:r>
            <a:r>
              <a:rPr lang="en-US" altLang="zh-CN" sz="1800" dirty="0">
                <a:effectLst/>
                <a:latin typeface="Times New Roman" panose="02020603050405020304" pitchFamily="18" charset="0"/>
                <a:ea typeface="宋体" panose="02010600030101010101" pitchFamily="2" charset="-122"/>
              </a:rPr>
              <a:t>JVM</a:t>
            </a:r>
            <a:r>
              <a:rPr lang="zh-CN" altLang="zh-CN" sz="1800" dirty="0">
                <a:effectLst/>
                <a:latin typeface="Times New Roman" panose="02020603050405020304" pitchFamily="18" charset="0"/>
                <a:ea typeface="宋体" panose="02010600030101010101" pitchFamily="2" charset="-122"/>
              </a:rPr>
              <a:t>的堆空间，就是将数据存储以数组的方式来实现。</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还提供了直接访问数组的</a:t>
            </a:r>
            <a:r>
              <a:rPr lang="en-US" altLang="zh-CN" sz="1800" dirty="0" err="1">
                <a:effectLst/>
                <a:latin typeface="Times New Roman" panose="02020603050405020304" pitchFamily="18" charset="0"/>
                <a:ea typeface="宋体" panose="02010600030101010101" pitchFamily="2" charset="-122"/>
              </a:rPr>
              <a:t>ByteBuf.array</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rPr>
              <a:t>方法，可以直接获取字节（</a:t>
            </a:r>
            <a:r>
              <a:rPr lang="en-US" altLang="zh-CN" sz="1800" dirty="0">
                <a:effectLst/>
                <a:latin typeface="Times New Roman" panose="02020603050405020304" pitchFamily="18" charset="0"/>
                <a:ea typeface="宋体" panose="02010600030101010101" pitchFamily="2" charset="-122"/>
              </a:rPr>
              <a:t>byte[]</a:t>
            </a:r>
            <a:r>
              <a:rPr lang="zh-CN" altLang="zh-CN" sz="1800" dirty="0">
                <a:effectLst/>
                <a:latin typeface="Times New Roman" panose="02020603050405020304" pitchFamily="18" charset="0"/>
                <a:ea typeface="宋体" panose="02010600030101010101" pitchFamily="2" charset="-122"/>
              </a:rPr>
              <a:t>）数据。</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下面是关于</a:t>
            </a:r>
            <a:r>
              <a:rPr lang="en-US" altLang="zh-CN" sz="1800" dirty="0" err="1">
                <a:effectLst/>
                <a:latin typeface="Times New Roman" panose="02020603050405020304" pitchFamily="18" charset="0"/>
                <a:ea typeface="宋体" panose="02010600030101010101" pitchFamily="2" charset="-122"/>
              </a:rPr>
              <a:t>ByteBuf</a:t>
            </a:r>
            <a:r>
              <a:rPr lang="zh-CN" altLang="zh-CN" sz="1800" dirty="0">
                <a:effectLst/>
                <a:latin typeface="Times New Roman" panose="02020603050405020304" pitchFamily="18" charset="0"/>
                <a:ea typeface="宋体" panose="02010600030101010101" pitchFamily="2" charset="-122"/>
              </a:rPr>
              <a:t>堆缓冲区（</a:t>
            </a:r>
            <a:r>
              <a:rPr lang="en-US" altLang="zh-CN" sz="1800" dirty="0">
                <a:effectLst/>
                <a:latin typeface="Times New Roman" panose="02020603050405020304" pitchFamily="18" charset="0"/>
                <a:ea typeface="宋体" panose="02010600030101010101" pitchFamily="2" charset="-122"/>
              </a:rPr>
              <a:t>Heap Buffer</a:t>
            </a:r>
            <a:r>
              <a:rPr lang="zh-CN" altLang="zh-CN" sz="1800" dirty="0">
                <a:effectLst/>
                <a:latin typeface="Times New Roman" panose="02020603050405020304" pitchFamily="18" charset="0"/>
                <a:ea typeface="宋体" panose="02010600030101010101" pitchFamily="2" charset="-122"/>
              </a:rPr>
              <a:t>）模式的代码使用方法。</a:t>
            </a:r>
          </a:p>
        </p:txBody>
      </p:sp>
    </p:spTree>
    <p:extLst>
      <p:ext uri="{BB962C8B-B14F-4D97-AF65-F5344CB8AC3E}">
        <p14:creationId xmlns:p14="http://schemas.microsoft.com/office/powerpoint/2010/main" val="96624986"/>
      </p:ext>
    </p:extLst>
  </p:cSld>
  <p:clrMapOvr>
    <a:masterClrMapping/>
  </p:clrMapOvr>
  <p:transition spd="slow"/>
</p:sld>
</file>

<file path=ppt/theme/theme1.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110</TotalTime>
  <Words>2769</Words>
  <Application>Microsoft Office PowerPoint</Application>
  <PresentationFormat>全屏显示(4:3)</PresentationFormat>
  <Paragraphs>88</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等线</vt:lpstr>
      <vt:lpstr>黑体</vt:lpstr>
      <vt:lpstr>宋体</vt:lpstr>
      <vt:lpstr>Arial</vt:lpstr>
      <vt:lpstr>Calibri</vt:lpstr>
      <vt:lpstr>Times New Roman</vt:lpstr>
      <vt:lpstr>Wingdings</vt:lpstr>
      <vt:lpstr>Tema de Office</vt:lpstr>
      <vt:lpstr>第4章  Netty内存管理</vt:lpstr>
      <vt:lpstr>4.1 内存管理基础</vt:lpstr>
      <vt:lpstr>4.1 内存管理基础</vt:lpstr>
      <vt:lpstr>4.1 内存管理基础</vt:lpstr>
      <vt:lpstr>4.2 Netty内存管理核心</vt:lpstr>
      <vt:lpstr>4.2 Netty内存管理核心</vt:lpstr>
      <vt:lpstr>4.2 Netty内存管理核心</vt:lpstr>
      <vt:lpstr>4.2 Netty内存管理核心</vt:lpstr>
      <vt:lpstr>4.2 Netty内存管理核心</vt:lpstr>
      <vt:lpstr>4.2 Netty内存管理核心</vt:lpstr>
      <vt:lpstr>4.3 Netty内存管理辅助类</vt:lpstr>
      <vt:lpstr>4.3 Netty内存管理辅助类</vt:lpstr>
      <vt:lpstr>4.3 Netty内存管理辅助类</vt:lpstr>
      <vt:lpstr>4.3 Netty内存管理辅助类</vt:lpstr>
      <vt:lpstr>4.3 Netty内存管理辅助类</vt:lpstr>
      <vt:lpstr>4.4 Netty实现“零拷贝”</vt:lpstr>
      <vt:lpstr>4.5 Netty内存泄漏检测机制</vt:lpstr>
      <vt:lpstr>4.6 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容器技术的发展</dc:title>
  <dc:creator>lenovo</dc:creator>
  <cp:lastModifiedBy>lenovo</cp:lastModifiedBy>
  <cp:revision>13</cp:revision>
  <dcterms:modified xsi:type="dcterms:W3CDTF">2023-07-27T07:56:59Z</dcterms:modified>
</cp:coreProperties>
</file>