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74" r:id="rId4"/>
    <p:sldId id="258" r:id="rId5"/>
    <p:sldId id="259" r:id="rId6"/>
    <p:sldId id="260" r:id="rId7"/>
    <p:sldId id="261" r:id="rId8"/>
    <p:sldId id="262" r:id="rId9"/>
    <p:sldId id="264" r:id="rId10"/>
    <p:sldId id="265" r:id="rId11"/>
    <p:sldId id="266" r:id="rId12"/>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5" d="100"/>
          <a:sy n="85" d="100"/>
        </p:scale>
        <p:origin x="13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xfrm>
            <a:off x="1143000" y="685800"/>
            <a:ext cx="4572000" cy="3429000"/>
          </a:xfrm>
          <a:prstGeom prst="rect">
            <a:avLst/>
          </a:prstGeom>
        </p:spPr>
        <p:txBody>
          <a:bodyPr/>
          <a:lstStyle/>
          <a:p>
            <a:endParaRPr/>
          </a:p>
        </p:txBody>
      </p:sp>
      <p:sp>
        <p:nvSpPr>
          <p:cNvPr id="28" name="Shape 2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lstStyle/>
          <a:p>
            <a:r>
              <a:t>标题文本</a:t>
            </a:r>
          </a:p>
        </p:txBody>
      </p:sp>
      <p:sp>
        <p:nvSpPr>
          <p:cNvPr id="3" name="Shape 3"/>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98989"/>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2352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924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496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6068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640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a:spLocks noGrp="1"/>
          </p:cNvSpPr>
          <p:nvPr>
            <p:ph type="title" idx="4294967295"/>
          </p:nvPr>
        </p:nvSpPr>
        <p:spPr>
          <a:xfrm>
            <a:off x="457200" y="274637"/>
            <a:ext cx="8229600" cy="1143001"/>
          </a:xfrm>
          <a:prstGeom prst="rect">
            <a:avLst/>
          </a:prstGeom>
        </p:spPr>
        <p:txBody>
          <a:bodyPr>
            <a:normAutofit/>
          </a:bodyPr>
          <a:lstStyle/>
          <a:p>
            <a:pPr defTabSz="197357">
              <a:lnSpc>
                <a:spcPct val="173333"/>
              </a:lnSpc>
              <a:spcBef>
                <a:spcPts val="900"/>
              </a:spcBef>
              <a:defRPr sz="1998" b="1">
                <a:uFill>
                  <a:solidFill>
                    <a:srgbClr val="000000"/>
                  </a:solidFill>
                </a:uFill>
                <a:latin typeface="Arial"/>
                <a:ea typeface="Arial"/>
                <a:cs typeface="Arial"/>
                <a:sym typeface="Arial"/>
              </a:defRPr>
            </a:pPr>
            <a:r>
              <a:rPr lang="zh-CN" altLang="en-US" dirty="0">
                <a:latin typeface="黑体"/>
                <a:ea typeface="黑体"/>
                <a:cs typeface="黑体"/>
                <a:sym typeface="黑体"/>
              </a:rPr>
              <a:t>第</a:t>
            </a:r>
            <a:r>
              <a:rPr lang="en-US" altLang="zh-CN" dirty="0">
                <a:latin typeface="黑体"/>
                <a:ea typeface="黑体"/>
                <a:cs typeface="黑体"/>
                <a:sym typeface="黑体"/>
              </a:rPr>
              <a:t>7</a:t>
            </a:r>
            <a:r>
              <a:rPr lang="zh-CN" altLang="en-US" dirty="0">
                <a:latin typeface="黑体"/>
                <a:ea typeface="黑体"/>
                <a:cs typeface="黑体"/>
                <a:sym typeface="黑体"/>
              </a:rPr>
              <a:t>章  </a:t>
            </a:r>
            <a:r>
              <a:rPr lang="en-US" altLang="zh-CN" dirty="0" err="1">
                <a:latin typeface="黑体"/>
                <a:ea typeface="黑体"/>
                <a:cs typeface="黑体"/>
                <a:sym typeface="黑体"/>
              </a:rPr>
              <a:t>Netty</a:t>
            </a:r>
            <a:r>
              <a:rPr lang="zh-CN" altLang="en-US" dirty="0">
                <a:latin typeface="黑体"/>
                <a:ea typeface="黑体"/>
                <a:cs typeface="黑体"/>
                <a:sym typeface="黑体"/>
              </a:rPr>
              <a:t>编码与解码</a:t>
            </a:r>
            <a:endParaRPr lang="zh-CN" altLang="en-US" dirty="0">
              <a:latin typeface="等线"/>
              <a:ea typeface="等线"/>
              <a:cs typeface="等线"/>
              <a:sym typeface="等线"/>
            </a:endParaRPr>
          </a:p>
        </p:txBody>
      </p:sp>
      <p:sp>
        <p:nvSpPr>
          <p:cNvPr id="9" name="文本框 8">
            <a:extLst>
              <a:ext uri="{FF2B5EF4-FFF2-40B4-BE49-F238E27FC236}">
                <a16:creationId xmlns:a16="http://schemas.microsoft.com/office/drawing/2014/main" id="{89449E84-C157-417C-85C3-947EFC9E7FD2}"/>
              </a:ext>
            </a:extLst>
          </p:cNvPr>
          <p:cNvSpPr txBox="1"/>
          <p:nvPr/>
        </p:nvSpPr>
        <p:spPr>
          <a:xfrm>
            <a:off x="457200" y="1347135"/>
            <a:ext cx="6553200" cy="1477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7.1 Codec</a:t>
            </a:r>
            <a:r>
              <a:rPr lang="zh-CN" altLang="en-US" dirty="0"/>
              <a:t>基础</a:t>
            </a:r>
          </a:p>
          <a:p>
            <a:r>
              <a:rPr lang="en-US" altLang="zh-CN" dirty="0"/>
              <a:t>7.2 </a:t>
            </a:r>
            <a:r>
              <a:rPr lang="en-US" altLang="zh-CN" dirty="0" err="1"/>
              <a:t>Netty</a:t>
            </a:r>
            <a:r>
              <a:rPr lang="en-US" altLang="zh-CN" dirty="0"/>
              <a:t> Encode</a:t>
            </a:r>
            <a:r>
              <a:rPr lang="zh-CN" altLang="en-US" dirty="0"/>
              <a:t>编码器</a:t>
            </a:r>
          </a:p>
          <a:p>
            <a:r>
              <a:rPr lang="en-US" altLang="zh-CN" dirty="0"/>
              <a:t>7.3 </a:t>
            </a:r>
            <a:r>
              <a:rPr lang="en-US" altLang="zh-CN" dirty="0" err="1"/>
              <a:t>Netty</a:t>
            </a:r>
            <a:r>
              <a:rPr lang="en-US" altLang="zh-CN" dirty="0"/>
              <a:t> Decode</a:t>
            </a:r>
            <a:r>
              <a:rPr lang="zh-CN" altLang="en-US" dirty="0"/>
              <a:t>解码器</a:t>
            </a:r>
          </a:p>
          <a:p>
            <a:r>
              <a:rPr lang="en-US" altLang="zh-CN" dirty="0"/>
              <a:t>7.4 </a:t>
            </a:r>
            <a:r>
              <a:rPr lang="en-US" altLang="zh-CN" dirty="0" err="1"/>
              <a:t>Netty</a:t>
            </a:r>
            <a:r>
              <a:rPr lang="en-US" altLang="zh-CN" dirty="0"/>
              <a:t> Codec</a:t>
            </a:r>
            <a:r>
              <a:rPr lang="zh-CN" altLang="en-US" dirty="0"/>
              <a:t>抽象类</a:t>
            </a:r>
          </a:p>
          <a:p>
            <a:r>
              <a:rPr lang="en-US" altLang="zh-CN" dirty="0"/>
              <a:t>7.5 </a:t>
            </a:r>
            <a:r>
              <a:rPr lang="zh-CN" altLang="en-US" dirty="0"/>
              <a:t>小结</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7.4 </a:t>
            </a:r>
            <a:r>
              <a:rPr lang="en-US" altLang="zh-CN" sz="2400" kern="100" dirty="0" err="1">
                <a:solidFill>
                  <a:srgbClr val="000000"/>
                </a:solidFill>
                <a:effectLst/>
                <a:latin typeface="Arial" panose="020B0604020202020204" pitchFamily="34" charset="0"/>
                <a:ea typeface="方正小标宋简体"/>
                <a:cs typeface="宋体" panose="02010600030101010101" pitchFamily="2" charset="-122"/>
              </a:rPr>
              <a:t>Netty</a:t>
            </a: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 Codec</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抽象类</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 name="文本框 4">
            <a:extLst>
              <a:ext uri="{FF2B5EF4-FFF2-40B4-BE49-F238E27FC236}">
                <a16:creationId xmlns:a16="http://schemas.microsoft.com/office/drawing/2014/main" id="{F65A388B-D981-4CD2-8860-8E268783E23D}"/>
              </a:ext>
            </a:extLst>
          </p:cNvPr>
          <p:cNvSpPr txBox="1"/>
          <p:nvPr/>
        </p:nvSpPr>
        <p:spPr>
          <a:xfrm>
            <a:off x="333375" y="1417638"/>
            <a:ext cx="652462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7.4.4 </a:t>
            </a:r>
            <a:r>
              <a:rPr lang="en-US" altLang="zh-CN" dirty="0" err="1"/>
              <a:t>CombinedChannelDuplexHandler</a:t>
            </a:r>
            <a:r>
              <a:rPr lang="zh-CN" altLang="en-US" dirty="0"/>
              <a:t>类</a:t>
            </a:r>
          </a:p>
        </p:txBody>
      </p:sp>
      <p:sp>
        <p:nvSpPr>
          <p:cNvPr id="6" name="文本框 5">
            <a:extLst>
              <a:ext uri="{FF2B5EF4-FFF2-40B4-BE49-F238E27FC236}">
                <a16:creationId xmlns:a16="http://schemas.microsoft.com/office/drawing/2014/main" id="{2611AAF3-2C16-4340-9708-23B3B19A8122}"/>
              </a:ext>
            </a:extLst>
          </p:cNvPr>
          <p:cNvSpPr txBox="1"/>
          <p:nvPr/>
        </p:nvSpPr>
        <p:spPr>
          <a:xfrm>
            <a:off x="333375" y="1981200"/>
            <a:ext cx="8353425" cy="17338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en-US" altLang="zh-CN" sz="1800" dirty="0" err="1">
                <a:effectLst/>
                <a:latin typeface="Times New Roman" panose="02020603050405020304" pitchFamily="18" charset="0"/>
                <a:ea typeface="宋体" panose="02010600030101010101" pitchFamily="2" charset="-122"/>
              </a:rPr>
              <a:t>CombinedChannelDuplexHandler</a:t>
            </a:r>
            <a:r>
              <a:rPr lang="zh-CN" altLang="zh-CN" sz="1800" dirty="0">
                <a:effectLst/>
                <a:latin typeface="Times New Roman" panose="02020603050405020304" pitchFamily="18" charset="0"/>
                <a:ea typeface="宋体" panose="02010600030101010101" pitchFamily="2" charset="-122"/>
              </a:rPr>
              <a:t>类主要用于耦合解码器和编码器，避免二者结合在一起可能会牺牲的可重用性。通过</a:t>
            </a:r>
            <a:r>
              <a:rPr lang="en-US" altLang="zh-CN" sz="1800" dirty="0" err="1">
                <a:effectLst/>
                <a:latin typeface="Times New Roman" panose="02020603050405020304" pitchFamily="18" charset="0"/>
                <a:ea typeface="宋体" panose="02010600030101010101" pitchFamily="2" charset="-122"/>
              </a:rPr>
              <a:t>CombinedChannelDuplexHandler</a:t>
            </a:r>
            <a:r>
              <a:rPr lang="zh-CN" altLang="zh-CN" sz="1800" dirty="0">
                <a:effectLst/>
                <a:latin typeface="Times New Roman" panose="02020603050405020304" pitchFamily="18" charset="0"/>
                <a:ea typeface="宋体" panose="02010600030101010101" pitchFamily="2" charset="-122"/>
              </a:rPr>
              <a:t>类同时来部署一个解码器和一个编码器到</a:t>
            </a:r>
            <a:r>
              <a:rPr lang="en-US" altLang="zh-CN" sz="1800" dirty="0" err="1">
                <a:effectLst/>
                <a:latin typeface="Times New Roman" panose="02020603050405020304" pitchFamily="18" charset="0"/>
                <a:ea typeface="宋体" panose="02010600030101010101" pitchFamily="2" charset="-122"/>
              </a:rPr>
              <a:t>ChannelPipeline</a:t>
            </a:r>
            <a:r>
              <a:rPr lang="zh-CN" altLang="zh-CN" sz="1800" dirty="0">
                <a:effectLst/>
                <a:latin typeface="Times New Roman" panose="02020603050405020304" pitchFamily="18" charset="0"/>
                <a:ea typeface="宋体" panose="02010600030101010101" pitchFamily="2" charset="-122"/>
              </a:rPr>
              <a:t>上，既保持了逻辑性又不失便捷性。</a:t>
            </a:r>
          </a:p>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在实际开发中，</a:t>
            </a:r>
            <a:r>
              <a:rPr lang="en-US" altLang="zh-CN" sz="1800" dirty="0" err="1">
                <a:effectLst/>
                <a:latin typeface="Times New Roman" panose="02020603050405020304" pitchFamily="18" charset="0"/>
                <a:ea typeface="宋体" panose="02010600030101010101" pitchFamily="2" charset="-122"/>
              </a:rPr>
              <a:t>CombinedChannelDuplexHandler</a:t>
            </a:r>
            <a:r>
              <a:rPr lang="zh-CN" altLang="zh-CN" sz="1800" dirty="0">
                <a:effectLst/>
                <a:latin typeface="Times New Roman" panose="02020603050405020304" pitchFamily="18" charset="0"/>
                <a:ea typeface="宋体" panose="02010600030101010101" pitchFamily="2" charset="-122"/>
              </a:rPr>
              <a:t>类的使用相对复杂一些，需要先定义好编码器类和解码器类，然后在整合到一起。下面，我们设计实现一个将编码器类和解码器类整合在一起的耦合自定义类（</a:t>
            </a:r>
            <a:r>
              <a:rPr lang="en-US" altLang="zh-CN" sz="1800" dirty="0" err="1">
                <a:effectLst/>
                <a:latin typeface="Times New Roman" panose="02020603050405020304" pitchFamily="18" charset="0"/>
                <a:ea typeface="宋体" panose="02010600030101010101" pitchFamily="2" charset="-122"/>
              </a:rPr>
              <a:t>MyCombinedChannelDuplexHandler</a:t>
            </a:r>
            <a:r>
              <a:rPr lang="zh-CN" altLang="zh-CN" sz="1800" dirty="0">
                <a:effectLst/>
                <a:latin typeface="Times New Roman" panose="02020603050405020304" pitchFamily="18" charset="0"/>
                <a:ea typeface="宋体" panose="02010600030101010101" pitchFamily="2" charset="-122"/>
              </a:rPr>
              <a:t>），具体代码如下：</a:t>
            </a:r>
          </a:p>
        </p:txBody>
      </p:sp>
      <p:pic>
        <p:nvPicPr>
          <p:cNvPr id="4" name="图片 3">
            <a:extLst>
              <a:ext uri="{FF2B5EF4-FFF2-40B4-BE49-F238E27FC236}">
                <a16:creationId xmlns:a16="http://schemas.microsoft.com/office/drawing/2014/main" id="{FFAE93DE-439F-4053-83D6-DA4DA282DC21}"/>
              </a:ext>
            </a:extLst>
          </p:cNvPr>
          <p:cNvPicPr>
            <a:picLocks noChangeAspect="1"/>
          </p:cNvPicPr>
          <p:nvPr/>
        </p:nvPicPr>
        <p:blipFill>
          <a:blip r:embed="rId2"/>
          <a:stretch>
            <a:fillRect/>
          </a:stretch>
        </p:blipFill>
        <p:spPr>
          <a:xfrm>
            <a:off x="2303616" y="3909238"/>
            <a:ext cx="5289804" cy="1487424"/>
          </a:xfrm>
          <a:prstGeom prst="rect">
            <a:avLst/>
          </a:prstGeom>
        </p:spPr>
      </p:pic>
    </p:spTree>
    <p:extLst>
      <p:ext uri="{BB962C8B-B14F-4D97-AF65-F5344CB8AC3E}">
        <p14:creationId xmlns:p14="http://schemas.microsoft.com/office/powerpoint/2010/main" val="4020986372"/>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7.5 </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小结</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4" name="文本框 3">
            <a:extLst>
              <a:ext uri="{FF2B5EF4-FFF2-40B4-BE49-F238E27FC236}">
                <a16:creationId xmlns:a16="http://schemas.microsoft.com/office/drawing/2014/main" id="{EF3256C7-D071-4924-82DE-483D120004CF}"/>
              </a:ext>
            </a:extLst>
          </p:cNvPr>
          <p:cNvSpPr txBox="1"/>
          <p:nvPr/>
        </p:nvSpPr>
        <p:spPr>
          <a:xfrm>
            <a:off x="654424" y="1712259"/>
            <a:ext cx="8130988"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本章主要介绍了关于</a:t>
            </a:r>
            <a:r>
              <a:rPr lang="en-US" altLang="zh-CN" sz="1800" dirty="0" err="1">
                <a:effectLst/>
                <a:latin typeface="Times New Roman" panose="02020603050405020304" pitchFamily="18" charset="0"/>
                <a:ea typeface="宋体" panose="02010600030101010101" pitchFamily="2" charset="-122"/>
              </a:rPr>
              <a:t>Netty</a:t>
            </a:r>
            <a:r>
              <a:rPr lang="en-US" altLang="zh-CN" sz="1800" dirty="0">
                <a:effectLst/>
                <a:latin typeface="Times New Roman" panose="02020603050405020304" pitchFamily="18" charset="0"/>
                <a:ea typeface="宋体" panose="02010600030101010101" pitchFamily="2" charset="-122"/>
              </a:rPr>
              <a:t> Codec</a:t>
            </a:r>
            <a:r>
              <a:rPr lang="zh-CN" altLang="zh-CN" sz="1800" dirty="0">
                <a:effectLst/>
                <a:latin typeface="Times New Roman" panose="02020603050405020304" pitchFamily="18" charset="0"/>
                <a:ea typeface="宋体" panose="02010600030101010101" pitchFamily="2" charset="-122"/>
              </a:rPr>
              <a:t>（编解码器）方面的内容，具体包括</a:t>
            </a:r>
            <a:r>
              <a:rPr lang="en-US" altLang="zh-CN" sz="1800" dirty="0">
                <a:effectLst/>
                <a:latin typeface="Times New Roman" panose="02020603050405020304" pitchFamily="18" charset="0"/>
                <a:ea typeface="宋体" panose="02010600030101010101" pitchFamily="2" charset="-122"/>
              </a:rPr>
              <a:t>Codec</a:t>
            </a:r>
            <a:r>
              <a:rPr lang="zh-CN" altLang="zh-CN" sz="1800" dirty="0">
                <a:effectLst/>
                <a:latin typeface="Times New Roman" panose="02020603050405020304" pitchFamily="18" charset="0"/>
                <a:ea typeface="宋体" panose="02010600030101010101" pitchFamily="2" charset="-122"/>
              </a:rPr>
              <a:t>（编解码）基础、</a:t>
            </a:r>
            <a:r>
              <a:rPr lang="en-US" altLang="zh-CN" sz="1800" dirty="0" err="1">
                <a:effectLst/>
                <a:latin typeface="Times New Roman" panose="02020603050405020304" pitchFamily="18" charset="0"/>
                <a:ea typeface="宋体" panose="02010600030101010101" pitchFamily="2" charset="-122"/>
              </a:rPr>
              <a:t>Netty</a:t>
            </a:r>
            <a:r>
              <a:rPr lang="en-US" altLang="zh-CN" sz="1800" dirty="0">
                <a:effectLst/>
                <a:latin typeface="Times New Roman" panose="02020603050405020304" pitchFamily="18" charset="0"/>
                <a:ea typeface="宋体" panose="02010600030101010101" pitchFamily="2" charset="-122"/>
              </a:rPr>
              <a:t> Encode</a:t>
            </a:r>
            <a:r>
              <a:rPr lang="zh-CN" altLang="zh-CN" sz="1800" dirty="0">
                <a:effectLst/>
                <a:latin typeface="Times New Roman" panose="02020603050405020304" pitchFamily="18" charset="0"/>
                <a:ea typeface="宋体" panose="02010600030101010101" pitchFamily="2" charset="-122"/>
              </a:rPr>
              <a:t>（编码器）的使用、</a:t>
            </a:r>
            <a:r>
              <a:rPr lang="en-US" altLang="zh-CN" sz="1800" dirty="0" err="1">
                <a:effectLst/>
                <a:latin typeface="Times New Roman" panose="02020603050405020304" pitchFamily="18" charset="0"/>
                <a:ea typeface="宋体" panose="02010600030101010101" pitchFamily="2" charset="-122"/>
              </a:rPr>
              <a:t>Netty</a:t>
            </a:r>
            <a:r>
              <a:rPr lang="en-US" altLang="zh-CN" sz="1800" dirty="0">
                <a:effectLst/>
                <a:latin typeface="Times New Roman" panose="02020603050405020304" pitchFamily="18" charset="0"/>
                <a:ea typeface="宋体" panose="02010600030101010101" pitchFamily="2" charset="-122"/>
              </a:rPr>
              <a:t> Decode</a:t>
            </a:r>
            <a:r>
              <a:rPr lang="zh-CN" altLang="zh-CN" sz="1800" dirty="0">
                <a:effectLst/>
                <a:latin typeface="Times New Roman" panose="02020603050405020304" pitchFamily="18" charset="0"/>
                <a:ea typeface="宋体" panose="02010600030101010101" pitchFamily="2" charset="-122"/>
              </a:rPr>
              <a:t>（解码器）的使用、以及如何使用</a:t>
            </a:r>
            <a:r>
              <a:rPr lang="en-US" altLang="zh-CN" sz="1800" dirty="0" err="1">
                <a:effectLst/>
                <a:latin typeface="Times New Roman" panose="02020603050405020304" pitchFamily="18" charset="0"/>
                <a:ea typeface="宋体" panose="02010600030101010101" pitchFamily="2" charset="-122"/>
              </a:rPr>
              <a:t>Netty</a:t>
            </a:r>
            <a:r>
              <a:rPr lang="en-US" altLang="zh-CN" sz="1800" dirty="0">
                <a:effectLst/>
                <a:latin typeface="Times New Roman" panose="02020603050405020304" pitchFamily="18" charset="0"/>
                <a:ea typeface="宋体" panose="02010600030101010101" pitchFamily="2" charset="-122"/>
              </a:rPr>
              <a:t> Codec</a:t>
            </a:r>
            <a:r>
              <a:rPr lang="zh-CN" altLang="zh-CN" sz="1800" dirty="0">
                <a:effectLst/>
                <a:latin typeface="Times New Roman" panose="02020603050405020304" pitchFamily="18" charset="0"/>
                <a:ea typeface="宋体" panose="02010600030101010101" pitchFamily="2" charset="-122"/>
              </a:rPr>
              <a:t>抽象类等方面的内容。</a:t>
            </a:r>
          </a:p>
        </p:txBody>
      </p:sp>
    </p:spTree>
    <p:extLst>
      <p:ext uri="{BB962C8B-B14F-4D97-AF65-F5344CB8AC3E}">
        <p14:creationId xmlns:p14="http://schemas.microsoft.com/office/powerpoint/2010/main" val="3730587101"/>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7.1 Codec</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基础</a:t>
            </a:r>
          </a:p>
        </p:txBody>
      </p:sp>
      <p:sp>
        <p:nvSpPr>
          <p:cNvPr id="7" name="文本框 6">
            <a:extLst>
              <a:ext uri="{FF2B5EF4-FFF2-40B4-BE49-F238E27FC236}">
                <a16:creationId xmlns:a16="http://schemas.microsoft.com/office/drawing/2014/main" id="{80AE4EB9-6918-4DB4-AF98-E6A8E1231E69}"/>
              </a:ext>
            </a:extLst>
          </p:cNvPr>
          <p:cNvSpPr txBox="1"/>
          <p:nvPr/>
        </p:nvSpPr>
        <p:spPr>
          <a:xfrm>
            <a:off x="200025" y="1417638"/>
            <a:ext cx="4572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7.1.1 </a:t>
            </a:r>
            <a:r>
              <a:rPr lang="zh-CN" altLang="en-US" dirty="0"/>
              <a:t>编码与解码</a:t>
            </a:r>
          </a:p>
        </p:txBody>
      </p:sp>
      <p:sp>
        <p:nvSpPr>
          <p:cNvPr id="5" name="文本框 4">
            <a:extLst>
              <a:ext uri="{FF2B5EF4-FFF2-40B4-BE49-F238E27FC236}">
                <a16:creationId xmlns:a16="http://schemas.microsoft.com/office/drawing/2014/main" id="{1FD58E47-05FB-4272-90D3-12B387A8F80D}"/>
              </a:ext>
            </a:extLst>
          </p:cNvPr>
          <p:cNvSpPr txBox="1"/>
          <p:nvPr/>
        </p:nvSpPr>
        <p:spPr>
          <a:xfrm>
            <a:off x="457199" y="2160494"/>
            <a:ext cx="7754471" cy="23493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数据信息的编码与解码是计算机编程过程中经常要处理的事情，所谓编码与解码就是将数据信息从一种特定协议格式转换成另一种特定协议格式，这个编码与解码的过程一般称为“</a:t>
            </a:r>
            <a:r>
              <a:rPr lang="en-US" altLang="zh-CN" sz="1800" dirty="0">
                <a:effectLst/>
                <a:latin typeface="Times New Roman" panose="02020603050405020304" pitchFamily="18" charset="0"/>
                <a:ea typeface="宋体" panose="02010600030101010101" pitchFamily="2" charset="-122"/>
              </a:rPr>
              <a:t>Encode</a:t>
            </a:r>
            <a:r>
              <a:rPr lang="zh-CN" altLang="zh-CN" sz="1800" dirty="0">
                <a:effectLst/>
                <a:latin typeface="Times New Roman" panose="02020603050405020304" pitchFamily="18" charset="0"/>
                <a:ea typeface="宋体" panose="02010600030101010101" pitchFamily="2" charset="-122"/>
              </a:rPr>
              <a:t>（编码）”和“</a:t>
            </a:r>
            <a:r>
              <a:rPr lang="en-US" altLang="zh-CN" sz="1800" dirty="0">
                <a:effectLst/>
                <a:latin typeface="Times New Roman" panose="02020603050405020304" pitchFamily="18" charset="0"/>
                <a:ea typeface="宋体" panose="02010600030101010101" pitchFamily="2" charset="-122"/>
              </a:rPr>
              <a:t>Decode</a:t>
            </a:r>
            <a:r>
              <a:rPr lang="zh-CN" altLang="zh-CN" sz="1800" dirty="0">
                <a:effectLst/>
                <a:latin typeface="Times New Roman" panose="02020603050405020304" pitchFamily="18" charset="0"/>
                <a:ea typeface="宋体" panose="02010600030101010101" pitchFamily="2" charset="-122"/>
              </a:rPr>
              <a:t>（解码）”。</a:t>
            </a:r>
          </a:p>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不过，随着开发框架的愈发成熟与完善，开发人员会将这个编码与解码的操作设计成为一个通用组件的形式，这个组件通常被称为“</a:t>
            </a:r>
            <a:r>
              <a:rPr lang="en-US" altLang="zh-CN" sz="1800" dirty="0">
                <a:effectLst/>
                <a:latin typeface="Times New Roman" panose="02020603050405020304" pitchFamily="18" charset="0"/>
                <a:ea typeface="宋体" panose="02010600030101010101" pitchFamily="2" charset="-122"/>
              </a:rPr>
              <a:t>Codecs</a:t>
            </a:r>
            <a:r>
              <a:rPr lang="zh-CN" altLang="zh-CN" sz="1800" dirty="0">
                <a:effectLst/>
                <a:latin typeface="Times New Roman" panose="02020603050405020304" pitchFamily="18" charset="0"/>
                <a:ea typeface="宋体" panose="02010600030101010101" pitchFamily="2" charset="-122"/>
              </a:rPr>
              <a:t>（编解码器）”。本章中，主要就是介绍</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的</a:t>
            </a:r>
            <a:r>
              <a:rPr lang="en-US" altLang="zh-CN" sz="1800" dirty="0">
                <a:effectLst/>
                <a:latin typeface="Times New Roman" panose="02020603050405020304" pitchFamily="18" charset="0"/>
                <a:ea typeface="宋体" panose="02010600030101010101" pitchFamily="2" charset="-122"/>
              </a:rPr>
              <a:t>Codecs</a:t>
            </a:r>
            <a:r>
              <a:rPr lang="zh-CN" altLang="zh-CN" sz="1800" dirty="0">
                <a:effectLst/>
                <a:latin typeface="Times New Roman" panose="02020603050405020304" pitchFamily="18" charset="0"/>
                <a:ea typeface="宋体" panose="02010600030101010101" pitchFamily="2" charset="-122"/>
              </a:rPr>
              <a:t>（编解码器）。</a:t>
            </a:r>
          </a:p>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编码与解码的主要目的就是将原始字节数据与目标程序数据的格式相互转化。我们知道对于网络应用程序来讲，传输的数据信息基本都是以字节码的格式进行的。编码与解码的任务就是将一个字节序列转换成另一个业务对象。</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7.1 Codec</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基础</a:t>
            </a:r>
          </a:p>
        </p:txBody>
      </p:sp>
      <p:sp>
        <p:nvSpPr>
          <p:cNvPr id="7" name="文本框 6">
            <a:extLst>
              <a:ext uri="{FF2B5EF4-FFF2-40B4-BE49-F238E27FC236}">
                <a16:creationId xmlns:a16="http://schemas.microsoft.com/office/drawing/2014/main" id="{80AE4EB9-6918-4DB4-AF98-E6A8E1231E69}"/>
              </a:ext>
            </a:extLst>
          </p:cNvPr>
          <p:cNvSpPr txBox="1"/>
          <p:nvPr/>
        </p:nvSpPr>
        <p:spPr>
          <a:xfrm>
            <a:off x="200025" y="1417638"/>
            <a:ext cx="4572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7.1.2 Codec</a:t>
            </a:r>
            <a:r>
              <a:rPr lang="zh-CN" altLang="en-US" dirty="0"/>
              <a:t>的作用</a:t>
            </a:r>
          </a:p>
        </p:txBody>
      </p:sp>
      <p:sp>
        <p:nvSpPr>
          <p:cNvPr id="5" name="文本框 4">
            <a:extLst>
              <a:ext uri="{FF2B5EF4-FFF2-40B4-BE49-F238E27FC236}">
                <a16:creationId xmlns:a16="http://schemas.microsoft.com/office/drawing/2014/main" id="{EE8D638E-4C45-4EDE-A7EA-66A7C80BDBD3}"/>
              </a:ext>
            </a:extLst>
          </p:cNvPr>
          <p:cNvSpPr txBox="1"/>
          <p:nvPr/>
        </p:nvSpPr>
        <p:spPr>
          <a:xfrm>
            <a:off x="878541" y="2232212"/>
            <a:ext cx="7449671" cy="21441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前文中，我们知道了所谓</a:t>
            </a:r>
            <a:r>
              <a:rPr lang="en-US" altLang="zh-CN" sz="1800" dirty="0">
                <a:effectLst/>
                <a:latin typeface="Times New Roman" panose="02020603050405020304" pitchFamily="18" charset="0"/>
                <a:ea typeface="宋体" panose="02010600030101010101" pitchFamily="2" charset="-122"/>
              </a:rPr>
              <a:t>Codec</a:t>
            </a:r>
            <a:r>
              <a:rPr lang="zh-CN" altLang="zh-CN" sz="1800" dirty="0">
                <a:effectLst/>
                <a:latin typeface="Times New Roman" panose="02020603050405020304" pitchFamily="18" charset="0"/>
                <a:ea typeface="宋体" panose="02010600030101010101" pitchFamily="2" charset="-122"/>
              </a:rPr>
              <a:t>其实就是编解码器。那么，</a:t>
            </a:r>
            <a:r>
              <a:rPr lang="en-US" altLang="zh-CN" sz="1800" dirty="0">
                <a:effectLst/>
                <a:latin typeface="Times New Roman" panose="02020603050405020304" pitchFamily="18" charset="0"/>
                <a:ea typeface="宋体" panose="02010600030101010101" pitchFamily="2" charset="-122"/>
              </a:rPr>
              <a:t>Codec</a:t>
            </a:r>
            <a:r>
              <a:rPr lang="zh-CN" altLang="zh-CN" sz="1800" dirty="0">
                <a:effectLst/>
                <a:latin typeface="Times New Roman" panose="02020603050405020304" pitchFamily="18" charset="0"/>
                <a:ea typeface="宋体" panose="02010600030101010101" pitchFamily="2" charset="-122"/>
              </a:rPr>
              <a:t>的具体作用是什么呢？</a:t>
            </a:r>
          </a:p>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我们还是通过网络应用程序中的数据信息传输来分析，假设传输的“消息”是一个结构化的字节序列，语义为一个特定的网络应用程序的“数据信息”。那么，</a:t>
            </a:r>
            <a:r>
              <a:rPr lang="en-US" altLang="zh-CN" sz="1800" dirty="0">
                <a:effectLst/>
                <a:latin typeface="Times New Roman" panose="02020603050405020304" pitchFamily="18" charset="0"/>
                <a:ea typeface="宋体" panose="02010600030101010101" pitchFamily="2" charset="-122"/>
              </a:rPr>
              <a:t>Encoder</a:t>
            </a:r>
            <a:r>
              <a:rPr lang="zh-CN" altLang="zh-CN" sz="1800" dirty="0">
                <a:effectLst/>
                <a:latin typeface="Times New Roman" panose="02020603050405020304" pitchFamily="18" charset="0"/>
                <a:ea typeface="宋体" panose="02010600030101010101" pitchFamily="2" charset="-122"/>
              </a:rPr>
              <a:t>（编码）负责将消息格式转换为适合传输的（如：字节流），相应的</a:t>
            </a:r>
            <a:r>
              <a:rPr lang="en-US" altLang="zh-CN" sz="1800" dirty="0">
                <a:effectLst/>
                <a:latin typeface="Times New Roman" panose="02020603050405020304" pitchFamily="18" charset="0"/>
                <a:ea typeface="宋体" panose="02010600030101010101" pitchFamily="2" charset="-122"/>
              </a:rPr>
              <a:t>Decoder</a:t>
            </a:r>
            <a:r>
              <a:rPr lang="zh-CN" altLang="zh-CN" sz="1800" dirty="0">
                <a:effectLst/>
                <a:latin typeface="Times New Roman" panose="02020603050405020304" pitchFamily="18" charset="0"/>
                <a:ea typeface="宋体" panose="02010600030101010101" pitchFamily="2" charset="-122"/>
              </a:rPr>
              <a:t>（解码）则负责将接收到的传输数据再转换为原始的消息格式。将这个编码与解码的功能组合到一起，就是</a:t>
            </a:r>
            <a:r>
              <a:rPr lang="en-US" altLang="zh-CN" sz="1800" dirty="0">
                <a:effectLst/>
                <a:latin typeface="Times New Roman" panose="02020603050405020304" pitchFamily="18" charset="0"/>
                <a:ea typeface="宋体" panose="02010600030101010101" pitchFamily="2" charset="-122"/>
              </a:rPr>
              <a:t>Codec</a:t>
            </a:r>
            <a:r>
              <a:rPr lang="zh-CN" altLang="zh-CN" sz="1800" dirty="0">
                <a:effectLst/>
                <a:latin typeface="Times New Roman" panose="02020603050405020304" pitchFamily="18" charset="0"/>
                <a:ea typeface="宋体" panose="02010600030101010101" pitchFamily="2" charset="-122"/>
              </a:rPr>
              <a:t>（编解码器）的作用。</a:t>
            </a:r>
          </a:p>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在逻辑上，</a:t>
            </a:r>
            <a:r>
              <a:rPr lang="en-US" altLang="zh-CN" sz="1800" dirty="0">
                <a:effectLst/>
                <a:latin typeface="Times New Roman" panose="02020603050405020304" pitchFamily="18" charset="0"/>
                <a:ea typeface="宋体" panose="02010600030101010101" pitchFamily="2" charset="-122"/>
              </a:rPr>
              <a:t>outbound</a:t>
            </a:r>
            <a:r>
              <a:rPr lang="zh-CN" altLang="zh-CN" sz="1800" dirty="0">
                <a:effectLst/>
                <a:latin typeface="Times New Roman" panose="02020603050405020304" pitchFamily="18" charset="0"/>
                <a:ea typeface="宋体" panose="02010600030101010101" pitchFamily="2" charset="-122"/>
              </a:rPr>
              <a:t>数据信息是需要</a:t>
            </a:r>
            <a:r>
              <a:rPr lang="en-US" altLang="zh-CN" sz="1800" dirty="0">
                <a:effectLst/>
                <a:latin typeface="Times New Roman" panose="02020603050405020304" pitchFamily="18" charset="0"/>
                <a:ea typeface="宋体" panose="02010600030101010101" pitchFamily="2" charset="-122"/>
              </a:rPr>
              <a:t>Encoder</a:t>
            </a:r>
            <a:r>
              <a:rPr lang="zh-CN" altLang="zh-CN" sz="1800" dirty="0">
                <a:effectLst/>
                <a:latin typeface="Times New Roman" panose="02020603050405020304" pitchFamily="18" charset="0"/>
                <a:ea typeface="宋体" panose="02010600030101010101" pitchFamily="2" charset="-122"/>
              </a:rPr>
              <a:t>（编码）操作的，而</a:t>
            </a:r>
            <a:r>
              <a:rPr lang="en-US" altLang="zh-CN" sz="1800" dirty="0">
                <a:effectLst/>
                <a:latin typeface="Times New Roman" panose="02020603050405020304" pitchFamily="18" charset="0"/>
                <a:ea typeface="宋体" panose="02010600030101010101" pitchFamily="2" charset="-122"/>
              </a:rPr>
              <a:t>inbound</a:t>
            </a:r>
            <a:r>
              <a:rPr lang="zh-CN" altLang="zh-CN" sz="1800" dirty="0">
                <a:effectLst/>
                <a:latin typeface="Times New Roman" panose="02020603050405020304" pitchFamily="18" charset="0"/>
                <a:ea typeface="宋体" panose="02010600030101010101" pitchFamily="2" charset="-122"/>
              </a:rPr>
              <a:t>数据信息是需要</a:t>
            </a:r>
            <a:r>
              <a:rPr lang="en-US" altLang="zh-CN" sz="1800" dirty="0">
                <a:effectLst/>
                <a:latin typeface="Times New Roman" panose="02020603050405020304" pitchFamily="18" charset="0"/>
                <a:ea typeface="宋体" panose="02010600030101010101" pitchFamily="2" charset="-122"/>
              </a:rPr>
              <a:t>Decoder</a:t>
            </a:r>
            <a:r>
              <a:rPr lang="zh-CN" altLang="zh-CN" sz="1800" dirty="0">
                <a:effectLst/>
                <a:latin typeface="Times New Roman" panose="02020603050405020304" pitchFamily="18" charset="0"/>
                <a:ea typeface="宋体" panose="02010600030101010101" pitchFamily="2" charset="-122"/>
              </a:rPr>
              <a:t>（解码）操作的。</a:t>
            </a:r>
          </a:p>
        </p:txBody>
      </p:sp>
    </p:spTree>
    <p:extLst>
      <p:ext uri="{BB962C8B-B14F-4D97-AF65-F5344CB8AC3E}">
        <p14:creationId xmlns:p14="http://schemas.microsoft.com/office/powerpoint/2010/main" val="3780794280"/>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7.1 Codec</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基础</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6" name="文本框 5">
            <a:extLst>
              <a:ext uri="{FF2B5EF4-FFF2-40B4-BE49-F238E27FC236}">
                <a16:creationId xmlns:a16="http://schemas.microsoft.com/office/drawing/2014/main" id="{6871FE16-2F54-4EDC-9ABF-6480C701F766}"/>
              </a:ext>
            </a:extLst>
          </p:cNvPr>
          <p:cNvSpPr txBox="1"/>
          <p:nvPr/>
        </p:nvSpPr>
        <p:spPr>
          <a:xfrm>
            <a:off x="133350" y="1417638"/>
            <a:ext cx="82296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r>
              <a:rPr lang="en-US" altLang="zh-CN" sz="1800" dirty="0">
                <a:effectLst/>
                <a:latin typeface="Times New Roman" panose="02020603050405020304" pitchFamily="18" charset="0"/>
                <a:ea typeface="宋体" panose="02010600030101010101" pitchFamily="2" charset="-122"/>
              </a:rPr>
              <a:t>7.1.3 </a:t>
            </a:r>
            <a:r>
              <a:rPr lang="en-US" altLang="zh-CN" sz="1800" dirty="0" err="1">
                <a:effectLst/>
                <a:latin typeface="Times New Roman" panose="02020603050405020304" pitchFamily="18" charset="0"/>
                <a:ea typeface="宋体" panose="02010600030101010101" pitchFamily="2" charset="-122"/>
              </a:rPr>
              <a:t>Netty</a:t>
            </a:r>
            <a:r>
              <a:rPr lang="en-US" altLang="zh-CN" sz="1800" dirty="0">
                <a:effectLst/>
                <a:latin typeface="Times New Roman" panose="02020603050405020304" pitchFamily="18" charset="0"/>
                <a:ea typeface="宋体" panose="02010600030101010101" pitchFamily="2" charset="-122"/>
              </a:rPr>
              <a:t> Codec</a:t>
            </a:r>
            <a:r>
              <a:rPr lang="zh-CN" altLang="en-US" sz="1800" dirty="0">
                <a:effectLst/>
                <a:latin typeface="Times New Roman" panose="02020603050405020304" pitchFamily="18" charset="0"/>
                <a:ea typeface="宋体" panose="02010600030101010101" pitchFamily="2" charset="-122"/>
              </a:rPr>
              <a:t>基础</a:t>
            </a:r>
            <a:endParaRPr lang="zh-CN" altLang="zh-CN" sz="1800" dirty="0">
              <a:effectLst/>
              <a:latin typeface="Times New Roman" panose="02020603050405020304" pitchFamily="18" charset="0"/>
              <a:ea typeface="宋体" panose="02010600030101010101" pitchFamily="2" charset="-122"/>
            </a:endParaRPr>
          </a:p>
        </p:txBody>
      </p:sp>
      <p:sp>
        <p:nvSpPr>
          <p:cNvPr id="5" name="文本框 4">
            <a:extLst>
              <a:ext uri="{FF2B5EF4-FFF2-40B4-BE49-F238E27FC236}">
                <a16:creationId xmlns:a16="http://schemas.microsoft.com/office/drawing/2014/main" id="{A9070184-ED95-47EE-96A9-9E752B0DCF39}"/>
              </a:ext>
            </a:extLst>
          </p:cNvPr>
          <p:cNvSpPr txBox="1"/>
          <p:nvPr/>
        </p:nvSpPr>
        <p:spPr>
          <a:xfrm>
            <a:off x="582706" y="2106706"/>
            <a:ext cx="7691718" cy="21441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框架设计提供了一个</a:t>
            </a:r>
            <a:r>
              <a:rPr lang="en-US" altLang="zh-CN" sz="1800" dirty="0">
                <a:effectLst/>
                <a:latin typeface="Times New Roman" panose="02020603050405020304" pitchFamily="18" charset="0"/>
                <a:ea typeface="宋体" panose="02010600030101010101" pitchFamily="2" charset="-122"/>
              </a:rPr>
              <a:t>Codec</a:t>
            </a:r>
            <a:r>
              <a:rPr lang="zh-CN" altLang="zh-CN" sz="1800" dirty="0">
                <a:effectLst/>
                <a:latin typeface="Times New Roman" panose="02020603050405020304" pitchFamily="18" charset="0"/>
                <a:ea typeface="宋体" panose="02010600030101010101" pitchFamily="2" charset="-122"/>
              </a:rPr>
              <a:t>组件，通过该组件可以很便捷地为各种不同协议编写编解码器。解码器负责将消息从字节或其他序列形式转成指定的消息对象，编码器的功能则与解码器正好相反。解码器负责处理</a:t>
            </a:r>
            <a:r>
              <a:rPr lang="en-US" altLang="zh-CN" sz="1800" dirty="0">
                <a:effectLst/>
                <a:latin typeface="Times New Roman" panose="02020603050405020304" pitchFamily="18" charset="0"/>
                <a:ea typeface="宋体" panose="02010600030101010101" pitchFamily="2" charset="-122"/>
              </a:rPr>
              <a:t>Inbound</a:t>
            </a:r>
            <a:r>
              <a:rPr lang="zh-CN" altLang="zh-CN" sz="1800" dirty="0">
                <a:effectLst/>
                <a:latin typeface="Times New Roman" panose="02020603050405020304" pitchFamily="18" charset="0"/>
                <a:ea typeface="宋体" panose="02010600030101010101" pitchFamily="2" charset="-122"/>
              </a:rPr>
              <a:t>数据，编码器负责处理</a:t>
            </a:r>
            <a:r>
              <a:rPr lang="en-US" altLang="zh-CN" sz="1800" dirty="0">
                <a:effectLst/>
                <a:latin typeface="Times New Roman" panose="02020603050405020304" pitchFamily="18" charset="0"/>
                <a:ea typeface="宋体" panose="02010600030101010101" pitchFamily="2" charset="-122"/>
              </a:rPr>
              <a:t>Outbound</a:t>
            </a:r>
            <a:r>
              <a:rPr lang="zh-CN" altLang="zh-CN" sz="1800" dirty="0">
                <a:effectLst/>
                <a:latin typeface="Times New Roman" panose="02020603050405020304" pitchFamily="18" charset="0"/>
                <a:ea typeface="宋体" panose="02010600030101010101" pitchFamily="2" charset="-122"/>
              </a:rPr>
              <a:t>数据。</a:t>
            </a:r>
          </a:p>
          <a:p>
            <a:pPr marL="266700" indent="266700" algn="just">
              <a:lnSpc>
                <a:spcPts val="1570"/>
              </a:lnSpc>
            </a:pP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框架的编码器和解码器的结构很简单，消息被编码后或解码后会自动通过</a:t>
            </a:r>
            <a:r>
              <a:rPr lang="en-US" altLang="zh-CN" sz="1800" dirty="0" err="1">
                <a:effectLst/>
                <a:latin typeface="Times New Roman" panose="02020603050405020304" pitchFamily="18" charset="0"/>
                <a:ea typeface="宋体" panose="02010600030101010101" pitchFamily="2" charset="-122"/>
              </a:rPr>
              <a:t>ReferenceCountUtil.release</a:t>
            </a:r>
            <a:r>
              <a:rPr lang="en-US" altLang="zh-CN" sz="1800" dirty="0">
                <a:effectLst/>
                <a:latin typeface="Times New Roman" panose="02020603050405020304" pitchFamily="18" charset="0"/>
                <a:ea typeface="宋体" panose="02010600030101010101" pitchFamily="2" charset="-122"/>
              </a:rPr>
              <a:t>(message)</a:t>
            </a:r>
            <a:r>
              <a:rPr lang="zh-CN" altLang="zh-CN" sz="1800" dirty="0">
                <a:effectLst/>
                <a:latin typeface="Times New Roman" panose="02020603050405020304" pitchFamily="18" charset="0"/>
                <a:ea typeface="宋体" panose="02010600030101010101" pitchFamily="2" charset="-122"/>
              </a:rPr>
              <a:t>方法进行释放。如果不想释放消息可以使用</a:t>
            </a:r>
            <a:r>
              <a:rPr lang="en-US" altLang="zh-CN" sz="1800" dirty="0" err="1">
                <a:effectLst/>
                <a:latin typeface="Times New Roman" panose="02020603050405020304" pitchFamily="18" charset="0"/>
                <a:ea typeface="宋体" panose="02010600030101010101" pitchFamily="2" charset="-122"/>
              </a:rPr>
              <a:t>ReferenceCountUtil.retain</a:t>
            </a:r>
            <a:r>
              <a:rPr lang="en-US" altLang="zh-CN" sz="1800" dirty="0">
                <a:effectLst/>
                <a:latin typeface="Times New Roman" panose="02020603050405020304" pitchFamily="18" charset="0"/>
                <a:ea typeface="宋体" panose="02010600030101010101" pitchFamily="2" charset="-122"/>
              </a:rPr>
              <a:t>(message)</a:t>
            </a:r>
            <a:r>
              <a:rPr lang="zh-CN" altLang="zh-CN" sz="1800" dirty="0">
                <a:effectLst/>
                <a:latin typeface="Times New Roman" panose="02020603050405020304" pitchFamily="18" charset="0"/>
                <a:ea typeface="宋体" panose="02010600030101010101" pitchFamily="2" charset="-122"/>
              </a:rPr>
              <a:t>方法进行操作，不过这将会导致引用数量的增加而没有消息发布，大多数时候不建议这么做。</a:t>
            </a:r>
          </a:p>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这里举一个例子，假如打算构建一个基于</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框架的邮件服务器，设计人员可以直接使用</a:t>
            </a:r>
            <a:r>
              <a:rPr lang="en-US" altLang="zh-CN" sz="1800" dirty="0">
                <a:effectLst/>
                <a:latin typeface="Times New Roman" panose="02020603050405020304" pitchFamily="18" charset="0"/>
                <a:ea typeface="宋体" panose="02010600030101010101" pitchFamily="2" charset="-122"/>
              </a:rPr>
              <a:t>POP3</a:t>
            </a: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IMAP</a:t>
            </a:r>
            <a:r>
              <a:rPr lang="zh-CN" altLang="zh-CN" sz="1800" dirty="0">
                <a:effectLst/>
                <a:latin typeface="Times New Roman" panose="02020603050405020304" pitchFamily="18" charset="0"/>
                <a:ea typeface="宋体" panose="02010600030101010101" pitchFamily="2" charset="-122"/>
              </a:rPr>
              <a:t>和</a:t>
            </a:r>
            <a:r>
              <a:rPr lang="en-US" altLang="zh-CN" sz="1800" dirty="0">
                <a:effectLst/>
                <a:latin typeface="Times New Roman" panose="02020603050405020304" pitchFamily="18" charset="0"/>
                <a:ea typeface="宋体" panose="02010600030101010101" pitchFamily="2" charset="-122"/>
              </a:rPr>
              <a:t>SMTP</a:t>
            </a:r>
            <a:r>
              <a:rPr lang="zh-CN" altLang="zh-CN" sz="1800" dirty="0">
                <a:effectLst/>
                <a:latin typeface="Times New Roman" panose="02020603050405020304" pitchFamily="18" charset="0"/>
                <a:ea typeface="宋体" panose="02010600030101010101" pitchFamily="2" charset="-122"/>
              </a:rPr>
              <a:t>这些现成的协议来实现。</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7.2 </a:t>
            </a:r>
            <a:r>
              <a:rPr lang="en-US" altLang="zh-CN" sz="2400" kern="100" dirty="0" err="1">
                <a:solidFill>
                  <a:srgbClr val="000000"/>
                </a:solidFill>
                <a:effectLst/>
                <a:latin typeface="Arial" panose="020B0604020202020204" pitchFamily="34" charset="0"/>
                <a:ea typeface="方正小标宋简体"/>
                <a:cs typeface="宋体" panose="02010600030101010101" pitchFamily="2" charset="-122"/>
              </a:rPr>
              <a:t>Netty</a:t>
            </a: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 Encode</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编码器</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6" name="文本框 5">
            <a:extLst>
              <a:ext uri="{FF2B5EF4-FFF2-40B4-BE49-F238E27FC236}">
                <a16:creationId xmlns:a16="http://schemas.microsoft.com/office/drawing/2014/main" id="{AC4F3CE8-C64C-4BD2-9D4C-D6F6135A2633}"/>
              </a:ext>
            </a:extLst>
          </p:cNvPr>
          <p:cNvSpPr txBox="1"/>
          <p:nvPr/>
        </p:nvSpPr>
        <p:spPr>
          <a:xfrm>
            <a:off x="197224" y="1497106"/>
            <a:ext cx="8489576" cy="19175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en-US" altLang="zh-CN" sz="1050" dirty="0" err="1">
                <a:effectLst/>
                <a:latin typeface="Times New Roman" panose="02020603050405020304" pitchFamily="18" charset="0"/>
                <a:ea typeface="宋体" panose="02010600030101010101" pitchFamily="2" charset="-122"/>
              </a:rPr>
              <a:t>Netty</a:t>
            </a:r>
            <a:r>
              <a:rPr lang="zh-CN" altLang="zh-CN" sz="1050" dirty="0">
                <a:effectLst/>
                <a:latin typeface="Times New Roman" panose="02020603050405020304" pitchFamily="18" charset="0"/>
                <a:ea typeface="宋体" panose="02010600030101010101" pitchFamily="2" charset="-122"/>
              </a:rPr>
              <a:t>的</a:t>
            </a:r>
            <a:r>
              <a:rPr lang="en-US" altLang="zh-CN" sz="1050" dirty="0">
                <a:effectLst/>
                <a:latin typeface="Times New Roman" panose="02020603050405020304" pitchFamily="18" charset="0"/>
                <a:ea typeface="宋体" panose="02010600030101010101" pitchFamily="2" charset="-122"/>
              </a:rPr>
              <a:t>Encoder</a:t>
            </a:r>
            <a:r>
              <a:rPr lang="zh-CN" altLang="zh-CN" sz="1050" dirty="0">
                <a:effectLst/>
                <a:latin typeface="Times New Roman" panose="02020603050405020304" pitchFamily="18" charset="0"/>
                <a:ea typeface="宋体" panose="02010600030101010101" pitchFamily="2" charset="-122"/>
              </a:rPr>
              <a:t>编码器主要是用来将</a:t>
            </a:r>
            <a:r>
              <a:rPr lang="en-US" altLang="zh-CN" sz="1050" dirty="0">
                <a:effectLst/>
                <a:latin typeface="Times New Roman" panose="02020603050405020304" pitchFamily="18" charset="0"/>
                <a:ea typeface="宋体" panose="02010600030101010101" pitchFamily="2" charset="-122"/>
              </a:rPr>
              <a:t>Outbound</a:t>
            </a:r>
            <a:r>
              <a:rPr lang="zh-CN" altLang="zh-CN" sz="1050" dirty="0">
                <a:effectLst/>
                <a:latin typeface="Times New Roman" panose="02020603050405020304" pitchFamily="18" charset="0"/>
                <a:ea typeface="宋体" panose="02010600030101010101" pitchFamily="2" charset="-122"/>
              </a:rPr>
              <a:t>数据从一种格式转换到另外一种格式，是基于</a:t>
            </a:r>
            <a:r>
              <a:rPr lang="en-US" altLang="zh-CN" sz="1050" dirty="0" err="1">
                <a:effectLst/>
                <a:latin typeface="Times New Roman" panose="02020603050405020304" pitchFamily="18" charset="0"/>
                <a:ea typeface="宋体" panose="02010600030101010101" pitchFamily="2" charset="-122"/>
              </a:rPr>
              <a:t>ChanneOutboundHandler</a:t>
            </a:r>
            <a:r>
              <a:rPr lang="zh-CN" altLang="zh-CN" sz="1050" dirty="0">
                <a:effectLst/>
                <a:latin typeface="Times New Roman" panose="02020603050405020304" pitchFamily="18" charset="0"/>
                <a:ea typeface="宋体" panose="02010600030101010101" pitchFamily="2" charset="-122"/>
              </a:rPr>
              <a:t>接口实现的。</a:t>
            </a:r>
            <a:r>
              <a:rPr lang="en-US" altLang="zh-CN" sz="1050" dirty="0" err="1">
                <a:effectLst/>
                <a:latin typeface="Times New Roman" panose="02020603050405020304" pitchFamily="18" charset="0"/>
                <a:ea typeface="宋体" panose="02010600030101010101" pitchFamily="2" charset="-122"/>
              </a:rPr>
              <a:t>Netty</a:t>
            </a:r>
            <a:r>
              <a:rPr lang="en-US" altLang="zh-CN" sz="1050" dirty="0">
                <a:effectLst/>
                <a:latin typeface="Times New Roman" panose="02020603050405020304" pitchFamily="18" charset="0"/>
                <a:ea typeface="宋体" panose="02010600030101010101" pitchFamily="2" charset="-122"/>
              </a:rPr>
              <a:t> Encode</a:t>
            </a:r>
            <a:r>
              <a:rPr lang="zh-CN" altLang="zh-CN" sz="1050" dirty="0">
                <a:effectLst/>
                <a:latin typeface="Times New Roman" panose="02020603050405020304" pitchFamily="18" charset="0"/>
                <a:ea typeface="宋体" panose="02010600030101010101" pitchFamily="2" charset="-122"/>
              </a:rPr>
              <a:t>编码器设计了两个类来实现编码操作，具体如下：</a:t>
            </a:r>
          </a:p>
          <a:p>
            <a:pPr marL="800100" indent="-266700" algn="just">
              <a:lnSpc>
                <a:spcPts val="1570"/>
              </a:lnSpc>
            </a:pPr>
            <a:r>
              <a:rPr lang="en-US" altLang="zh-CN" sz="1050" dirty="0">
                <a:effectLst/>
                <a:latin typeface="Wingdings" panose="05000000000000000000" pitchFamily="2" charset="2"/>
                <a:ea typeface="宋体" panose="02010600030101010101" pitchFamily="2" charset="-122"/>
              </a:rPr>
              <a:t>l </a:t>
            </a:r>
            <a:r>
              <a:rPr lang="en-US" altLang="zh-CN" sz="1050" dirty="0" err="1">
                <a:effectLst/>
                <a:latin typeface="Times New Roman" panose="02020603050405020304" pitchFamily="18" charset="0"/>
                <a:ea typeface="宋体" panose="02010600030101010101" pitchFamily="2" charset="-122"/>
              </a:rPr>
              <a:t>MessageToByteEncoder</a:t>
            </a:r>
            <a:r>
              <a:rPr lang="zh-CN" altLang="zh-CN" sz="1050" dirty="0">
                <a:effectLst/>
                <a:latin typeface="Times New Roman" panose="02020603050405020304" pitchFamily="18" charset="0"/>
                <a:ea typeface="宋体" panose="02010600030101010101" pitchFamily="2" charset="-122"/>
              </a:rPr>
              <a:t>类：编码从消息到字节。</a:t>
            </a:r>
          </a:p>
          <a:p>
            <a:pPr marL="800100" indent="-266700" algn="just">
              <a:lnSpc>
                <a:spcPts val="1570"/>
              </a:lnSpc>
            </a:pPr>
            <a:r>
              <a:rPr lang="en-US" altLang="zh-CN" sz="1050" dirty="0">
                <a:effectLst/>
                <a:latin typeface="Wingdings" panose="05000000000000000000" pitchFamily="2" charset="2"/>
                <a:ea typeface="宋体" panose="02010600030101010101" pitchFamily="2" charset="-122"/>
              </a:rPr>
              <a:t>l </a:t>
            </a:r>
            <a:r>
              <a:rPr lang="en-US" altLang="zh-CN" sz="1050" dirty="0" err="1">
                <a:effectLst/>
                <a:latin typeface="Times New Roman" panose="02020603050405020304" pitchFamily="18" charset="0"/>
                <a:ea typeface="宋体" panose="02010600030101010101" pitchFamily="2" charset="-122"/>
              </a:rPr>
              <a:t>MessageToMessageEncoder</a:t>
            </a:r>
            <a:r>
              <a:rPr lang="zh-CN" altLang="zh-CN" sz="1050" dirty="0">
                <a:effectLst/>
                <a:latin typeface="Times New Roman" panose="02020603050405020304" pitchFamily="18" charset="0"/>
                <a:ea typeface="宋体" panose="02010600030101010101" pitchFamily="2" charset="-122"/>
              </a:rPr>
              <a:t>类：编码从消息到消息。</a:t>
            </a:r>
          </a:p>
          <a:p>
            <a:pPr marL="266700" indent="266700" algn="just">
              <a:lnSpc>
                <a:spcPts val="1570"/>
              </a:lnSpc>
            </a:pPr>
            <a:r>
              <a:rPr lang="en-US" altLang="zh-CN" sz="1050" dirty="0" err="1">
                <a:effectLst/>
                <a:latin typeface="Times New Roman" panose="02020603050405020304" pitchFamily="18" charset="0"/>
                <a:ea typeface="宋体" panose="02010600030101010101" pitchFamily="2" charset="-122"/>
              </a:rPr>
              <a:t>MessageToByteEncoder</a:t>
            </a:r>
            <a:r>
              <a:rPr lang="zh-CN" altLang="zh-CN" sz="1050" dirty="0">
                <a:effectLst/>
                <a:latin typeface="Times New Roman" panose="02020603050405020304" pitchFamily="18" charset="0"/>
                <a:ea typeface="宋体" panose="02010600030101010101" pitchFamily="2" charset="-122"/>
              </a:rPr>
              <a:t>这个类负责从消息到字节的编码，该类只实现了一个</a:t>
            </a:r>
            <a:r>
              <a:rPr lang="en-US" altLang="zh-CN" sz="1050" dirty="0">
                <a:effectLst/>
                <a:latin typeface="Times New Roman" panose="02020603050405020304" pitchFamily="18" charset="0"/>
                <a:ea typeface="宋体" panose="02010600030101010101" pitchFamily="2" charset="-122"/>
              </a:rPr>
              <a:t>encode()</a:t>
            </a:r>
            <a:r>
              <a:rPr lang="zh-CN" altLang="zh-CN" sz="1050" dirty="0">
                <a:effectLst/>
                <a:latin typeface="Times New Roman" panose="02020603050405020304" pitchFamily="18" charset="0"/>
                <a:ea typeface="宋体" panose="02010600030101010101" pitchFamily="2" charset="-122"/>
              </a:rPr>
              <a:t>方法，该方法实现了将消息编码到</a:t>
            </a:r>
            <a:r>
              <a:rPr lang="en-US" altLang="zh-CN" sz="1050" dirty="0" err="1">
                <a:effectLst/>
                <a:latin typeface="Times New Roman" panose="02020603050405020304" pitchFamily="18" charset="0"/>
                <a:ea typeface="宋体" panose="02010600030101010101" pitchFamily="2" charset="-122"/>
              </a:rPr>
              <a:t>ByteBuf</a:t>
            </a:r>
            <a:r>
              <a:rPr lang="zh-CN" altLang="zh-CN" sz="1050" dirty="0">
                <a:effectLst/>
                <a:latin typeface="Times New Roman" panose="02020603050405020304" pitchFamily="18" charset="0"/>
                <a:ea typeface="宋体" panose="02010600030101010101" pitchFamily="2" charset="-122"/>
              </a:rPr>
              <a:t>字节，在</a:t>
            </a:r>
            <a:r>
              <a:rPr lang="en-US" altLang="zh-CN" sz="1050" dirty="0" err="1">
                <a:effectLst/>
                <a:latin typeface="Times New Roman" panose="02020603050405020304" pitchFamily="18" charset="0"/>
                <a:ea typeface="宋体" panose="02010600030101010101" pitchFamily="2" charset="-122"/>
              </a:rPr>
              <a:t>ChannelPipeline</a:t>
            </a:r>
            <a:r>
              <a:rPr lang="zh-CN" altLang="zh-CN" sz="1050" dirty="0">
                <a:effectLst/>
                <a:latin typeface="Times New Roman" panose="02020603050405020304" pitchFamily="18" charset="0"/>
                <a:ea typeface="宋体" panose="02010600030101010101" pitchFamily="2" charset="-122"/>
              </a:rPr>
              <a:t>中该</a:t>
            </a:r>
            <a:r>
              <a:rPr lang="en-US" altLang="zh-CN" sz="1050" dirty="0" err="1">
                <a:effectLst/>
                <a:latin typeface="Times New Roman" panose="02020603050405020304" pitchFamily="18" charset="0"/>
                <a:ea typeface="宋体" panose="02010600030101010101" pitchFamily="2" charset="-122"/>
              </a:rPr>
              <a:t>ByteBuf</a:t>
            </a:r>
            <a:r>
              <a:rPr lang="zh-CN" altLang="zh-CN" sz="1050" dirty="0">
                <a:effectLst/>
                <a:latin typeface="Times New Roman" panose="02020603050405020304" pitchFamily="18" charset="0"/>
                <a:ea typeface="宋体" panose="02010600030101010101" pitchFamily="2" charset="-122"/>
              </a:rPr>
              <a:t>字节会向前传递给</a:t>
            </a:r>
            <a:r>
              <a:rPr lang="en-US" altLang="zh-CN" sz="1050" dirty="0" err="1">
                <a:effectLst/>
                <a:latin typeface="Times New Roman" panose="02020603050405020304" pitchFamily="18" charset="0"/>
                <a:ea typeface="宋体" panose="02010600030101010101" pitchFamily="2" charset="-122"/>
              </a:rPr>
              <a:t>ChannelOutboundHandler</a:t>
            </a:r>
            <a:r>
              <a:rPr lang="zh-CN" altLang="zh-CN" sz="1050" dirty="0">
                <a:effectLst/>
                <a:latin typeface="Times New Roman" panose="02020603050405020304" pitchFamily="18" charset="0"/>
                <a:ea typeface="宋体" panose="02010600030101010101" pitchFamily="2" charset="-122"/>
              </a:rPr>
              <a:t>。</a:t>
            </a:r>
          </a:p>
          <a:p>
            <a:pPr marL="266700" indent="266700" algn="just">
              <a:lnSpc>
                <a:spcPts val="1570"/>
              </a:lnSpc>
            </a:pPr>
            <a:r>
              <a:rPr lang="zh-CN" altLang="zh-CN" sz="1050" dirty="0">
                <a:effectLst/>
                <a:latin typeface="Times New Roman" panose="02020603050405020304" pitchFamily="18" charset="0"/>
                <a:ea typeface="宋体" panose="02010600030101010101" pitchFamily="2" charset="-122"/>
              </a:rPr>
              <a:t>下面，模拟一个应用</a:t>
            </a:r>
            <a:r>
              <a:rPr lang="en-US" altLang="zh-CN" sz="1050" dirty="0" err="1">
                <a:effectLst/>
                <a:latin typeface="Times New Roman" panose="02020603050405020304" pitchFamily="18" charset="0"/>
                <a:ea typeface="宋体" panose="02010600030101010101" pitchFamily="2" charset="-122"/>
              </a:rPr>
              <a:t>MessageToByteEncoder</a:t>
            </a:r>
            <a:r>
              <a:rPr lang="zh-CN" altLang="zh-CN" sz="1050" dirty="0">
                <a:effectLst/>
                <a:latin typeface="Times New Roman" panose="02020603050405020304" pitchFamily="18" charset="0"/>
                <a:ea typeface="宋体" panose="02010600030101010101" pitchFamily="2" charset="-122"/>
              </a:rPr>
              <a:t>类来实现消息编码的实例。首先，预想产生一个</a:t>
            </a:r>
            <a:r>
              <a:rPr lang="en-US" altLang="zh-CN" sz="1050" dirty="0">
                <a:effectLst/>
                <a:latin typeface="Times New Roman" panose="02020603050405020304" pitchFamily="18" charset="0"/>
                <a:ea typeface="宋体" panose="02010600030101010101" pitchFamily="2" charset="-122"/>
              </a:rPr>
              <a:t>Integer</a:t>
            </a:r>
            <a:r>
              <a:rPr lang="zh-CN" altLang="zh-CN" sz="1050" dirty="0">
                <a:effectLst/>
                <a:latin typeface="Times New Roman" panose="02020603050405020304" pitchFamily="18" charset="0"/>
                <a:ea typeface="宋体" panose="02010600030101010101" pitchFamily="2" charset="-122"/>
              </a:rPr>
              <a:t>类型的消息值，然后将其编码成</a:t>
            </a:r>
            <a:r>
              <a:rPr lang="en-US" altLang="zh-CN" sz="1050" dirty="0" err="1">
                <a:effectLst/>
                <a:latin typeface="Times New Roman" panose="02020603050405020304" pitchFamily="18" charset="0"/>
                <a:ea typeface="宋体" panose="02010600030101010101" pitchFamily="2" charset="-122"/>
              </a:rPr>
              <a:t>ByteBuf</a:t>
            </a:r>
            <a:r>
              <a:rPr lang="zh-CN" altLang="zh-CN" sz="1050" dirty="0">
                <a:effectLst/>
                <a:latin typeface="Times New Roman" panose="02020603050405020304" pitchFamily="18" charset="0"/>
                <a:ea typeface="宋体" panose="02010600030101010101" pitchFamily="2" charset="-122"/>
              </a:rPr>
              <a:t>字节进行发送。这里，可以通过自定义一个继承自</a:t>
            </a:r>
            <a:r>
              <a:rPr lang="en-US" altLang="zh-CN" sz="1050" dirty="0" err="1">
                <a:effectLst/>
                <a:latin typeface="Times New Roman" panose="02020603050405020304" pitchFamily="18" charset="0"/>
                <a:ea typeface="宋体" panose="02010600030101010101" pitchFamily="2" charset="-122"/>
              </a:rPr>
              <a:t>MessageToByteEncoder</a:t>
            </a:r>
            <a:r>
              <a:rPr lang="zh-CN" altLang="zh-CN" sz="1050" dirty="0">
                <a:effectLst/>
                <a:latin typeface="Times New Roman" panose="02020603050405020304" pitchFamily="18" charset="0"/>
                <a:ea typeface="宋体" panose="02010600030101010101" pitchFamily="2" charset="-122"/>
              </a:rPr>
              <a:t>的</a:t>
            </a:r>
            <a:r>
              <a:rPr lang="en-US" altLang="zh-CN" sz="1050" dirty="0" err="1">
                <a:effectLst/>
                <a:latin typeface="Times New Roman" panose="02020603050405020304" pitchFamily="18" charset="0"/>
                <a:ea typeface="宋体" panose="02010600030101010101" pitchFamily="2" charset="-122"/>
              </a:rPr>
              <a:t>IntegerToByteEncoder</a:t>
            </a:r>
            <a:r>
              <a:rPr lang="zh-CN" altLang="zh-CN" sz="1050" dirty="0">
                <a:effectLst/>
                <a:latin typeface="Times New Roman" panose="02020603050405020304" pitchFamily="18" charset="0"/>
                <a:ea typeface="宋体" panose="02010600030101010101" pitchFamily="2" charset="-122"/>
              </a:rPr>
              <a:t>类自来实现该功能，具体原理如图</a:t>
            </a:r>
            <a:r>
              <a:rPr lang="en-US" altLang="zh-CN" sz="1050" dirty="0">
                <a:effectLst/>
                <a:latin typeface="Times New Roman" panose="02020603050405020304" pitchFamily="18" charset="0"/>
                <a:ea typeface="宋体" panose="02010600030101010101" pitchFamily="2" charset="-122"/>
              </a:rPr>
              <a:t>7.1</a:t>
            </a:r>
            <a:r>
              <a:rPr lang="zh-CN" altLang="zh-CN" sz="1050" dirty="0">
                <a:effectLst/>
                <a:latin typeface="Times New Roman" panose="02020603050405020304" pitchFamily="18" charset="0"/>
                <a:ea typeface="宋体" panose="02010600030101010101" pitchFamily="2" charset="-122"/>
              </a:rPr>
              <a:t>所示。</a:t>
            </a:r>
          </a:p>
        </p:txBody>
      </p:sp>
      <p:pic>
        <p:nvPicPr>
          <p:cNvPr id="1026" name="Picture 2">
            <a:extLst>
              <a:ext uri="{FF2B5EF4-FFF2-40B4-BE49-F238E27FC236}">
                <a16:creationId xmlns:a16="http://schemas.microsoft.com/office/drawing/2014/main" id="{2EF9201C-5B20-4142-8299-CF0CBCFD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7634" y="3698222"/>
            <a:ext cx="4953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7.3 </a:t>
            </a:r>
            <a:r>
              <a:rPr lang="en-US" altLang="zh-CN" sz="2400" kern="100" dirty="0" err="1">
                <a:solidFill>
                  <a:srgbClr val="000000"/>
                </a:solidFill>
                <a:effectLst/>
                <a:latin typeface="Arial" panose="020B0604020202020204" pitchFamily="34" charset="0"/>
                <a:ea typeface="方正小标宋简体"/>
                <a:cs typeface="宋体" panose="02010600030101010101" pitchFamily="2" charset="-122"/>
              </a:rPr>
              <a:t>Netty</a:t>
            </a: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 Decode</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解码器</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4" name="文本框 3">
            <a:extLst>
              <a:ext uri="{FF2B5EF4-FFF2-40B4-BE49-F238E27FC236}">
                <a16:creationId xmlns:a16="http://schemas.microsoft.com/office/drawing/2014/main" id="{BDC8581C-C864-44F8-A4B3-2523837348AE}"/>
              </a:ext>
            </a:extLst>
          </p:cNvPr>
          <p:cNvSpPr txBox="1"/>
          <p:nvPr/>
        </p:nvSpPr>
        <p:spPr>
          <a:xfrm>
            <a:off x="528918" y="1766047"/>
            <a:ext cx="7951694" cy="23493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有编码器自然就会有相对应的解码器，</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框架的</a:t>
            </a:r>
            <a:r>
              <a:rPr lang="en-US" altLang="zh-CN" sz="1800" dirty="0">
                <a:effectLst/>
                <a:latin typeface="Times New Roman" panose="02020603050405020304" pitchFamily="18" charset="0"/>
                <a:ea typeface="宋体" panose="02010600030101010101" pitchFamily="2" charset="-122"/>
              </a:rPr>
              <a:t>Decoder</a:t>
            </a:r>
            <a:r>
              <a:rPr lang="zh-CN" altLang="zh-CN" sz="1800" dirty="0">
                <a:effectLst/>
                <a:latin typeface="Times New Roman" panose="02020603050405020304" pitchFamily="18" charset="0"/>
                <a:ea typeface="宋体" panose="02010600030101010101" pitchFamily="2" charset="-122"/>
              </a:rPr>
              <a:t>解码器主要是用来将</a:t>
            </a:r>
            <a:r>
              <a:rPr lang="en-US" altLang="zh-CN" sz="1800" dirty="0">
                <a:effectLst/>
                <a:latin typeface="Times New Roman" panose="02020603050405020304" pitchFamily="18" charset="0"/>
                <a:ea typeface="宋体" panose="02010600030101010101" pitchFamily="2" charset="-122"/>
              </a:rPr>
              <a:t>Inbound</a:t>
            </a:r>
            <a:r>
              <a:rPr lang="zh-CN" altLang="zh-CN" sz="1800" dirty="0">
                <a:effectLst/>
                <a:latin typeface="Times New Roman" panose="02020603050405020304" pitchFamily="18" charset="0"/>
                <a:ea typeface="宋体" panose="02010600030101010101" pitchFamily="2" charset="-122"/>
              </a:rPr>
              <a:t>数据从一种格式转换到另外一种格式，是基于</a:t>
            </a:r>
            <a:r>
              <a:rPr lang="en-US" altLang="zh-CN" sz="1800" dirty="0" err="1">
                <a:effectLst/>
                <a:latin typeface="Times New Roman" panose="02020603050405020304" pitchFamily="18" charset="0"/>
                <a:ea typeface="宋体" panose="02010600030101010101" pitchFamily="2" charset="-122"/>
              </a:rPr>
              <a:t>ChanneInboundHandler</a:t>
            </a:r>
            <a:r>
              <a:rPr lang="zh-CN" altLang="zh-CN" sz="1800" dirty="0">
                <a:effectLst/>
                <a:latin typeface="Times New Roman" panose="02020603050405020304" pitchFamily="18" charset="0"/>
                <a:ea typeface="宋体" panose="02010600030101010101" pitchFamily="2" charset="-122"/>
              </a:rPr>
              <a:t>接口的一种抽象实现。</a:t>
            </a:r>
          </a:p>
          <a:p>
            <a:pPr marL="266700" indent="266700" algn="just">
              <a:lnSpc>
                <a:spcPts val="1570"/>
              </a:lnSpc>
            </a:pP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框架提供了很丰富的、用于实现解码器的抽象基类，可以很便捷的通过这些基类来实现自定义解码器，具体如下：</a:t>
            </a:r>
          </a:p>
          <a:p>
            <a:pPr marL="800100" indent="-266700" algn="just">
              <a:lnSpc>
                <a:spcPts val="1570"/>
              </a:lnSpc>
            </a:pPr>
            <a:r>
              <a:rPr lang="en-US" altLang="zh-CN" sz="1800" dirty="0">
                <a:effectLst/>
                <a:latin typeface="Wingdings" panose="05000000000000000000" pitchFamily="2" charset="2"/>
                <a:ea typeface="宋体" panose="02010600030101010101" pitchFamily="2" charset="-122"/>
              </a:rPr>
              <a:t>l </a:t>
            </a:r>
            <a:r>
              <a:rPr lang="zh-CN" altLang="zh-CN" sz="1800" dirty="0">
                <a:effectLst/>
                <a:latin typeface="Times New Roman" panose="02020603050405020304" pitchFamily="18" charset="0"/>
                <a:ea typeface="宋体" panose="02010600030101010101" pitchFamily="2" charset="-122"/>
              </a:rPr>
              <a:t>解码字节到消息（</a:t>
            </a:r>
            <a:r>
              <a:rPr lang="en-US" altLang="zh-CN" sz="1800" dirty="0" err="1">
                <a:effectLst/>
                <a:latin typeface="Times New Roman" panose="02020603050405020304" pitchFamily="18" charset="0"/>
                <a:ea typeface="宋体" panose="02010600030101010101" pitchFamily="2" charset="-122"/>
              </a:rPr>
              <a:t>ByteToMessageDecoder</a:t>
            </a:r>
            <a:r>
              <a:rPr lang="zh-CN" altLang="zh-CN" sz="1800" dirty="0">
                <a:effectLst/>
                <a:latin typeface="Times New Roman" panose="02020603050405020304" pitchFamily="18" charset="0"/>
                <a:ea typeface="宋体" panose="02010600030101010101" pitchFamily="2" charset="-122"/>
              </a:rPr>
              <a:t>和</a:t>
            </a:r>
            <a:r>
              <a:rPr lang="en-US" altLang="zh-CN" sz="1800" dirty="0" err="1">
                <a:effectLst/>
                <a:latin typeface="Times New Roman" panose="02020603050405020304" pitchFamily="18" charset="0"/>
                <a:ea typeface="宋体" panose="02010600030101010101" pitchFamily="2" charset="-122"/>
              </a:rPr>
              <a:t>ReplayingDecoder</a:t>
            </a:r>
            <a:r>
              <a:rPr lang="zh-CN" altLang="zh-CN" sz="1800" dirty="0">
                <a:effectLst/>
                <a:latin typeface="Times New Roman" panose="02020603050405020304" pitchFamily="18" charset="0"/>
                <a:ea typeface="宋体" panose="02010600030101010101" pitchFamily="2" charset="-122"/>
              </a:rPr>
              <a:t>）</a:t>
            </a:r>
          </a:p>
          <a:p>
            <a:pPr marL="800100" indent="-266700" algn="just">
              <a:lnSpc>
                <a:spcPts val="1570"/>
              </a:lnSpc>
            </a:pPr>
            <a:r>
              <a:rPr lang="en-US" altLang="zh-CN" sz="1800" dirty="0">
                <a:effectLst/>
                <a:latin typeface="Wingdings" panose="05000000000000000000" pitchFamily="2" charset="2"/>
                <a:ea typeface="宋体" panose="02010600030101010101" pitchFamily="2" charset="-122"/>
              </a:rPr>
              <a:t>l </a:t>
            </a:r>
            <a:r>
              <a:rPr lang="zh-CN" altLang="zh-CN" sz="1800" dirty="0">
                <a:effectLst/>
                <a:latin typeface="Times New Roman" panose="02020603050405020304" pitchFamily="18" charset="0"/>
                <a:ea typeface="宋体" panose="02010600030101010101" pitchFamily="2" charset="-122"/>
              </a:rPr>
              <a:t>解码消息到消息（</a:t>
            </a:r>
            <a:r>
              <a:rPr lang="en-US" altLang="zh-CN" sz="1800" dirty="0" err="1">
                <a:effectLst/>
                <a:latin typeface="Times New Roman" panose="02020603050405020304" pitchFamily="18" charset="0"/>
                <a:ea typeface="宋体" panose="02010600030101010101" pitchFamily="2" charset="-122"/>
              </a:rPr>
              <a:t>MessageToMessageDecoder</a:t>
            </a:r>
            <a:r>
              <a:rPr lang="zh-CN" altLang="zh-CN" sz="1800" dirty="0">
                <a:effectLst/>
                <a:latin typeface="Times New Roman" panose="02020603050405020304" pitchFamily="18" charset="0"/>
                <a:ea typeface="宋体" panose="02010600030101010101" pitchFamily="2" charset="-122"/>
              </a:rPr>
              <a:t>）</a:t>
            </a:r>
          </a:p>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在实践中，使用解码器的方法很简单，就是将</a:t>
            </a:r>
            <a:r>
              <a:rPr lang="en-US" altLang="zh-CN" sz="1800" dirty="0">
                <a:effectLst/>
                <a:latin typeface="Times New Roman" panose="02020603050405020304" pitchFamily="18" charset="0"/>
                <a:ea typeface="宋体" panose="02010600030101010101" pitchFamily="2" charset="-122"/>
              </a:rPr>
              <a:t>Inbound</a:t>
            </a:r>
            <a:r>
              <a:rPr lang="zh-CN" altLang="zh-CN" sz="1800" dirty="0">
                <a:effectLst/>
                <a:latin typeface="Times New Roman" panose="02020603050405020304" pitchFamily="18" charset="0"/>
                <a:ea typeface="宋体" panose="02010600030101010101" pitchFamily="2" charset="-122"/>
              </a:rPr>
              <a:t>数据转换格式后传递到</a:t>
            </a:r>
            <a:r>
              <a:rPr lang="en-US" altLang="zh-CN" sz="1800" dirty="0" err="1">
                <a:effectLst/>
                <a:latin typeface="Times New Roman" panose="02020603050405020304" pitchFamily="18" charset="0"/>
                <a:ea typeface="宋体" panose="02010600030101010101" pitchFamily="2" charset="-122"/>
              </a:rPr>
              <a:t>ChannelPipeline</a:t>
            </a:r>
            <a:r>
              <a:rPr lang="zh-CN" altLang="zh-CN" sz="1800" dirty="0">
                <a:effectLst/>
                <a:latin typeface="Times New Roman" panose="02020603050405020304" pitchFamily="18" charset="0"/>
                <a:ea typeface="宋体" panose="02010600030101010101" pitchFamily="2" charset="-122"/>
              </a:rPr>
              <a:t>中的下一个</a:t>
            </a:r>
            <a:r>
              <a:rPr lang="en-US" altLang="zh-CN" sz="1800" dirty="0" err="1">
                <a:effectLst/>
                <a:latin typeface="Times New Roman" panose="02020603050405020304" pitchFamily="18" charset="0"/>
                <a:ea typeface="宋体" panose="02010600030101010101" pitchFamily="2" charset="-122"/>
              </a:rPr>
              <a:t>ChannelInboundHandler</a:t>
            </a:r>
            <a:r>
              <a:rPr lang="zh-CN" altLang="zh-CN" sz="1800" dirty="0">
                <a:effectLst/>
                <a:latin typeface="Times New Roman" panose="02020603050405020304" pitchFamily="18" charset="0"/>
                <a:ea typeface="宋体" panose="02010600030101010101" pitchFamily="2" charset="-122"/>
              </a:rPr>
              <a:t>上进行处理。这样的处理方式是比较灵活的，设计人员可以将解码器放在</a:t>
            </a:r>
            <a:r>
              <a:rPr lang="en-US" altLang="zh-CN" sz="1800" dirty="0" err="1">
                <a:effectLst/>
                <a:latin typeface="Times New Roman" panose="02020603050405020304" pitchFamily="18" charset="0"/>
                <a:ea typeface="宋体" panose="02010600030101010101" pitchFamily="2" charset="-122"/>
              </a:rPr>
              <a:t>ChannelPipeline</a:t>
            </a:r>
            <a:r>
              <a:rPr lang="zh-CN" altLang="zh-CN" sz="1800" dirty="0">
                <a:effectLst/>
                <a:latin typeface="Times New Roman" panose="02020603050405020304" pitchFamily="18" charset="0"/>
                <a:ea typeface="宋体" panose="02010600030101010101" pitchFamily="2" charset="-122"/>
              </a:rPr>
              <a:t>中实现重用逻辑。</a:t>
            </a:r>
          </a:p>
        </p:txBody>
      </p:sp>
    </p:spTree>
    <p:extLst>
      <p:ext uri="{BB962C8B-B14F-4D97-AF65-F5344CB8AC3E}">
        <p14:creationId xmlns:p14="http://schemas.microsoft.com/office/powerpoint/2010/main" val="1671440451"/>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7.4 </a:t>
            </a:r>
            <a:r>
              <a:rPr lang="en-US" altLang="zh-CN" sz="2400" kern="100" dirty="0" err="1">
                <a:solidFill>
                  <a:srgbClr val="000000"/>
                </a:solidFill>
                <a:effectLst/>
                <a:latin typeface="Arial" panose="020B0604020202020204" pitchFamily="34" charset="0"/>
                <a:ea typeface="方正小标宋简体"/>
                <a:cs typeface="宋体" panose="02010600030101010101" pitchFamily="2" charset="-122"/>
              </a:rPr>
              <a:t>Netty</a:t>
            </a: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 Codec</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抽象类</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 name="文本框 4">
            <a:extLst>
              <a:ext uri="{FF2B5EF4-FFF2-40B4-BE49-F238E27FC236}">
                <a16:creationId xmlns:a16="http://schemas.microsoft.com/office/drawing/2014/main" id="{F65A388B-D981-4CD2-8860-8E268783E23D}"/>
              </a:ext>
            </a:extLst>
          </p:cNvPr>
          <p:cNvSpPr txBox="1"/>
          <p:nvPr/>
        </p:nvSpPr>
        <p:spPr>
          <a:xfrm>
            <a:off x="333375" y="1417638"/>
            <a:ext cx="652462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7.4.1 </a:t>
            </a:r>
            <a:r>
              <a:rPr lang="en-US" altLang="zh-CN" dirty="0" err="1"/>
              <a:t>Netty</a:t>
            </a:r>
            <a:r>
              <a:rPr lang="en-US" altLang="zh-CN" dirty="0"/>
              <a:t> Codec</a:t>
            </a:r>
            <a:r>
              <a:rPr lang="zh-CN" altLang="en-US" dirty="0"/>
              <a:t>概述</a:t>
            </a:r>
          </a:p>
        </p:txBody>
      </p:sp>
      <p:sp>
        <p:nvSpPr>
          <p:cNvPr id="6" name="文本框 5">
            <a:extLst>
              <a:ext uri="{FF2B5EF4-FFF2-40B4-BE49-F238E27FC236}">
                <a16:creationId xmlns:a16="http://schemas.microsoft.com/office/drawing/2014/main" id="{7ECC1843-2CD1-4B84-9089-D98F8AA84497}"/>
              </a:ext>
            </a:extLst>
          </p:cNvPr>
          <p:cNvSpPr txBox="1"/>
          <p:nvPr/>
        </p:nvSpPr>
        <p:spPr>
          <a:xfrm>
            <a:off x="851647" y="2321858"/>
            <a:ext cx="7001435" cy="25545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前文中，详细讨论了</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框架中</a:t>
            </a:r>
            <a:r>
              <a:rPr lang="en-US" altLang="zh-CN" sz="1800" dirty="0">
                <a:effectLst/>
                <a:latin typeface="Times New Roman" panose="02020603050405020304" pitchFamily="18" charset="0"/>
                <a:ea typeface="宋体" panose="02010600030101010101" pitchFamily="2" charset="-122"/>
              </a:rPr>
              <a:t>Encode</a:t>
            </a:r>
            <a:r>
              <a:rPr lang="zh-CN" altLang="zh-CN" sz="1800" dirty="0">
                <a:effectLst/>
                <a:latin typeface="Times New Roman" panose="02020603050405020304" pitchFamily="18" charset="0"/>
                <a:ea typeface="宋体" panose="02010600030101010101" pitchFamily="2" charset="-122"/>
              </a:rPr>
              <a:t>（编码器）和</a:t>
            </a:r>
            <a:r>
              <a:rPr lang="en-US" altLang="zh-CN" sz="1800" dirty="0">
                <a:effectLst/>
                <a:latin typeface="Times New Roman" panose="02020603050405020304" pitchFamily="18" charset="0"/>
                <a:ea typeface="宋体" panose="02010600030101010101" pitchFamily="2" charset="-122"/>
              </a:rPr>
              <a:t>Decode</a:t>
            </a:r>
            <a:r>
              <a:rPr lang="zh-CN" altLang="zh-CN" sz="1800" dirty="0">
                <a:effectLst/>
                <a:latin typeface="Times New Roman" panose="02020603050405020304" pitchFamily="18" charset="0"/>
                <a:ea typeface="宋体" panose="02010600030101010101" pitchFamily="2" charset="-122"/>
              </a:rPr>
              <a:t>（解码器）的使用方法。不过，这里介绍的</a:t>
            </a:r>
            <a:r>
              <a:rPr lang="en-US" altLang="zh-CN" sz="1800" dirty="0">
                <a:effectLst/>
                <a:latin typeface="Times New Roman" panose="02020603050405020304" pitchFamily="18" charset="0"/>
                <a:ea typeface="宋体" panose="02010600030101010101" pitchFamily="2" charset="-122"/>
              </a:rPr>
              <a:t>Encode</a:t>
            </a:r>
            <a:r>
              <a:rPr lang="zh-CN" altLang="zh-CN" sz="1800" dirty="0">
                <a:effectLst/>
                <a:latin typeface="Times New Roman" panose="02020603050405020304" pitchFamily="18" charset="0"/>
                <a:ea typeface="宋体" panose="02010600030101010101" pitchFamily="2" charset="-122"/>
              </a:rPr>
              <a:t>（编码器）和</a:t>
            </a:r>
            <a:r>
              <a:rPr lang="en-US" altLang="zh-CN" sz="1800" dirty="0">
                <a:effectLst/>
                <a:latin typeface="Times New Roman" panose="02020603050405020304" pitchFamily="18" charset="0"/>
                <a:ea typeface="宋体" panose="02010600030101010101" pitchFamily="2" charset="-122"/>
              </a:rPr>
              <a:t>Decode</a:t>
            </a:r>
            <a:r>
              <a:rPr lang="zh-CN" altLang="zh-CN" sz="1800" dirty="0">
                <a:effectLst/>
                <a:latin typeface="Times New Roman" panose="02020603050405020304" pitchFamily="18" charset="0"/>
                <a:ea typeface="宋体" panose="02010600030101010101" pitchFamily="2" charset="-122"/>
              </a:rPr>
              <a:t>（解码器）是各自独立的实体对象。假如，在同一个类中同时有</a:t>
            </a:r>
            <a:r>
              <a:rPr lang="en-US" altLang="zh-CN" sz="1800" dirty="0">
                <a:effectLst/>
                <a:latin typeface="Times New Roman" panose="02020603050405020304" pitchFamily="18" charset="0"/>
                <a:ea typeface="宋体" panose="02010600030101010101" pitchFamily="2" charset="-122"/>
              </a:rPr>
              <a:t>Inbound</a:t>
            </a:r>
            <a:r>
              <a:rPr lang="zh-CN" altLang="zh-CN" sz="1800" dirty="0">
                <a:effectLst/>
                <a:latin typeface="Times New Roman" panose="02020603050405020304" pitchFamily="18" charset="0"/>
                <a:ea typeface="宋体" panose="02010600030101010101" pitchFamily="2" charset="-122"/>
              </a:rPr>
              <a:t>数据和</a:t>
            </a:r>
            <a:r>
              <a:rPr lang="en-US" altLang="zh-CN" sz="1800" dirty="0">
                <a:effectLst/>
                <a:latin typeface="Times New Roman" panose="02020603050405020304" pitchFamily="18" charset="0"/>
                <a:ea typeface="宋体" panose="02010600030101010101" pitchFamily="2" charset="-122"/>
              </a:rPr>
              <a:t>Outbound</a:t>
            </a:r>
            <a:r>
              <a:rPr lang="zh-CN" altLang="zh-CN" sz="1800" dirty="0">
                <a:effectLst/>
                <a:latin typeface="Times New Roman" panose="02020603050405020304" pitchFamily="18" charset="0"/>
                <a:ea typeface="宋体" panose="02010600030101010101" pitchFamily="2" charset="-122"/>
              </a:rPr>
              <a:t>数据，以及信息转换的场景，将编码器和解码器设计成各自独立方式就显得有点不科学了。</a:t>
            </a:r>
          </a:p>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因此，</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框架抽象出来一个</a:t>
            </a:r>
            <a:r>
              <a:rPr lang="en-US" altLang="zh-CN" sz="1800" dirty="0">
                <a:effectLst/>
                <a:latin typeface="Times New Roman" panose="02020603050405020304" pitchFamily="18" charset="0"/>
                <a:ea typeface="宋体" panose="02010600030101010101" pitchFamily="2" charset="-122"/>
              </a:rPr>
              <a:t>Codec</a:t>
            </a:r>
            <a:r>
              <a:rPr lang="zh-CN" altLang="zh-CN" sz="1800" dirty="0">
                <a:effectLst/>
                <a:latin typeface="Times New Roman" panose="02020603050405020304" pitchFamily="18" charset="0"/>
                <a:ea typeface="宋体" panose="02010600030101010101" pitchFamily="2" charset="-122"/>
              </a:rPr>
              <a:t>（编解码器）类，将</a:t>
            </a:r>
            <a:r>
              <a:rPr lang="en-US" altLang="zh-CN" sz="1800" dirty="0">
                <a:effectLst/>
                <a:latin typeface="Times New Roman" panose="02020603050405020304" pitchFamily="18" charset="0"/>
                <a:ea typeface="宋体" panose="02010600030101010101" pitchFamily="2" charset="-122"/>
              </a:rPr>
              <a:t>Encode</a:t>
            </a:r>
            <a:r>
              <a:rPr lang="zh-CN" altLang="zh-CN" sz="1800" dirty="0">
                <a:effectLst/>
                <a:latin typeface="Times New Roman" panose="02020603050405020304" pitchFamily="18" charset="0"/>
                <a:ea typeface="宋体" panose="02010600030101010101" pitchFamily="2" charset="-122"/>
              </a:rPr>
              <a:t>（编码器）和</a:t>
            </a:r>
            <a:r>
              <a:rPr lang="en-US" altLang="zh-CN" sz="1800" dirty="0">
                <a:effectLst/>
                <a:latin typeface="Times New Roman" panose="02020603050405020304" pitchFamily="18" charset="0"/>
                <a:ea typeface="宋体" panose="02010600030101010101" pitchFamily="2" charset="-122"/>
              </a:rPr>
              <a:t>Decode</a:t>
            </a:r>
            <a:r>
              <a:rPr lang="zh-CN" altLang="zh-CN" sz="1800" dirty="0">
                <a:effectLst/>
                <a:latin typeface="Times New Roman" panose="02020603050405020304" pitchFamily="18" charset="0"/>
                <a:ea typeface="宋体" panose="02010600030101010101" pitchFamily="2" charset="-122"/>
              </a:rPr>
              <a:t>（解码器）有效的整合在了一起，并提供了针对</a:t>
            </a:r>
            <a:r>
              <a:rPr lang="en-US" altLang="zh-CN" sz="1800" dirty="0" err="1">
                <a:effectLst/>
                <a:latin typeface="Times New Roman" panose="02020603050405020304" pitchFamily="18" charset="0"/>
                <a:ea typeface="宋体" panose="02010600030101010101" pitchFamily="2" charset="-122"/>
              </a:rPr>
              <a:t>ByteBuf</a:t>
            </a:r>
            <a:r>
              <a:rPr lang="zh-CN" altLang="zh-CN" sz="1800" dirty="0">
                <a:effectLst/>
                <a:latin typeface="Times New Roman" panose="02020603050405020304" pitchFamily="18" charset="0"/>
                <a:ea typeface="宋体" panose="02010600030101010101" pitchFamily="2" charset="-122"/>
              </a:rPr>
              <a:t>字节和</a:t>
            </a:r>
            <a:r>
              <a:rPr lang="en-US" altLang="zh-CN" sz="1800" dirty="0">
                <a:effectLst/>
                <a:latin typeface="Times New Roman" panose="02020603050405020304" pitchFamily="18" charset="0"/>
                <a:ea typeface="宋体" panose="02010600030101010101" pitchFamily="2" charset="-122"/>
              </a:rPr>
              <a:t>Message</a:t>
            </a:r>
            <a:r>
              <a:rPr lang="zh-CN" altLang="zh-CN" sz="1800" dirty="0">
                <a:effectLst/>
                <a:latin typeface="Times New Roman" panose="02020603050405020304" pitchFamily="18" charset="0"/>
                <a:ea typeface="宋体" panose="02010600030101010101" pitchFamily="2" charset="-122"/>
              </a:rPr>
              <a:t>消息的相互操作功能。</a:t>
            </a:r>
          </a:p>
          <a:p>
            <a:pPr marL="266700" indent="266700" algn="just">
              <a:lnSpc>
                <a:spcPts val="1570"/>
              </a:lnSpc>
            </a:pPr>
            <a:r>
              <a:rPr lang="en-US" altLang="zh-CN" sz="1800" dirty="0" err="1">
                <a:effectLst/>
                <a:latin typeface="Times New Roman" panose="02020603050405020304" pitchFamily="18" charset="0"/>
                <a:ea typeface="宋体" panose="02010600030101010101" pitchFamily="2" charset="-122"/>
              </a:rPr>
              <a:t>Netty</a:t>
            </a:r>
            <a:r>
              <a:rPr lang="en-US" altLang="zh-CN" sz="1800" dirty="0">
                <a:effectLst/>
                <a:latin typeface="Times New Roman" panose="02020603050405020304" pitchFamily="18" charset="0"/>
                <a:ea typeface="宋体" panose="02010600030101010101" pitchFamily="2" charset="-122"/>
              </a:rPr>
              <a:t> Codec</a:t>
            </a:r>
            <a:r>
              <a:rPr lang="zh-CN" altLang="zh-CN" sz="1800" dirty="0">
                <a:effectLst/>
                <a:latin typeface="Times New Roman" panose="02020603050405020304" pitchFamily="18" charset="0"/>
                <a:ea typeface="宋体" panose="02010600030101010101" pitchFamily="2" charset="-122"/>
              </a:rPr>
              <a:t>抽象类在设计上沿用了前文中关于</a:t>
            </a:r>
            <a:r>
              <a:rPr lang="en-US" altLang="zh-CN" sz="1800" dirty="0">
                <a:effectLst/>
                <a:latin typeface="Times New Roman" panose="02020603050405020304" pitchFamily="18" charset="0"/>
                <a:ea typeface="宋体" panose="02010600030101010101" pitchFamily="2" charset="-122"/>
              </a:rPr>
              <a:t>Encode</a:t>
            </a:r>
            <a:r>
              <a:rPr lang="zh-CN" altLang="zh-CN" sz="1800" dirty="0">
                <a:effectLst/>
                <a:latin typeface="Times New Roman" panose="02020603050405020304" pitchFamily="18" charset="0"/>
                <a:ea typeface="宋体" panose="02010600030101010101" pitchFamily="2" charset="-122"/>
              </a:rPr>
              <a:t>（编码器）和</a:t>
            </a:r>
            <a:r>
              <a:rPr lang="en-US" altLang="zh-CN" sz="1800" dirty="0">
                <a:effectLst/>
                <a:latin typeface="Times New Roman" panose="02020603050405020304" pitchFamily="18" charset="0"/>
                <a:ea typeface="宋体" panose="02010600030101010101" pitchFamily="2" charset="-122"/>
              </a:rPr>
              <a:t>Decode</a:t>
            </a:r>
            <a:r>
              <a:rPr lang="zh-CN" altLang="zh-CN" sz="1800" dirty="0">
                <a:effectLst/>
                <a:latin typeface="Times New Roman" panose="02020603050405020304" pitchFamily="18" charset="0"/>
                <a:ea typeface="宋体" panose="02010600030101010101" pitchFamily="2" charset="-122"/>
              </a:rPr>
              <a:t>（解码器）的思路，主要定义了</a:t>
            </a:r>
            <a:r>
              <a:rPr lang="en-US" altLang="zh-CN" sz="1800" dirty="0" err="1">
                <a:effectLst/>
                <a:latin typeface="Times New Roman" panose="02020603050405020304" pitchFamily="18" charset="0"/>
                <a:ea typeface="宋体" panose="02010600030101010101" pitchFamily="2" charset="-122"/>
              </a:rPr>
              <a:t>ByteToMessageCodec</a:t>
            </a:r>
            <a:r>
              <a:rPr lang="zh-CN" altLang="zh-CN" sz="1800" dirty="0">
                <a:effectLst/>
                <a:latin typeface="Times New Roman" panose="02020603050405020304" pitchFamily="18" charset="0"/>
                <a:ea typeface="宋体" panose="02010600030101010101" pitchFamily="2" charset="-122"/>
              </a:rPr>
              <a:t>、</a:t>
            </a:r>
            <a:r>
              <a:rPr lang="en-US" altLang="zh-CN" sz="1800" dirty="0" err="1">
                <a:effectLst/>
                <a:latin typeface="Times New Roman" panose="02020603050405020304" pitchFamily="18" charset="0"/>
                <a:ea typeface="宋体" panose="02010600030101010101" pitchFamily="2" charset="-122"/>
              </a:rPr>
              <a:t>MessageToMessageCodec</a:t>
            </a:r>
            <a:r>
              <a:rPr lang="zh-CN" altLang="zh-CN" sz="1800" dirty="0">
                <a:effectLst/>
                <a:latin typeface="Times New Roman" panose="02020603050405020304" pitchFamily="18" charset="0"/>
                <a:ea typeface="宋体" panose="02010600030101010101" pitchFamily="2" charset="-122"/>
              </a:rPr>
              <a:t>和</a:t>
            </a:r>
            <a:r>
              <a:rPr lang="en-US" altLang="zh-CN" sz="1800" dirty="0" err="1">
                <a:effectLst/>
                <a:latin typeface="Times New Roman" panose="02020603050405020304" pitchFamily="18" charset="0"/>
                <a:ea typeface="宋体" panose="02010600030101010101" pitchFamily="2" charset="-122"/>
              </a:rPr>
              <a:t>CombinedChannelDuplexHandler</a:t>
            </a:r>
            <a:r>
              <a:rPr lang="zh-CN" altLang="zh-CN" sz="1800" dirty="0">
                <a:effectLst/>
                <a:latin typeface="Times New Roman" panose="02020603050405020304" pitchFamily="18" charset="0"/>
                <a:ea typeface="宋体" panose="02010600030101010101" pitchFamily="2" charset="-122"/>
              </a:rPr>
              <a:t>这几个类。</a:t>
            </a:r>
          </a:p>
        </p:txBody>
      </p:sp>
    </p:spTree>
    <p:extLst>
      <p:ext uri="{BB962C8B-B14F-4D97-AF65-F5344CB8AC3E}">
        <p14:creationId xmlns:p14="http://schemas.microsoft.com/office/powerpoint/2010/main" val="2103714777"/>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7.4 </a:t>
            </a:r>
            <a:r>
              <a:rPr lang="en-US" altLang="zh-CN" sz="2400" kern="100" dirty="0" err="1">
                <a:solidFill>
                  <a:srgbClr val="000000"/>
                </a:solidFill>
                <a:effectLst/>
                <a:latin typeface="Arial" panose="020B0604020202020204" pitchFamily="34" charset="0"/>
                <a:ea typeface="方正小标宋简体"/>
                <a:cs typeface="宋体" panose="02010600030101010101" pitchFamily="2" charset="-122"/>
              </a:rPr>
              <a:t>Netty</a:t>
            </a: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 Codec</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抽象类</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 name="文本框 4">
            <a:extLst>
              <a:ext uri="{FF2B5EF4-FFF2-40B4-BE49-F238E27FC236}">
                <a16:creationId xmlns:a16="http://schemas.microsoft.com/office/drawing/2014/main" id="{F65A388B-D981-4CD2-8860-8E268783E23D}"/>
              </a:ext>
            </a:extLst>
          </p:cNvPr>
          <p:cNvSpPr txBox="1"/>
          <p:nvPr/>
        </p:nvSpPr>
        <p:spPr>
          <a:xfrm>
            <a:off x="333375" y="1417638"/>
            <a:ext cx="652462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7.4.2 </a:t>
            </a:r>
            <a:r>
              <a:rPr lang="en-US" altLang="zh-CN" dirty="0" err="1"/>
              <a:t>ByteToMessageCodec</a:t>
            </a:r>
            <a:r>
              <a:rPr lang="zh-CN" altLang="en-US" dirty="0"/>
              <a:t>类</a:t>
            </a:r>
          </a:p>
        </p:txBody>
      </p:sp>
      <p:sp>
        <p:nvSpPr>
          <p:cNvPr id="7" name="文本框 6">
            <a:extLst>
              <a:ext uri="{FF2B5EF4-FFF2-40B4-BE49-F238E27FC236}">
                <a16:creationId xmlns:a16="http://schemas.microsoft.com/office/drawing/2014/main" id="{4BD60883-A0F8-4113-9234-8A43DA26C76B}"/>
              </a:ext>
            </a:extLst>
          </p:cNvPr>
          <p:cNvSpPr txBox="1"/>
          <p:nvPr/>
        </p:nvSpPr>
        <p:spPr>
          <a:xfrm>
            <a:off x="333375" y="2205318"/>
            <a:ext cx="7950013" cy="23189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en-US" altLang="zh-CN" sz="1050" dirty="0" err="1">
                <a:effectLst/>
                <a:latin typeface="Times New Roman" panose="02020603050405020304" pitchFamily="18" charset="0"/>
                <a:ea typeface="宋体" panose="02010600030101010101" pitchFamily="2" charset="-122"/>
              </a:rPr>
              <a:t>ByteToMessageCodec</a:t>
            </a:r>
            <a:r>
              <a:rPr lang="zh-CN" altLang="zh-CN" sz="1050" dirty="0">
                <a:effectLst/>
                <a:latin typeface="Times New Roman" panose="02020603050405020304" pitchFamily="18" charset="0"/>
                <a:ea typeface="宋体" panose="02010600030101010101" pitchFamily="2" charset="-122"/>
              </a:rPr>
              <a:t>类主要用于解码</a:t>
            </a:r>
            <a:r>
              <a:rPr lang="en-US" altLang="zh-CN" sz="1050" dirty="0" err="1">
                <a:effectLst/>
                <a:latin typeface="Times New Roman" panose="02020603050405020304" pitchFamily="18" charset="0"/>
                <a:ea typeface="宋体" panose="02010600030101010101" pitchFamily="2" charset="-122"/>
              </a:rPr>
              <a:t>ByteBuf</a:t>
            </a:r>
            <a:r>
              <a:rPr lang="zh-CN" altLang="zh-CN" sz="1050" dirty="0">
                <a:effectLst/>
                <a:latin typeface="Times New Roman" panose="02020603050405020304" pitchFamily="18" charset="0"/>
                <a:ea typeface="宋体" panose="02010600030101010101" pitchFamily="2" charset="-122"/>
              </a:rPr>
              <a:t>字节到</a:t>
            </a:r>
            <a:r>
              <a:rPr lang="en-US" altLang="zh-CN" sz="1050" dirty="0">
                <a:effectLst/>
                <a:latin typeface="Times New Roman" panose="02020603050405020304" pitchFamily="18" charset="0"/>
                <a:ea typeface="宋体" panose="02010600030101010101" pitchFamily="2" charset="-122"/>
              </a:rPr>
              <a:t>Message</a:t>
            </a:r>
            <a:r>
              <a:rPr lang="zh-CN" altLang="zh-CN" sz="1050" dirty="0">
                <a:effectLst/>
                <a:latin typeface="Times New Roman" panose="02020603050405020304" pitchFamily="18" charset="0"/>
                <a:ea typeface="宋体" panose="02010600030101010101" pitchFamily="2" charset="-122"/>
              </a:rPr>
              <a:t>消息，正是结合了</a:t>
            </a:r>
            <a:r>
              <a:rPr lang="en-US" altLang="zh-CN" sz="1050" dirty="0" err="1">
                <a:effectLst/>
                <a:latin typeface="Times New Roman" panose="02020603050405020304" pitchFamily="18" charset="0"/>
                <a:ea typeface="宋体" panose="02010600030101010101" pitchFamily="2" charset="-122"/>
              </a:rPr>
              <a:t>ByteToMessageDecoder</a:t>
            </a:r>
            <a:r>
              <a:rPr lang="zh-CN" altLang="zh-CN" sz="1050" dirty="0">
                <a:effectLst/>
                <a:latin typeface="Times New Roman" panose="02020603050405020304" pitchFamily="18" charset="0"/>
                <a:ea typeface="宋体" panose="02010600030101010101" pitchFamily="2" charset="-122"/>
              </a:rPr>
              <a:t>类和</a:t>
            </a:r>
            <a:r>
              <a:rPr lang="en-US" altLang="zh-CN" sz="1050" dirty="0" err="1">
                <a:effectLst/>
                <a:latin typeface="Times New Roman" panose="02020603050405020304" pitchFamily="18" charset="0"/>
                <a:ea typeface="宋体" panose="02010600030101010101" pitchFamily="2" charset="-122"/>
              </a:rPr>
              <a:t>MessageToByteEncoder</a:t>
            </a:r>
            <a:r>
              <a:rPr lang="zh-CN" altLang="zh-CN" sz="1050" dirty="0">
                <a:effectLst/>
                <a:latin typeface="Times New Roman" panose="02020603050405020304" pitchFamily="18" charset="0"/>
                <a:ea typeface="宋体" panose="02010600030101010101" pitchFamily="2" charset="-122"/>
              </a:rPr>
              <a:t>类设计实现的。因此，</a:t>
            </a:r>
            <a:r>
              <a:rPr lang="en-US" altLang="zh-CN" sz="1050" dirty="0" err="1">
                <a:effectLst/>
                <a:latin typeface="Times New Roman" panose="02020603050405020304" pitchFamily="18" charset="0"/>
                <a:ea typeface="宋体" panose="02010600030101010101" pitchFamily="2" charset="-122"/>
              </a:rPr>
              <a:t>ByteToMessageCodec</a:t>
            </a:r>
            <a:r>
              <a:rPr lang="zh-CN" altLang="zh-CN" sz="1050" dirty="0">
                <a:effectLst/>
                <a:latin typeface="Times New Roman" panose="02020603050405020304" pitchFamily="18" charset="0"/>
                <a:ea typeface="宋体" panose="02010600030101010101" pitchFamily="2" charset="-122"/>
              </a:rPr>
              <a:t>类将</a:t>
            </a:r>
            <a:r>
              <a:rPr lang="en-US" altLang="zh-CN" sz="1050" dirty="0" err="1">
                <a:effectLst/>
                <a:latin typeface="Times New Roman" panose="02020603050405020304" pitchFamily="18" charset="0"/>
                <a:ea typeface="宋体" panose="02010600030101010101" pitchFamily="2" charset="-122"/>
              </a:rPr>
              <a:t>ByteToMessageDecoder</a:t>
            </a:r>
            <a:r>
              <a:rPr lang="zh-CN" altLang="zh-CN" sz="1050" dirty="0">
                <a:effectLst/>
                <a:latin typeface="Times New Roman" panose="02020603050405020304" pitchFamily="18" charset="0"/>
                <a:ea typeface="宋体" panose="02010600030101010101" pitchFamily="2" charset="-122"/>
              </a:rPr>
              <a:t>类和</a:t>
            </a:r>
            <a:r>
              <a:rPr lang="en-US" altLang="zh-CN" sz="1050" dirty="0" err="1">
                <a:effectLst/>
                <a:latin typeface="Times New Roman" panose="02020603050405020304" pitchFamily="18" charset="0"/>
                <a:ea typeface="宋体" panose="02010600030101010101" pitchFamily="2" charset="-122"/>
              </a:rPr>
              <a:t>MessageToByteEncoder</a:t>
            </a:r>
            <a:r>
              <a:rPr lang="zh-CN" altLang="zh-CN" sz="1050" dirty="0">
                <a:effectLst/>
                <a:latin typeface="Times New Roman" panose="02020603050405020304" pitchFamily="18" charset="0"/>
                <a:ea typeface="宋体" panose="02010600030101010101" pitchFamily="2" charset="-122"/>
              </a:rPr>
              <a:t>类的方法整合到了一起，具体如下：</a:t>
            </a:r>
          </a:p>
          <a:p>
            <a:pPr marL="266700" indent="266700" algn="just">
              <a:lnSpc>
                <a:spcPts val="1570"/>
              </a:lnSpc>
            </a:pPr>
            <a:r>
              <a:rPr lang="zh-CN" altLang="zh-CN" sz="1050" dirty="0">
                <a:effectLst/>
                <a:latin typeface="Times New Roman" panose="02020603050405020304" pitchFamily="18" charset="0"/>
                <a:ea typeface="宋体" panose="02010600030101010101" pitchFamily="2" charset="-122"/>
              </a:rPr>
              <a:t>（</a:t>
            </a:r>
            <a:r>
              <a:rPr lang="en-US" altLang="zh-CN" sz="1050" dirty="0">
                <a:effectLst/>
                <a:latin typeface="Times New Roman" panose="02020603050405020304" pitchFamily="18" charset="0"/>
                <a:ea typeface="宋体" panose="02010600030101010101" pitchFamily="2" charset="-122"/>
              </a:rPr>
              <a:t>1</a:t>
            </a:r>
            <a:r>
              <a:rPr lang="zh-CN" altLang="zh-CN" sz="1050" dirty="0">
                <a:effectLst/>
                <a:latin typeface="Times New Roman" panose="02020603050405020304" pitchFamily="18" charset="0"/>
                <a:ea typeface="宋体" panose="02010600030101010101" pitchFamily="2" charset="-122"/>
              </a:rPr>
              <a:t>） </a:t>
            </a:r>
            <a:r>
              <a:rPr lang="en-US" altLang="zh-CN" sz="1050" dirty="0">
                <a:effectLst/>
                <a:latin typeface="Times New Roman" panose="02020603050405020304" pitchFamily="18" charset="0"/>
                <a:ea typeface="宋体" panose="02010600030101010101" pitchFamily="2" charset="-122"/>
              </a:rPr>
              <a:t>encode()</a:t>
            </a:r>
            <a:r>
              <a:rPr lang="zh-CN" altLang="zh-CN" sz="1050" dirty="0">
                <a:effectLst/>
                <a:latin typeface="Times New Roman" panose="02020603050405020304" pitchFamily="18" charset="0"/>
                <a:ea typeface="宋体" panose="02010600030101010101" pitchFamily="2" charset="-122"/>
              </a:rPr>
              <a:t>方法：该方法实现了将消息编码到</a:t>
            </a:r>
            <a:r>
              <a:rPr lang="en-US" altLang="zh-CN" sz="1050" dirty="0" err="1">
                <a:effectLst/>
                <a:latin typeface="Times New Roman" panose="02020603050405020304" pitchFamily="18" charset="0"/>
                <a:ea typeface="宋体" panose="02010600030101010101" pitchFamily="2" charset="-122"/>
              </a:rPr>
              <a:t>ByteBuf</a:t>
            </a:r>
            <a:r>
              <a:rPr lang="zh-CN" altLang="zh-CN" sz="1050" dirty="0">
                <a:effectLst/>
                <a:latin typeface="Times New Roman" panose="02020603050405020304" pitchFamily="18" charset="0"/>
                <a:ea typeface="宋体" panose="02010600030101010101" pitchFamily="2" charset="-122"/>
              </a:rPr>
              <a:t>字节，在</a:t>
            </a:r>
            <a:r>
              <a:rPr lang="en-US" altLang="zh-CN" sz="1050" dirty="0" err="1">
                <a:effectLst/>
                <a:latin typeface="Times New Roman" panose="02020603050405020304" pitchFamily="18" charset="0"/>
                <a:ea typeface="宋体" panose="02010600030101010101" pitchFamily="2" charset="-122"/>
              </a:rPr>
              <a:t>ChannelPipeline</a:t>
            </a:r>
            <a:r>
              <a:rPr lang="zh-CN" altLang="zh-CN" sz="1050" dirty="0">
                <a:effectLst/>
                <a:latin typeface="Times New Roman" panose="02020603050405020304" pitchFamily="18" charset="0"/>
                <a:ea typeface="宋体" panose="02010600030101010101" pitchFamily="2" charset="-122"/>
              </a:rPr>
              <a:t>中该</a:t>
            </a:r>
            <a:r>
              <a:rPr lang="en-US" altLang="zh-CN" sz="1050" dirty="0" err="1">
                <a:effectLst/>
                <a:latin typeface="Times New Roman" panose="02020603050405020304" pitchFamily="18" charset="0"/>
                <a:ea typeface="宋体" panose="02010600030101010101" pitchFamily="2" charset="-122"/>
              </a:rPr>
              <a:t>ByteBuf</a:t>
            </a:r>
            <a:r>
              <a:rPr lang="zh-CN" altLang="zh-CN" sz="1050" dirty="0">
                <a:effectLst/>
                <a:latin typeface="Times New Roman" panose="02020603050405020304" pitchFamily="18" charset="0"/>
                <a:ea typeface="宋体" panose="02010600030101010101" pitchFamily="2" charset="-122"/>
              </a:rPr>
              <a:t>字节会向前传递给</a:t>
            </a:r>
            <a:r>
              <a:rPr lang="en-US" altLang="zh-CN" sz="1050" dirty="0" err="1">
                <a:effectLst/>
                <a:latin typeface="Times New Roman" panose="02020603050405020304" pitchFamily="18" charset="0"/>
                <a:ea typeface="宋体" panose="02010600030101010101" pitchFamily="2" charset="-122"/>
              </a:rPr>
              <a:t>ChannelOutboundHandler</a:t>
            </a:r>
            <a:r>
              <a:rPr lang="zh-CN" altLang="zh-CN" sz="1050" dirty="0">
                <a:effectLst/>
                <a:latin typeface="Times New Roman" panose="02020603050405020304" pitchFamily="18" charset="0"/>
                <a:ea typeface="宋体" panose="02010600030101010101" pitchFamily="2" charset="-122"/>
              </a:rPr>
              <a:t>。</a:t>
            </a:r>
          </a:p>
          <a:p>
            <a:pPr marL="266700" indent="266700" algn="just">
              <a:lnSpc>
                <a:spcPts val="1570"/>
              </a:lnSpc>
            </a:pPr>
            <a:r>
              <a:rPr lang="zh-CN" altLang="zh-CN" sz="1050" dirty="0">
                <a:effectLst/>
                <a:latin typeface="Times New Roman" panose="02020603050405020304" pitchFamily="18" charset="0"/>
                <a:ea typeface="宋体" panose="02010600030101010101" pitchFamily="2" charset="-122"/>
              </a:rPr>
              <a:t>（</a:t>
            </a:r>
            <a:r>
              <a:rPr lang="en-US" altLang="zh-CN" sz="1050" dirty="0">
                <a:effectLst/>
                <a:latin typeface="Times New Roman" panose="02020603050405020304" pitchFamily="18" charset="0"/>
                <a:ea typeface="宋体" panose="02010600030101010101" pitchFamily="2" charset="-122"/>
              </a:rPr>
              <a:t>2</a:t>
            </a:r>
            <a:r>
              <a:rPr lang="zh-CN" altLang="zh-CN" sz="1050" dirty="0">
                <a:effectLst/>
                <a:latin typeface="Times New Roman" panose="02020603050405020304" pitchFamily="18" charset="0"/>
                <a:ea typeface="宋体" panose="02010600030101010101" pitchFamily="2" charset="-122"/>
              </a:rPr>
              <a:t>）</a:t>
            </a:r>
            <a:r>
              <a:rPr lang="en-US" altLang="zh-CN" sz="1050" dirty="0">
                <a:effectLst/>
                <a:latin typeface="Times New Roman" panose="02020603050405020304" pitchFamily="18" charset="0"/>
                <a:ea typeface="宋体" panose="02010600030101010101" pitchFamily="2" charset="-122"/>
              </a:rPr>
              <a:t>decode()</a:t>
            </a:r>
            <a:r>
              <a:rPr lang="zh-CN" altLang="zh-CN" sz="1050" dirty="0">
                <a:effectLst/>
                <a:latin typeface="Times New Roman" panose="02020603050405020304" pitchFamily="18" charset="0"/>
                <a:ea typeface="宋体" panose="02010600030101010101" pitchFamily="2" charset="-122"/>
              </a:rPr>
              <a:t>方法：该方法实现了将</a:t>
            </a:r>
            <a:r>
              <a:rPr lang="en-US" altLang="zh-CN" sz="1050" dirty="0" err="1">
                <a:effectLst/>
                <a:latin typeface="Times New Roman" panose="02020603050405020304" pitchFamily="18" charset="0"/>
                <a:ea typeface="宋体" panose="02010600030101010101" pitchFamily="2" charset="-122"/>
              </a:rPr>
              <a:t>ByteBuf</a:t>
            </a:r>
            <a:r>
              <a:rPr lang="zh-CN" altLang="zh-CN" sz="1050" dirty="0">
                <a:effectLst/>
                <a:latin typeface="Times New Roman" panose="02020603050405020304" pitchFamily="18" charset="0"/>
                <a:ea typeface="宋体" panose="02010600030101010101" pitchFamily="2" charset="-122"/>
              </a:rPr>
              <a:t>字节解码到消息的功能，然后在</a:t>
            </a:r>
            <a:r>
              <a:rPr lang="en-US" altLang="zh-CN" sz="1050" dirty="0" err="1">
                <a:effectLst/>
                <a:latin typeface="Times New Roman" panose="02020603050405020304" pitchFamily="18" charset="0"/>
                <a:ea typeface="宋体" panose="02010600030101010101" pitchFamily="2" charset="-122"/>
              </a:rPr>
              <a:t>ChannelPipeline</a:t>
            </a:r>
            <a:r>
              <a:rPr lang="zh-CN" altLang="zh-CN" sz="1050" dirty="0">
                <a:effectLst/>
                <a:latin typeface="Times New Roman" panose="02020603050405020304" pitchFamily="18" charset="0"/>
                <a:ea typeface="宋体" panose="02010600030101010101" pitchFamily="2" charset="-122"/>
              </a:rPr>
              <a:t>中该消息会向前传递给</a:t>
            </a:r>
            <a:r>
              <a:rPr lang="en-US" altLang="zh-CN" sz="1050" dirty="0" err="1">
                <a:effectLst/>
                <a:latin typeface="Times New Roman" panose="02020603050405020304" pitchFamily="18" charset="0"/>
                <a:ea typeface="宋体" panose="02010600030101010101" pitchFamily="2" charset="-122"/>
              </a:rPr>
              <a:t>ChannelInboundHandler</a:t>
            </a:r>
            <a:r>
              <a:rPr lang="zh-CN" altLang="zh-CN" sz="1050" dirty="0">
                <a:effectLst/>
                <a:latin typeface="Times New Roman" panose="02020603050405020304" pitchFamily="18" charset="0"/>
                <a:ea typeface="宋体" panose="02010600030101010101" pitchFamily="2" charset="-122"/>
              </a:rPr>
              <a:t>。</a:t>
            </a:r>
          </a:p>
          <a:p>
            <a:pPr marL="266700" indent="266700" algn="just">
              <a:lnSpc>
                <a:spcPts val="1570"/>
              </a:lnSpc>
            </a:pPr>
            <a:r>
              <a:rPr lang="zh-CN" altLang="zh-CN" sz="1050" dirty="0">
                <a:effectLst/>
                <a:latin typeface="Times New Roman" panose="02020603050405020304" pitchFamily="18" charset="0"/>
                <a:ea typeface="宋体" panose="02010600030101010101" pitchFamily="2" charset="-122"/>
              </a:rPr>
              <a:t>（</a:t>
            </a:r>
            <a:r>
              <a:rPr lang="en-US" altLang="zh-CN" sz="1050" dirty="0">
                <a:effectLst/>
                <a:latin typeface="Times New Roman" panose="02020603050405020304" pitchFamily="18" charset="0"/>
                <a:ea typeface="宋体" panose="02010600030101010101" pitchFamily="2" charset="-122"/>
              </a:rPr>
              <a:t>3</a:t>
            </a:r>
            <a:r>
              <a:rPr lang="zh-CN" altLang="zh-CN" sz="1050" dirty="0">
                <a:effectLst/>
                <a:latin typeface="Times New Roman" panose="02020603050405020304" pitchFamily="18" charset="0"/>
                <a:ea typeface="宋体" panose="02010600030101010101" pitchFamily="2" charset="-122"/>
              </a:rPr>
              <a:t>） </a:t>
            </a:r>
            <a:r>
              <a:rPr lang="en-US" altLang="zh-CN" sz="1050" dirty="0" err="1">
                <a:effectLst/>
                <a:latin typeface="Times New Roman" panose="02020603050405020304" pitchFamily="18" charset="0"/>
                <a:ea typeface="宋体" panose="02010600030101010101" pitchFamily="2" charset="-122"/>
              </a:rPr>
              <a:t>decodeLast</a:t>
            </a:r>
            <a:r>
              <a:rPr lang="en-US" altLang="zh-CN" sz="1050" dirty="0">
                <a:effectLst/>
                <a:latin typeface="Times New Roman" panose="02020603050405020304" pitchFamily="18" charset="0"/>
                <a:ea typeface="宋体" panose="02010600030101010101" pitchFamily="2" charset="-122"/>
              </a:rPr>
              <a:t>()</a:t>
            </a:r>
            <a:r>
              <a:rPr lang="zh-CN" altLang="zh-CN" sz="1050" dirty="0">
                <a:effectLst/>
                <a:latin typeface="Times New Roman" panose="02020603050405020304" pitchFamily="18" charset="0"/>
                <a:ea typeface="宋体" panose="02010600030101010101" pitchFamily="2" charset="-122"/>
              </a:rPr>
              <a:t>方法：该方法的存在主要是为了解决在解码过程中，当</a:t>
            </a:r>
            <a:r>
              <a:rPr lang="en-US" altLang="zh-CN" sz="1050" dirty="0">
                <a:effectLst/>
                <a:latin typeface="Times New Roman" panose="02020603050405020304" pitchFamily="18" charset="0"/>
                <a:ea typeface="宋体" panose="02010600030101010101" pitchFamily="2" charset="-122"/>
              </a:rPr>
              <a:t>Channel</a:t>
            </a:r>
            <a:r>
              <a:rPr lang="zh-CN" altLang="zh-CN" sz="1050" dirty="0">
                <a:effectLst/>
                <a:latin typeface="Times New Roman" panose="02020603050405020304" pitchFamily="18" charset="0"/>
                <a:ea typeface="宋体" panose="02010600030101010101" pitchFamily="2" charset="-122"/>
              </a:rPr>
              <a:t>（通道）关闭时会产生一个“</a:t>
            </a:r>
            <a:r>
              <a:rPr lang="en-US" altLang="zh-CN" sz="1050" dirty="0">
                <a:effectLst/>
                <a:latin typeface="Times New Roman" panose="02020603050405020304" pitchFamily="18" charset="0"/>
                <a:ea typeface="宋体" panose="02010600030101010101" pitchFamily="2" charset="-122"/>
              </a:rPr>
              <a:t>Last Message</a:t>
            </a:r>
            <a:r>
              <a:rPr lang="zh-CN" altLang="zh-CN" sz="1050" dirty="0">
                <a:effectLst/>
                <a:latin typeface="Times New Roman" panose="02020603050405020304" pitchFamily="18" charset="0"/>
                <a:ea typeface="宋体" panose="02010600030101010101" pitchFamily="2" charset="-122"/>
              </a:rPr>
              <a:t>（最后的消息）”，该方法用于处理该消息。</a:t>
            </a:r>
          </a:p>
          <a:p>
            <a:pPr marL="266700" indent="266700" algn="just">
              <a:lnSpc>
                <a:spcPts val="1570"/>
              </a:lnSpc>
            </a:pPr>
            <a:r>
              <a:rPr lang="en-US" altLang="zh-CN" sz="1050" dirty="0" err="1">
                <a:effectLst/>
                <a:latin typeface="Times New Roman" panose="02020603050405020304" pitchFamily="18" charset="0"/>
                <a:ea typeface="宋体" panose="02010600030101010101" pitchFamily="2" charset="-122"/>
              </a:rPr>
              <a:t>ByteToMessageCodec</a:t>
            </a:r>
            <a:r>
              <a:rPr lang="zh-CN" altLang="zh-CN" sz="1050" dirty="0">
                <a:effectLst/>
                <a:latin typeface="Times New Roman" panose="02020603050405020304" pitchFamily="18" charset="0"/>
                <a:ea typeface="宋体" panose="02010600030101010101" pitchFamily="2" charset="-122"/>
              </a:rPr>
              <a:t>类在实际应用中，基本可以适用于任何一个请求</a:t>
            </a:r>
            <a:r>
              <a:rPr lang="en-US" altLang="zh-CN" sz="1050" dirty="0">
                <a:effectLst/>
                <a:latin typeface="Times New Roman" panose="02020603050405020304" pitchFamily="18" charset="0"/>
                <a:ea typeface="宋体" panose="02010600030101010101" pitchFamily="2" charset="-122"/>
              </a:rPr>
              <a:t>/</a:t>
            </a:r>
            <a:r>
              <a:rPr lang="zh-CN" altLang="zh-CN" sz="1050" dirty="0">
                <a:effectLst/>
                <a:latin typeface="Times New Roman" panose="02020603050405020304" pitchFamily="18" charset="0"/>
                <a:ea typeface="宋体" panose="02010600030101010101" pitchFamily="2" charset="-122"/>
              </a:rPr>
              <a:t>响应协议，可以参考前文中关于</a:t>
            </a:r>
            <a:r>
              <a:rPr lang="en-US" altLang="zh-CN" sz="1050" dirty="0" err="1">
                <a:effectLst/>
                <a:latin typeface="Times New Roman" panose="02020603050405020304" pitchFamily="18" charset="0"/>
                <a:ea typeface="宋体" panose="02010600030101010101" pitchFamily="2" charset="-122"/>
              </a:rPr>
              <a:t>ByteToMessageDecoder</a:t>
            </a:r>
            <a:r>
              <a:rPr lang="zh-CN" altLang="zh-CN" sz="1050" dirty="0">
                <a:effectLst/>
                <a:latin typeface="Times New Roman" panose="02020603050405020304" pitchFamily="18" charset="0"/>
                <a:ea typeface="宋体" panose="02010600030101010101" pitchFamily="2" charset="-122"/>
              </a:rPr>
              <a:t>类和</a:t>
            </a:r>
            <a:r>
              <a:rPr lang="en-US" altLang="zh-CN" sz="1050" dirty="0" err="1">
                <a:effectLst/>
                <a:latin typeface="Times New Roman" panose="02020603050405020304" pitchFamily="18" charset="0"/>
                <a:ea typeface="宋体" panose="02010600030101010101" pitchFamily="2" charset="-122"/>
              </a:rPr>
              <a:t>MessageToByteEncoder</a:t>
            </a:r>
            <a:r>
              <a:rPr lang="zh-CN" altLang="zh-CN" sz="1050" dirty="0">
                <a:effectLst/>
                <a:latin typeface="Times New Roman" panose="02020603050405020304" pitchFamily="18" charset="0"/>
                <a:ea typeface="宋体" panose="02010600030101010101" pitchFamily="2" charset="-122"/>
              </a:rPr>
              <a:t>类的几个具体用例。</a:t>
            </a:r>
          </a:p>
        </p:txBody>
      </p:sp>
    </p:spTree>
    <p:extLst>
      <p:ext uri="{BB962C8B-B14F-4D97-AF65-F5344CB8AC3E}">
        <p14:creationId xmlns:p14="http://schemas.microsoft.com/office/powerpoint/2010/main" val="3904578399"/>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7.4 </a:t>
            </a:r>
            <a:r>
              <a:rPr lang="en-US" altLang="zh-CN" sz="2400" kern="100" dirty="0" err="1">
                <a:solidFill>
                  <a:srgbClr val="000000"/>
                </a:solidFill>
                <a:effectLst/>
                <a:latin typeface="Arial" panose="020B0604020202020204" pitchFamily="34" charset="0"/>
                <a:ea typeface="方正小标宋简体"/>
                <a:cs typeface="宋体" panose="02010600030101010101" pitchFamily="2" charset="-122"/>
              </a:rPr>
              <a:t>Netty</a:t>
            </a: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 Codec</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抽象类</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 name="文本框 4">
            <a:extLst>
              <a:ext uri="{FF2B5EF4-FFF2-40B4-BE49-F238E27FC236}">
                <a16:creationId xmlns:a16="http://schemas.microsoft.com/office/drawing/2014/main" id="{F65A388B-D981-4CD2-8860-8E268783E23D}"/>
              </a:ext>
            </a:extLst>
          </p:cNvPr>
          <p:cNvSpPr txBox="1"/>
          <p:nvPr/>
        </p:nvSpPr>
        <p:spPr>
          <a:xfrm>
            <a:off x="333375" y="1417638"/>
            <a:ext cx="6524625" cy="2975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810260" indent="-540385" algn="just">
              <a:lnSpc>
                <a:spcPts val="1570"/>
              </a:lnSpc>
              <a:spcBef>
                <a:spcPts val="1200"/>
              </a:spcBef>
              <a:spcAft>
                <a:spcPts val="600"/>
              </a:spcAft>
            </a:pPr>
            <a:r>
              <a:rPr lang="en-US" altLang="zh-CN" sz="1800" b="1">
                <a:effectLst/>
                <a:latin typeface="Arial" panose="020B0604020202020204" pitchFamily="34" charset="0"/>
                <a:ea typeface="黑体" panose="02010609060101010101" pitchFamily="49" charset="-122"/>
              </a:rPr>
              <a:t>7.4.3 MessageToMessageCodec</a:t>
            </a:r>
            <a:r>
              <a:rPr lang="zh-CN" altLang="en-US" sz="1800" b="1">
                <a:effectLst/>
                <a:latin typeface="Arial" panose="020B0604020202020204" pitchFamily="34" charset="0"/>
                <a:ea typeface="黑体" panose="02010609060101010101" pitchFamily="49" charset="-122"/>
              </a:rPr>
              <a:t>类</a:t>
            </a:r>
            <a:endParaRPr lang="zh-CN" altLang="zh-CN" sz="1800" b="1" dirty="0">
              <a:effectLst/>
              <a:latin typeface="Arial" panose="020B0604020202020204" pitchFamily="34" charset="0"/>
              <a:ea typeface="黑体" panose="02010609060101010101" pitchFamily="49" charset="-122"/>
            </a:endParaRPr>
          </a:p>
        </p:txBody>
      </p:sp>
      <p:sp>
        <p:nvSpPr>
          <p:cNvPr id="6" name="文本框 5">
            <a:extLst>
              <a:ext uri="{FF2B5EF4-FFF2-40B4-BE49-F238E27FC236}">
                <a16:creationId xmlns:a16="http://schemas.microsoft.com/office/drawing/2014/main" id="{482D2BA1-D4F6-4FBC-90FA-00C67B2D964B}"/>
              </a:ext>
            </a:extLst>
          </p:cNvPr>
          <p:cNvSpPr txBox="1"/>
          <p:nvPr/>
        </p:nvSpPr>
        <p:spPr>
          <a:xfrm>
            <a:off x="457199" y="2187388"/>
            <a:ext cx="7888941" cy="29751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在前文中，我们知道</a:t>
            </a:r>
            <a:r>
              <a:rPr lang="en-US" altLang="zh-CN" sz="1800" dirty="0" err="1">
                <a:effectLst/>
                <a:latin typeface="Times New Roman" panose="02020603050405020304" pitchFamily="18" charset="0"/>
                <a:ea typeface="宋体" panose="02010600030101010101" pitchFamily="2" charset="-122"/>
              </a:rPr>
              <a:t>MessageToMessageDecoder</a:t>
            </a:r>
            <a:r>
              <a:rPr lang="zh-CN" altLang="zh-CN" sz="1800" dirty="0">
                <a:effectLst/>
                <a:latin typeface="Times New Roman" panose="02020603050405020304" pitchFamily="18" charset="0"/>
                <a:ea typeface="宋体" panose="02010600030101010101" pitchFamily="2" charset="-122"/>
              </a:rPr>
              <a:t>类</a:t>
            </a:r>
            <a:r>
              <a:rPr lang="zh-CN" altLang="zh-CN" sz="1800" dirty="0">
                <a:solidFill>
                  <a:srgbClr val="000000"/>
                </a:solidFill>
                <a:effectLst/>
                <a:latin typeface="Times New Roman" panose="02020603050405020304" pitchFamily="18" charset="0"/>
                <a:ea typeface="宋体" panose="02010600030101010101" pitchFamily="2" charset="-122"/>
              </a:rPr>
              <a:t>用于从一种消息格式解码为另一种消息</a:t>
            </a:r>
            <a:r>
              <a:rPr lang="zh-CN" altLang="zh-CN" sz="1800" dirty="0">
                <a:effectLst/>
                <a:latin typeface="Times New Roman" panose="02020603050405020304" pitchFamily="18" charset="0"/>
                <a:ea typeface="宋体" panose="02010600030101010101" pitchFamily="2" charset="-122"/>
              </a:rPr>
              <a:t>格式。</a:t>
            </a:r>
            <a:r>
              <a:rPr lang="en-US" altLang="zh-CN" sz="1800" dirty="0" err="1">
                <a:effectLst/>
                <a:latin typeface="Times New Roman" panose="02020603050405020304" pitchFamily="18" charset="0"/>
                <a:ea typeface="宋体" panose="02010600030101010101" pitchFamily="2" charset="-122"/>
              </a:rPr>
              <a:t>MessageToMessageCodec</a:t>
            </a:r>
            <a:r>
              <a:rPr lang="zh-CN" altLang="zh-CN" sz="1800" dirty="0">
                <a:effectLst/>
                <a:latin typeface="Times New Roman" panose="02020603050405020304" pitchFamily="18" charset="0"/>
                <a:ea typeface="宋体" panose="02010600030101010101" pitchFamily="2" charset="-122"/>
              </a:rPr>
              <a:t>类与</a:t>
            </a:r>
            <a:r>
              <a:rPr lang="en-US" altLang="zh-CN" sz="1800" dirty="0" err="1">
                <a:effectLst/>
                <a:latin typeface="Times New Roman" panose="02020603050405020304" pitchFamily="18" charset="0"/>
                <a:ea typeface="宋体" panose="02010600030101010101" pitchFamily="2" charset="-122"/>
              </a:rPr>
              <a:t>MessageToMessageDecoder</a:t>
            </a:r>
            <a:r>
              <a:rPr lang="zh-CN" altLang="zh-CN" sz="1800" dirty="0">
                <a:effectLst/>
                <a:latin typeface="Times New Roman" panose="02020603050405020304" pitchFamily="18" charset="0"/>
                <a:ea typeface="宋体" panose="02010600030101010101" pitchFamily="2" charset="-122"/>
              </a:rPr>
              <a:t>类相类似，可以处理单个类的数据往返。</a:t>
            </a:r>
          </a:p>
          <a:p>
            <a:pPr marL="266700" indent="266700" algn="just">
              <a:lnSpc>
                <a:spcPts val="1570"/>
              </a:lnSpc>
            </a:pPr>
            <a:r>
              <a:rPr lang="en-US" altLang="zh-CN" sz="1800" dirty="0" err="1">
                <a:effectLst/>
                <a:latin typeface="Times New Roman" panose="02020603050405020304" pitchFamily="18" charset="0"/>
                <a:ea typeface="宋体" panose="02010600030101010101" pitchFamily="2" charset="-122"/>
              </a:rPr>
              <a:t>MessageToMessageCodec</a:t>
            </a:r>
            <a:r>
              <a:rPr lang="zh-CN" altLang="zh-CN" sz="1800" dirty="0">
                <a:effectLst/>
                <a:latin typeface="Times New Roman" panose="02020603050405020304" pitchFamily="18" charset="0"/>
                <a:ea typeface="宋体" panose="02010600030101010101" pitchFamily="2" charset="-122"/>
              </a:rPr>
              <a:t>类同样实现了以下几个常用方法，具体如下：</a:t>
            </a:r>
          </a:p>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1</a:t>
            </a: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encode()</a:t>
            </a:r>
            <a:r>
              <a:rPr lang="zh-CN" altLang="zh-CN" sz="1800" dirty="0">
                <a:effectLst/>
                <a:latin typeface="Times New Roman" panose="02020603050405020304" pitchFamily="18" charset="0"/>
                <a:ea typeface="宋体" panose="02010600030101010101" pitchFamily="2" charset="-122"/>
              </a:rPr>
              <a:t>方法：该方法实现了将</a:t>
            </a:r>
            <a:r>
              <a:rPr lang="en-US" altLang="zh-CN" sz="1800" dirty="0">
                <a:effectLst/>
                <a:latin typeface="Times New Roman" panose="02020603050405020304" pitchFamily="18" charset="0"/>
                <a:ea typeface="宋体" panose="02010600030101010101" pitchFamily="2" charset="-122"/>
              </a:rPr>
              <a:t>Outbound</a:t>
            </a:r>
            <a:r>
              <a:rPr lang="zh-CN" altLang="zh-CN" sz="1800" dirty="0">
                <a:effectLst/>
                <a:latin typeface="Times New Roman" panose="02020603050405020304" pitchFamily="18" charset="0"/>
                <a:ea typeface="宋体" panose="02010600030101010101" pitchFamily="2" charset="-122"/>
              </a:rPr>
              <a:t>消息解码成为另一种消息的功能，然后在</a:t>
            </a:r>
            <a:r>
              <a:rPr lang="en-US" altLang="zh-CN" sz="1800" dirty="0" err="1">
                <a:effectLst/>
                <a:latin typeface="Times New Roman" panose="02020603050405020304" pitchFamily="18" charset="0"/>
                <a:ea typeface="宋体" panose="02010600030101010101" pitchFamily="2" charset="-122"/>
              </a:rPr>
              <a:t>ChannelPipeline</a:t>
            </a:r>
            <a:r>
              <a:rPr lang="zh-CN" altLang="zh-CN" sz="1800" dirty="0">
                <a:effectLst/>
                <a:latin typeface="Times New Roman" panose="02020603050405020304" pitchFamily="18" charset="0"/>
                <a:ea typeface="宋体" panose="02010600030101010101" pitchFamily="2" charset="-122"/>
              </a:rPr>
              <a:t>中该消息会向前传递给</a:t>
            </a:r>
            <a:r>
              <a:rPr lang="en-US" altLang="zh-CN" sz="1800" dirty="0" err="1">
                <a:effectLst/>
                <a:latin typeface="Times New Roman" panose="02020603050405020304" pitchFamily="18" charset="0"/>
                <a:ea typeface="宋体" panose="02010600030101010101" pitchFamily="2" charset="-122"/>
              </a:rPr>
              <a:t>ChannelInboundHandler</a:t>
            </a:r>
            <a:r>
              <a:rPr lang="zh-CN" altLang="zh-CN" sz="1800" dirty="0">
                <a:effectLst/>
                <a:latin typeface="Times New Roman" panose="02020603050405020304" pitchFamily="18" charset="0"/>
                <a:ea typeface="宋体" panose="02010600030101010101" pitchFamily="2" charset="-122"/>
              </a:rPr>
              <a:t>。</a:t>
            </a:r>
          </a:p>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2</a:t>
            </a: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decode()</a:t>
            </a:r>
            <a:r>
              <a:rPr lang="zh-CN" altLang="zh-CN" sz="1800" dirty="0">
                <a:effectLst/>
                <a:latin typeface="Times New Roman" panose="02020603050405020304" pitchFamily="18" charset="0"/>
                <a:ea typeface="宋体" panose="02010600030101010101" pitchFamily="2" charset="-122"/>
              </a:rPr>
              <a:t>方法：该方法实现了将</a:t>
            </a:r>
            <a:r>
              <a:rPr lang="en-US" altLang="zh-CN" sz="1800" dirty="0">
                <a:effectLst/>
                <a:latin typeface="Times New Roman" panose="02020603050405020304" pitchFamily="18" charset="0"/>
                <a:ea typeface="宋体" panose="02010600030101010101" pitchFamily="2" charset="-122"/>
              </a:rPr>
              <a:t>Inbound</a:t>
            </a:r>
            <a:r>
              <a:rPr lang="zh-CN" altLang="zh-CN" sz="1800" dirty="0">
                <a:effectLst/>
                <a:latin typeface="Times New Roman" panose="02020603050405020304" pitchFamily="18" charset="0"/>
                <a:ea typeface="宋体" panose="02010600030101010101" pitchFamily="2" charset="-122"/>
              </a:rPr>
              <a:t>消息解码成为另一种消息的功能，然后在</a:t>
            </a:r>
            <a:r>
              <a:rPr lang="en-US" altLang="zh-CN" sz="1800" dirty="0" err="1">
                <a:effectLst/>
                <a:latin typeface="Times New Roman" panose="02020603050405020304" pitchFamily="18" charset="0"/>
                <a:ea typeface="宋体" panose="02010600030101010101" pitchFamily="2" charset="-122"/>
              </a:rPr>
              <a:t>ChannelPipeline</a:t>
            </a:r>
            <a:r>
              <a:rPr lang="zh-CN" altLang="zh-CN" sz="1800" dirty="0">
                <a:effectLst/>
                <a:latin typeface="Times New Roman" panose="02020603050405020304" pitchFamily="18" charset="0"/>
                <a:ea typeface="宋体" panose="02010600030101010101" pitchFamily="2" charset="-122"/>
              </a:rPr>
              <a:t>中该消息会向前传递给</a:t>
            </a:r>
            <a:r>
              <a:rPr lang="en-US" altLang="zh-CN" sz="1800" dirty="0" err="1">
                <a:effectLst/>
                <a:latin typeface="Times New Roman" panose="02020603050405020304" pitchFamily="18" charset="0"/>
                <a:ea typeface="宋体" panose="02010600030101010101" pitchFamily="2" charset="-122"/>
              </a:rPr>
              <a:t>ChannelInboundHandler</a:t>
            </a:r>
            <a:r>
              <a:rPr lang="zh-CN" altLang="zh-CN" sz="1800" dirty="0">
                <a:effectLst/>
                <a:latin typeface="Times New Roman" panose="02020603050405020304" pitchFamily="18" charset="0"/>
                <a:ea typeface="宋体" panose="02010600030101010101" pitchFamily="2" charset="-122"/>
              </a:rPr>
              <a:t>。</a:t>
            </a: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rPr>
              <a:t>3</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err="1">
                <a:effectLst/>
                <a:latin typeface="Times New Roman" panose="02020603050405020304" pitchFamily="18" charset="0"/>
                <a:ea typeface="宋体" panose="02010600030101010101" pitchFamily="2" charset="-122"/>
              </a:rPr>
              <a:t>decodeLast</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方法：该方法的存在同样是为了解决在解码过程中，当</a:t>
            </a:r>
            <a:r>
              <a:rPr lang="en-US" altLang="zh-CN" sz="1800" dirty="0">
                <a:effectLst/>
                <a:latin typeface="Times New Roman" panose="02020603050405020304" pitchFamily="18" charset="0"/>
                <a:ea typeface="宋体" panose="02010600030101010101" pitchFamily="2" charset="-122"/>
              </a:rPr>
              <a:t>Channel</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（通道）关闭时会产生一个“</a:t>
            </a:r>
            <a:r>
              <a:rPr lang="en-US" altLang="zh-CN" sz="1800" dirty="0">
                <a:effectLst/>
                <a:latin typeface="Times New Roman" panose="02020603050405020304" pitchFamily="18" charset="0"/>
                <a:ea typeface="宋体" panose="02010600030101010101" pitchFamily="2" charset="-122"/>
              </a:rPr>
              <a:t>Last Message</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（最后的消息）”，该方法用于处理该消息。</a:t>
            </a:r>
            <a:endParaRPr lang="zh-CN" altLang="en-US" dirty="0"/>
          </a:p>
        </p:txBody>
      </p:sp>
    </p:spTree>
    <p:extLst>
      <p:ext uri="{BB962C8B-B14F-4D97-AF65-F5344CB8AC3E}">
        <p14:creationId xmlns:p14="http://schemas.microsoft.com/office/powerpoint/2010/main" val="4177235438"/>
      </p:ext>
    </p:extLst>
  </p:cSld>
  <p:clrMapOvr>
    <a:masterClrMapping/>
  </p:clrMapOvr>
  <p:transition spd="slow"/>
</p:sld>
</file>

<file path=ppt/theme/theme1.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e Office">
      <a:majorFont>
        <a:latin typeface="Helvetica"/>
        <a:ea typeface="Helvetica"/>
        <a:cs typeface="Helvetica"/>
      </a:majorFont>
      <a:minorFont>
        <a:latin typeface="Calibri"/>
        <a:ea typeface="Calibri"/>
        <a:cs typeface="Calibri"/>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e Office">
      <a:majorFont>
        <a:latin typeface="Helvetica"/>
        <a:ea typeface="Helvetica"/>
        <a:cs typeface="Helvetica"/>
      </a:majorFont>
      <a:minorFont>
        <a:latin typeface="Calibri"/>
        <a:ea typeface="Calibri"/>
        <a:cs typeface="Calibri"/>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97</TotalTime>
  <Words>1577</Words>
  <Application>Microsoft Office PowerPoint</Application>
  <PresentationFormat>全屏显示(4:3)</PresentationFormat>
  <Paragraphs>58</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等线</vt:lpstr>
      <vt:lpstr>黑体</vt:lpstr>
      <vt:lpstr>Arial</vt:lpstr>
      <vt:lpstr>Calibri</vt:lpstr>
      <vt:lpstr>Times New Roman</vt:lpstr>
      <vt:lpstr>Wingdings</vt:lpstr>
      <vt:lpstr>Tema de Office</vt:lpstr>
      <vt:lpstr>第7章  Netty编码与解码</vt:lpstr>
      <vt:lpstr>7.1 Codec基础</vt:lpstr>
      <vt:lpstr>7.1 Codec基础</vt:lpstr>
      <vt:lpstr>7.1 Codec基础</vt:lpstr>
      <vt:lpstr>7.2 Netty Encode编码器</vt:lpstr>
      <vt:lpstr>7.3 Netty Decode解码器</vt:lpstr>
      <vt:lpstr>7.4 Netty Codec抽象类</vt:lpstr>
      <vt:lpstr>7.4 Netty Codec抽象类</vt:lpstr>
      <vt:lpstr>7.4 Netty Codec抽象类</vt:lpstr>
      <vt:lpstr>7.4 Netty Codec抽象类</vt:lpstr>
      <vt:lpstr>7.5 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容器技术的发展</dc:title>
  <dc:creator>lenovo</dc:creator>
  <cp:lastModifiedBy>lenovo</cp:lastModifiedBy>
  <cp:revision>17</cp:revision>
  <dcterms:modified xsi:type="dcterms:W3CDTF">2023-07-28T04:09:50Z</dcterms:modified>
</cp:coreProperties>
</file>