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9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项目实战：基于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WebSocket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搭建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Netty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服务器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49E84-C157-417C-85C3-947EFC9E7FD2}"/>
              </a:ext>
            </a:extLst>
          </p:cNvPr>
          <p:cNvSpPr txBox="1"/>
          <p:nvPr/>
        </p:nvSpPr>
        <p:spPr>
          <a:xfrm>
            <a:off x="753036" y="1356100"/>
            <a:ext cx="65532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9.1 WebSocket</a:t>
            </a:r>
            <a:r>
              <a:rPr lang="zh-CN" altLang="en-US" dirty="0"/>
              <a:t>协议</a:t>
            </a:r>
          </a:p>
          <a:p>
            <a:r>
              <a:rPr lang="en-US" altLang="zh-CN" dirty="0"/>
              <a:t>9.2 </a:t>
            </a:r>
            <a:r>
              <a:rPr lang="zh-CN" altLang="en-US" dirty="0"/>
              <a:t>构建</a:t>
            </a:r>
            <a:r>
              <a:rPr lang="en-US" altLang="zh-CN" dirty="0" err="1"/>
              <a:t>Netty</a:t>
            </a:r>
            <a:r>
              <a:rPr lang="zh-CN" altLang="en-US" dirty="0"/>
              <a:t>响应服务器应用程序框架</a:t>
            </a:r>
          </a:p>
          <a:p>
            <a:r>
              <a:rPr lang="en-US" altLang="zh-CN" dirty="0"/>
              <a:t>9.3 </a:t>
            </a:r>
            <a:r>
              <a:rPr lang="zh-CN" altLang="en-US" dirty="0"/>
              <a:t>基于</a:t>
            </a:r>
            <a:r>
              <a:rPr lang="en-US" altLang="zh-CN" dirty="0"/>
              <a:t>WebSocket</a:t>
            </a:r>
            <a:r>
              <a:rPr lang="zh-CN" altLang="en-US" dirty="0"/>
              <a:t>的</a:t>
            </a:r>
            <a:r>
              <a:rPr lang="en-US" altLang="zh-CN" dirty="0" err="1"/>
              <a:t>Netty</a:t>
            </a:r>
            <a:r>
              <a:rPr lang="zh-CN" altLang="en-US" dirty="0"/>
              <a:t>响应服务器端开发</a:t>
            </a:r>
          </a:p>
          <a:p>
            <a:r>
              <a:rPr lang="en-US" altLang="zh-CN" dirty="0"/>
              <a:t>9.4 </a:t>
            </a:r>
            <a:r>
              <a:rPr lang="zh-CN" altLang="en-US" dirty="0"/>
              <a:t>基于</a:t>
            </a:r>
            <a:r>
              <a:rPr lang="en-US" altLang="zh-CN" dirty="0"/>
              <a:t>WebSocket</a:t>
            </a:r>
            <a:r>
              <a:rPr lang="zh-CN" altLang="en-US" dirty="0"/>
              <a:t>的</a:t>
            </a:r>
            <a:r>
              <a:rPr lang="en-US" altLang="zh-CN" dirty="0" err="1"/>
              <a:t>Netty</a:t>
            </a:r>
            <a:r>
              <a:rPr lang="zh-CN" altLang="en-US" dirty="0"/>
              <a:t>响应客户端开发</a:t>
            </a:r>
          </a:p>
          <a:p>
            <a:r>
              <a:rPr lang="en-US" altLang="zh-CN" dirty="0"/>
              <a:t>9.5 </a:t>
            </a:r>
            <a:r>
              <a:rPr lang="zh-CN" altLang="en-US" dirty="0"/>
              <a:t>测试运行</a:t>
            </a:r>
            <a:r>
              <a:rPr lang="en-US" altLang="zh-CN" dirty="0" err="1"/>
              <a:t>Netty</a:t>
            </a:r>
            <a:r>
              <a:rPr lang="zh-CN" altLang="en-US" dirty="0"/>
              <a:t>应用程序</a:t>
            </a:r>
          </a:p>
          <a:p>
            <a:r>
              <a:rPr lang="en-US" altLang="zh-CN" dirty="0"/>
              <a:t>9.6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9.3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WebSocket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的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响应服务器端开发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810260" indent="-540385" algn="just">
              <a:lnSpc>
                <a:spcPts val="157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1800" b="1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9.3.3 </a:t>
            </a:r>
            <a:r>
              <a:rPr lang="zh-CN" altLang="en-US" sz="1800" b="1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服务器端</a:t>
            </a:r>
            <a:r>
              <a:rPr lang="en-US" altLang="zh-CN" sz="1800" b="1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Handler</a:t>
            </a:r>
            <a:r>
              <a:rPr lang="zh-CN" altLang="en-US" sz="1800" b="1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辅助类</a:t>
            </a:r>
            <a:endParaRPr lang="zh-CN" altLang="zh-CN" sz="1800" b="1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A49C19-0963-4C5B-8024-292AB6E5A623}"/>
              </a:ext>
            </a:extLst>
          </p:cNvPr>
          <p:cNvSpPr txBox="1"/>
          <p:nvPr/>
        </p:nvSpPr>
        <p:spPr>
          <a:xfrm>
            <a:off x="268941" y="2088775"/>
            <a:ext cx="8641977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响应服务器端的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类也是针对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主入口类的辅助类，同样是对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工作线程的功能扩展，请看如下具体代码。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C26E3-8CA8-4F61-87A8-AD8501C0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46" y="3163388"/>
            <a:ext cx="5289804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543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9.4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WebSocket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的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响应客户端开发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B9CD0B-F7A8-49BD-A197-27D958E40211}"/>
              </a:ext>
            </a:extLst>
          </p:cNvPr>
          <p:cNvSpPr txBox="1"/>
          <p:nvPr/>
        </p:nvSpPr>
        <p:spPr>
          <a:xfrm>
            <a:off x="179294" y="1532965"/>
            <a:ext cx="8606118" cy="716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客户端主要是通过一个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网页实现的，基于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WebSocket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协议的支持，在客户端只需要实现通过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WebSocket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协议实现向服务器端发送消息的功能就可以了。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052AF5-1A9D-4D87-8B59-38262043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51" y="3051227"/>
            <a:ext cx="5289804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637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9.5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测试运行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应用程序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5416E2-9FF7-4340-A3A2-03341D10CA8C}"/>
              </a:ext>
            </a:extLst>
          </p:cNvPr>
          <p:cNvSpPr txBox="1"/>
          <p:nvPr/>
        </p:nvSpPr>
        <p:spPr>
          <a:xfrm>
            <a:off x="233082" y="1417638"/>
            <a:ext cx="8453718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下面还是使用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开发工具平台测试运行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NettyWebSocket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响应服务器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）在主菜单中通过运行（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）菜单中的“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”命令运行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NettyWebSocket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Server.java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主入口类文件，此时运行窗口中会有相应的信息提示，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9.7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1381B4-EEC5-4965-B83F-5FF19CCD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69" y="3081244"/>
            <a:ext cx="37338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58710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9.6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小结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97D5D2-F579-4EEC-BD5B-52D18B964864}"/>
              </a:ext>
            </a:extLst>
          </p:cNvPr>
          <p:cNvSpPr txBox="1"/>
          <p:nvPr/>
        </p:nvSpPr>
        <p:spPr>
          <a:xfrm>
            <a:off x="376517" y="1541929"/>
            <a:ext cx="794272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本章主要介绍了关于如何基于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WebSocket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协议构建一个完整的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响应服务器应用程序的内容，具体包括了开发平台搭建与项目构建方法，以及服务器端和客户端应用程序的开发过程。</a:t>
            </a:r>
          </a:p>
        </p:txBody>
      </p:sp>
    </p:spTree>
    <p:extLst>
      <p:ext uri="{BB962C8B-B14F-4D97-AF65-F5344CB8AC3E}">
        <p14:creationId xmlns:p14="http://schemas.microsoft.com/office/powerpoint/2010/main" val="250651778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9.1 WebSocket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协议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E4EB9-6918-4DB4-AF98-E6A8E1231E69}"/>
              </a:ext>
            </a:extLst>
          </p:cNvPr>
          <p:cNvSpPr txBox="1"/>
          <p:nvPr/>
        </p:nvSpPr>
        <p:spPr>
          <a:xfrm>
            <a:off x="200025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9.1.1 WebSocket</a:t>
            </a:r>
            <a:r>
              <a:rPr lang="zh-CN" altLang="en-US" dirty="0"/>
              <a:t>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847F1-678E-4EF2-BE4D-96F4CD9D2E6E}"/>
              </a:ext>
            </a:extLst>
          </p:cNvPr>
          <p:cNvSpPr txBox="1"/>
          <p:nvPr/>
        </p:nvSpPr>
        <p:spPr>
          <a:xfrm>
            <a:off x="277905" y="2088776"/>
            <a:ext cx="8113059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/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是一种在单个</a:t>
            </a:r>
            <a:r>
              <a:rPr lang="en-US" altLang="zh-CN" dirty="0">
                <a:effectLst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的连接上进行全双工通信的协议，其工作在</a:t>
            </a:r>
            <a:r>
              <a:rPr lang="en-US" altLang="zh-CN" dirty="0">
                <a:effectLst/>
              </a:rPr>
              <a:t>OSI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七层网络协议架构的应用层（第</a:t>
            </a:r>
            <a:r>
              <a:rPr lang="en-US" altLang="zh-CN" dirty="0">
                <a:effectLst/>
              </a:rPr>
              <a:t>7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层）。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通信协议的年龄不大，大约在</a:t>
            </a:r>
            <a:r>
              <a:rPr lang="en-US" altLang="zh-CN" dirty="0">
                <a:effectLst/>
              </a:rPr>
              <a:t>2011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年才被确定业内标准。同时，</a:t>
            </a:r>
            <a:r>
              <a:rPr lang="en-US" altLang="zh-CN" dirty="0">
                <a:effectLst/>
              </a:rPr>
              <a:t>HTML5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定义了相关的</a:t>
            </a:r>
            <a:r>
              <a:rPr lang="en-US" altLang="zh-CN" dirty="0">
                <a:effectLst/>
              </a:rPr>
              <a:t>WebSocket API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规范，自然也属于了</a:t>
            </a:r>
            <a:r>
              <a:rPr lang="en-US" altLang="zh-CN" dirty="0">
                <a:effectLst/>
              </a:rPr>
              <a:t>W3C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标准。</a:t>
            </a:r>
            <a:endParaRPr lang="zh-CN" altLang="zh-CN" dirty="0">
              <a:effectLst/>
            </a:endParaRPr>
          </a:p>
          <a:p>
            <a:pPr marL="266700" indent="266700"/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协议能够使得客户端和服务器之间的数据交换过程更加简单，允许服务端与客户端相互主动发送数据，这点与传统的网络协议有很大的不同，在后面的内容中会详细介绍。</a:t>
            </a:r>
            <a:endParaRPr lang="zh-CN" altLang="zh-CN" dirty="0">
              <a:effectLst/>
            </a:endParaRPr>
          </a:p>
          <a:p>
            <a:pPr marL="266700" indent="26670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其实，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协议是由内建</a:t>
            </a:r>
            <a:r>
              <a:rPr lang="en-US" altLang="zh-CN" dirty="0">
                <a:effectLst/>
              </a:rPr>
              <a:t>HTML5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的浏览器的，基于</a:t>
            </a:r>
            <a:r>
              <a:rPr lang="en-US" altLang="zh-CN" dirty="0">
                <a:effectLst/>
              </a:rPr>
              <a:t>WebSocket API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的浏览器（客户端）与服务器之间只需要完成一次握手操作，两者之间就可以直接创建持久性的连接、进行全双工的双向数据传输。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9.1 WebSocket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协议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E4EB9-6918-4DB4-AF98-E6A8E1231E69}"/>
              </a:ext>
            </a:extLst>
          </p:cNvPr>
          <p:cNvSpPr txBox="1"/>
          <p:nvPr/>
        </p:nvSpPr>
        <p:spPr>
          <a:xfrm>
            <a:off x="200025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9.1.2 WebSocket</a:t>
            </a:r>
            <a:r>
              <a:rPr lang="zh-CN" altLang="en-US" dirty="0"/>
              <a:t>与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F0FB17-D2C7-45FF-AA99-002EC16D846F}"/>
              </a:ext>
            </a:extLst>
          </p:cNvPr>
          <p:cNvSpPr txBox="1"/>
          <p:nvPr/>
        </p:nvSpPr>
        <p:spPr>
          <a:xfrm>
            <a:off x="200025" y="2034988"/>
            <a:ext cx="8486775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对于初次接触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协议的读者，可能都会与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（套接字）联系到一起，猜测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可能是在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基础上的扩展。那么，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究竟有无实际关联呢？</a:t>
            </a:r>
            <a:endParaRPr lang="zh-CN" altLang="zh-CN" dirty="0">
              <a:effectLst/>
            </a:endParaRPr>
          </a:p>
          <a:p>
            <a:pPr marL="266700" indent="26670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其实，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并没有实质上的关联关系。严格意义上讲，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（套接字）自身并不属于任何一种网络协议。相信大多数读者都对</a:t>
            </a:r>
            <a:r>
              <a:rPr lang="en-US" altLang="zh-CN" dirty="0">
                <a:effectLst/>
              </a:rPr>
              <a:t>OSI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七层网络协议架构有一定了解，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是工作在会话层（第</a:t>
            </a:r>
            <a:r>
              <a:rPr lang="en-US" altLang="zh-CN" dirty="0">
                <a:effectLst/>
              </a:rPr>
              <a:t>5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层）的。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（套接字）应当理解为是对底层的</a:t>
            </a:r>
            <a:r>
              <a:rPr lang="en-US" altLang="zh-CN" dirty="0">
                <a:effectLst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协议和</a:t>
            </a:r>
            <a:r>
              <a:rPr lang="en-US" altLang="zh-CN" dirty="0">
                <a:effectLst/>
              </a:rPr>
              <a:t>UDP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协议的一个抽象的封装，便于设计人员进行实际开发。因此，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（套接字）本质上是一套开发接口标准（</a:t>
            </a:r>
            <a:r>
              <a:rPr lang="en-US" altLang="zh-CN" dirty="0">
                <a:effectLst/>
              </a:rPr>
              <a:t>Socket API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），诸如</a:t>
            </a:r>
            <a:r>
              <a:rPr lang="en-US" altLang="zh-CN" dirty="0">
                <a:effectLst/>
              </a:rPr>
              <a:t>C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effectLst/>
              </a:rPr>
              <a:t>Java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effectLst/>
              </a:rPr>
              <a:t>Python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等高级语言都包含有</a:t>
            </a:r>
            <a:r>
              <a:rPr lang="en-US" altLang="zh-CN" dirty="0">
                <a:effectLst/>
              </a:rPr>
              <a:t>Socket API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开发功能。</a:t>
            </a:r>
            <a:endParaRPr lang="zh-CN" altLang="zh-CN" dirty="0">
              <a:effectLst/>
            </a:endParaRPr>
          </a:p>
          <a:p>
            <a:pPr marL="266700" indent="26670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前文中提到了，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协议是工作在应用层的，这与</a:t>
            </a:r>
            <a:r>
              <a:rPr lang="en-US" altLang="zh-CN" dirty="0">
                <a:effectLst/>
              </a:rPr>
              <a:t>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（套接字）是没有实质上的关联的。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07942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9.1 WebSocket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协议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133350" y="1417638"/>
            <a:ext cx="82296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9.1.3 WebSocket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DA516F-7B3E-4A78-9A03-EFDC7D081303}"/>
              </a:ext>
            </a:extLst>
          </p:cNvPr>
          <p:cNvSpPr txBox="1"/>
          <p:nvPr/>
        </p:nvSpPr>
        <p:spPr>
          <a:xfrm>
            <a:off x="806824" y="2151529"/>
            <a:ext cx="7476564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如果说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协议与什么协议有实质关联，那么</a:t>
            </a:r>
            <a:r>
              <a:rPr lang="en-US" altLang="zh-CN" dirty="0">
                <a:effectLst/>
              </a:rPr>
              <a:t>HTTP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协议和</a:t>
            </a:r>
            <a:r>
              <a:rPr lang="en-US" altLang="zh-CN" dirty="0">
                <a:effectLst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协议是能够算进去的。</a:t>
            </a:r>
            <a:endParaRPr lang="zh-CN" altLang="zh-CN" dirty="0">
              <a:effectLst/>
            </a:endParaRPr>
          </a:p>
          <a:p>
            <a:pPr marL="266700" indent="26670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</a:t>
            </a:r>
            <a:r>
              <a:rPr lang="en-US" altLang="zh-CN" dirty="0">
                <a:effectLst/>
              </a:rPr>
              <a:t>HTTP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都是工作在应用层（第</a:t>
            </a:r>
            <a:r>
              <a:rPr lang="en-US" altLang="zh-CN" dirty="0">
                <a:effectLst/>
              </a:rPr>
              <a:t>7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层）的协议，是更接近终端用户的。二者区别是，</a:t>
            </a:r>
            <a:r>
              <a:rPr lang="en-US" altLang="zh-CN" dirty="0">
                <a:effectLst/>
              </a:rPr>
              <a:t>HTTP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协议需要通过著名的“三次握手”来建立与服务器端的连接，而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协议仅仅需要“一次握手”就能建立连接。</a:t>
            </a:r>
            <a:endParaRPr lang="zh-CN" altLang="zh-CN" dirty="0">
              <a:effectLst/>
            </a:endParaRPr>
          </a:p>
          <a:p>
            <a:pPr marL="266700" indent="26670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其次，无论是</a:t>
            </a:r>
            <a:r>
              <a:rPr lang="en-US" altLang="zh-CN" dirty="0">
                <a:effectLst/>
              </a:rPr>
              <a:t>HTTP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协议，都是通过底层的</a:t>
            </a:r>
            <a:r>
              <a:rPr lang="en-US" altLang="zh-CN" dirty="0">
                <a:effectLst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协议来完成工作的，</a:t>
            </a:r>
            <a:r>
              <a:rPr lang="en-US" altLang="zh-CN" dirty="0">
                <a:effectLst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协议是</a:t>
            </a:r>
            <a:r>
              <a:rPr lang="en-US" altLang="zh-CN" dirty="0">
                <a:effectLst/>
              </a:rPr>
              <a:t>HTTP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协议功能实现的基础。这也是为什么</a:t>
            </a:r>
            <a:r>
              <a:rPr lang="en-US" altLang="zh-CN" dirty="0">
                <a:effectLst/>
              </a:rPr>
              <a:t>TCP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协议工作在传输层（第</a:t>
            </a:r>
            <a:r>
              <a:rPr lang="en-US" altLang="zh-CN" dirty="0">
                <a:effectLst/>
              </a:rPr>
              <a:t>4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层），</a:t>
            </a:r>
            <a:r>
              <a:rPr lang="en-US" altLang="zh-CN" dirty="0">
                <a:effectLst/>
              </a:rPr>
              <a:t>HTTP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协议和</a:t>
            </a:r>
            <a:r>
              <a:rPr lang="en-US" altLang="zh-CN" dirty="0">
                <a:effectLst/>
              </a:rPr>
              <a:t>WebSocket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协议都工作在应用层（第</a:t>
            </a:r>
            <a:r>
              <a:rPr lang="en-US" altLang="zh-CN" dirty="0">
                <a:effectLst/>
              </a:rPr>
              <a:t>7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层）的原因。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9.2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构建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响应服务器应用程序框架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9.2.1 Maven</a:t>
            </a:r>
            <a:r>
              <a:rPr lang="zh-CN" altLang="en-US" dirty="0"/>
              <a:t>构建工具配置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D560D5-6803-42AD-BCE5-9E73903E6607}"/>
              </a:ext>
            </a:extLst>
          </p:cNvPr>
          <p:cNvSpPr txBox="1"/>
          <p:nvPr/>
        </p:nvSpPr>
        <p:spPr>
          <a:xfrm>
            <a:off x="672353" y="2366683"/>
            <a:ext cx="7386918" cy="1733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如果没有安装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工具开发包的读者，可以先去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官方网站（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https://maven.apache.org/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）上去下载。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目前算得上是最流行开发构建工具了，具体开发环境的配置方法比较简单，相关书籍资料或网络资料很容易找到，这里就不详细介绍了。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在配置好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开发环境后，可以在终端控制台通过“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-v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”命令检测一下是否配置成功了，具体效果如图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所示。从输出的控制台信息可以看到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的版本号和安装路径，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的版本号和安装路径，以及一些操作系统的相关信息。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9.2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构建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响应服务器应用程序框架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9.2.2 IntelliJ IDEA</a:t>
            </a:r>
            <a:r>
              <a:rPr lang="zh-CN" altLang="en-US" dirty="0"/>
              <a:t>通过</a:t>
            </a:r>
            <a:r>
              <a:rPr lang="en-US" altLang="zh-CN" dirty="0"/>
              <a:t>Maven</a:t>
            </a:r>
            <a:r>
              <a:rPr lang="zh-CN" altLang="en-US" dirty="0"/>
              <a:t>构建应用程序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3E268-7480-42F2-8859-6FCA7B9BA005}"/>
              </a:ext>
            </a:extLst>
          </p:cNvPr>
          <p:cNvSpPr txBox="1"/>
          <p:nvPr/>
        </p:nvSpPr>
        <p:spPr>
          <a:xfrm>
            <a:off x="333375" y="1963271"/>
            <a:ext cx="8057590" cy="1528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构建工具配置好后，就可以通过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构建应用程序了。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支持纯命令行的构建方式，操作上相对有些繁琐。好消息是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开发工具内置了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插件，通过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插件同样可以构建应用程序。其实，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插件方式与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纯命令行方式是一致的，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开发平台将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命令进行封装，提高了可视化效果。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开发平台上简单配置一下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插件，找到在“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Settings…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”列表项，打开如图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所示的对话框窗口。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603149-FCFA-445C-A5E9-32E534C95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560639"/>
            <a:ext cx="4724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4404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9.2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构建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响应服务器应用程序框架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9.2.3 Maven</a:t>
            </a:r>
            <a:r>
              <a:rPr lang="zh-CN" altLang="en-US" dirty="0"/>
              <a:t>工程架构目录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59CBE1-2925-46CA-97D0-3E738441B2F1}"/>
              </a:ext>
            </a:extLst>
          </p:cNvPr>
          <p:cNvSpPr txBox="1"/>
          <p:nvPr/>
        </p:nvSpPr>
        <p:spPr>
          <a:xfrm>
            <a:off x="333375" y="2043953"/>
            <a:ext cx="8229600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maven-archetype-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quickstart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”工程模板构建的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Maven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工程，会自动创建项目所需工程架构目录及相关文件，如图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C3093B-DC97-4B85-A53A-3517EBCBD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022" y="2929971"/>
            <a:ext cx="2590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147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9.3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WebSocket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的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响应服务器端开发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9.3.1 </a:t>
            </a:r>
            <a:r>
              <a:rPr lang="zh-CN" altLang="en-US" dirty="0"/>
              <a:t>服务器端</a:t>
            </a:r>
            <a:r>
              <a:rPr lang="en-US" altLang="zh-CN" dirty="0"/>
              <a:t>Server</a:t>
            </a:r>
            <a:r>
              <a:rPr lang="zh-CN" altLang="en-US" dirty="0"/>
              <a:t>主入口类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328F19-F718-4E4D-9AAA-A13D3F1F240C}"/>
              </a:ext>
            </a:extLst>
          </p:cNvPr>
          <p:cNvSpPr txBox="1"/>
          <p:nvPr/>
        </p:nvSpPr>
        <p:spPr>
          <a:xfrm>
            <a:off x="333375" y="2034988"/>
            <a:ext cx="7958978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响应服务器端的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主入口类定义了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方法，包含了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主线程和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工作线程，具体代码如下。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7F585-EC5B-4F6F-B7D4-95378939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81" y="3155040"/>
            <a:ext cx="5289804" cy="19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83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9.3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WebSocket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的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响应服务器端开发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9.3.2 </a:t>
            </a:r>
            <a:r>
              <a:rPr lang="zh-CN" altLang="en-US" dirty="0"/>
              <a:t>服务器端</a:t>
            </a:r>
            <a:r>
              <a:rPr lang="en-US" altLang="zh-CN" dirty="0"/>
              <a:t>Server</a:t>
            </a:r>
            <a:r>
              <a:rPr lang="zh-CN" altLang="en-US" dirty="0"/>
              <a:t>子处理器类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735CA7-41E5-434B-99F9-22880D22F151}"/>
              </a:ext>
            </a:extLst>
          </p:cNvPr>
          <p:cNvSpPr txBox="1"/>
          <p:nvPr/>
        </p:nvSpPr>
        <p:spPr>
          <a:xfrm>
            <a:off x="242047" y="2205318"/>
            <a:ext cx="8588188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响应服务器端的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子处理器类是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主入口类的辅助类，具体就是对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工作线程的功能扩展，请看如下具体代码。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14329-221C-41ED-81F5-96905198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69" y="3126368"/>
            <a:ext cx="5289804" cy="19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9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1174</Words>
  <Application>Microsoft Office PowerPoint</Application>
  <PresentationFormat>全屏显示(4:3)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黑体</vt:lpstr>
      <vt:lpstr>宋体</vt:lpstr>
      <vt:lpstr>Arial</vt:lpstr>
      <vt:lpstr>Calibri</vt:lpstr>
      <vt:lpstr>Times New Roman</vt:lpstr>
      <vt:lpstr>Tema de Office</vt:lpstr>
      <vt:lpstr>第9章  项目实战：基于WebSocket搭建Netty服务器</vt:lpstr>
      <vt:lpstr>9.1 WebSocket协议</vt:lpstr>
      <vt:lpstr>9.1 WebSocket协议</vt:lpstr>
      <vt:lpstr>9.1 WebSocket协议</vt:lpstr>
      <vt:lpstr>9.2 构建Netty响应服务器应用程序框架</vt:lpstr>
      <vt:lpstr>9.2 构建Netty响应服务器应用程序框架</vt:lpstr>
      <vt:lpstr>9.2 构建Netty响应服务器应用程序框架</vt:lpstr>
      <vt:lpstr>9.3 基于WebSocket的Netty响应服务器端开发</vt:lpstr>
      <vt:lpstr>9.3 基于WebSocket的Netty响应服务器端开发</vt:lpstr>
      <vt:lpstr>9.3 基于WebSocket的Netty响应服务器端开发</vt:lpstr>
      <vt:lpstr>9.4 基于WebSocket的Netty响应客户端开发</vt:lpstr>
      <vt:lpstr>9.5 测试运行Netty应用程序</vt:lpstr>
      <vt:lpstr>9.6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19</cp:revision>
  <dcterms:modified xsi:type="dcterms:W3CDTF">2023-07-28T04:19:19Z</dcterms:modified>
</cp:coreProperties>
</file>