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0" r:id="rId15"/>
    <p:sldId id="269" r:id="rId16"/>
    <p:sldId id="268" r:id="rId1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13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defTabSz="197357">
              <a:lnSpc>
                <a:spcPct val="173333"/>
              </a:lnSpc>
              <a:spcBef>
                <a:spcPts val="900"/>
              </a:spcBef>
              <a:defRPr sz="1998" b="1">
                <a:uFill>
                  <a:solidFill>
                    <a:srgbClr val="000000"/>
                  </a:solidFill>
                </a:uFill>
                <a:latin typeface="Arial"/>
                <a:ea typeface="Arial"/>
                <a:cs typeface="Arial"/>
                <a:sym typeface="Arial"/>
              </a:defRPr>
            </a:pPr>
            <a:r>
              <a:rPr lang="zh-CN" altLang="en-US" dirty="0">
                <a:latin typeface="黑体"/>
                <a:ea typeface="黑体"/>
                <a:cs typeface="黑体"/>
                <a:sym typeface="黑体"/>
              </a:rPr>
              <a:t>第</a:t>
            </a:r>
            <a:r>
              <a:rPr lang="en-US" altLang="zh-CN" dirty="0">
                <a:latin typeface="黑体"/>
                <a:ea typeface="黑体"/>
                <a:cs typeface="黑体"/>
                <a:sym typeface="黑体"/>
              </a:rPr>
              <a:t>3</a:t>
            </a:r>
            <a:r>
              <a:rPr lang="zh-CN" altLang="en-US" dirty="0">
                <a:latin typeface="黑体"/>
                <a:ea typeface="黑体"/>
                <a:cs typeface="黑体"/>
                <a:sym typeface="黑体"/>
              </a:rPr>
              <a:t>章  </a:t>
            </a:r>
            <a:r>
              <a:rPr lang="en-US" altLang="zh-CN" dirty="0" err="1">
                <a:latin typeface="黑体"/>
                <a:ea typeface="黑体"/>
                <a:cs typeface="黑体"/>
                <a:sym typeface="黑体"/>
              </a:rPr>
              <a:t>Netty</a:t>
            </a:r>
            <a:r>
              <a:rPr lang="zh-CN" altLang="en-US" dirty="0">
                <a:latin typeface="黑体"/>
                <a:ea typeface="黑体"/>
                <a:cs typeface="黑体"/>
                <a:sym typeface="黑体"/>
              </a:rPr>
              <a:t>线程模型</a:t>
            </a:r>
            <a:endParaRPr lang="zh-CN" altLang="en-US" dirty="0">
              <a:latin typeface="等线"/>
              <a:ea typeface="等线"/>
              <a:cs typeface="等线"/>
              <a:sym typeface="等线"/>
            </a:endParaRP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a:ea typeface="宋体"/>
                <a:cs typeface="宋体"/>
                <a:sym typeface="宋体"/>
              </a:rPr>
              <a:t>3.1 </a:t>
            </a:r>
            <a:r>
              <a:rPr lang="zh-CN" altLang="en-US" dirty="0">
                <a:latin typeface="宋体"/>
                <a:ea typeface="宋体"/>
                <a:cs typeface="宋体"/>
                <a:sym typeface="宋体"/>
              </a:rPr>
              <a:t>线程基础</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a:ea typeface="宋体"/>
                <a:cs typeface="宋体"/>
                <a:sym typeface="宋体"/>
              </a:rPr>
              <a:t>3.2 Java</a:t>
            </a:r>
            <a:r>
              <a:rPr lang="zh-CN" altLang="en-US" dirty="0">
                <a:latin typeface="宋体"/>
                <a:ea typeface="宋体"/>
                <a:cs typeface="宋体"/>
                <a:sym typeface="宋体"/>
              </a:rPr>
              <a:t>线程池</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a:ea typeface="宋体"/>
                <a:cs typeface="宋体"/>
                <a:sym typeface="宋体"/>
              </a:rPr>
              <a:t>3.3 Reactor</a:t>
            </a:r>
            <a:r>
              <a:rPr lang="zh-CN" altLang="en-US" dirty="0">
                <a:latin typeface="宋体"/>
                <a:ea typeface="宋体"/>
                <a:cs typeface="宋体"/>
                <a:sym typeface="宋体"/>
              </a:rPr>
              <a:t>模型</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a:ea typeface="宋体"/>
                <a:cs typeface="宋体"/>
                <a:sym typeface="宋体"/>
              </a:rPr>
              <a:t>3.4 </a:t>
            </a:r>
            <a:r>
              <a:rPr lang="en-US" altLang="zh-CN" dirty="0" err="1">
                <a:latin typeface="宋体"/>
                <a:ea typeface="宋体"/>
                <a:cs typeface="宋体"/>
                <a:sym typeface="宋体"/>
              </a:rPr>
              <a:t>Netty</a:t>
            </a:r>
            <a:r>
              <a:rPr lang="zh-CN" altLang="en-US" dirty="0">
                <a:latin typeface="宋体"/>
                <a:ea typeface="宋体"/>
                <a:cs typeface="宋体"/>
                <a:sym typeface="宋体"/>
              </a:rPr>
              <a:t>线程模型</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a:ea typeface="宋体"/>
                <a:cs typeface="宋体"/>
                <a:sym typeface="宋体"/>
              </a:rPr>
              <a:t>3.5 </a:t>
            </a:r>
            <a:r>
              <a:rPr lang="zh-CN" altLang="en-US" dirty="0">
                <a:latin typeface="宋体"/>
                <a:ea typeface="宋体"/>
                <a:cs typeface="宋体"/>
                <a:sym typeface="宋体"/>
              </a:rPr>
              <a:t>小结</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endParaRPr lang="zh-CN" altLang="en-US" dirty="0">
              <a:latin typeface="宋体"/>
              <a:ea typeface="宋体"/>
              <a:cs typeface="宋体"/>
              <a:sym typeface="宋体"/>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3.3 Reactor</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模型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3.3.3 Reactor</a:t>
            </a:r>
            <a:r>
              <a:rPr lang="zh-CN" altLang="en-US" dirty="0"/>
              <a:t>线程模型</a:t>
            </a:r>
          </a:p>
        </p:txBody>
      </p:sp>
      <p:sp>
        <p:nvSpPr>
          <p:cNvPr id="6" name="文本框 5">
            <a:extLst>
              <a:ext uri="{FF2B5EF4-FFF2-40B4-BE49-F238E27FC236}">
                <a16:creationId xmlns:a16="http://schemas.microsoft.com/office/drawing/2014/main" id="{1A02595E-3835-40BC-AFC6-1FB62590A579}"/>
              </a:ext>
            </a:extLst>
          </p:cNvPr>
          <p:cNvSpPr txBox="1"/>
          <p:nvPr/>
        </p:nvSpPr>
        <p:spPr>
          <a:xfrm>
            <a:off x="200025" y="2047875"/>
            <a:ext cx="8629650" cy="3170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模型中，主要包括有</a:t>
            </a:r>
            <a:r>
              <a:rPr lang="en-US" altLang="zh-CN" sz="1800" dirty="0">
                <a:effectLst/>
                <a:latin typeface="Times New Roman" panose="02020603050405020304" pitchFamily="18" charset="0"/>
                <a:ea typeface="宋体" panose="02010600030101010101" pitchFamily="2" charset="-122"/>
              </a:rPr>
              <a:t>Handle</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Synchronous Event Demultiplexer</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Event Handler</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Concrete Event Handler</a:t>
            </a:r>
            <a:r>
              <a:rPr lang="zh-CN" altLang="zh-CN" sz="1800" dirty="0">
                <a:effectLst/>
                <a:latin typeface="Times New Roman" panose="02020603050405020304" pitchFamily="18" charset="0"/>
                <a:ea typeface="宋体" panose="02010600030101010101" pitchFamily="2" charset="-122"/>
              </a:rPr>
              <a:t>和</a:t>
            </a:r>
            <a:r>
              <a:rPr lang="en-US" altLang="zh-CN" sz="1800" dirty="0">
                <a:effectLst/>
                <a:latin typeface="Times New Roman" panose="02020603050405020304" pitchFamily="18" charset="0"/>
                <a:ea typeface="宋体" panose="02010600030101010101" pitchFamily="2" charset="-122"/>
              </a:rPr>
              <a:t>Initiation Dispatcher</a:t>
            </a:r>
            <a:r>
              <a:rPr lang="zh-CN" altLang="zh-CN" sz="1800" dirty="0">
                <a:effectLst/>
                <a:latin typeface="Times New Roman" panose="02020603050405020304" pitchFamily="18" charset="0"/>
                <a:ea typeface="宋体" panose="02010600030101010101" pitchFamily="2" charset="-122"/>
              </a:rPr>
              <a:t>这五大基本角色。下面，具体介绍一下这五大基本角色的功能与作用。</a:t>
            </a:r>
          </a:p>
          <a:p>
            <a:pPr marL="800100" indent="-266700" algn="just">
              <a:lnSpc>
                <a:spcPts val="1570"/>
              </a:lnSpc>
            </a:pPr>
            <a:r>
              <a:rPr lang="en-US" altLang="zh-CN" sz="1800" dirty="0">
                <a:effectLst/>
                <a:latin typeface="Wingdings" panose="05000000000000000000" pitchFamily="2" charset="2"/>
                <a:ea typeface="宋体" panose="02010600030101010101" pitchFamily="2" charset="-122"/>
              </a:rPr>
              <a:t>l </a:t>
            </a:r>
            <a:r>
              <a:rPr lang="en-US" altLang="zh-CN" sz="1800" dirty="0">
                <a:effectLst/>
                <a:latin typeface="Times New Roman" panose="02020603050405020304" pitchFamily="18" charset="0"/>
                <a:ea typeface="宋体" panose="02010600030101010101" pitchFamily="2" charset="-122"/>
              </a:rPr>
              <a:t>Handle</a:t>
            </a:r>
            <a:r>
              <a:rPr lang="zh-CN" altLang="zh-CN" sz="1800" dirty="0">
                <a:effectLst/>
                <a:latin typeface="Times New Roman" panose="02020603050405020304" pitchFamily="18" charset="0"/>
                <a:ea typeface="宋体" panose="02010600030101010101" pitchFamily="2" charset="-122"/>
              </a:rPr>
              <a:t>（资源描述符）：</a:t>
            </a:r>
            <a:r>
              <a:rPr lang="en-US" altLang="zh-CN" sz="1800" dirty="0">
                <a:effectLst/>
                <a:latin typeface="Times New Roman" panose="02020603050405020304" pitchFamily="18" charset="0"/>
                <a:ea typeface="宋体" panose="02010600030101010101" pitchFamily="2" charset="-122"/>
              </a:rPr>
              <a:t>Handle</a:t>
            </a:r>
            <a:r>
              <a:rPr lang="zh-CN" altLang="zh-CN" sz="1800" dirty="0">
                <a:effectLst/>
                <a:latin typeface="Times New Roman" panose="02020603050405020304" pitchFamily="18" charset="0"/>
                <a:ea typeface="宋体" panose="02010600030101010101" pitchFamily="2" charset="-122"/>
              </a:rPr>
              <a:t>的概念比较宽泛，本质上是操作系统范畴中一种用于描述资源的标识（例如：文件描述符、</a:t>
            </a:r>
            <a:r>
              <a:rPr lang="en-US" altLang="zh-CN" sz="1800" dirty="0">
                <a:effectLst/>
                <a:latin typeface="Times New Roman" panose="02020603050405020304" pitchFamily="18" charset="0"/>
                <a:ea typeface="宋体" panose="02010600030101010101" pitchFamily="2" charset="-122"/>
              </a:rPr>
              <a:t>Socket</a:t>
            </a:r>
            <a:r>
              <a:rPr lang="zh-CN" altLang="zh-CN" sz="1800" dirty="0">
                <a:effectLst/>
                <a:latin typeface="Times New Roman" panose="02020603050405020304" pitchFamily="18" charset="0"/>
                <a:ea typeface="宋体" panose="02010600030101010101" pitchFamily="2" charset="-122"/>
              </a:rPr>
              <a:t>描述符和事件描述符等等）。另外，在</a:t>
            </a:r>
            <a:r>
              <a:rPr lang="en-US" altLang="zh-CN" sz="1800" dirty="0">
                <a:effectLst/>
                <a:latin typeface="Times New Roman" panose="02020603050405020304" pitchFamily="18" charset="0"/>
                <a:ea typeface="宋体" panose="02010600030101010101" pitchFamily="2" charset="-122"/>
              </a:rPr>
              <a:t>Windows</a:t>
            </a:r>
            <a:r>
              <a:rPr lang="zh-CN" altLang="zh-CN" sz="1800" dirty="0">
                <a:effectLst/>
                <a:latin typeface="Times New Roman" panose="02020603050405020304" pitchFamily="18" charset="0"/>
                <a:ea typeface="宋体" panose="02010600030101010101" pitchFamily="2" charset="-122"/>
              </a:rPr>
              <a:t>操作系统中，</a:t>
            </a:r>
            <a:r>
              <a:rPr lang="en-US" altLang="zh-CN" sz="1800" dirty="0">
                <a:effectLst/>
                <a:latin typeface="Times New Roman" panose="02020603050405020304" pitchFamily="18" charset="0"/>
                <a:ea typeface="宋体" panose="02010600030101010101" pitchFamily="2" charset="-122"/>
              </a:rPr>
              <a:t>Handle</a:t>
            </a:r>
            <a:r>
              <a:rPr lang="zh-CN" altLang="zh-CN" sz="1800" dirty="0">
                <a:effectLst/>
                <a:latin typeface="Times New Roman" panose="02020603050405020304" pitchFamily="18" charset="0"/>
                <a:ea typeface="宋体" panose="02010600030101010101" pitchFamily="2" charset="-122"/>
              </a:rPr>
              <a:t>一般称为句柄，其实就是对资源描述符的另一种称谓。在</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模型中，</a:t>
            </a:r>
            <a:r>
              <a:rPr lang="en-US" altLang="zh-CN" sz="1800" dirty="0">
                <a:effectLst/>
                <a:latin typeface="Times New Roman" panose="02020603050405020304" pitchFamily="18" charset="0"/>
                <a:ea typeface="宋体" panose="02010600030101010101" pitchFamily="2" charset="-122"/>
              </a:rPr>
              <a:t>Handle</a:t>
            </a:r>
            <a:r>
              <a:rPr lang="zh-CN" altLang="zh-CN" sz="1800" dirty="0">
                <a:effectLst/>
                <a:latin typeface="Times New Roman" panose="02020603050405020304" pitchFamily="18" charset="0"/>
                <a:ea typeface="宋体" panose="02010600030101010101" pitchFamily="2" charset="-122"/>
              </a:rPr>
              <a:t>主要用于表示事件发生的源头。</a:t>
            </a:r>
          </a:p>
          <a:p>
            <a:pPr marL="800100" indent="-266700" algn="just">
              <a:lnSpc>
                <a:spcPts val="1570"/>
              </a:lnSpc>
            </a:pPr>
            <a:r>
              <a:rPr lang="en-US" altLang="zh-CN" sz="1800" dirty="0">
                <a:effectLst/>
                <a:latin typeface="Wingdings" panose="05000000000000000000" pitchFamily="2" charset="2"/>
                <a:ea typeface="宋体" panose="02010600030101010101" pitchFamily="2" charset="-122"/>
              </a:rPr>
              <a:t>l </a:t>
            </a:r>
            <a:r>
              <a:rPr lang="en-US" altLang="zh-CN" sz="1800" dirty="0">
                <a:effectLst/>
                <a:latin typeface="Times New Roman" panose="02020603050405020304" pitchFamily="18" charset="0"/>
                <a:ea typeface="宋体" panose="02010600030101010101" pitchFamily="2" charset="-122"/>
              </a:rPr>
              <a:t>Synchronous Event Demultiplexer</a:t>
            </a:r>
            <a:r>
              <a:rPr lang="zh-CN" altLang="zh-CN" sz="1800" dirty="0">
                <a:effectLst/>
                <a:latin typeface="Times New Roman" panose="02020603050405020304" pitchFamily="18" charset="0"/>
                <a:ea typeface="宋体" panose="02010600030101010101" pitchFamily="2" charset="-122"/>
              </a:rPr>
              <a:t>（同步事件分离器）：</a:t>
            </a:r>
            <a:r>
              <a:rPr lang="en-US" altLang="zh-CN" sz="1800" dirty="0">
                <a:effectLst/>
                <a:latin typeface="Times New Roman" panose="02020603050405020304" pitchFamily="18" charset="0"/>
                <a:ea typeface="宋体" panose="02010600030101010101" pitchFamily="2" charset="-122"/>
              </a:rPr>
              <a:t>Synchronous Event Demultiplexer</a:t>
            </a:r>
            <a:r>
              <a:rPr lang="zh-CN" altLang="zh-CN" sz="1800" dirty="0">
                <a:effectLst/>
                <a:latin typeface="Times New Roman" panose="02020603050405020304" pitchFamily="18" charset="0"/>
                <a:ea typeface="宋体" panose="02010600030101010101" pitchFamily="2" charset="-122"/>
              </a:rPr>
              <a:t>本质上是一个系统调用，主要用于等待一个或多个事件的发生。顾名思义，</a:t>
            </a:r>
            <a:r>
              <a:rPr lang="en-US" altLang="zh-CN" sz="1800" dirty="0">
                <a:effectLst/>
                <a:latin typeface="Times New Roman" panose="02020603050405020304" pitchFamily="18" charset="0"/>
                <a:ea typeface="宋体" panose="02010600030101010101" pitchFamily="2" charset="-122"/>
              </a:rPr>
              <a:t>Synchronous Event Demultiplexer</a:t>
            </a:r>
            <a:r>
              <a:rPr lang="zh-CN" altLang="zh-CN" sz="1800" dirty="0">
                <a:effectLst/>
                <a:latin typeface="Times New Roman" panose="02020603050405020304" pitchFamily="18" charset="0"/>
                <a:ea typeface="宋体" panose="02010600030101010101" pitchFamily="2" charset="-122"/>
              </a:rPr>
              <a:t>是同步的，被调用时会被阻塞，直到有事件产生为止。在</a:t>
            </a:r>
            <a:r>
              <a:rPr lang="en-US" altLang="zh-CN" sz="1800" dirty="0">
                <a:effectLst/>
                <a:latin typeface="Times New Roman" panose="02020603050405020304" pitchFamily="18" charset="0"/>
                <a:ea typeface="宋体" panose="02010600030101010101" pitchFamily="2" charset="-122"/>
              </a:rPr>
              <a:t>Linux</a:t>
            </a:r>
            <a:r>
              <a:rPr lang="zh-CN" altLang="zh-CN" sz="1800" dirty="0">
                <a:effectLst/>
                <a:latin typeface="Times New Roman" panose="02020603050405020304" pitchFamily="18" charset="0"/>
                <a:ea typeface="宋体" panose="02010600030101010101" pitchFamily="2" charset="-122"/>
              </a:rPr>
              <a:t>系统中，</a:t>
            </a:r>
            <a:r>
              <a:rPr lang="en-US" altLang="zh-CN" sz="1800" dirty="0">
                <a:effectLst/>
                <a:latin typeface="Times New Roman" panose="02020603050405020304" pitchFamily="18" charset="0"/>
                <a:ea typeface="宋体" panose="02010600030101010101" pitchFamily="2" charset="-122"/>
              </a:rPr>
              <a:t>Synchronous Event Demultiplexer</a:t>
            </a:r>
            <a:r>
              <a:rPr lang="zh-CN" altLang="zh-CN" sz="1800" dirty="0">
                <a:effectLst/>
                <a:latin typeface="Times New Roman" panose="02020603050405020304" pitchFamily="18" charset="0"/>
                <a:ea typeface="宋体" panose="02010600030101010101" pitchFamily="2" charset="-122"/>
              </a:rPr>
              <a:t>一般就是指</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多路复用机制（如</a:t>
            </a:r>
            <a:r>
              <a:rPr lang="en-US" altLang="zh-CN" sz="1800" dirty="0">
                <a:effectLst/>
                <a:latin typeface="Times New Roman" panose="02020603050405020304" pitchFamily="18" charset="0"/>
                <a:ea typeface="宋体" panose="02010600030101010101" pitchFamily="2" charset="-122"/>
              </a:rPr>
              <a:t>select</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poll</a:t>
            </a:r>
            <a:r>
              <a:rPr lang="zh-CN" altLang="zh-CN" sz="1800" dirty="0">
                <a:effectLst/>
                <a:latin typeface="Times New Roman" panose="02020603050405020304" pitchFamily="18" charset="0"/>
                <a:ea typeface="宋体" panose="02010600030101010101" pitchFamily="2" charset="-122"/>
              </a:rPr>
              <a:t>和</a:t>
            </a:r>
            <a:r>
              <a:rPr lang="en-US" altLang="zh-CN" sz="1800" dirty="0" err="1">
                <a:effectLst/>
                <a:latin typeface="Times New Roman" panose="02020603050405020304" pitchFamily="18" charset="0"/>
                <a:ea typeface="宋体" panose="02010600030101010101" pitchFamily="2" charset="-122"/>
              </a:rPr>
              <a:t>epoll</a:t>
            </a:r>
            <a:r>
              <a:rPr lang="zh-CN" altLang="zh-CN" sz="1800" dirty="0">
                <a:effectLst/>
                <a:latin typeface="Times New Roman" panose="02020603050405020304" pitchFamily="18" charset="0"/>
                <a:ea typeface="宋体" panose="02010600030101010101" pitchFamily="2" charset="-122"/>
              </a:rPr>
              <a:t>，等等）。在</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范畴中，</a:t>
            </a:r>
            <a:r>
              <a:rPr lang="en-US" altLang="zh-CN" sz="1800" dirty="0">
                <a:effectLst/>
                <a:latin typeface="Times New Roman" panose="02020603050405020304" pitchFamily="18" charset="0"/>
                <a:ea typeface="宋体" panose="02010600030101010101" pitchFamily="2" charset="-122"/>
              </a:rPr>
              <a:t>Synchronous Event Demultiplexer</a:t>
            </a:r>
            <a:r>
              <a:rPr lang="zh-CN" altLang="zh-CN" sz="1800" dirty="0">
                <a:effectLst/>
                <a:latin typeface="Times New Roman" panose="02020603050405020304" pitchFamily="18" charset="0"/>
                <a:ea typeface="宋体" panose="02010600030101010101" pitchFamily="2" charset="-122"/>
              </a:rPr>
              <a:t>就是指</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选择器，对应的就是</a:t>
            </a:r>
            <a:r>
              <a:rPr lang="en-US" altLang="zh-CN" sz="1800" dirty="0">
                <a:effectLst/>
                <a:latin typeface="Times New Roman" panose="02020603050405020304" pitchFamily="18" charset="0"/>
                <a:ea typeface="宋体" panose="02010600030101010101" pitchFamily="2" charset="-122"/>
              </a:rPr>
              <a:t>select()</a:t>
            </a:r>
            <a:r>
              <a:rPr lang="zh-CN" altLang="zh-CN" sz="1800" dirty="0">
                <a:effectLst/>
                <a:latin typeface="Times New Roman" panose="02020603050405020304" pitchFamily="18" charset="0"/>
                <a:ea typeface="宋体" panose="02010600030101010101" pitchFamily="2" charset="-122"/>
              </a:rPr>
              <a:t>方法（阻塞方法）。</a:t>
            </a:r>
          </a:p>
        </p:txBody>
      </p:sp>
    </p:spTree>
    <p:extLst>
      <p:ext uri="{BB962C8B-B14F-4D97-AF65-F5344CB8AC3E}">
        <p14:creationId xmlns:p14="http://schemas.microsoft.com/office/powerpoint/2010/main" val="402098637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线程模型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3.4.1 </a:t>
            </a:r>
            <a:r>
              <a:rPr lang="en-US" altLang="zh-CN" dirty="0" err="1"/>
              <a:t>Netty</a:t>
            </a:r>
            <a:r>
              <a:rPr lang="zh-CN" altLang="en-US" dirty="0"/>
              <a:t>线程模型与</a:t>
            </a:r>
            <a:r>
              <a:rPr lang="en-US" altLang="zh-CN" dirty="0"/>
              <a:t>Reactor</a:t>
            </a:r>
            <a:r>
              <a:rPr lang="zh-CN" altLang="en-US" dirty="0"/>
              <a:t>模型的关系</a:t>
            </a:r>
          </a:p>
        </p:txBody>
      </p:sp>
      <p:sp>
        <p:nvSpPr>
          <p:cNvPr id="6" name="文本框 5">
            <a:extLst>
              <a:ext uri="{FF2B5EF4-FFF2-40B4-BE49-F238E27FC236}">
                <a16:creationId xmlns:a16="http://schemas.microsoft.com/office/drawing/2014/main" id="{1A02595E-3835-40BC-AFC6-1FB62590A579}"/>
              </a:ext>
            </a:extLst>
          </p:cNvPr>
          <p:cNvSpPr txBox="1"/>
          <p:nvPr/>
        </p:nvSpPr>
        <p:spPr>
          <a:xfrm>
            <a:off x="200025" y="2047875"/>
            <a:ext cx="8629650" cy="2759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线程模型就是基于</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多路复用策略而实现的一个</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线程模型的经典通信架构。</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服务器端在启动时会配置一个</a:t>
            </a:r>
            <a:r>
              <a:rPr lang="en-US" altLang="zh-CN" sz="1800" dirty="0" err="1">
                <a:effectLst/>
                <a:latin typeface="Times New Roman" panose="02020603050405020304" pitchFamily="18" charset="0"/>
                <a:ea typeface="宋体" panose="02010600030101010101" pitchFamily="2" charset="-122"/>
              </a:rPr>
              <a:t>ChannelPipeline</a:t>
            </a:r>
            <a:r>
              <a:rPr lang="zh-CN" altLang="zh-CN" sz="1800" dirty="0">
                <a:effectLst/>
                <a:latin typeface="Times New Roman" panose="02020603050405020304" pitchFamily="18" charset="0"/>
                <a:ea typeface="宋体" panose="02010600030101010101" pitchFamily="2" charset="-122"/>
              </a:rPr>
              <a:t>，在</a:t>
            </a:r>
            <a:r>
              <a:rPr lang="en-US" altLang="zh-CN" sz="1800" dirty="0" err="1">
                <a:effectLst/>
                <a:latin typeface="Times New Roman" panose="02020603050405020304" pitchFamily="18" charset="0"/>
                <a:ea typeface="宋体" panose="02010600030101010101" pitchFamily="2" charset="-122"/>
              </a:rPr>
              <a:t>ChannelPipeline</a:t>
            </a:r>
            <a:r>
              <a:rPr lang="zh-CN" altLang="zh-CN" sz="1800" dirty="0">
                <a:effectLst/>
                <a:latin typeface="Times New Roman" panose="02020603050405020304" pitchFamily="18" charset="0"/>
                <a:ea typeface="宋体" panose="02010600030101010101" pitchFamily="2" charset="-122"/>
              </a:rPr>
              <a:t>中包含一个</a:t>
            </a: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链。所有的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事件发生时都会触发</a:t>
            </a: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中的事件方法，这个事件会在</a:t>
            </a:r>
            <a:r>
              <a:rPr lang="en-US" altLang="zh-CN" sz="1800" dirty="0" err="1">
                <a:effectLst/>
                <a:latin typeface="Times New Roman" panose="02020603050405020304" pitchFamily="18" charset="0"/>
                <a:ea typeface="宋体" panose="02010600030101010101" pitchFamily="2" charset="-122"/>
              </a:rPr>
              <a:t>ChannelPipeline</a:t>
            </a:r>
            <a:r>
              <a:rPr lang="zh-CN" altLang="zh-CN" sz="1800" dirty="0">
                <a:effectLst/>
                <a:latin typeface="Times New Roman" panose="02020603050405020304" pitchFamily="18" charset="0"/>
                <a:ea typeface="宋体" panose="02010600030101010101" pitchFamily="2" charset="-122"/>
              </a:rPr>
              <a:t>中的</a:t>
            </a: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链里进行传递。此时，</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的事件处理器（</a:t>
            </a:r>
            <a:r>
              <a:rPr lang="en-US" altLang="zh-CN" sz="1800" dirty="0">
                <a:effectLst/>
                <a:latin typeface="Times New Roman" panose="02020603050405020304" pitchFamily="18" charset="0"/>
                <a:ea typeface="宋体" panose="02010600030101010101" pitchFamily="2" charset="-122"/>
              </a:rPr>
              <a:t>Event Handle</a:t>
            </a:r>
            <a:r>
              <a:rPr lang="zh-CN" altLang="zh-CN" sz="1800" dirty="0">
                <a:effectLst/>
                <a:latin typeface="Times New Roman" panose="02020603050405020304" pitchFamily="18" charset="0"/>
                <a:ea typeface="宋体" panose="02010600030101010101" pitchFamily="2" charset="-122"/>
              </a:rPr>
              <a:t>）就相当于</a:t>
            </a: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服务器端从</a:t>
            </a:r>
            <a:r>
              <a:rPr lang="en-US" altLang="zh-CN" sz="1800" dirty="0" err="1">
                <a:effectLst/>
                <a:latin typeface="Times New Roman" panose="02020603050405020304" pitchFamily="18" charset="0"/>
                <a:ea typeface="宋体" panose="02010600030101010101" pitchFamily="2" charset="-122"/>
              </a:rPr>
              <a:t>bossGroup</a:t>
            </a:r>
            <a:r>
              <a:rPr lang="zh-CN" altLang="zh-CN" sz="1800" dirty="0">
                <a:effectLst/>
                <a:latin typeface="Times New Roman" panose="02020603050405020304" pitchFamily="18" charset="0"/>
                <a:ea typeface="宋体" panose="02010600030101010101" pitchFamily="2" charset="-122"/>
              </a:rPr>
              <a:t>事件循环池（</a:t>
            </a:r>
            <a:r>
              <a:rPr lang="en-US" altLang="zh-CN" sz="1800" dirty="0" err="1">
                <a:effectLst/>
                <a:latin typeface="Times New Roman" panose="02020603050405020304" pitchFamily="18" charset="0"/>
                <a:ea typeface="宋体" panose="02010600030101010101" pitchFamily="2" charset="-122"/>
              </a:rPr>
              <a:t>NioEventLoopGroup</a:t>
            </a:r>
            <a:r>
              <a:rPr lang="zh-CN" altLang="zh-CN" sz="1800" dirty="0">
                <a:effectLst/>
                <a:latin typeface="Times New Roman" panose="02020603050405020304" pitchFamily="18" charset="0"/>
                <a:ea typeface="宋体" panose="02010600030101010101" pitchFamily="2" charset="-122"/>
              </a:rPr>
              <a:t>）中获取一个</a:t>
            </a:r>
            <a:r>
              <a:rPr lang="en-US" altLang="zh-CN" sz="1800" dirty="0" err="1">
                <a:effectLst/>
                <a:latin typeface="Times New Roman" panose="02020603050405020304" pitchFamily="18" charset="0"/>
                <a:ea typeface="宋体" panose="02010600030101010101" pitchFamily="2" charset="-122"/>
              </a:rPr>
              <a:t>NioEventLoop</a:t>
            </a:r>
            <a:r>
              <a:rPr lang="zh-CN" altLang="zh-CN" sz="1800" dirty="0">
                <a:effectLst/>
                <a:latin typeface="Times New Roman" panose="02020603050405020304" pitchFamily="18" charset="0"/>
                <a:ea typeface="宋体" panose="02010600030101010101" pitchFamily="2" charset="-122"/>
              </a:rPr>
              <a:t>来实现服务器端程序绑定本地端口的操作，将对应的</a:t>
            </a:r>
            <a:r>
              <a:rPr lang="en-US" altLang="zh-CN" sz="1800" dirty="0" err="1">
                <a:effectLst/>
                <a:latin typeface="Times New Roman" panose="02020603050405020304" pitchFamily="18" charset="0"/>
                <a:ea typeface="宋体" panose="02010600030101010101" pitchFamily="2" charset="-122"/>
              </a:rPr>
              <a:t>ServerSocketChannel</a:t>
            </a:r>
            <a:r>
              <a:rPr lang="zh-CN" altLang="zh-CN" sz="1800" dirty="0">
                <a:effectLst/>
                <a:latin typeface="Times New Roman" panose="02020603050405020304" pitchFamily="18" charset="0"/>
                <a:ea typeface="宋体" panose="02010600030101010101" pitchFamily="2" charset="-122"/>
              </a:rPr>
              <a:t>注册到该</a:t>
            </a:r>
            <a:r>
              <a:rPr lang="en-US" altLang="zh-CN" sz="1800" dirty="0" err="1">
                <a:effectLst/>
                <a:latin typeface="Times New Roman" panose="02020603050405020304" pitchFamily="18" charset="0"/>
                <a:ea typeface="宋体" panose="02010600030101010101" pitchFamily="2" charset="-122"/>
              </a:rPr>
              <a:t>NioEventLoop</a:t>
            </a:r>
            <a:r>
              <a:rPr lang="zh-CN" altLang="zh-CN" sz="1800" dirty="0">
                <a:effectLst/>
                <a:latin typeface="Times New Roman" panose="02020603050405020304" pitchFamily="18" charset="0"/>
                <a:ea typeface="宋体" panose="02010600030101010101" pitchFamily="2" charset="-122"/>
              </a:rPr>
              <a:t>中的</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上，并注册</a:t>
            </a:r>
            <a:r>
              <a:rPr lang="en-US" altLang="zh-CN" sz="1800" dirty="0">
                <a:effectLst/>
                <a:latin typeface="Times New Roman" panose="02020603050405020304" pitchFamily="18" charset="0"/>
                <a:ea typeface="宋体" panose="02010600030101010101" pitchFamily="2" charset="-122"/>
              </a:rPr>
              <a:t>ACCEPT</a:t>
            </a:r>
            <a:r>
              <a:rPr lang="zh-CN" altLang="zh-CN" sz="1800" dirty="0">
                <a:effectLst/>
                <a:latin typeface="Times New Roman" panose="02020603050405020304" pitchFamily="18" charset="0"/>
                <a:ea typeface="宋体" panose="02010600030101010101" pitchFamily="2" charset="-122"/>
              </a:rPr>
              <a:t>事件为</a:t>
            </a:r>
            <a:r>
              <a:rPr lang="en-US" altLang="zh-CN" sz="1800" dirty="0" err="1">
                <a:effectLst/>
                <a:latin typeface="Times New Roman" panose="02020603050405020304" pitchFamily="18" charset="0"/>
                <a:ea typeface="宋体" panose="02010600030101010101" pitchFamily="2" charset="-122"/>
              </a:rPr>
              <a:t>ServerSocketChannel</a:t>
            </a:r>
            <a:r>
              <a:rPr lang="zh-CN" altLang="zh-CN" sz="1800" dirty="0">
                <a:effectLst/>
                <a:latin typeface="Times New Roman" panose="02020603050405020304" pitchFamily="18" charset="0"/>
                <a:ea typeface="宋体" panose="02010600030101010101" pitchFamily="2" charset="-122"/>
              </a:rPr>
              <a:t>所感兴趣的事件。此时，在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的</a:t>
            </a:r>
            <a:r>
              <a:rPr lang="en-US" altLang="zh-CN" sz="1800" dirty="0" err="1">
                <a:effectLst/>
                <a:latin typeface="Times New Roman" panose="02020603050405020304" pitchFamily="18" charset="0"/>
                <a:ea typeface="宋体" panose="02010600030101010101" pitchFamily="2" charset="-122"/>
              </a:rPr>
              <a:t>bossGroup</a:t>
            </a:r>
            <a:r>
              <a:rPr lang="zh-CN" altLang="zh-CN" sz="1800" dirty="0">
                <a:effectLst/>
                <a:latin typeface="Times New Roman" panose="02020603050405020304" pitchFamily="18" charset="0"/>
                <a:ea typeface="宋体" panose="02010600030101010101" pitchFamily="2" charset="-122"/>
              </a:rPr>
              <a:t>事件循环池（</a:t>
            </a:r>
            <a:r>
              <a:rPr lang="en-US" altLang="zh-CN" sz="1800" dirty="0" err="1">
                <a:effectLst/>
                <a:latin typeface="Times New Roman" panose="02020603050405020304" pitchFamily="18" charset="0"/>
                <a:ea typeface="宋体" panose="02010600030101010101" pitchFamily="2" charset="-122"/>
              </a:rPr>
              <a:t>NioEventLoopGroup</a:t>
            </a:r>
            <a:r>
              <a:rPr lang="zh-CN" altLang="zh-CN" sz="1800" dirty="0">
                <a:effectLst/>
                <a:latin typeface="Times New Roman" panose="02020603050405020304" pitchFamily="18" charset="0"/>
                <a:ea typeface="宋体" panose="02010600030101010101" pitchFamily="2" charset="-122"/>
              </a:rPr>
              <a:t>）中获取的</a:t>
            </a:r>
            <a:r>
              <a:rPr lang="en-US" altLang="zh-CN" sz="1800" dirty="0" err="1">
                <a:effectLst/>
                <a:latin typeface="Times New Roman" panose="02020603050405020304" pitchFamily="18" charset="0"/>
                <a:ea typeface="宋体" panose="02010600030101010101" pitchFamily="2" charset="-122"/>
              </a:rPr>
              <a:t>NioEventLoop</a:t>
            </a:r>
            <a:r>
              <a:rPr lang="zh-CN" altLang="zh-CN" sz="1800" dirty="0">
                <a:effectLst/>
                <a:latin typeface="Times New Roman" panose="02020603050405020304" pitchFamily="18" charset="0"/>
                <a:ea typeface="宋体" panose="02010600030101010101" pitchFamily="2" charset="-122"/>
              </a:rPr>
              <a:t>就相当于</a:t>
            </a:r>
            <a:r>
              <a:rPr lang="en-US" altLang="zh-CN" sz="1800" dirty="0" err="1">
                <a:effectLst/>
                <a:latin typeface="Times New Roman" panose="02020603050405020304" pitchFamily="18" charset="0"/>
                <a:ea typeface="宋体" panose="02010600030101010101" pitchFamily="2" charset="-122"/>
              </a:rPr>
              <a:t>mainReactor</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NioEventLoop</a:t>
            </a:r>
            <a:r>
              <a:rPr lang="zh-CN" altLang="zh-CN" sz="1800" dirty="0">
                <a:effectLst/>
                <a:latin typeface="Times New Roman" panose="02020603050405020304" pitchFamily="18" charset="0"/>
                <a:ea typeface="宋体" panose="02010600030101010101" pitchFamily="2" charset="-122"/>
              </a:rPr>
              <a:t>中的</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就相当于同步事件分离器（</a:t>
            </a:r>
            <a:r>
              <a:rPr lang="en-US" altLang="zh-CN" sz="1800" dirty="0">
                <a:effectLst/>
                <a:latin typeface="Times New Roman" panose="02020603050405020304" pitchFamily="18" charset="0"/>
                <a:ea typeface="宋体" panose="02010600030101010101" pitchFamily="2" charset="-122"/>
              </a:rPr>
              <a:t>Synchronous Event Demultiplexer</a:t>
            </a:r>
            <a:r>
              <a:rPr lang="zh-CN" altLang="zh-CN" sz="18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73058710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线程模型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3.4.2 </a:t>
            </a:r>
            <a:r>
              <a:rPr lang="en-US" altLang="zh-CN" dirty="0" err="1"/>
              <a:t>Netty</a:t>
            </a:r>
            <a:r>
              <a:rPr lang="zh-CN" altLang="en-US" dirty="0"/>
              <a:t>单线程模型应用</a:t>
            </a:r>
          </a:p>
        </p:txBody>
      </p:sp>
      <p:sp>
        <p:nvSpPr>
          <p:cNvPr id="6" name="文本框 5">
            <a:extLst>
              <a:ext uri="{FF2B5EF4-FFF2-40B4-BE49-F238E27FC236}">
                <a16:creationId xmlns:a16="http://schemas.microsoft.com/office/drawing/2014/main" id="{1A02595E-3835-40BC-AFC6-1FB62590A579}"/>
              </a:ext>
            </a:extLst>
          </p:cNvPr>
          <p:cNvSpPr txBox="1"/>
          <p:nvPr/>
        </p:nvSpPr>
        <p:spPr>
          <a:xfrm>
            <a:off x="200025" y="2047875"/>
            <a:ext cx="8629650"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单线程模型应用中，通过在启动辅助类中创建单线程对应的</a:t>
            </a:r>
            <a:r>
              <a:rPr lang="en-US" altLang="zh-CN" sz="1800" dirty="0" err="1">
                <a:effectLst/>
                <a:latin typeface="Times New Roman" panose="02020603050405020304" pitchFamily="18" charset="0"/>
                <a:ea typeface="宋体" panose="02010600030101010101" pitchFamily="2" charset="-122"/>
              </a:rPr>
              <a:t>EventLoopGroup</a:t>
            </a:r>
            <a:r>
              <a:rPr lang="zh-CN" altLang="zh-CN" sz="1800" dirty="0">
                <a:effectLst/>
                <a:latin typeface="Times New Roman" panose="02020603050405020304" pitchFamily="18" charset="0"/>
                <a:ea typeface="宋体" panose="02010600030101010101" pitchFamily="2" charset="-122"/>
              </a:rPr>
              <a:t>实例、并进行与单线程相应的参数配置，就可以实现基于</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单线程模型的</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应用。</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下面，在“</a:t>
            </a:r>
            <a:r>
              <a:rPr lang="en-US" altLang="zh-CN" sz="1800" dirty="0" err="1">
                <a:effectLst/>
                <a:latin typeface="Times New Roman" panose="02020603050405020304" pitchFamily="18" charset="0"/>
                <a:ea typeface="宋体" panose="02010600030101010101" pitchFamily="2" charset="-122"/>
              </a:rPr>
              <a:t>ReactorNetty</a:t>
            </a:r>
            <a:r>
              <a:rPr lang="zh-CN" altLang="zh-CN" sz="1800" dirty="0">
                <a:effectLst/>
                <a:latin typeface="Times New Roman" panose="02020603050405020304" pitchFamily="18" charset="0"/>
                <a:ea typeface="宋体" panose="02010600030101010101" pitchFamily="2" charset="-122"/>
              </a:rPr>
              <a:t>”应用目录下新建一个</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文件（</a:t>
            </a:r>
            <a:r>
              <a:rPr lang="en-US" altLang="zh-CN" sz="1800" dirty="0">
                <a:effectLst/>
                <a:latin typeface="Times New Roman" panose="02020603050405020304" pitchFamily="18" charset="0"/>
                <a:ea typeface="宋体" panose="02010600030101010101" pitchFamily="2" charset="-122"/>
              </a:rPr>
              <a:t>bindSingleReactor.java</a:t>
            </a:r>
            <a:r>
              <a:rPr lang="zh-CN" altLang="zh-CN" sz="1800" dirty="0">
                <a:effectLst/>
                <a:latin typeface="Times New Roman" panose="02020603050405020304" pitchFamily="18" charset="0"/>
                <a:ea typeface="宋体" panose="02010600030101010101" pitchFamily="2" charset="-122"/>
              </a:rPr>
              <a:t>），用于实现</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单线程模型应用。</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【代码</a:t>
            </a:r>
            <a:r>
              <a:rPr lang="en-US" altLang="zh-CN" sz="1800" dirty="0">
                <a:effectLst/>
                <a:latin typeface="Times New Roman" panose="02020603050405020304" pitchFamily="18" charset="0"/>
                <a:ea typeface="宋体" panose="02010600030101010101" pitchFamily="2" charset="-122"/>
              </a:rPr>
              <a:t>3-1</a:t>
            </a:r>
            <a:r>
              <a:rPr lang="zh-CN" altLang="zh-CN" sz="1800" dirty="0">
                <a:effectLst/>
                <a:latin typeface="Times New Roman" panose="02020603050405020304" pitchFamily="18" charset="0"/>
                <a:ea typeface="宋体" panose="02010600030101010101" pitchFamily="2" charset="-122"/>
              </a:rPr>
              <a:t>】（详见源代码</a:t>
            </a:r>
            <a:r>
              <a:rPr lang="en-US" altLang="zh-CN" sz="1800" dirty="0" err="1">
                <a:effectLst/>
                <a:latin typeface="Times New Roman" panose="02020603050405020304" pitchFamily="18" charset="0"/>
                <a:ea typeface="宋体" panose="02010600030101010101" pitchFamily="2" charset="-122"/>
              </a:rPr>
              <a:t>ReactorNetty</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src</a:t>
            </a:r>
            <a:r>
              <a:rPr lang="en-US" altLang="zh-CN" sz="1800" dirty="0">
                <a:effectLst/>
                <a:latin typeface="Times New Roman" panose="02020603050405020304" pitchFamily="18" charset="0"/>
                <a:ea typeface="宋体" panose="02010600030101010101" pitchFamily="2" charset="-122"/>
              </a:rPr>
              <a:t>\bindSingleReactor.java</a:t>
            </a:r>
            <a:r>
              <a:rPr lang="zh-CN" altLang="zh-CN" sz="1800" dirty="0">
                <a:effectLst/>
                <a:latin typeface="Times New Roman" panose="02020603050405020304" pitchFamily="18" charset="0"/>
                <a:ea typeface="宋体" panose="02010600030101010101" pitchFamily="2" charset="-122"/>
              </a:rPr>
              <a:t>文件）</a:t>
            </a:r>
          </a:p>
        </p:txBody>
      </p:sp>
      <p:pic>
        <p:nvPicPr>
          <p:cNvPr id="3" name="图片 2">
            <a:extLst>
              <a:ext uri="{FF2B5EF4-FFF2-40B4-BE49-F238E27FC236}">
                <a16:creationId xmlns:a16="http://schemas.microsoft.com/office/drawing/2014/main" id="{850D230D-9878-4DF1-827C-2E10AA4E2CC2}"/>
              </a:ext>
            </a:extLst>
          </p:cNvPr>
          <p:cNvPicPr>
            <a:picLocks noChangeAspect="1"/>
          </p:cNvPicPr>
          <p:nvPr/>
        </p:nvPicPr>
        <p:blipFill>
          <a:blip r:embed="rId2"/>
          <a:stretch>
            <a:fillRect/>
          </a:stretch>
        </p:blipFill>
        <p:spPr>
          <a:xfrm>
            <a:off x="2751851" y="3486687"/>
            <a:ext cx="5289804" cy="2147316"/>
          </a:xfrm>
          <a:prstGeom prst="rect">
            <a:avLst/>
          </a:prstGeom>
        </p:spPr>
      </p:pic>
    </p:spTree>
    <p:extLst>
      <p:ext uri="{BB962C8B-B14F-4D97-AF65-F5344CB8AC3E}">
        <p14:creationId xmlns:p14="http://schemas.microsoft.com/office/powerpoint/2010/main" val="250651778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线程模型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3.4.3 </a:t>
            </a:r>
            <a:r>
              <a:rPr lang="en-US" altLang="zh-CN" dirty="0" err="1"/>
              <a:t>Netty</a:t>
            </a:r>
            <a:r>
              <a:rPr lang="zh-CN" altLang="en-US" dirty="0"/>
              <a:t>多线程模型应用</a:t>
            </a:r>
          </a:p>
        </p:txBody>
      </p:sp>
      <p:sp>
        <p:nvSpPr>
          <p:cNvPr id="6" name="文本框 5">
            <a:extLst>
              <a:ext uri="{FF2B5EF4-FFF2-40B4-BE49-F238E27FC236}">
                <a16:creationId xmlns:a16="http://schemas.microsoft.com/office/drawing/2014/main" id="{1A02595E-3835-40BC-AFC6-1FB62590A579}"/>
              </a:ext>
            </a:extLst>
          </p:cNvPr>
          <p:cNvSpPr txBox="1"/>
          <p:nvPr/>
        </p:nvSpPr>
        <p:spPr>
          <a:xfrm>
            <a:off x="200025" y="2047875"/>
            <a:ext cx="862965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en-US" sz="1600" dirty="0">
                <a:effectLst/>
                <a:latin typeface="Times New Roman" panose="02020603050405020304" pitchFamily="18" charset="0"/>
                <a:ea typeface="宋体" panose="02010600030101010101" pitchFamily="2" charset="-122"/>
              </a:rPr>
              <a:t>在</a:t>
            </a:r>
            <a:r>
              <a:rPr lang="en-US" altLang="zh-CN" sz="1600" dirty="0" err="1">
                <a:effectLst/>
                <a:latin typeface="Times New Roman" panose="02020603050405020304" pitchFamily="18" charset="0"/>
                <a:ea typeface="宋体" panose="02010600030101010101" pitchFamily="2" charset="-122"/>
              </a:rPr>
              <a:t>Netty</a:t>
            </a:r>
            <a:r>
              <a:rPr lang="zh-CN" altLang="en-US" sz="1600" dirty="0">
                <a:effectLst/>
                <a:latin typeface="Times New Roman" panose="02020603050405020304" pitchFamily="18" charset="0"/>
                <a:ea typeface="宋体" panose="02010600030101010101" pitchFamily="2" charset="-122"/>
              </a:rPr>
              <a:t>多线程模型应用中，通过在启动辅助类中创建多线程对应的</a:t>
            </a:r>
            <a:r>
              <a:rPr lang="en-US" altLang="zh-CN" sz="1600" dirty="0" err="1">
                <a:effectLst/>
                <a:latin typeface="Times New Roman" panose="02020603050405020304" pitchFamily="18" charset="0"/>
                <a:ea typeface="宋体" panose="02010600030101010101" pitchFamily="2" charset="-122"/>
              </a:rPr>
              <a:t>EventLoopGroup</a:t>
            </a:r>
            <a:r>
              <a:rPr lang="zh-CN" altLang="en-US" sz="1600" dirty="0">
                <a:effectLst/>
                <a:latin typeface="Times New Roman" panose="02020603050405020304" pitchFamily="18" charset="0"/>
                <a:ea typeface="宋体" panose="02010600030101010101" pitchFamily="2" charset="-122"/>
              </a:rPr>
              <a:t>实例、并进行与多线程相应的参数配置，就可以实现基于</a:t>
            </a:r>
            <a:r>
              <a:rPr lang="en-US" altLang="zh-CN" sz="1600" dirty="0">
                <a:effectLst/>
                <a:latin typeface="Times New Roman" panose="02020603050405020304" pitchFamily="18" charset="0"/>
                <a:ea typeface="宋体" panose="02010600030101010101" pitchFamily="2" charset="-122"/>
              </a:rPr>
              <a:t>Reactor</a:t>
            </a:r>
            <a:r>
              <a:rPr lang="zh-CN" altLang="en-US" sz="1600" dirty="0">
                <a:effectLst/>
                <a:latin typeface="Times New Roman" panose="02020603050405020304" pitchFamily="18" charset="0"/>
                <a:ea typeface="宋体" panose="02010600030101010101" pitchFamily="2" charset="-122"/>
              </a:rPr>
              <a:t>多线程模型的</a:t>
            </a:r>
            <a:r>
              <a:rPr lang="en-US" altLang="zh-CN" sz="1600" dirty="0" err="1">
                <a:effectLst/>
                <a:latin typeface="Times New Roman" panose="02020603050405020304" pitchFamily="18" charset="0"/>
                <a:ea typeface="宋体" panose="02010600030101010101" pitchFamily="2" charset="-122"/>
              </a:rPr>
              <a:t>Netty</a:t>
            </a:r>
            <a:r>
              <a:rPr lang="zh-CN" altLang="en-US" sz="1600" dirty="0">
                <a:effectLst/>
                <a:latin typeface="Times New Roman" panose="02020603050405020304" pitchFamily="18" charset="0"/>
                <a:ea typeface="宋体" panose="02010600030101010101" pitchFamily="2" charset="-122"/>
              </a:rPr>
              <a:t>应用。</a:t>
            </a:r>
          </a:p>
          <a:p>
            <a:pPr marL="266700" indent="266700" algn="just">
              <a:lnSpc>
                <a:spcPts val="1570"/>
              </a:lnSpc>
            </a:pPr>
            <a:r>
              <a:rPr lang="zh-CN" altLang="en-US" sz="1600" dirty="0">
                <a:effectLst/>
                <a:latin typeface="Times New Roman" panose="02020603050405020304" pitchFamily="18" charset="0"/>
                <a:ea typeface="宋体" panose="02010600030101010101" pitchFamily="2" charset="-122"/>
              </a:rPr>
              <a:t>下面，在“</a:t>
            </a:r>
            <a:r>
              <a:rPr lang="en-US" altLang="zh-CN" sz="1600" dirty="0" err="1">
                <a:effectLst/>
                <a:latin typeface="Times New Roman" panose="02020603050405020304" pitchFamily="18" charset="0"/>
                <a:ea typeface="宋体" panose="02010600030101010101" pitchFamily="2" charset="-122"/>
              </a:rPr>
              <a:t>ReactorNetty</a:t>
            </a:r>
            <a:r>
              <a:rPr lang="en-US" altLang="zh-CN" sz="1600" dirty="0">
                <a:effectLst/>
                <a:latin typeface="Times New Roman" panose="02020603050405020304" pitchFamily="18" charset="0"/>
                <a:ea typeface="宋体" panose="02010600030101010101" pitchFamily="2" charset="-122"/>
              </a:rPr>
              <a:t>”</a:t>
            </a:r>
            <a:r>
              <a:rPr lang="zh-CN" altLang="en-US" sz="1600" dirty="0">
                <a:effectLst/>
                <a:latin typeface="Times New Roman" panose="02020603050405020304" pitchFamily="18" charset="0"/>
                <a:ea typeface="宋体" panose="02010600030101010101" pitchFamily="2" charset="-122"/>
              </a:rPr>
              <a:t>应用目录下新建一个</a:t>
            </a:r>
            <a:r>
              <a:rPr lang="en-US" altLang="zh-CN" sz="1600" dirty="0">
                <a:effectLst/>
                <a:latin typeface="Times New Roman" panose="02020603050405020304" pitchFamily="18" charset="0"/>
                <a:ea typeface="宋体" panose="02010600030101010101" pitchFamily="2" charset="-122"/>
              </a:rPr>
              <a:t>Java</a:t>
            </a:r>
            <a:r>
              <a:rPr lang="zh-CN" altLang="en-US" sz="1600" dirty="0">
                <a:effectLst/>
                <a:latin typeface="Times New Roman" panose="02020603050405020304" pitchFamily="18" charset="0"/>
                <a:ea typeface="宋体" panose="02010600030101010101" pitchFamily="2" charset="-122"/>
              </a:rPr>
              <a:t>文件（</a:t>
            </a:r>
            <a:r>
              <a:rPr lang="en-US" altLang="zh-CN" sz="1600" dirty="0">
                <a:effectLst/>
                <a:latin typeface="Times New Roman" panose="02020603050405020304" pitchFamily="18" charset="0"/>
                <a:ea typeface="宋体" panose="02010600030101010101" pitchFamily="2" charset="-122"/>
              </a:rPr>
              <a:t>bindMultiReactor.java</a:t>
            </a:r>
            <a:r>
              <a:rPr lang="zh-CN" altLang="en-US" sz="1600" dirty="0">
                <a:effectLst/>
                <a:latin typeface="Times New Roman" panose="02020603050405020304" pitchFamily="18" charset="0"/>
                <a:ea typeface="宋体" panose="02010600030101010101" pitchFamily="2" charset="-122"/>
              </a:rPr>
              <a:t>），用于实现</a:t>
            </a:r>
            <a:r>
              <a:rPr lang="en-US" altLang="zh-CN" sz="1600" dirty="0" err="1">
                <a:effectLst/>
                <a:latin typeface="Times New Roman" panose="02020603050405020304" pitchFamily="18" charset="0"/>
                <a:ea typeface="宋体" panose="02010600030101010101" pitchFamily="2" charset="-122"/>
              </a:rPr>
              <a:t>Netty</a:t>
            </a:r>
            <a:r>
              <a:rPr lang="zh-CN" altLang="en-US" sz="1600" dirty="0">
                <a:effectLst/>
                <a:latin typeface="Times New Roman" panose="02020603050405020304" pitchFamily="18" charset="0"/>
                <a:ea typeface="宋体" panose="02010600030101010101" pitchFamily="2" charset="-122"/>
              </a:rPr>
              <a:t>多线程模型应用。</a:t>
            </a:r>
          </a:p>
          <a:p>
            <a:pPr marL="266700" indent="266700" algn="just">
              <a:lnSpc>
                <a:spcPts val="1570"/>
              </a:lnSpc>
            </a:pPr>
            <a:r>
              <a:rPr lang="en-US" altLang="zh-CN" sz="1600" dirty="0">
                <a:effectLst/>
                <a:latin typeface="Times New Roman" panose="02020603050405020304" pitchFamily="18" charset="0"/>
                <a:ea typeface="宋体" panose="02010600030101010101" pitchFamily="2" charset="-122"/>
              </a:rPr>
              <a:t>【</a:t>
            </a:r>
            <a:r>
              <a:rPr lang="zh-CN" altLang="en-US" sz="1600" dirty="0">
                <a:effectLst/>
                <a:latin typeface="Times New Roman" panose="02020603050405020304" pitchFamily="18" charset="0"/>
                <a:ea typeface="宋体" panose="02010600030101010101" pitchFamily="2" charset="-122"/>
              </a:rPr>
              <a:t>代码</a:t>
            </a:r>
            <a:r>
              <a:rPr lang="en-US" altLang="zh-CN" sz="1600" dirty="0">
                <a:effectLst/>
                <a:latin typeface="Times New Roman" panose="02020603050405020304" pitchFamily="18" charset="0"/>
                <a:ea typeface="宋体" panose="02010600030101010101" pitchFamily="2" charset="-122"/>
              </a:rPr>
              <a:t>3-2】</a:t>
            </a:r>
            <a:r>
              <a:rPr lang="zh-CN" altLang="en-US" sz="1600" dirty="0">
                <a:effectLst/>
                <a:latin typeface="Times New Roman" panose="02020603050405020304" pitchFamily="18" charset="0"/>
                <a:ea typeface="宋体" panose="02010600030101010101" pitchFamily="2" charset="-122"/>
              </a:rPr>
              <a:t>（详见源代码</a:t>
            </a:r>
            <a:r>
              <a:rPr lang="en-US" altLang="zh-CN" sz="1600" dirty="0" err="1">
                <a:effectLst/>
                <a:latin typeface="Times New Roman" panose="02020603050405020304" pitchFamily="18" charset="0"/>
                <a:ea typeface="宋体" panose="02010600030101010101" pitchFamily="2" charset="-122"/>
              </a:rPr>
              <a:t>ReactorNetty</a:t>
            </a:r>
            <a:r>
              <a:rPr lang="en-US" altLang="zh-CN" sz="1600" dirty="0">
                <a:effectLst/>
                <a:latin typeface="Times New Roman" panose="02020603050405020304" pitchFamily="18" charset="0"/>
                <a:ea typeface="宋体" panose="02010600030101010101" pitchFamily="2" charset="-122"/>
              </a:rPr>
              <a:t>\</a:t>
            </a:r>
            <a:r>
              <a:rPr lang="en-US" altLang="zh-CN" sz="1600" dirty="0" err="1">
                <a:effectLst/>
                <a:latin typeface="Times New Roman" panose="02020603050405020304" pitchFamily="18" charset="0"/>
                <a:ea typeface="宋体" panose="02010600030101010101" pitchFamily="2" charset="-122"/>
              </a:rPr>
              <a:t>src</a:t>
            </a:r>
            <a:r>
              <a:rPr lang="en-US" altLang="zh-CN" sz="1600" dirty="0">
                <a:effectLst/>
                <a:latin typeface="Times New Roman" panose="02020603050405020304" pitchFamily="18" charset="0"/>
                <a:ea typeface="宋体" panose="02010600030101010101" pitchFamily="2" charset="-122"/>
              </a:rPr>
              <a:t>\bindMultiReactor.java</a:t>
            </a:r>
            <a:r>
              <a:rPr lang="zh-CN" altLang="en-US" sz="1600" dirty="0">
                <a:effectLst/>
                <a:latin typeface="Times New Roman" panose="02020603050405020304" pitchFamily="18" charset="0"/>
                <a:ea typeface="宋体" panose="02010600030101010101" pitchFamily="2" charset="-122"/>
              </a:rPr>
              <a:t>文件）</a:t>
            </a:r>
          </a:p>
        </p:txBody>
      </p:sp>
      <p:pic>
        <p:nvPicPr>
          <p:cNvPr id="3" name="图片 2">
            <a:extLst>
              <a:ext uri="{FF2B5EF4-FFF2-40B4-BE49-F238E27FC236}">
                <a16:creationId xmlns:a16="http://schemas.microsoft.com/office/drawing/2014/main" id="{55DF1D33-1CD7-49DE-9298-9812BEDCA281}"/>
              </a:ext>
            </a:extLst>
          </p:cNvPr>
          <p:cNvPicPr>
            <a:picLocks noChangeAspect="1"/>
          </p:cNvPicPr>
          <p:nvPr/>
        </p:nvPicPr>
        <p:blipFill>
          <a:blip r:embed="rId2"/>
          <a:stretch>
            <a:fillRect/>
          </a:stretch>
        </p:blipFill>
        <p:spPr>
          <a:xfrm>
            <a:off x="2984933" y="3427035"/>
            <a:ext cx="5289804" cy="1818132"/>
          </a:xfrm>
          <a:prstGeom prst="rect">
            <a:avLst/>
          </a:prstGeom>
        </p:spPr>
      </p:pic>
    </p:spTree>
    <p:extLst>
      <p:ext uri="{BB962C8B-B14F-4D97-AF65-F5344CB8AC3E}">
        <p14:creationId xmlns:p14="http://schemas.microsoft.com/office/powerpoint/2010/main" val="234640341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线程模型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3.4.4 </a:t>
            </a:r>
            <a:r>
              <a:rPr lang="zh-CN" altLang="en-US" dirty="0"/>
              <a:t>主从</a:t>
            </a:r>
            <a:r>
              <a:rPr lang="en-US" altLang="zh-CN" dirty="0" err="1"/>
              <a:t>Netty</a:t>
            </a:r>
            <a:r>
              <a:rPr lang="zh-CN" altLang="en-US" dirty="0"/>
              <a:t>多线程模型应用</a:t>
            </a:r>
          </a:p>
        </p:txBody>
      </p:sp>
      <p:sp>
        <p:nvSpPr>
          <p:cNvPr id="6" name="文本框 5">
            <a:extLst>
              <a:ext uri="{FF2B5EF4-FFF2-40B4-BE49-F238E27FC236}">
                <a16:creationId xmlns:a16="http://schemas.microsoft.com/office/drawing/2014/main" id="{1A02595E-3835-40BC-AFC6-1FB62590A579}"/>
              </a:ext>
            </a:extLst>
          </p:cNvPr>
          <p:cNvSpPr txBox="1"/>
          <p:nvPr/>
        </p:nvSpPr>
        <p:spPr>
          <a:xfrm>
            <a:off x="200025" y="2047875"/>
            <a:ext cx="8629650"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en-US" sz="1600" dirty="0">
                <a:effectLst/>
                <a:latin typeface="Times New Roman" panose="02020603050405020304" pitchFamily="18" charset="0"/>
                <a:ea typeface="宋体" panose="02010600030101010101" pitchFamily="2" charset="-122"/>
              </a:rPr>
              <a:t>在主从</a:t>
            </a:r>
            <a:r>
              <a:rPr lang="en-US" altLang="zh-CN" sz="1600" dirty="0" err="1">
                <a:effectLst/>
                <a:latin typeface="Times New Roman" panose="02020603050405020304" pitchFamily="18" charset="0"/>
                <a:ea typeface="宋体" panose="02010600030101010101" pitchFamily="2" charset="-122"/>
              </a:rPr>
              <a:t>Netty</a:t>
            </a:r>
            <a:r>
              <a:rPr lang="zh-CN" altLang="en-US" sz="1600" dirty="0">
                <a:effectLst/>
                <a:latin typeface="Times New Roman" panose="02020603050405020304" pitchFamily="18" charset="0"/>
                <a:ea typeface="宋体" panose="02010600030101010101" pitchFamily="2" charset="-122"/>
              </a:rPr>
              <a:t>多线程模型应用中，通过在启动辅助类中创建主从多线程对应的</a:t>
            </a:r>
            <a:r>
              <a:rPr lang="en-US" altLang="zh-CN" sz="1600" dirty="0" err="1">
                <a:effectLst/>
                <a:latin typeface="Times New Roman" panose="02020603050405020304" pitchFamily="18" charset="0"/>
                <a:ea typeface="宋体" panose="02010600030101010101" pitchFamily="2" charset="-122"/>
              </a:rPr>
              <a:t>EventLoopGroup</a:t>
            </a:r>
            <a:r>
              <a:rPr lang="zh-CN" altLang="en-US" sz="1600" dirty="0">
                <a:effectLst/>
                <a:latin typeface="Times New Roman" panose="02020603050405020304" pitchFamily="18" charset="0"/>
                <a:ea typeface="宋体" panose="02010600030101010101" pitchFamily="2" charset="-122"/>
              </a:rPr>
              <a:t>实例、并进行与主从多线程相应的参数配置，就可以实现基于主从</a:t>
            </a:r>
            <a:r>
              <a:rPr lang="en-US" altLang="zh-CN" sz="1600" dirty="0">
                <a:effectLst/>
                <a:latin typeface="Times New Roman" panose="02020603050405020304" pitchFamily="18" charset="0"/>
                <a:ea typeface="宋体" panose="02010600030101010101" pitchFamily="2" charset="-122"/>
              </a:rPr>
              <a:t>Reactor</a:t>
            </a:r>
            <a:r>
              <a:rPr lang="zh-CN" altLang="en-US" sz="1600" dirty="0">
                <a:effectLst/>
                <a:latin typeface="Times New Roman" panose="02020603050405020304" pitchFamily="18" charset="0"/>
                <a:ea typeface="宋体" panose="02010600030101010101" pitchFamily="2" charset="-122"/>
              </a:rPr>
              <a:t>多线程模型的</a:t>
            </a:r>
            <a:r>
              <a:rPr lang="en-US" altLang="zh-CN" sz="1600" dirty="0" err="1">
                <a:effectLst/>
                <a:latin typeface="Times New Roman" panose="02020603050405020304" pitchFamily="18" charset="0"/>
                <a:ea typeface="宋体" panose="02010600030101010101" pitchFamily="2" charset="-122"/>
              </a:rPr>
              <a:t>Netty</a:t>
            </a:r>
            <a:r>
              <a:rPr lang="zh-CN" altLang="en-US" sz="1600" dirty="0">
                <a:effectLst/>
                <a:latin typeface="Times New Roman" panose="02020603050405020304" pitchFamily="18" charset="0"/>
                <a:ea typeface="宋体" panose="02010600030101010101" pitchFamily="2" charset="-122"/>
              </a:rPr>
              <a:t>应用。</a:t>
            </a:r>
          </a:p>
          <a:p>
            <a:pPr marL="266700" indent="266700" algn="just">
              <a:lnSpc>
                <a:spcPts val="1570"/>
              </a:lnSpc>
            </a:pPr>
            <a:r>
              <a:rPr lang="zh-CN" altLang="en-US" sz="1600" dirty="0">
                <a:effectLst/>
                <a:latin typeface="Times New Roman" panose="02020603050405020304" pitchFamily="18" charset="0"/>
                <a:ea typeface="宋体" panose="02010600030101010101" pitchFamily="2" charset="-122"/>
              </a:rPr>
              <a:t>下面，在“</a:t>
            </a:r>
            <a:r>
              <a:rPr lang="en-US" altLang="zh-CN" sz="1600" dirty="0" err="1">
                <a:effectLst/>
                <a:latin typeface="Times New Roman" panose="02020603050405020304" pitchFamily="18" charset="0"/>
                <a:ea typeface="宋体" panose="02010600030101010101" pitchFamily="2" charset="-122"/>
              </a:rPr>
              <a:t>ReactorNetty</a:t>
            </a:r>
            <a:r>
              <a:rPr lang="en-US" altLang="zh-CN" sz="1600" dirty="0">
                <a:effectLst/>
                <a:latin typeface="Times New Roman" panose="02020603050405020304" pitchFamily="18" charset="0"/>
                <a:ea typeface="宋体" panose="02010600030101010101" pitchFamily="2" charset="-122"/>
              </a:rPr>
              <a:t>”</a:t>
            </a:r>
            <a:r>
              <a:rPr lang="zh-CN" altLang="en-US" sz="1600" dirty="0">
                <a:effectLst/>
                <a:latin typeface="Times New Roman" panose="02020603050405020304" pitchFamily="18" charset="0"/>
                <a:ea typeface="宋体" panose="02010600030101010101" pitchFamily="2" charset="-122"/>
              </a:rPr>
              <a:t>应用目录下新建一个</a:t>
            </a:r>
            <a:r>
              <a:rPr lang="en-US" altLang="zh-CN" sz="1600" dirty="0">
                <a:effectLst/>
                <a:latin typeface="Times New Roman" panose="02020603050405020304" pitchFamily="18" charset="0"/>
                <a:ea typeface="宋体" panose="02010600030101010101" pitchFamily="2" charset="-122"/>
              </a:rPr>
              <a:t>Java</a:t>
            </a:r>
            <a:r>
              <a:rPr lang="zh-CN" altLang="en-US" sz="1600" dirty="0">
                <a:effectLst/>
                <a:latin typeface="Times New Roman" panose="02020603050405020304" pitchFamily="18" charset="0"/>
                <a:ea typeface="宋体" panose="02010600030101010101" pitchFamily="2" charset="-122"/>
              </a:rPr>
              <a:t>文件（</a:t>
            </a:r>
            <a:r>
              <a:rPr lang="en-US" altLang="zh-CN" sz="1600" dirty="0">
                <a:effectLst/>
                <a:latin typeface="Times New Roman" panose="02020603050405020304" pitchFamily="18" charset="0"/>
                <a:ea typeface="宋体" panose="02010600030101010101" pitchFamily="2" charset="-122"/>
              </a:rPr>
              <a:t>bindMulti2Reactor.java</a:t>
            </a:r>
            <a:r>
              <a:rPr lang="zh-CN" altLang="en-US" sz="1600" dirty="0">
                <a:effectLst/>
                <a:latin typeface="Times New Roman" panose="02020603050405020304" pitchFamily="18" charset="0"/>
                <a:ea typeface="宋体" panose="02010600030101010101" pitchFamily="2" charset="-122"/>
              </a:rPr>
              <a:t>），用于实现主从</a:t>
            </a:r>
            <a:r>
              <a:rPr lang="en-US" altLang="zh-CN" sz="1600" dirty="0" err="1">
                <a:effectLst/>
                <a:latin typeface="Times New Roman" panose="02020603050405020304" pitchFamily="18" charset="0"/>
                <a:ea typeface="宋体" panose="02010600030101010101" pitchFamily="2" charset="-122"/>
              </a:rPr>
              <a:t>Netty</a:t>
            </a:r>
            <a:r>
              <a:rPr lang="zh-CN" altLang="en-US" sz="1600" dirty="0">
                <a:effectLst/>
                <a:latin typeface="Times New Roman" panose="02020603050405020304" pitchFamily="18" charset="0"/>
                <a:ea typeface="宋体" panose="02010600030101010101" pitchFamily="2" charset="-122"/>
              </a:rPr>
              <a:t>多线程模型应用。</a:t>
            </a:r>
          </a:p>
          <a:p>
            <a:pPr marL="266700" indent="266700" algn="just">
              <a:lnSpc>
                <a:spcPts val="1570"/>
              </a:lnSpc>
            </a:pPr>
            <a:r>
              <a:rPr lang="en-US" altLang="zh-CN" sz="1600" dirty="0">
                <a:effectLst/>
                <a:latin typeface="Times New Roman" panose="02020603050405020304" pitchFamily="18" charset="0"/>
                <a:ea typeface="宋体" panose="02010600030101010101" pitchFamily="2" charset="-122"/>
              </a:rPr>
              <a:t>【</a:t>
            </a:r>
            <a:r>
              <a:rPr lang="zh-CN" altLang="en-US" sz="1600" dirty="0">
                <a:effectLst/>
                <a:latin typeface="Times New Roman" panose="02020603050405020304" pitchFamily="18" charset="0"/>
                <a:ea typeface="宋体" panose="02010600030101010101" pitchFamily="2" charset="-122"/>
              </a:rPr>
              <a:t>代码</a:t>
            </a:r>
            <a:r>
              <a:rPr lang="en-US" altLang="zh-CN" sz="1600" dirty="0">
                <a:effectLst/>
                <a:latin typeface="Times New Roman" panose="02020603050405020304" pitchFamily="18" charset="0"/>
                <a:ea typeface="宋体" panose="02010600030101010101" pitchFamily="2" charset="-122"/>
              </a:rPr>
              <a:t>3-3】</a:t>
            </a:r>
            <a:r>
              <a:rPr lang="zh-CN" altLang="en-US" sz="1600" dirty="0">
                <a:effectLst/>
                <a:latin typeface="Times New Roman" panose="02020603050405020304" pitchFamily="18" charset="0"/>
                <a:ea typeface="宋体" panose="02010600030101010101" pitchFamily="2" charset="-122"/>
              </a:rPr>
              <a:t>（详见源代码</a:t>
            </a:r>
            <a:r>
              <a:rPr lang="en-US" altLang="zh-CN" sz="1600" dirty="0" err="1">
                <a:effectLst/>
                <a:latin typeface="Times New Roman" panose="02020603050405020304" pitchFamily="18" charset="0"/>
                <a:ea typeface="宋体" panose="02010600030101010101" pitchFamily="2" charset="-122"/>
              </a:rPr>
              <a:t>ReactorNetty</a:t>
            </a:r>
            <a:r>
              <a:rPr lang="en-US" altLang="zh-CN" sz="1600" dirty="0">
                <a:effectLst/>
                <a:latin typeface="Times New Roman" panose="02020603050405020304" pitchFamily="18" charset="0"/>
                <a:ea typeface="宋体" panose="02010600030101010101" pitchFamily="2" charset="-122"/>
              </a:rPr>
              <a:t>\</a:t>
            </a:r>
            <a:r>
              <a:rPr lang="en-US" altLang="zh-CN" sz="1600" dirty="0" err="1">
                <a:effectLst/>
                <a:latin typeface="Times New Roman" panose="02020603050405020304" pitchFamily="18" charset="0"/>
                <a:ea typeface="宋体" panose="02010600030101010101" pitchFamily="2" charset="-122"/>
              </a:rPr>
              <a:t>src</a:t>
            </a:r>
            <a:r>
              <a:rPr lang="en-US" altLang="zh-CN" sz="1600" dirty="0">
                <a:effectLst/>
                <a:latin typeface="Times New Roman" panose="02020603050405020304" pitchFamily="18" charset="0"/>
                <a:ea typeface="宋体" panose="02010600030101010101" pitchFamily="2" charset="-122"/>
              </a:rPr>
              <a:t>\bindMulti2Reactor.java</a:t>
            </a:r>
            <a:r>
              <a:rPr lang="zh-CN" altLang="en-US" sz="1600" dirty="0">
                <a:effectLst/>
                <a:latin typeface="Times New Roman" panose="02020603050405020304" pitchFamily="18" charset="0"/>
                <a:ea typeface="宋体" panose="02010600030101010101" pitchFamily="2" charset="-122"/>
              </a:rPr>
              <a:t>文件）</a:t>
            </a:r>
          </a:p>
        </p:txBody>
      </p:sp>
      <p:pic>
        <p:nvPicPr>
          <p:cNvPr id="3" name="图片 2">
            <a:extLst>
              <a:ext uri="{FF2B5EF4-FFF2-40B4-BE49-F238E27FC236}">
                <a16:creationId xmlns:a16="http://schemas.microsoft.com/office/drawing/2014/main" id="{EC37CF24-A3ED-4F96-94D7-28BF15237CFD}"/>
              </a:ext>
            </a:extLst>
          </p:cNvPr>
          <p:cNvPicPr>
            <a:picLocks noChangeAspect="1"/>
          </p:cNvPicPr>
          <p:nvPr/>
        </p:nvPicPr>
        <p:blipFill>
          <a:blip r:embed="rId2"/>
          <a:stretch>
            <a:fillRect/>
          </a:stretch>
        </p:blipFill>
        <p:spPr>
          <a:xfrm>
            <a:off x="2868392" y="3612682"/>
            <a:ext cx="5289804" cy="1818132"/>
          </a:xfrm>
          <a:prstGeom prst="rect">
            <a:avLst/>
          </a:prstGeom>
        </p:spPr>
      </p:pic>
    </p:spTree>
    <p:extLst>
      <p:ext uri="{BB962C8B-B14F-4D97-AF65-F5344CB8AC3E}">
        <p14:creationId xmlns:p14="http://schemas.microsoft.com/office/powerpoint/2010/main" val="190156909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线程模型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3.4.5 </a:t>
            </a:r>
            <a:r>
              <a:rPr lang="en-US" altLang="zh-CN" dirty="0" err="1"/>
              <a:t>Netty</a:t>
            </a:r>
            <a:r>
              <a:rPr lang="zh-CN" altLang="en-US" dirty="0"/>
              <a:t>线程模型流程</a:t>
            </a:r>
          </a:p>
        </p:txBody>
      </p:sp>
      <p:sp>
        <p:nvSpPr>
          <p:cNvPr id="6" name="文本框 5">
            <a:extLst>
              <a:ext uri="{FF2B5EF4-FFF2-40B4-BE49-F238E27FC236}">
                <a16:creationId xmlns:a16="http://schemas.microsoft.com/office/drawing/2014/main" id="{1A02595E-3835-40BC-AFC6-1FB62590A579}"/>
              </a:ext>
            </a:extLst>
          </p:cNvPr>
          <p:cNvSpPr txBox="1"/>
          <p:nvPr/>
        </p:nvSpPr>
        <p:spPr>
          <a:xfrm>
            <a:off x="57150" y="2074770"/>
            <a:ext cx="8629650"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是事件驱动的，可以通过</a:t>
            </a: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链来控制流程执行方向。</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模型中的</a:t>
            </a:r>
            <a:r>
              <a:rPr lang="en-US" altLang="zh-CN" sz="1800" dirty="0">
                <a:effectLst/>
                <a:latin typeface="Times New Roman" panose="02020603050405020304" pitchFamily="18" charset="0"/>
                <a:ea typeface="宋体" panose="02010600030101010101" pitchFamily="2" charset="-122"/>
              </a:rPr>
              <a:t>Boss</a:t>
            </a:r>
            <a:r>
              <a:rPr lang="zh-CN" altLang="zh-CN" sz="1800" dirty="0">
                <a:effectLst/>
                <a:latin typeface="Times New Roman" panose="02020603050405020304" pitchFamily="18" charset="0"/>
                <a:ea typeface="宋体" panose="02010600030101010101" pitchFamily="2" charset="-122"/>
              </a:rPr>
              <a:t>类充当</a:t>
            </a:r>
            <a:r>
              <a:rPr lang="en-US" altLang="zh-CN" sz="1800" dirty="0" err="1">
                <a:effectLst/>
                <a:latin typeface="Times New Roman" panose="02020603050405020304" pitchFamily="18" charset="0"/>
                <a:ea typeface="宋体" panose="02010600030101010101" pitchFamily="2" charset="-122"/>
              </a:rPr>
              <a:t>mainReactor</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Worker</a:t>
            </a:r>
            <a:r>
              <a:rPr lang="zh-CN" altLang="zh-CN" sz="1800" dirty="0">
                <a:effectLst/>
                <a:latin typeface="Times New Roman" panose="02020603050405020304" pitchFamily="18" charset="0"/>
                <a:ea typeface="宋体" panose="02010600030101010101" pitchFamily="2" charset="-122"/>
              </a:rPr>
              <a:t>类充当</a:t>
            </a:r>
            <a:r>
              <a:rPr lang="en-US" altLang="zh-CN" sz="1800" dirty="0" err="1">
                <a:effectLst/>
                <a:latin typeface="Times New Roman" panose="02020603050405020304" pitchFamily="18" charset="0"/>
                <a:ea typeface="宋体" panose="02010600030101010101" pitchFamily="2" charset="-122"/>
              </a:rPr>
              <a:t>subReactor</a:t>
            </a:r>
            <a:r>
              <a:rPr lang="zh-CN" altLang="zh-CN" sz="1800" dirty="0">
                <a:effectLst/>
                <a:latin typeface="Times New Roman" panose="02020603050405020304" pitchFamily="18" charset="0"/>
                <a:ea typeface="宋体" panose="02010600030101010101" pitchFamily="2" charset="-122"/>
              </a:rPr>
              <a:t>。在实际的连接请求到来时，</a:t>
            </a:r>
            <a:r>
              <a:rPr lang="en-US" altLang="zh-CN" sz="1800" dirty="0">
                <a:effectLst/>
                <a:latin typeface="Times New Roman" panose="02020603050405020304" pitchFamily="18" charset="0"/>
                <a:ea typeface="宋体" panose="02010600030101010101" pitchFamily="2" charset="-122"/>
              </a:rPr>
              <a:t>Worker</a:t>
            </a:r>
            <a:r>
              <a:rPr lang="zh-CN" altLang="zh-CN" sz="1800" dirty="0">
                <a:effectLst/>
                <a:latin typeface="Times New Roman" panose="02020603050405020304" pitchFamily="18" charset="0"/>
                <a:ea typeface="宋体" panose="02010600030101010101" pitchFamily="2" charset="-122"/>
              </a:rPr>
              <a:t>线程将已收到的数据转到</a:t>
            </a:r>
            <a:r>
              <a:rPr lang="en-US" altLang="zh-CN" sz="1800" dirty="0" err="1">
                <a:effectLst/>
                <a:latin typeface="Times New Roman" panose="02020603050405020304" pitchFamily="18" charset="0"/>
                <a:ea typeface="宋体" panose="02010600030101010101" pitchFamily="2" charset="-122"/>
              </a:rPr>
              <a:t>ChannelBuffer</a:t>
            </a:r>
            <a:r>
              <a:rPr lang="zh-CN" altLang="zh-CN" sz="1800" dirty="0">
                <a:effectLst/>
                <a:latin typeface="Times New Roman" panose="02020603050405020304" pitchFamily="18" charset="0"/>
                <a:ea typeface="宋体" panose="02010600030101010101" pitchFamily="2" charset="-122"/>
              </a:rPr>
              <a:t>中，然后触发</a:t>
            </a:r>
            <a:r>
              <a:rPr lang="en-US" altLang="zh-CN" sz="1800" dirty="0" err="1">
                <a:effectLst/>
                <a:latin typeface="Times New Roman" panose="02020603050405020304" pitchFamily="18" charset="0"/>
                <a:ea typeface="宋体" panose="02010600030101010101" pitchFamily="2" charset="-122"/>
              </a:rPr>
              <a:t>ChannelPipeline</a:t>
            </a:r>
            <a:r>
              <a:rPr lang="zh-CN" altLang="zh-CN" sz="1800" dirty="0">
                <a:effectLst/>
                <a:latin typeface="Times New Roman" panose="02020603050405020304" pitchFamily="18" charset="0"/>
                <a:ea typeface="宋体" panose="02010600030101010101" pitchFamily="2" charset="-122"/>
              </a:rPr>
              <a:t>中的</a:t>
            </a: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流。</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服务器端使用了“主从</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多线程模型”进行设计。</a:t>
            </a:r>
            <a:r>
              <a:rPr lang="en-US" altLang="zh-CN" sz="1800" dirty="0" err="1">
                <a:effectLst/>
                <a:latin typeface="Times New Roman" panose="02020603050405020304" pitchFamily="18" charset="0"/>
                <a:ea typeface="宋体" panose="02010600030101010101" pitchFamily="2" charset="-122"/>
              </a:rPr>
              <a:t>ainReactor</a:t>
            </a:r>
            <a:r>
              <a:rPr lang="zh-CN" altLang="zh-CN" sz="1800" dirty="0">
                <a:effectLst/>
                <a:latin typeface="Times New Roman" panose="02020603050405020304" pitchFamily="18" charset="0"/>
                <a:ea typeface="宋体" panose="02010600030101010101" pitchFamily="2" charset="-122"/>
              </a:rPr>
              <a:t>对应着</a:t>
            </a:r>
            <a:r>
              <a:rPr lang="en-US" altLang="zh-CN" sz="1800" dirty="0" err="1">
                <a:effectLst/>
                <a:latin typeface="Times New Roman" panose="02020603050405020304" pitchFamily="18" charset="0"/>
                <a:ea typeface="宋体" panose="02010600030101010101" pitchFamily="2" charset="-122"/>
              </a:rPr>
              <a:t>bossGroup</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NioEventLoopGroup</a:t>
            </a:r>
            <a:r>
              <a:rPr lang="zh-CN" altLang="zh-CN" sz="1800" dirty="0">
                <a:effectLst/>
                <a:latin typeface="Times New Roman" panose="02020603050405020304" pitchFamily="18" charset="0"/>
                <a:ea typeface="宋体" panose="02010600030101010101" pitchFamily="2" charset="-122"/>
              </a:rPr>
              <a:t>）中的某个</a:t>
            </a:r>
            <a:r>
              <a:rPr lang="en-US" altLang="zh-CN" sz="1800" dirty="0" err="1">
                <a:effectLst/>
                <a:latin typeface="Times New Roman" panose="02020603050405020304" pitchFamily="18" charset="0"/>
                <a:ea typeface="宋体" panose="02010600030101010101" pitchFamily="2" charset="-122"/>
              </a:rPr>
              <a:t>NioEventLoop</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subReactor</a:t>
            </a:r>
            <a:r>
              <a:rPr lang="zh-CN" altLang="zh-CN" sz="1800" dirty="0">
                <a:effectLst/>
                <a:latin typeface="Times New Roman" panose="02020603050405020304" pitchFamily="18" charset="0"/>
                <a:ea typeface="宋体" panose="02010600030101010101" pitchFamily="2" charset="-122"/>
              </a:rPr>
              <a:t>对应着</a:t>
            </a:r>
            <a:r>
              <a:rPr lang="en-US" altLang="zh-CN" sz="1800" dirty="0" err="1">
                <a:effectLst/>
                <a:latin typeface="Times New Roman" panose="02020603050405020304" pitchFamily="18" charset="0"/>
                <a:ea typeface="宋体" panose="02010600030101010101" pitchFamily="2" charset="-122"/>
              </a:rPr>
              <a:t>workerGroup</a:t>
            </a:r>
            <a:r>
              <a:rPr lang="zh-CN"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NioEventLoopGroup</a:t>
            </a:r>
            <a:r>
              <a:rPr lang="zh-CN" altLang="zh-CN" sz="1800" dirty="0">
                <a:effectLst/>
                <a:latin typeface="Times New Roman" panose="02020603050405020304" pitchFamily="18" charset="0"/>
                <a:ea typeface="宋体" panose="02010600030101010101" pitchFamily="2" charset="-122"/>
              </a:rPr>
              <a:t>）中的某个</a:t>
            </a:r>
            <a:r>
              <a:rPr lang="en-US" altLang="zh-CN" sz="1800" dirty="0" err="1">
                <a:effectLst/>
                <a:latin typeface="Times New Roman" panose="02020603050405020304" pitchFamily="18" charset="0"/>
                <a:ea typeface="宋体" panose="02010600030101010101" pitchFamily="2" charset="-122"/>
              </a:rPr>
              <a:t>NioEventLoop</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acceptor</a:t>
            </a:r>
            <a:r>
              <a:rPr lang="zh-CN" altLang="zh-CN" sz="1800" dirty="0">
                <a:effectLst/>
                <a:latin typeface="Times New Roman" panose="02020603050405020304" pitchFamily="18" charset="0"/>
                <a:ea typeface="宋体" panose="02010600030101010101" pitchFamily="2" charset="-122"/>
              </a:rPr>
              <a:t>对应着</a:t>
            </a:r>
            <a:r>
              <a:rPr lang="en-US" altLang="zh-CN" sz="1800" dirty="0" err="1">
                <a:effectLst/>
                <a:latin typeface="Times New Roman" panose="02020603050405020304" pitchFamily="18" charset="0"/>
                <a:ea typeface="宋体" panose="02010600030101010101" pitchFamily="2" charset="-122"/>
              </a:rPr>
              <a:t>ServerBootstrapAcceptor</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Thread Pool</a:t>
            </a:r>
            <a:r>
              <a:rPr lang="zh-CN" altLang="zh-CN" sz="1800" dirty="0">
                <a:effectLst/>
                <a:latin typeface="Times New Roman" panose="02020603050405020304" pitchFamily="18" charset="0"/>
                <a:ea typeface="宋体" panose="02010600030101010101" pitchFamily="2" charset="-122"/>
              </a:rPr>
              <a:t>则对应着用户的自定义线程池。</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线程模型是基于</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模型实现的异步事件驱动网络应用框架，所以对于</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模式的了解对于</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的学习是至关重要的。</a:t>
            </a:r>
          </a:p>
        </p:txBody>
      </p:sp>
    </p:spTree>
    <p:extLst>
      <p:ext uri="{BB962C8B-B14F-4D97-AF65-F5344CB8AC3E}">
        <p14:creationId xmlns:p14="http://schemas.microsoft.com/office/powerpoint/2010/main" val="299636758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3.5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小结</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1A02595E-3835-40BC-AFC6-1FB62590A579}"/>
              </a:ext>
            </a:extLst>
          </p:cNvPr>
          <p:cNvSpPr txBox="1"/>
          <p:nvPr/>
        </p:nvSpPr>
        <p:spPr>
          <a:xfrm>
            <a:off x="200025" y="2047875"/>
            <a:ext cx="8629650"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本章主要介绍了关于线程基础、</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线程池、</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模型以及</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框架的线程模型等方面的内容，并通过</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模型模拟了三种</a:t>
            </a:r>
            <a:r>
              <a:rPr lang="en-US" altLang="zh-CN" sz="1800" dirty="0" err="1">
                <a:effectLst/>
                <a:latin typeface="Times New Roman" panose="02020603050405020304" pitchFamily="18" charset="0"/>
                <a:ea typeface="宋体" panose="02010600030101010101" pitchFamily="2" charset="-122"/>
              </a:rPr>
              <a:t>Netty</a:t>
            </a:r>
            <a:r>
              <a:rPr lang="zh-CN" altLang="zh-CN" sz="1800">
                <a:effectLst/>
                <a:latin typeface="Times New Roman" panose="02020603050405020304" pitchFamily="18" charset="0"/>
                <a:ea typeface="宋体" panose="02010600030101010101" pitchFamily="2" charset="-122"/>
              </a:rPr>
              <a:t>线程模型代码的构建方法。</a:t>
            </a:r>
          </a:p>
        </p:txBody>
      </p:sp>
    </p:spTree>
    <p:extLst>
      <p:ext uri="{BB962C8B-B14F-4D97-AF65-F5344CB8AC3E}">
        <p14:creationId xmlns:p14="http://schemas.microsoft.com/office/powerpoint/2010/main" val="61252499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线程基础</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7" name="文本框 6">
            <a:extLst>
              <a:ext uri="{FF2B5EF4-FFF2-40B4-BE49-F238E27FC236}">
                <a16:creationId xmlns:a16="http://schemas.microsoft.com/office/drawing/2014/main" id="{80AE4EB9-6918-4DB4-AF98-E6A8E1231E69}"/>
              </a:ext>
            </a:extLst>
          </p:cNvPr>
          <p:cNvSpPr txBox="1"/>
          <p:nvPr/>
        </p:nvSpPr>
        <p:spPr>
          <a:xfrm>
            <a:off x="200025" y="1417638"/>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3.1.1 </a:t>
            </a:r>
            <a:r>
              <a:rPr lang="zh-CN" altLang="en-US" dirty="0"/>
              <a:t>线程（</a:t>
            </a:r>
            <a:r>
              <a:rPr lang="en-US" altLang="zh-CN" dirty="0"/>
              <a:t>Thread</a:t>
            </a:r>
            <a:r>
              <a:rPr lang="zh-CN" altLang="en-US" dirty="0"/>
              <a:t>）</a:t>
            </a:r>
          </a:p>
        </p:txBody>
      </p:sp>
      <p:sp>
        <p:nvSpPr>
          <p:cNvPr id="9" name="文本框 8">
            <a:extLst>
              <a:ext uri="{FF2B5EF4-FFF2-40B4-BE49-F238E27FC236}">
                <a16:creationId xmlns:a16="http://schemas.microsoft.com/office/drawing/2014/main" id="{B36623B6-7602-4EB2-A976-BFD78273A02B}"/>
              </a:ext>
            </a:extLst>
          </p:cNvPr>
          <p:cNvSpPr txBox="1"/>
          <p:nvPr/>
        </p:nvSpPr>
        <p:spPr>
          <a:xfrm>
            <a:off x="571500" y="2143124"/>
            <a:ext cx="8020050"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t>线程（</a:t>
            </a:r>
            <a:r>
              <a:rPr lang="en-US" altLang="zh-CN" dirty="0"/>
              <a:t>Thread</a:t>
            </a:r>
            <a:r>
              <a:rPr lang="zh-CN" altLang="en-US" dirty="0"/>
              <a:t>）是操作系统能够进行运算调度的最小单位。线程是伴随着操作系统的出现而产生的一个概念，是一个相对抽象的概念。具体讲，线程是包含在进程之中的实际运作单位，线程实际控制着进程的单一执行顺序流程。</a:t>
            </a:r>
          </a:p>
          <a:p>
            <a:r>
              <a:rPr lang="zh-CN" altLang="en-US" dirty="0"/>
              <a:t>现在，这里又出现了一个“进程”的概念，而且讲到“线程”是一定离不开“进程”的。那么，进程是什么，与线程是什么关系呢？</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线程基础</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6871FE16-2F54-4EDC-9ABF-6480C701F766}"/>
              </a:ext>
            </a:extLst>
          </p:cNvPr>
          <p:cNvSpPr txBox="1"/>
          <p:nvPr/>
        </p:nvSpPr>
        <p:spPr>
          <a:xfrm>
            <a:off x="133350" y="1417638"/>
            <a:ext cx="82296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en-US" altLang="zh-CN" sz="1800" dirty="0">
                <a:effectLst/>
                <a:latin typeface="Times New Roman" panose="02020603050405020304" pitchFamily="18" charset="0"/>
                <a:ea typeface="宋体" panose="02010600030101010101" pitchFamily="2" charset="-122"/>
              </a:rPr>
              <a:t>3.1.2 </a:t>
            </a:r>
            <a:r>
              <a:rPr lang="zh-CN" altLang="en-US" sz="1800" dirty="0">
                <a:effectLst/>
                <a:latin typeface="Times New Roman" panose="02020603050405020304" pitchFamily="18" charset="0"/>
                <a:ea typeface="宋体" panose="02010600030101010101" pitchFamily="2" charset="-122"/>
              </a:rPr>
              <a:t>进程（</a:t>
            </a:r>
            <a:r>
              <a:rPr lang="en-US" altLang="zh-CN" sz="1800" dirty="0">
                <a:effectLst/>
                <a:latin typeface="Times New Roman" panose="02020603050405020304" pitchFamily="18" charset="0"/>
                <a:ea typeface="宋体" panose="02010600030101010101" pitchFamily="2" charset="-122"/>
              </a:rPr>
              <a:t>Process</a:t>
            </a:r>
            <a:r>
              <a:rPr lang="zh-CN" altLang="en-US" sz="1800" dirty="0">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F8247921-72D9-49D1-8FE8-5C093CF39314}"/>
              </a:ext>
            </a:extLst>
          </p:cNvPr>
          <p:cNvSpPr txBox="1"/>
          <p:nvPr/>
        </p:nvSpPr>
        <p:spPr>
          <a:xfrm>
            <a:off x="409575" y="2025272"/>
            <a:ext cx="8324850" cy="1733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进程（</a:t>
            </a:r>
            <a:r>
              <a:rPr lang="en-US" altLang="zh-CN" sz="1800" dirty="0">
                <a:effectLst/>
                <a:latin typeface="Times New Roman" panose="02020603050405020304" pitchFamily="18" charset="0"/>
                <a:ea typeface="宋体" panose="02010600030101010101" pitchFamily="2" charset="-122"/>
              </a:rPr>
              <a:t>Process</a:t>
            </a:r>
            <a:r>
              <a:rPr lang="zh-CN" altLang="zh-CN" sz="1800" dirty="0">
                <a:effectLst/>
                <a:latin typeface="Times New Roman" panose="02020603050405020304" pitchFamily="18" charset="0"/>
                <a:ea typeface="宋体" panose="02010600030101010101" pitchFamily="2" charset="-122"/>
              </a:rPr>
              <a:t>）是操作系统进行资源分配和调度的基本单位。进程同样是伴随操作系统的出现而产生的一个概念，基本可以理解为是在操作系统中切切实实运行着的程序。</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但如果简单将进程的概念等同于程序的概念，这样理解是不准确的。程序是指令、数据及其组织形式的描述，而进程是程序的实体。在早期面向进程设计的计算机系统中，进程确实是程序的基本执行实体；而在现代高级操作系统中，进程不单是程序的执行实体，更是线程的容器。在现代高级操作系统中，单一进程中可以并发多个线程，每条线程并行执行不同的任务。</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线程基础</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3.1.3 </a:t>
            </a:r>
            <a:r>
              <a:rPr lang="zh-CN" altLang="en-US" dirty="0"/>
              <a:t>进程与线程的关系</a:t>
            </a:r>
          </a:p>
        </p:txBody>
      </p:sp>
      <p:sp>
        <p:nvSpPr>
          <p:cNvPr id="6" name="文本框 5">
            <a:extLst>
              <a:ext uri="{FF2B5EF4-FFF2-40B4-BE49-F238E27FC236}">
                <a16:creationId xmlns:a16="http://schemas.microsoft.com/office/drawing/2014/main" id="{E0F2E1CC-A722-433D-BD7D-A5A44B78E17F}"/>
              </a:ext>
            </a:extLst>
          </p:cNvPr>
          <p:cNvSpPr txBox="1"/>
          <p:nvPr/>
        </p:nvSpPr>
        <p:spPr>
          <a:xfrm>
            <a:off x="457199" y="2171700"/>
            <a:ext cx="8048625"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进程（</a:t>
            </a:r>
            <a:r>
              <a:rPr lang="en-US" altLang="zh-CN" sz="1800" dirty="0">
                <a:effectLst/>
                <a:latin typeface="Times New Roman" panose="02020603050405020304" pitchFamily="18" charset="0"/>
                <a:ea typeface="宋体" panose="02010600030101010101" pitchFamily="2" charset="-122"/>
              </a:rPr>
              <a:t>Process</a:t>
            </a:r>
            <a:r>
              <a:rPr lang="zh-CN" altLang="zh-CN" sz="1800" dirty="0">
                <a:effectLst/>
                <a:latin typeface="Times New Roman" panose="02020603050405020304" pitchFamily="18" charset="0"/>
                <a:ea typeface="宋体" panose="02010600030101010101" pitchFamily="2" charset="-122"/>
              </a:rPr>
              <a:t>）是操作系统进行资源分配和调度的基本单位，而线程（</a:t>
            </a:r>
            <a:r>
              <a:rPr lang="en-US" altLang="zh-CN" sz="1800" dirty="0">
                <a:effectLst/>
                <a:latin typeface="Times New Roman" panose="02020603050405020304" pitchFamily="18" charset="0"/>
                <a:ea typeface="宋体" panose="02010600030101010101" pitchFamily="2" charset="-122"/>
              </a:rPr>
              <a:t>Thread</a:t>
            </a:r>
            <a:r>
              <a:rPr lang="zh-CN" altLang="zh-CN" sz="1800" dirty="0">
                <a:effectLst/>
                <a:latin typeface="Times New Roman" panose="02020603050405020304" pitchFamily="18" charset="0"/>
                <a:ea typeface="宋体" panose="02010600030101010101" pitchFamily="2" charset="-122"/>
              </a:rPr>
              <a:t>）是操作系统能够进行运算调度的最小单位。</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操作系统能同时运行多个进程（程序），在同一个进程中可能有多个线程同时通过</a:t>
            </a:r>
            <a:r>
              <a:rPr lang="en-US" altLang="zh-CN" sz="1800" dirty="0">
                <a:effectLst/>
                <a:latin typeface="Times New Roman" panose="02020603050405020304" pitchFamily="18" charset="0"/>
                <a:ea typeface="宋体" panose="02010600030101010101" pitchFamily="2" charset="-122"/>
              </a:rPr>
              <a:t>CPU</a:t>
            </a:r>
            <a:r>
              <a:rPr lang="zh-CN" altLang="zh-CN" sz="1800" dirty="0">
                <a:effectLst/>
                <a:latin typeface="Times New Roman" panose="02020603050405020304" pitchFamily="18" charset="0"/>
                <a:ea typeface="宋体" panose="02010600030101010101" pitchFamily="2" charset="-122"/>
              </a:rPr>
              <a:t>的调度来执行。如何理解呢？如果一个进程内有多个线程同时被执行，那么执行过程不是一条线的，而是多条线（线程）并行被执行的。</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操作系统在运行时会为每个进程分配物理上的内存资源，但不会单独为线程分配资源，各个线程是通过共享同一进程的内存资源而存在的。因此，操作系统在切换进程时会带来较大的系统开销（内存资源），但线程之间的切换的开销却很小（共享同一进程的资源）。另外，虽然各个线程共享同一进程的内存资源，但每个线程都基本是相互独立的（独立拥有各自的运行栈、寄存器和计数器，等等）。</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3.2 Java</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线程池</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3.2.1 </a:t>
            </a:r>
            <a:r>
              <a:rPr lang="zh-CN" altLang="en-US" dirty="0"/>
              <a:t>什么是线程池（</a:t>
            </a:r>
            <a:r>
              <a:rPr lang="en-US" altLang="zh-CN" dirty="0"/>
              <a:t>Thread Pool</a:t>
            </a:r>
            <a:r>
              <a:rPr lang="zh-CN" altLang="en-US" dirty="0"/>
              <a:t>）</a:t>
            </a:r>
          </a:p>
        </p:txBody>
      </p:sp>
      <p:sp>
        <p:nvSpPr>
          <p:cNvPr id="6" name="文本框 5">
            <a:extLst>
              <a:ext uri="{FF2B5EF4-FFF2-40B4-BE49-F238E27FC236}">
                <a16:creationId xmlns:a16="http://schemas.microsoft.com/office/drawing/2014/main" id="{139DB065-79CF-4523-A0F5-982716830AD9}"/>
              </a:ext>
            </a:extLst>
          </p:cNvPr>
          <p:cNvSpPr txBox="1"/>
          <p:nvPr/>
        </p:nvSpPr>
        <p:spPr>
          <a:xfrm>
            <a:off x="333375" y="2286000"/>
            <a:ext cx="8591550"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线程池（</a:t>
            </a:r>
            <a:r>
              <a:rPr lang="en-US" altLang="zh-CN" sz="1800" dirty="0">
                <a:effectLst/>
                <a:latin typeface="Times New Roman" panose="02020603050405020304" pitchFamily="18" charset="0"/>
                <a:ea typeface="宋体" panose="02010600030101010101" pitchFamily="2" charset="-122"/>
              </a:rPr>
              <a:t>Thread Pool</a:t>
            </a:r>
            <a:r>
              <a:rPr lang="zh-CN" altLang="zh-CN" sz="1800" dirty="0">
                <a:effectLst/>
                <a:latin typeface="Times New Roman" panose="02020603050405020304" pitchFamily="18" charset="0"/>
                <a:ea typeface="宋体" panose="02010600030101010101" pitchFamily="2" charset="-122"/>
              </a:rPr>
              <a:t>）是一种多线程的管理模式，是实现并发框架的基础。正如前文中提到的，在单一进程中是可以存在多个线程的，因此管理多个线程就是一项很重要的工作，这也正是线程池存在的原因。</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线程池中的线程一般都是后台线程，每个线程都使用默认的堆栈大小，以默认的优先级运行，并且线程池会设定运行线程数量的最大值。因为线程过多会带来资源开销的激增，影响系统的性能。</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线程池中处理线程的过程一般称为任务调度，具体方式就是同步任务队列与完成队列。线程池保证任务队列中的新建任务进入线程池，同时把执行完的线程放入完成队列中去。</a:t>
            </a:r>
          </a:p>
        </p:txBody>
      </p:sp>
    </p:spTree>
    <p:extLst>
      <p:ext uri="{BB962C8B-B14F-4D97-AF65-F5344CB8AC3E}">
        <p14:creationId xmlns:p14="http://schemas.microsoft.com/office/powerpoint/2010/main" val="167144045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3.2 Java</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线程池</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3.2.2 </a:t>
            </a:r>
            <a:r>
              <a:rPr lang="zh-CN" altLang="en-US" dirty="0"/>
              <a:t>线程池模型</a:t>
            </a:r>
          </a:p>
        </p:txBody>
      </p:sp>
      <p:sp>
        <p:nvSpPr>
          <p:cNvPr id="6" name="文本框 5">
            <a:extLst>
              <a:ext uri="{FF2B5EF4-FFF2-40B4-BE49-F238E27FC236}">
                <a16:creationId xmlns:a16="http://schemas.microsoft.com/office/drawing/2014/main" id="{10D79E89-A994-4FF7-AA3D-E6F3854EE967}"/>
              </a:ext>
            </a:extLst>
          </p:cNvPr>
          <p:cNvSpPr txBox="1"/>
          <p:nvPr/>
        </p:nvSpPr>
        <p:spPr>
          <a:xfrm>
            <a:off x="0" y="1927879"/>
            <a:ext cx="8648700" cy="2964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线程池模型就是指线程池的设计方式，主要分为</a:t>
            </a:r>
            <a:r>
              <a:rPr lang="en-US" altLang="zh-CN" sz="1800" dirty="0">
                <a:effectLst/>
                <a:latin typeface="Times New Roman" panose="02020603050405020304" pitchFamily="18" charset="0"/>
                <a:ea typeface="宋体" panose="02010600030101010101" pitchFamily="2" charset="-122"/>
              </a:rPr>
              <a:t>HS/HA</a:t>
            </a:r>
            <a:r>
              <a:rPr lang="zh-CN" altLang="zh-CN" sz="1800" dirty="0">
                <a:effectLst/>
                <a:latin typeface="Times New Roman" panose="02020603050405020304" pitchFamily="18" charset="0"/>
                <a:ea typeface="宋体" panose="02010600030101010101" pitchFamily="2" charset="-122"/>
              </a:rPr>
              <a:t>半同步</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半异步模式和</a:t>
            </a:r>
            <a:r>
              <a:rPr lang="en-US" altLang="zh-CN" sz="1800" dirty="0">
                <a:effectLst/>
                <a:latin typeface="Times New Roman" panose="02020603050405020304" pitchFamily="18" charset="0"/>
                <a:ea typeface="宋体" panose="02010600030101010101" pitchFamily="2" charset="-122"/>
              </a:rPr>
              <a:t>L/F</a:t>
            </a:r>
            <a:r>
              <a:rPr lang="zh-CN" altLang="zh-CN" sz="1800" dirty="0">
                <a:effectLst/>
                <a:latin typeface="Times New Roman" panose="02020603050405020304" pitchFamily="18" charset="0"/>
                <a:ea typeface="宋体" panose="02010600030101010101" pitchFamily="2" charset="-122"/>
              </a:rPr>
              <a:t>领导者与跟随者模式这两种。</a:t>
            </a:r>
          </a:p>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HS/HA</a:t>
            </a:r>
            <a:r>
              <a:rPr lang="zh-CN" altLang="zh-CN" sz="1800" dirty="0">
                <a:effectLst/>
                <a:latin typeface="Times New Roman" panose="02020603050405020304" pitchFamily="18" charset="0"/>
                <a:ea typeface="宋体" panose="02010600030101010101" pitchFamily="2" charset="-122"/>
              </a:rPr>
              <a:t>半同步</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半异步模式又称为生产者消费者模式，是一种比较简单、比较常见的实现方式，该模式分为同步层、队列层和异步层。同步层的主线程处理工作任务并存入工作队列，工作线程从工作队列取出任务进行处理，如果工作队列为空，则取不到任务的工作线程进入挂起状态。但由于线程间有数据通信，因此不适于大数据量交换的场合。</a:t>
            </a:r>
          </a:p>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L/F</a:t>
            </a:r>
            <a:r>
              <a:rPr lang="zh-CN" altLang="zh-CN" sz="1800" dirty="0">
                <a:effectLst/>
                <a:latin typeface="Times New Roman" panose="02020603050405020304" pitchFamily="18" charset="0"/>
                <a:ea typeface="宋体" panose="02010600030101010101" pitchFamily="2" charset="-122"/>
              </a:rPr>
              <a:t>领导者跟随者模式线程池中的线程一般处在以下三种状态之一：领导者（</a:t>
            </a:r>
            <a:r>
              <a:rPr lang="en-US" altLang="zh-CN" sz="1800" dirty="0">
                <a:effectLst/>
                <a:latin typeface="Times New Roman" panose="02020603050405020304" pitchFamily="18" charset="0"/>
                <a:ea typeface="宋体" panose="02010600030101010101" pitchFamily="2" charset="-122"/>
              </a:rPr>
              <a:t>leader</a:t>
            </a:r>
            <a:r>
              <a:rPr lang="zh-CN" altLang="zh-CN" sz="1800" dirty="0">
                <a:effectLst/>
                <a:latin typeface="Times New Roman" panose="02020603050405020304" pitchFamily="18" charset="0"/>
                <a:ea typeface="宋体" panose="02010600030101010101" pitchFamily="2" charset="-122"/>
              </a:rPr>
              <a:t>）、追随者（</a:t>
            </a:r>
            <a:r>
              <a:rPr lang="en-US" altLang="zh-CN" sz="1800" dirty="0">
                <a:effectLst/>
                <a:latin typeface="Times New Roman" panose="02020603050405020304" pitchFamily="18" charset="0"/>
                <a:ea typeface="宋体" panose="02010600030101010101" pitchFamily="2" charset="-122"/>
              </a:rPr>
              <a:t>follower</a:t>
            </a:r>
            <a:r>
              <a:rPr lang="zh-CN" altLang="zh-CN" sz="1800" dirty="0">
                <a:effectLst/>
                <a:latin typeface="Times New Roman" panose="02020603050405020304" pitchFamily="18" charset="0"/>
                <a:ea typeface="宋体" panose="02010600030101010101" pitchFamily="2" charset="-122"/>
              </a:rPr>
              <a:t>）或执行者（</a:t>
            </a:r>
            <a:r>
              <a:rPr lang="en-US" altLang="zh-CN" sz="1800" dirty="0">
                <a:effectLst/>
                <a:latin typeface="Times New Roman" panose="02020603050405020304" pitchFamily="18" charset="0"/>
                <a:ea typeface="宋体" panose="02010600030101010101" pitchFamily="2" charset="-122"/>
              </a:rPr>
              <a:t>processor</a:t>
            </a:r>
            <a:r>
              <a:rPr lang="zh-CN" altLang="zh-CN" sz="1800" dirty="0">
                <a:effectLst/>
                <a:latin typeface="Times New Roman" panose="02020603050405020304" pitchFamily="18" charset="0"/>
                <a:ea typeface="宋体" panose="02010600030101010101" pitchFamily="2" charset="-122"/>
              </a:rPr>
              <a:t>）。无论在任何时刻，线程池中只有一个领导者（</a:t>
            </a:r>
            <a:r>
              <a:rPr lang="en-US" altLang="zh-CN" sz="1800" dirty="0">
                <a:effectLst/>
                <a:latin typeface="Times New Roman" panose="02020603050405020304" pitchFamily="18" charset="0"/>
                <a:ea typeface="宋体" panose="02010600030101010101" pitchFamily="2" charset="-122"/>
              </a:rPr>
              <a:t>leader</a:t>
            </a:r>
            <a:r>
              <a:rPr lang="zh-CN" altLang="zh-CN" sz="1800" dirty="0">
                <a:effectLst/>
                <a:latin typeface="Times New Roman" panose="02020603050405020304" pitchFamily="18" charset="0"/>
                <a:ea typeface="宋体" panose="02010600030101010101" pitchFamily="2" charset="-122"/>
              </a:rPr>
              <a:t>）线程。当事件到达时，领导者（</a:t>
            </a:r>
            <a:r>
              <a:rPr lang="en-US" altLang="zh-CN" sz="1800" dirty="0">
                <a:effectLst/>
                <a:latin typeface="Times New Roman" panose="02020603050405020304" pitchFamily="18" charset="0"/>
                <a:ea typeface="宋体" panose="02010600030101010101" pitchFamily="2" charset="-122"/>
              </a:rPr>
              <a:t>leader</a:t>
            </a:r>
            <a:r>
              <a:rPr lang="zh-CN" altLang="zh-CN" sz="1800" dirty="0">
                <a:effectLst/>
                <a:latin typeface="Times New Roman" panose="02020603050405020304" pitchFamily="18" charset="0"/>
                <a:ea typeface="宋体" panose="02010600030101010101" pitchFamily="2" charset="-122"/>
              </a:rPr>
              <a:t>）线程负责消息分离，并在追随者（</a:t>
            </a:r>
            <a:r>
              <a:rPr lang="en-US" altLang="zh-CN" sz="1800" dirty="0">
                <a:effectLst/>
                <a:latin typeface="Times New Roman" panose="02020603050405020304" pitchFamily="18" charset="0"/>
                <a:ea typeface="宋体" panose="02010600030101010101" pitchFamily="2" charset="-122"/>
              </a:rPr>
              <a:t>follower</a:t>
            </a:r>
            <a:r>
              <a:rPr lang="zh-CN" altLang="zh-CN" sz="1800" dirty="0">
                <a:effectLst/>
                <a:latin typeface="Times New Roman" panose="02020603050405020304" pitchFamily="18" charset="0"/>
                <a:ea typeface="宋体" panose="02010600030101010101" pitchFamily="2" charset="-122"/>
              </a:rPr>
              <a:t>）线程中选出一个来当继任领导者（</a:t>
            </a:r>
            <a:r>
              <a:rPr lang="en-US" altLang="zh-CN" sz="1800" dirty="0">
                <a:effectLst/>
                <a:latin typeface="Times New Roman" panose="02020603050405020304" pitchFamily="18" charset="0"/>
                <a:ea typeface="宋体" panose="02010600030101010101" pitchFamily="2" charset="-122"/>
              </a:rPr>
              <a:t>leader</a:t>
            </a:r>
            <a:r>
              <a:rPr lang="zh-CN" altLang="zh-CN" sz="1800" dirty="0">
                <a:effectLst/>
                <a:latin typeface="Times New Roman" panose="02020603050405020304" pitchFamily="18" charset="0"/>
                <a:ea typeface="宋体" panose="02010600030101010101" pitchFamily="2" charset="-122"/>
              </a:rPr>
              <a:t>），然后将自身设置为工执行者（</a:t>
            </a:r>
            <a:r>
              <a:rPr lang="en-US" altLang="zh-CN" sz="1800" dirty="0">
                <a:effectLst/>
                <a:latin typeface="Times New Roman" panose="02020603050405020304" pitchFamily="18" charset="0"/>
                <a:ea typeface="宋体" panose="02010600030101010101" pitchFamily="2" charset="-122"/>
              </a:rPr>
              <a:t>processor</a:t>
            </a:r>
            <a:r>
              <a:rPr lang="zh-CN" altLang="zh-CN" sz="1800" dirty="0">
                <a:effectLst/>
                <a:latin typeface="Times New Roman" panose="02020603050405020304" pitchFamily="18" charset="0"/>
                <a:ea typeface="宋体" panose="02010600030101010101" pitchFamily="2" charset="-122"/>
              </a:rPr>
              <a:t>）状态去处置该事件，执行者（</a:t>
            </a:r>
            <a:r>
              <a:rPr lang="en-US" altLang="zh-CN" sz="1800" dirty="0">
                <a:effectLst/>
                <a:latin typeface="Times New Roman" panose="02020603050405020304" pitchFamily="18" charset="0"/>
                <a:ea typeface="宋体" panose="02010600030101010101" pitchFamily="2" charset="-122"/>
              </a:rPr>
              <a:t>processor</a:t>
            </a:r>
            <a:r>
              <a:rPr lang="zh-CN" altLang="zh-CN" sz="1800" dirty="0">
                <a:effectLst/>
                <a:latin typeface="Times New Roman" panose="02020603050405020304" pitchFamily="18" charset="0"/>
                <a:ea typeface="宋体" panose="02010600030101010101" pitchFamily="2" charset="-122"/>
              </a:rPr>
              <a:t>）线程处理完毕后就将自身的状态置为追随者（</a:t>
            </a:r>
            <a:r>
              <a:rPr lang="en-US" altLang="zh-CN" sz="1800" dirty="0">
                <a:effectLst/>
                <a:latin typeface="Times New Roman" panose="02020603050405020304" pitchFamily="18" charset="0"/>
                <a:ea typeface="宋体" panose="02010600030101010101" pitchFamily="2" charset="-122"/>
              </a:rPr>
              <a:t>follower</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L/F</a:t>
            </a:r>
            <a:r>
              <a:rPr lang="zh-CN" altLang="zh-CN" sz="1800" dirty="0">
                <a:effectLst/>
                <a:latin typeface="Times New Roman" panose="02020603050405020304" pitchFamily="18" charset="0"/>
                <a:ea typeface="宋体" panose="02010600030101010101" pitchFamily="2" charset="-122"/>
              </a:rPr>
              <a:t>领导者跟随者模式线程池实现起来较为复杂，但避免了线程间交换数据的任务。</a:t>
            </a:r>
          </a:p>
        </p:txBody>
      </p:sp>
    </p:spTree>
    <p:extLst>
      <p:ext uri="{BB962C8B-B14F-4D97-AF65-F5344CB8AC3E}">
        <p14:creationId xmlns:p14="http://schemas.microsoft.com/office/powerpoint/2010/main" val="210371477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3.2 Java</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线程池</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3.2.3 Java</a:t>
            </a:r>
            <a:r>
              <a:rPr lang="zh-CN" altLang="en-US" dirty="0"/>
              <a:t>线程池</a:t>
            </a:r>
          </a:p>
        </p:txBody>
      </p:sp>
      <p:sp>
        <p:nvSpPr>
          <p:cNvPr id="6" name="文本框 5">
            <a:extLst>
              <a:ext uri="{FF2B5EF4-FFF2-40B4-BE49-F238E27FC236}">
                <a16:creationId xmlns:a16="http://schemas.microsoft.com/office/drawing/2014/main" id="{1A02595E-3835-40BC-AFC6-1FB62590A579}"/>
              </a:ext>
            </a:extLst>
          </p:cNvPr>
          <p:cNvSpPr txBox="1"/>
          <p:nvPr/>
        </p:nvSpPr>
        <p:spPr>
          <a:xfrm>
            <a:off x="57150" y="1913404"/>
            <a:ext cx="8629650"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线程池完美的实现了线程复用功能，有效的降低了创建线程和销毁线程操作的资源消耗，提高了响应速度和系统性能。在</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开发中，所有涉及到异步执行的任务或并发执行的任务的程序都需要使用线程池。</a:t>
            </a:r>
          </a:p>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线程池是基于</a:t>
            </a:r>
            <a:r>
              <a:rPr lang="en-US" altLang="zh-CN" sz="1800" dirty="0">
                <a:effectLst/>
                <a:latin typeface="Times New Roman" panose="02020603050405020304" pitchFamily="18" charset="0"/>
                <a:ea typeface="宋体" panose="02010600030101010101" pitchFamily="2" charset="-122"/>
              </a:rPr>
              <a:t>Executor</a:t>
            </a:r>
            <a:r>
              <a:rPr lang="zh-CN" altLang="zh-CN" sz="1800" dirty="0">
                <a:effectLst/>
                <a:latin typeface="Times New Roman" panose="02020603050405020304" pitchFamily="18" charset="0"/>
                <a:ea typeface="宋体" panose="02010600030101010101" pitchFamily="2" charset="-122"/>
              </a:rPr>
              <a:t>框架的两级调度模型实现的。</a:t>
            </a:r>
            <a:r>
              <a:rPr lang="en-US" altLang="zh-CN" sz="1800" dirty="0">
                <a:effectLst/>
                <a:latin typeface="Times New Roman" panose="02020603050405020304" pitchFamily="18" charset="0"/>
                <a:ea typeface="宋体" panose="02010600030101010101" pitchFamily="2" charset="-122"/>
              </a:rPr>
              <a:t>Executor</a:t>
            </a:r>
            <a:r>
              <a:rPr lang="zh-CN" altLang="zh-CN" sz="1800" dirty="0">
                <a:effectLst/>
                <a:latin typeface="Times New Roman" panose="02020603050405020304" pitchFamily="18" charset="0"/>
                <a:ea typeface="宋体" panose="02010600030101010101" pitchFamily="2" charset="-122"/>
              </a:rPr>
              <a:t>框架是一个灵活且强大的异步执行框架，支持多种不同类型的任务执行策略，提供了一种标准的方法将任务的提交过程和执行过程解耦开发。</a:t>
            </a:r>
            <a:r>
              <a:rPr lang="en-US" altLang="zh-CN" sz="1800" dirty="0">
                <a:effectLst/>
                <a:latin typeface="Times New Roman" panose="02020603050405020304" pitchFamily="18" charset="0"/>
                <a:ea typeface="宋体" panose="02010600030101010101" pitchFamily="2" charset="-122"/>
              </a:rPr>
              <a:t>Executor</a:t>
            </a:r>
            <a:r>
              <a:rPr lang="zh-CN" altLang="zh-CN" sz="1800" dirty="0">
                <a:effectLst/>
                <a:latin typeface="Times New Roman" panose="02020603050405020304" pitchFamily="18" charset="0"/>
                <a:ea typeface="宋体" panose="02010600030101010101" pitchFamily="2" charset="-122"/>
              </a:rPr>
              <a:t>框架基于“生产者</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消费者”模式设计，其提交任务的线程相当于生产者，执行任务的线程相当于消费者，并用</a:t>
            </a:r>
            <a:r>
              <a:rPr lang="en-US" altLang="zh-CN" sz="1800" dirty="0">
                <a:effectLst/>
                <a:latin typeface="Times New Roman" panose="02020603050405020304" pitchFamily="18" charset="0"/>
                <a:ea typeface="宋体" panose="02010600030101010101" pitchFamily="2" charset="-122"/>
              </a:rPr>
              <a:t>Runnable</a:t>
            </a:r>
            <a:r>
              <a:rPr lang="zh-CN" altLang="zh-CN" sz="1800" dirty="0">
                <a:effectLst/>
                <a:latin typeface="Times New Roman" panose="02020603050405020304" pitchFamily="18" charset="0"/>
                <a:ea typeface="宋体" panose="02010600030101010101" pitchFamily="2" charset="-122"/>
              </a:rPr>
              <a:t>来表示任务。</a:t>
            </a:r>
            <a:r>
              <a:rPr lang="en-US" altLang="zh-CN" sz="1800" dirty="0">
                <a:effectLst/>
                <a:latin typeface="Times New Roman" panose="02020603050405020304" pitchFamily="18" charset="0"/>
                <a:ea typeface="宋体" panose="02010600030101010101" pitchFamily="2" charset="-122"/>
              </a:rPr>
              <a:t>Executor</a:t>
            </a:r>
            <a:r>
              <a:rPr lang="zh-CN" altLang="zh-CN" sz="1800" dirty="0">
                <a:effectLst/>
                <a:latin typeface="Times New Roman" panose="02020603050405020304" pitchFamily="18" charset="0"/>
                <a:ea typeface="宋体" panose="02010600030101010101" pitchFamily="2" charset="-122"/>
              </a:rPr>
              <a:t>框架还实现了对生命周期的支持，以及统计信息收集、应用程序管理机制和性能监视等机制。</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对于熟悉</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开发的读者，一定了解</a:t>
            </a:r>
            <a:r>
              <a:rPr lang="en-US" altLang="zh-CN" sz="1800" dirty="0">
                <a:effectLst/>
                <a:latin typeface="Times New Roman" panose="02020603050405020304" pitchFamily="18" charset="0"/>
                <a:ea typeface="宋体" panose="02010600030101010101" pitchFamily="2" charset="-122"/>
              </a:rPr>
              <a:t>JDK</a:t>
            </a:r>
            <a:r>
              <a:rPr lang="zh-CN" altLang="zh-CN" sz="1800" dirty="0">
                <a:effectLst/>
                <a:latin typeface="Times New Roman" panose="02020603050405020304" pitchFamily="18" charset="0"/>
                <a:ea typeface="宋体" panose="02010600030101010101" pitchFamily="2" charset="-122"/>
              </a:rPr>
              <a:t>自身是实现了</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线程（</a:t>
            </a:r>
            <a:r>
              <a:rPr lang="en-US" altLang="zh-CN" sz="1800" dirty="0" err="1">
                <a:effectLst/>
                <a:latin typeface="Times New Roman" panose="02020603050405020304" pitchFamily="18" charset="0"/>
                <a:ea typeface="宋体" panose="02010600030101010101" pitchFamily="2" charset="-122"/>
              </a:rPr>
              <a:t>java.lang.Thread</a:t>
            </a:r>
            <a:r>
              <a:rPr lang="zh-CN" altLang="zh-CN" sz="1800" dirty="0">
                <a:effectLst/>
                <a:latin typeface="Times New Roman" panose="02020603050405020304" pitchFamily="18" charset="0"/>
                <a:ea typeface="宋体" panose="02010600030101010101" pitchFamily="2" charset="-122"/>
              </a:rPr>
              <a:t>）功能的。在</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线程启动时会同步创建一个本地操作系统线程，二者是一对一相互映射的关系。而当该</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线程终止时，同步创建的本地操作系统线程也会被回收。</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多线程应用程序会把自身分解为若干个任务去执行，这些任务通过用户级的调度器（</a:t>
            </a:r>
            <a:r>
              <a:rPr lang="en-US" altLang="zh-CN" sz="1800" dirty="0">
                <a:effectLst/>
                <a:latin typeface="Times New Roman" panose="02020603050405020304" pitchFamily="18" charset="0"/>
                <a:ea typeface="宋体" panose="02010600030101010101" pitchFamily="2" charset="-122"/>
              </a:rPr>
              <a:t>Executor</a:t>
            </a:r>
            <a:r>
              <a:rPr lang="zh-CN" altLang="zh-CN" sz="1800" dirty="0">
                <a:effectLst/>
                <a:latin typeface="Times New Roman" panose="02020603050405020304" pitchFamily="18" charset="0"/>
                <a:ea typeface="宋体" panose="02010600030101010101" pitchFamily="2" charset="-122"/>
              </a:rPr>
              <a:t>框架）映射为固定数量的线程，底层的操作系统内核负责将这些线程映射到硬件处理器（</a:t>
            </a:r>
            <a:r>
              <a:rPr lang="en-US" altLang="zh-CN" sz="1800" dirty="0">
                <a:effectLst/>
                <a:latin typeface="Times New Roman" panose="02020603050405020304" pitchFamily="18" charset="0"/>
                <a:ea typeface="宋体" panose="02010600030101010101" pitchFamily="2" charset="-122"/>
              </a:rPr>
              <a:t>CPU</a:t>
            </a:r>
            <a:r>
              <a:rPr lang="zh-CN" altLang="zh-CN" sz="1800" dirty="0">
                <a:effectLst/>
                <a:latin typeface="Times New Roman" panose="02020603050405020304" pitchFamily="18" charset="0"/>
                <a:ea typeface="宋体" panose="02010600030101010101" pitchFamily="2" charset="-122"/>
              </a:rPr>
              <a:t>）上。简单讲，就是</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多线程应用程序通过</a:t>
            </a:r>
            <a:r>
              <a:rPr lang="en-US" altLang="zh-CN" sz="1800" dirty="0">
                <a:effectLst/>
                <a:latin typeface="Times New Roman" panose="02020603050405020304" pitchFamily="18" charset="0"/>
                <a:ea typeface="宋体" panose="02010600030101010101" pitchFamily="2" charset="-122"/>
              </a:rPr>
              <a:t>Executor</a:t>
            </a:r>
            <a:r>
              <a:rPr lang="zh-CN" altLang="zh-CN" sz="1800" dirty="0">
                <a:effectLst/>
                <a:latin typeface="Times New Roman" panose="02020603050405020304" pitchFamily="18" charset="0"/>
                <a:ea typeface="宋体" panose="02010600030101010101" pitchFamily="2" charset="-122"/>
              </a:rPr>
              <a:t>框架实现上层调度，而映射到底层的调度则完全由操作系统内核所控制，上层调度是无法控制下层调度的。</a:t>
            </a:r>
          </a:p>
          <a:p>
            <a:pPr marL="126365" indent="126365" algn="just">
              <a:lnSpc>
                <a:spcPts val="1570"/>
              </a:lnSpc>
            </a:pP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0457839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3.3 Reactor</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模型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nn-NO" altLang="zh-CN" dirty="0"/>
              <a:t>3.3.1 I/O</a:t>
            </a:r>
            <a:r>
              <a:rPr lang="zh-CN" altLang="nn-NO" dirty="0"/>
              <a:t>多路复用策略</a:t>
            </a:r>
            <a:endParaRPr lang="zh-CN" altLang="en-US" dirty="0"/>
          </a:p>
        </p:txBody>
      </p:sp>
      <p:sp>
        <p:nvSpPr>
          <p:cNvPr id="6" name="文本框 5">
            <a:extLst>
              <a:ext uri="{FF2B5EF4-FFF2-40B4-BE49-F238E27FC236}">
                <a16:creationId xmlns:a16="http://schemas.microsoft.com/office/drawing/2014/main" id="{1A02595E-3835-40BC-AFC6-1FB62590A579}"/>
              </a:ext>
            </a:extLst>
          </p:cNvPr>
          <p:cNvSpPr txBox="1"/>
          <p:nvPr/>
        </p:nvSpPr>
        <p:spPr>
          <a:xfrm>
            <a:off x="200025" y="2047875"/>
            <a:ext cx="8629650"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en-US" sz="1600" dirty="0">
                <a:effectLst/>
                <a:latin typeface="Times New Roman" panose="02020603050405020304" pitchFamily="18" charset="0"/>
                <a:ea typeface="宋体" panose="02010600030101010101" pitchFamily="2" charset="-122"/>
              </a:rPr>
              <a:t>在介绍</a:t>
            </a:r>
            <a:r>
              <a:rPr lang="en-US" altLang="zh-CN" sz="1600" dirty="0">
                <a:effectLst/>
                <a:latin typeface="Times New Roman" panose="02020603050405020304" pitchFamily="18" charset="0"/>
                <a:ea typeface="宋体" panose="02010600030101010101" pitchFamily="2" charset="-122"/>
              </a:rPr>
              <a:t>Reactor</a:t>
            </a:r>
            <a:r>
              <a:rPr lang="zh-CN" altLang="en-US" sz="1600" dirty="0">
                <a:effectLst/>
                <a:latin typeface="Times New Roman" panose="02020603050405020304" pitchFamily="18" charset="0"/>
                <a:ea typeface="宋体" panose="02010600030101010101" pitchFamily="2" charset="-122"/>
              </a:rPr>
              <a:t>模型之前，有必要先了解一下什么是</a:t>
            </a:r>
            <a:r>
              <a:rPr lang="en-US" altLang="zh-CN" sz="1600" dirty="0">
                <a:effectLst/>
                <a:latin typeface="Times New Roman" panose="02020603050405020304" pitchFamily="18" charset="0"/>
                <a:ea typeface="宋体" panose="02010600030101010101" pitchFamily="2" charset="-122"/>
              </a:rPr>
              <a:t>I/O</a:t>
            </a:r>
            <a:r>
              <a:rPr lang="zh-CN" altLang="en-US" sz="1600" dirty="0">
                <a:effectLst/>
                <a:latin typeface="Times New Roman" panose="02020603050405020304" pitchFamily="18" charset="0"/>
                <a:ea typeface="宋体" panose="02010600030101010101" pitchFamily="2" charset="-122"/>
              </a:rPr>
              <a:t>多路复用策略。所谓</a:t>
            </a:r>
            <a:r>
              <a:rPr lang="en-US" altLang="zh-CN" sz="1600" dirty="0">
                <a:effectLst/>
                <a:latin typeface="Times New Roman" panose="02020603050405020304" pitchFamily="18" charset="0"/>
                <a:ea typeface="宋体" panose="02010600030101010101" pitchFamily="2" charset="-122"/>
              </a:rPr>
              <a:t>I/O</a:t>
            </a:r>
            <a:r>
              <a:rPr lang="zh-CN" altLang="en-US" sz="1600" dirty="0">
                <a:effectLst/>
                <a:latin typeface="Times New Roman" panose="02020603050405020304" pitchFamily="18" charset="0"/>
                <a:ea typeface="宋体" panose="02010600030101010101" pitchFamily="2" charset="-122"/>
              </a:rPr>
              <a:t>多路复用，就是指使用一个线程来检查多个文件描述符</a:t>
            </a:r>
            <a:r>
              <a:rPr lang="en-US" altLang="zh-CN" sz="1600" dirty="0">
                <a:effectLst/>
                <a:latin typeface="Times New Roman" panose="02020603050405020304" pitchFamily="18" charset="0"/>
                <a:ea typeface="宋体" panose="02010600030101010101" pitchFamily="2" charset="-122"/>
              </a:rPr>
              <a:t>Socket</a:t>
            </a:r>
            <a:r>
              <a:rPr lang="zh-CN" altLang="en-US" sz="1600" dirty="0">
                <a:effectLst/>
                <a:latin typeface="Times New Roman" panose="02020603050405020304" pitchFamily="18" charset="0"/>
                <a:ea typeface="宋体" panose="02010600030101010101" pitchFamily="2" charset="-122"/>
              </a:rPr>
              <a:t>的就绪状态。例如，通过调用</a:t>
            </a:r>
            <a:r>
              <a:rPr lang="en-US" altLang="zh-CN" sz="1600" dirty="0">
                <a:effectLst/>
                <a:latin typeface="Times New Roman" panose="02020603050405020304" pitchFamily="18" charset="0"/>
                <a:ea typeface="宋体" panose="02010600030101010101" pitchFamily="2" charset="-122"/>
              </a:rPr>
              <a:t>select</a:t>
            </a:r>
            <a:r>
              <a:rPr lang="zh-CN" altLang="en-US" sz="1600" dirty="0">
                <a:effectLst/>
                <a:latin typeface="Times New Roman" panose="02020603050405020304" pitchFamily="18" charset="0"/>
                <a:ea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rPr>
              <a:t>poll</a:t>
            </a:r>
            <a:r>
              <a:rPr lang="zh-CN" altLang="en-US" sz="1600" dirty="0">
                <a:effectLst/>
                <a:latin typeface="Times New Roman" panose="02020603050405020304" pitchFamily="18" charset="0"/>
                <a:ea typeface="宋体" panose="02010600030101010101" pitchFamily="2" charset="-122"/>
              </a:rPr>
              <a:t>函数来传入多个文件描述符，如果有一个文件描述符的状态就绪则返回，否则就阻塞直到超时。在得到就绪状态后进行真正操作时，可以在同一个线程里执行，也可以启动新线程执行（如使用线程池时）。</a:t>
            </a:r>
          </a:p>
          <a:p>
            <a:pPr marL="266700" indent="266700" algn="just">
              <a:lnSpc>
                <a:spcPts val="1570"/>
              </a:lnSpc>
            </a:pPr>
            <a:r>
              <a:rPr lang="zh-CN" altLang="en-US" sz="1600" dirty="0">
                <a:effectLst/>
                <a:latin typeface="Times New Roman" panose="02020603050405020304" pitchFamily="18" charset="0"/>
                <a:ea typeface="宋体" panose="02010600030101010101" pitchFamily="2" charset="-122"/>
              </a:rPr>
              <a:t>一般情况下，</a:t>
            </a:r>
            <a:r>
              <a:rPr lang="en-US" altLang="zh-CN" sz="1600" dirty="0">
                <a:effectLst/>
                <a:latin typeface="Times New Roman" panose="02020603050405020304" pitchFamily="18" charset="0"/>
                <a:ea typeface="宋体" panose="02010600030101010101" pitchFamily="2" charset="-122"/>
              </a:rPr>
              <a:t>I/O</a:t>
            </a:r>
            <a:r>
              <a:rPr lang="zh-CN" altLang="en-US" sz="1600" dirty="0">
                <a:effectLst/>
                <a:latin typeface="Times New Roman" panose="02020603050405020304" pitchFamily="18" charset="0"/>
                <a:ea typeface="宋体" panose="02010600030101010101" pitchFamily="2" charset="-122"/>
              </a:rPr>
              <a:t>多路复用策略是需要使用事件分发器的。对于事件分发器的作用，简单来讲就是将那些读写事件源分发给各自读写事件的处理者。涉及到事件分发器的两种模式分别称为</a:t>
            </a:r>
            <a:r>
              <a:rPr lang="en-US" altLang="zh-CN" sz="1600" dirty="0">
                <a:effectLst/>
                <a:latin typeface="Times New Roman" panose="02020603050405020304" pitchFamily="18" charset="0"/>
                <a:ea typeface="宋体" panose="02010600030101010101" pitchFamily="2" charset="-122"/>
              </a:rPr>
              <a:t>Reactor</a:t>
            </a:r>
            <a:r>
              <a:rPr lang="zh-CN" altLang="en-US" sz="1600" dirty="0">
                <a:effectLst/>
                <a:latin typeface="Times New Roman" panose="02020603050405020304" pitchFamily="18" charset="0"/>
                <a:ea typeface="宋体" panose="02010600030101010101" pitchFamily="2" charset="-122"/>
              </a:rPr>
              <a:t>模型和</a:t>
            </a:r>
            <a:r>
              <a:rPr lang="en-US" altLang="zh-CN" sz="1600" dirty="0" err="1">
                <a:effectLst/>
                <a:latin typeface="Times New Roman" panose="02020603050405020304" pitchFamily="18" charset="0"/>
                <a:ea typeface="宋体" panose="02010600030101010101" pitchFamily="2" charset="-122"/>
              </a:rPr>
              <a:t>Proactor</a:t>
            </a:r>
            <a:r>
              <a:rPr lang="zh-CN" altLang="en-US" sz="1600" dirty="0">
                <a:effectLst/>
                <a:latin typeface="Times New Roman" panose="02020603050405020304" pitchFamily="18" charset="0"/>
                <a:ea typeface="宋体" panose="02010600030101010101" pitchFamily="2" charset="-122"/>
              </a:rPr>
              <a:t>模型。</a:t>
            </a:r>
          </a:p>
          <a:p>
            <a:pPr marL="266700" indent="266700" algn="just">
              <a:lnSpc>
                <a:spcPts val="1570"/>
              </a:lnSpc>
            </a:pPr>
            <a:r>
              <a:rPr lang="en-US" altLang="zh-CN" sz="1600" dirty="0">
                <a:effectLst/>
                <a:latin typeface="Times New Roman" panose="02020603050405020304" pitchFamily="18" charset="0"/>
                <a:ea typeface="宋体" panose="02010600030101010101" pitchFamily="2" charset="-122"/>
              </a:rPr>
              <a:t>Reactor</a:t>
            </a:r>
            <a:r>
              <a:rPr lang="zh-CN" altLang="en-US" sz="1600" dirty="0">
                <a:effectLst/>
                <a:latin typeface="Times New Roman" panose="02020603050405020304" pitchFamily="18" charset="0"/>
                <a:ea typeface="宋体" panose="02010600030101010101" pitchFamily="2" charset="-122"/>
              </a:rPr>
              <a:t>模型是基于同步</a:t>
            </a:r>
            <a:r>
              <a:rPr lang="en-US" altLang="zh-CN" sz="1600" dirty="0">
                <a:effectLst/>
                <a:latin typeface="Times New Roman" panose="02020603050405020304" pitchFamily="18" charset="0"/>
                <a:ea typeface="宋体" panose="02010600030101010101" pitchFamily="2" charset="-122"/>
              </a:rPr>
              <a:t>I/O</a:t>
            </a:r>
            <a:r>
              <a:rPr lang="zh-CN" altLang="en-US" sz="1600" dirty="0">
                <a:effectLst/>
                <a:latin typeface="Times New Roman" panose="02020603050405020304" pitchFamily="18" charset="0"/>
                <a:ea typeface="宋体" panose="02010600030101010101" pitchFamily="2" charset="-122"/>
              </a:rPr>
              <a:t>的，而</a:t>
            </a:r>
            <a:r>
              <a:rPr lang="en-US" altLang="zh-CN" sz="1600" dirty="0" err="1">
                <a:effectLst/>
                <a:latin typeface="Times New Roman" panose="02020603050405020304" pitchFamily="18" charset="0"/>
                <a:ea typeface="宋体" panose="02010600030101010101" pitchFamily="2" charset="-122"/>
              </a:rPr>
              <a:t>Proactor</a:t>
            </a:r>
            <a:r>
              <a:rPr lang="zh-CN" altLang="en-US" sz="1600" dirty="0">
                <a:effectLst/>
                <a:latin typeface="Times New Roman" panose="02020603050405020304" pitchFamily="18" charset="0"/>
                <a:ea typeface="宋体" panose="02010600030101010101" pitchFamily="2" charset="-122"/>
              </a:rPr>
              <a:t>模型是与异步</a:t>
            </a:r>
            <a:r>
              <a:rPr lang="en-US" altLang="zh-CN" sz="1600" dirty="0">
                <a:effectLst/>
                <a:latin typeface="Times New Roman" panose="02020603050405020304" pitchFamily="18" charset="0"/>
                <a:ea typeface="宋体" panose="02010600030101010101" pitchFamily="2" charset="-122"/>
              </a:rPr>
              <a:t>I/O</a:t>
            </a:r>
            <a:r>
              <a:rPr lang="zh-CN" altLang="en-US" sz="1600" dirty="0">
                <a:effectLst/>
                <a:latin typeface="Times New Roman" panose="02020603050405020304" pitchFamily="18" charset="0"/>
                <a:ea typeface="宋体" panose="02010600030101010101" pitchFamily="2" charset="-122"/>
              </a:rPr>
              <a:t>相关的。如前文介绍的，</a:t>
            </a:r>
            <a:r>
              <a:rPr lang="en-US" altLang="zh-CN" sz="1600" dirty="0" err="1">
                <a:effectLst/>
                <a:latin typeface="Times New Roman" panose="02020603050405020304" pitchFamily="18" charset="0"/>
                <a:ea typeface="宋体" panose="02010600030101010101" pitchFamily="2" charset="-122"/>
              </a:rPr>
              <a:t>Netty</a:t>
            </a:r>
            <a:r>
              <a:rPr lang="zh-CN" altLang="en-US" sz="1600" dirty="0">
                <a:effectLst/>
                <a:latin typeface="Times New Roman" panose="02020603050405020304" pitchFamily="18" charset="0"/>
                <a:ea typeface="宋体" panose="02010600030101010101" pitchFamily="2" charset="-122"/>
              </a:rPr>
              <a:t>线程模型就是通过</a:t>
            </a:r>
            <a:r>
              <a:rPr lang="en-US" altLang="zh-CN" sz="1600" dirty="0">
                <a:effectLst/>
                <a:latin typeface="Times New Roman" panose="02020603050405020304" pitchFamily="18" charset="0"/>
                <a:ea typeface="宋体" panose="02010600030101010101" pitchFamily="2" charset="-122"/>
              </a:rPr>
              <a:t>Reactor</a:t>
            </a:r>
            <a:r>
              <a:rPr lang="zh-CN" altLang="en-US" sz="1600" dirty="0">
                <a:effectLst/>
                <a:latin typeface="Times New Roman" panose="02020603050405020304" pitchFamily="18" charset="0"/>
                <a:ea typeface="宋体" panose="02010600030101010101" pitchFamily="2" charset="-122"/>
              </a:rPr>
              <a:t>模型、并基于</a:t>
            </a:r>
            <a:r>
              <a:rPr lang="en-US" altLang="zh-CN" sz="1600" dirty="0">
                <a:effectLst/>
                <a:latin typeface="Times New Roman" panose="02020603050405020304" pitchFamily="18" charset="0"/>
                <a:ea typeface="宋体" panose="02010600030101010101" pitchFamily="2" charset="-122"/>
              </a:rPr>
              <a:t>I/O</a:t>
            </a:r>
            <a:r>
              <a:rPr lang="zh-CN" altLang="en-US" sz="1600" dirty="0">
                <a:effectLst/>
                <a:latin typeface="Times New Roman" panose="02020603050405020304" pitchFamily="18" charset="0"/>
                <a:ea typeface="宋体" panose="02010600030101010101" pitchFamily="2" charset="-122"/>
              </a:rPr>
              <a:t>多路复用策略设计的。下面，我们继续介绍一下关于</a:t>
            </a:r>
            <a:r>
              <a:rPr lang="en-US" altLang="zh-CN" sz="1600" dirty="0">
                <a:effectLst/>
                <a:latin typeface="Times New Roman" panose="02020603050405020304" pitchFamily="18" charset="0"/>
                <a:ea typeface="宋体" panose="02010600030101010101" pitchFamily="2" charset="-122"/>
              </a:rPr>
              <a:t>Reactor</a:t>
            </a:r>
            <a:r>
              <a:rPr lang="zh-CN" altLang="en-US" sz="1600" dirty="0">
                <a:effectLst/>
                <a:latin typeface="Times New Roman" panose="02020603050405020304" pitchFamily="18" charset="0"/>
                <a:ea typeface="宋体" panose="02010600030101010101" pitchFamily="2" charset="-122"/>
              </a:rPr>
              <a:t>模型和</a:t>
            </a:r>
            <a:r>
              <a:rPr lang="en-US" altLang="zh-CN" sz="1600" dirty="0" err="1">
                <a:effectLst/>
                <a:latin typeface="Times New Roman" panose="02020603050405020304" pitchFamily="18" charset="0"/>
                <a:ea typeface="宋体" panose="02010600030101010101" pitchFamily="2" charset="-122"/>
              </a:rPr>
              <a:t>Proactor</a:t>
            </a:r>
            <a:r>
              <a:rPr lang="zh-CN" altLang="en-US" sz="1600" dirty="0">
                <a:effectLst/>
                <a:latin typeface="Times New Roman" panose="02020603050405020304" pitchFamily="18" charset="0"/>
                <a:ea typeface="宋体" panose="02010600030101010101" pitchFamily="2" charset="-122"/>
              </a:rPr>
              <a:t>模型的内容。</a:t>
            </a:r>
          </a:p>
        </p:txBody>
      </p:sp>
    </p:spTree>
    <p:extLst>
      <p:ext uri="{BB962C8B-B14F-4D97-AF65-F5344CB8AC3E}">
        <p14:creationId xmlns:p14="http://schemas.microsoft.com/office/powerpoint/2010/main" val="9662498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3.3 Reactor</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模型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810260" indent="-540385" algn="just">
              <a:lnSpc>
                <a:spcPts val="1570"/>
              </a:lnSpc>
              <a:spcBef>
                <a:spcPts val="1200"/>
              </a:spcBef>
              <a:spcAft>
                <a:spcPts val="600"/>
              </a:spcAft>
            </a:pPr>
            <a:r>
              <a:rPr lang="en-US" altLang="zh-CN" sz="1800" b="1" dirty="0">
                <a:effectLst/>
                <a:latin typeface="Arial" panose="020B0604020202020204" pitchFamily="34" charset="0"/>
                <a:ea typeface="黑体" panose="02010609060101010101" pitchFamily="49" charset="-122"/>
              </a:rPr>
              <a:t>3.3.2 Reactor</a:t>
            </a:r>
            <a:r>
              <a:rPr lang="zh-CN" altLang="zh-CN" sz="1800" b="1" dirty="0">
                <a:effectLst/>
                <a:latin typeface="Arial" panose="020B0604020202020204" pitchFamily="34" charset="0"/>
                <a:ea typeface="黑体" panose="02010609060101010101" pitchFamily="49" charset="-122"/>
              </a:rPr>
              <a:t>模型和</a:t>
            </a:r>
            <a:r>
              <a:rPr lang="en-US" altLang="zh-CN" sz="1800" b="1" dirty="0" err="1">
                <a:effectLst/>
                <a:latin typeface="Arial" panose="020B0604020202020204" pitchFamily="34" charset="0"/>
                <a:ea typeface="黑体" panose="02010609060101010101" pitchFamily="49" charset="-122"/>
              </a:rPr>
              <a:t>Proactor</a:t>
            </a:r>
            <a:r>
              <a:rPr lang="zh-CN" altLang="zh-CN" sz="1800" b="1" dirty="0">
                <a:effectLst/>
                <a:latin typeface="Arial" panose="020B0604020202020204" pitchFamily="34" charset="0"/>
                <a:ea typeface="黑体" panose="02010609060101010101" pitchFamily="49" charset="-122"/>
              </a:rPr>
              <a:t>模型</a:t>
            </a:r>
          </a:p>
        </p:txBody>
      </p:sp>
      <p:sp>
        <p:nvSpPr>
          <p:cNvPr id="6" name="文本框 5">
            <a:extLst>
              <a:ext uri="{FF2B5EF4-FFF2-40B4-BE49-F238E27FC236}">
                <a16:creationId xmlns:a16="http://schemas.microsoft.com/office/drawing/2014/main" id="{1A02595E-3835-40BC-AFC6-1FB62590A579}"/>
              </a:ext>
            </a:extLst>
          </p:cNvPr>
          <p:cNvSpPr txBox="1"/>
          <p:nvPr/>
        </p:nvSpPr>
        <p:spPr>
          <a:xfrm>
            <a:off x="200025" y="2047875"/>
            <a:ext cx="8629650" cy="2426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本质上，无论是</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模型或是</a:t>
            </a:r>
            <a:r>
              <a:rPr lang="en-US" altLang="zh-CN" sz="1800" dirty="0" err="1">
                <a:effectLst/>
                <a:latin typeface="Times New Roman" panose="02020603050405020304" pitchFamily="18" charset="0"/>
                <a:ea typeface="宋体" panose="02010600030101010101" pitchFamily="2" charset="-122"/>
              </a:rPr>
              <a:t>Proactor</a:t>
            </a:r>
            <a:r>
              <a:rPr lang="zh-CN" altLang="zh-CN" sz="1800" dirty="0">
                <a:effectLst/>
                <a:latin typeface="Times New Roman" panose="02020603050405020304" pitchFamily="18" charset="0"/>
                <a:ea typeface="宋体" panose="02010600030101010101" pitchFamily="2" charset="-122"/>
              </a:rPr>
              <a:t>模型，二者都是一种基于事件驱动的、高性能的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设计模型。如前文描述的，二者区别的就是</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模型是基于同步</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的，而</a:t>
            </a:r>
            <a:r>
              <a:rPr lang="en-US" altLang="zh-CN" sz="1800" dirty="0" err="1">
                <a:effectLst/>
                <a:latin typeface="Times New Roman" panose="02020603050405020304" pitchFamily="18" charset="0"/>
                <a:ea typeface="宋体" panose="02010600030101010101" pitchFamily="2" charset="-122"/>
              </a:rPr>
              <a:t>Proactor</a:t>
            </a:r>
            <a:r>
              <a:rPr lang="zh-CN" altLang="zh-CN" sz="1800" dirty="0">
                <a:effectLst/>
                <a:latin typeface="Times New Roman" panose="02020603050405020304" pitchFamily="18" charset="0"/>
                <a:ea typeface="宋体" panose="02010600030101010101" pitchFamily="2" charset="-122"/>
              </a:rPr>
              <a:t>模型是与异步</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相关的。</a:t>
            </a:r>
          </a:p>
          <a:p>
            <a:pPr marL="266700" indent="267970" algn="just">
              <a:lnSpc>
                <a:spcPts val="1570"/>
              </a:lnSpc>
              <a:spcBef>
                <a:spcPts val="300"/>
              </a:spcBef>
              <a:spcAft>
                <a:spcPts val="300"/>
              </a:spcAft>
            </a:pPr>
            <a:r>
              <a:rPr lang="en-US" altLang="zh-CN" sz="1800" b="1" dirty="0">
                <a:solidFill>
                  <a:srgbClr val="000000"/>
                </a:solidFill>
                <a:effectLst/>
                <a:latin typeface="Times New Roman" panose="02020603050405020304" pitchFamily="18" charset="0"/>
                <a:ea typeface="宋体" panose="02010600030101010101" pitchFamily="2" charset="-122"/>
              </a:rPr>
              <a:t>1. Reactor</a:t>
            </a:r>
            <a:r>
              <a:rPr lang="zh-CN" altLang="zh-CN" sz="1800" b="1" dirty="0">
                <a:solidFill>
                  <a:srgbClr val="000000"/>
                </a:solidFill>
                <a:effectLst/>
                <a:latin typeface="Times New Roman" panose="02020603050405020304" pitchFamily="18" charset="0"/>
                <a:ea typeface="宋体" panose="02010600030101010101" pitchFamily="2" charset="-122"/>
              </a:rPr>
              <a:t>模型 —— “反应堆”式的事件驱动调用机制</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在介绍</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型之前，我们先复习一下普通的函数调用机制。在普通的程序调用函数方式中，应用程序会根据处理流程主动调用并执行函数，然后程序会等待函数执行完成后的返回结果，函数会在执行完毕后将控制权回交给程序。</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至于</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模型则恰恰相反，其反置了整个处理流程。应用程序不是主动的调用某个函数完成处理，而是提供了调用函数所对应的接口并注册到</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上，并将触发调用的操作定义为事件。当系统或用户操作触发事件时，</a:t>
            </a:r>
            <a:r>
              <a:rPr lang="en-US" altLang="zh-CN" sz="1800" dirty="0">
                <a:effectLst/>
                <a:latin typeface="Times New Roman" panose="02020603050405020304" pitchFamily="18" charset="0"/>
                <a:ea typeface="宋体" panose="02010600030101010101" pitchFamily="2" charset="-122"/>
              </a:rPr>
              <a:t>Reactor</a:t>
            </a:r>
            <a:r>
              <a:rPr lang="zh-CN" altLang="zh-CN" sz="1800" dirty="0">
                <a:effectLst/>
                <a:latin typeface="Times New Roman" panose="02020603050405020304" pitchFamily="18" charset="0"/>
                <a:ea typeface="宋体" panose="02010600030101010101" pitchFamily="2" charset="-122"/>
              </a:rPr>
              <a:t>将主动调用应用程序注册的对应接口并执行函数，因此这些接口也称为“回调函数”。</a:t>
            </a:r>
          </a:p>
        </p:txBody>
      </p:sp>
    </p:spTree>
    <p:extLst>
      <p:ext uri="{BB962C8B-B14F-4D97-AF65-F5344CB8AC3E}">
        <p14:creationId xmlns:p14="http://schemas.microsoft.com/office/powerpoint/2010/main" val="4177235438"/>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TotalTime>
  <Words>2637</Words>
  <Application>Microsoft Office PowerPoint</Application>
  <PresentationFormat>全屏显示(4:3)</PresentationFormat>
  <Paragraphs>77</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黑体</vt:lpstr>
      <vt:lpstr>宋体</vt:lpstr>
      <vt:lpstr>Arial</vt:lpstr>
      <vt:lpstr>Calibri</vt:lpstr>
      <vt:lpstr>Times New Roman</vt:lpstr>
      <vt:lpstr>Wingdings</vt:lpstr>
      <vt:lpstr>Tema de Office</vt:lpstr>
      <vt:lpstr>第3章  Netty线程模型</vt:lpstr>
      <vt:lpstr>3.1 线程基础</vt:lpstr>
      <vt:lpstr>3.1 线程基础</vt:lpstr>
      <vt:lpstr>3.1 线程基础</vt:lpstr>
      <vt:lpstr>3.2 Java线程池</vt:lpstr>
      <vt:lpstr>3.2 Java线程池</vt:lpstr>
      <vt:lpstr>3.2 Java线程池</vt:lpstr>
      <vt:lpstr>3.3 Reactor模型</vt:lpstr>
      <vt:lpstr>3.3 Reactor模型</vt:lpstr>
      <vt:lpstr>3.3 Reactor模型</vt:lpstr>
      <vt:lpstr>3.4 Netty线程模型</vt:lpstr>
      <vt:lpstr>3.4 Netty线程模型</vt:lpstr>
      <vt:lpstr>3.4 Netty线程模型</vt:lpstr>
      <vt:lpstr>3.4 Netty线程模型</vt:lpstr>
      <vt:lpstr>3.4 Netty线程模型</vt:lpstr>
      <vt:lpstr>3.5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容器技术的发展</dc:title>
  <dc:creator>lenovo</dc:creator>
  <cp:lastModifiedBy>lenovo</cp:lastModifiedBy>
  <cp:revision>9</cp:revision>
  <dcterms:modified xsi:type="dcterms:W3CDTF">2023-07-27T06:25:41Z</dcterms:modified>
</cp:coreProperties>
</file>