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8" r:id="rId5"/>
    <p:sldId id="259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81" r:id="rId22"/>
    <p:sldId id="282" r:id="rId23"/>
    <p:sldId id="283" r:id="rId24"/>
    <p:sldId id="292" r:id="rId25"/>
    <p:sldId id="29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9144000" cy="6858000" type="screen4x3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7956-7411-4293-AA01-6F23FD7E6340}" type="datetimeFigureOut">
              <a:rPr lang="sv-SE" smtClean="0"/>
              <a:pPr/>
              <a:t>2012-05-04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47D8-4D81-4241-98B1-7AB3E004C8D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7956-7411-4293-AA01-6F23FD7E6340}" type="datetimeFigureOut">
              <a:rPr lang="sv-SE" smtClean="0"/>
              <a:pPr/>
              <a:t>2012-05-04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47D8-4D81-4241-98B1-7AB3E004C8D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7956-7411-4293-AA01-6F23FD7E6340}" type="datetimeFigureOut">
              <a:rPr lang="sv-SE" smtClean="0"/>
              <a:pPr/>
              <a:t>2012-05-04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47D8-4D81-4241-98B1-7AB3E004C8D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7956-7411-4293-AA01-6F23FD7E6340}" type="datetimeFigureOut">
              <a:rPr lang="sv-SE" smtClean="0"/>
              <a:pPr/>
              <a:t>2012-05-04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47D8-4D81-4241-98B1-7AB3E004C8D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7956-7411-4293-AA01-6F23FD7E6340}" type="datetimeFigureOut">
              <a:rPr lang="sv-SE" smtClean="0"/>
              <a:pPr/>
              <a:t>2012-05-04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47D8-4D81-4241-98B1-7AB3E004C8D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7956-7411-4293-AA01-6F23FD7E6340}" type="datetimeFigureOut">
              <a:rPr lang="sv-SE" smtClean="0"/>
              <a:pPr/>
              <a:t>2012-05-04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47D8-4D81-4241-98B1-7AB3E004C8D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7956-7411-4293-AA01-6F23FD7E6340}" type="datetimeFigureOut">
              <a:rPr lang="sv-SE" smtClean="0"/>
              <a:pPr/>
              <a:t>2012-05-04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47D8-4D81-4241-98B1-7AB3E004C8D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7956-7411-4293-AA01-6F23FD7E6340}" type="datetimeFigureOut">
              <a:rPr lang="sv-SE" smtClean="0"/>
              <a:pPr/>
              <a:t>2012-05-04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47D8-4D81-4241-98B1-7AB3E004C8D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7956-7411-4293-AA01-6F23FD7E6340}" type="datetimeFigureOut">
              <a:rPr lang="sv-SE" smtClean="0"/>
              <a:pPr/>
              <a:t>2012-05-04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47D8-4D81-4241-98B1-7AB3E004C8D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7956-7411-4293-AA01-6F23FD7E6340}" type="datetimeFigureOut">
              <a:rPr lang="sv-SE" smtClean="0"/>
              <a:pPr/>
              <a:t>2012-05-04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47D8-4D81-4241-98B1-7AB3E004C8D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7956-7411-4293-AA01-6F23FD7E6340}" type="datetimeFigureOut">
              <a:rPr lang="sv-SE" smtClean="0"/>
              <a:pPr/>
              <a:t>2012-05-04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47D8-4D81-4241-98B1-7AB3E004C8D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7956-7411-4293-AA01-6F23FD7E6340}" type="datetimeFigureOut">
              <a:rPr lang="sv-SE" smtClean="0"/>
              <a:pPr/>
              <a:t>2012-05-04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047D8-4D81-4241-98B1-7AB3E004C8DE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Real-Time</a:t>
            </a:r>
            <a:r>
              <a:rPr lang="sv-SE" dirty="0" smtClean="0"/>
              <a:t> </a:t>
            </a:r>
            <a:r>
              <a:rPr lang="sv-SE" dirty="0" err="1" smtClean="0"/>
              <a:t>Mutli-core</a:t>
            </a:r>
            <a:r>
              <a:rPr lang="sv-SE" dirty="0" smtClean="0"/>
              <a:t> </a:t>
            </a:r>
            <a:r>
              <a:rPr lang="sv-SE" dirty="0" err="1" smtClean="0"/>
              <a:t>Scheduling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Moris Behnam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scheduling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Constrained and arbitrary </a:t>
            </a:r>
            <a:r>
              <a:rPr lang="en-US" sz="2000" dirty="0" err="1" smtClean="0"/>
              <a:t>dealine</a:t>
            </a:r>
            <a:endParaRPr lang="en-US" sz="2000" dirty="0" smtClean="0"/>
          </a:p>
          <a:p>
            <a:r>
              <a:rPr lang="sv-SE" sz="2000" dirty="0" smtClean="0"/>
              <a:t>FFB-FFD </a:t>
            </a:r>
            <a:r>
              <a:rPr lang="sv-SE" sz="2000" dirty="0" err="1" smtClean="0"/>
              <a:t>algorithm</a:t>
            </a:r>
            <a:r>
              <a:rPr lang="sv-SE" sz="2000" dirty="0" smtClean="0"/>
              <a:t> (deadline monotonic with </a:t>
            </a:r>
            <a:r>
              <a:rPr lang="sv-SE" sz="2000" dirty="0" err="1" smtClean="0"/>
              <a:t>decreasing</a:t>
            </a:r>
            <a:r>
              <a:rPr lang="sv-SE" sz="2000" dirty="0" smtClean="0"/>
              <a:t> </a:t>
            </a:r>
            <a:r>
              <a:rPr lang="sv-SE" sz="2000" dirty="0" err="1" smtClean="0"/>
              <a:t>density</a:t>
            </a:r>
            <a:r>
              <a:rPr lang="sv-SE" sz="2000" dirty="0" smtClean="0"/>
              <a:t>) and </a:t>
            </a:r>
            <a:r>
              <a:rPr lang="sv-SE" sz="2000" dirty="0" err="1" smtClean="0"/>
              <a:t>assuming</a:t>
            </a:r>
            <a:r>
              <a:rPr lang="sv-SE" sz="2000" dirty="0" smtClean="0"/>
              <a:t> </a:t>
            </a:r>
          </a:p>
          <a:p>
            <a:pPr lvl="1"/>
            <a:r>
              <a:rPr lang="sv-SE" sz="1600" dirty="0" err="1" smtClean="0"/>
              <a:t>constrained-deadlines</a:t>
            </a:r>
            <a:endParaRPr lang="sv-SE" sz="1600" dirty="0" smtClean="0"/>
          </a:p>
          <a:p>
            <a:pPr lvl="1"/>
            <a:endParaRPr lang="sv-SE" sz="1600" dirty="0" smtClean="0"/>
          </a:p>
          <a:p>
            <a:pPr lvl="1"/>
            <a:r>
              <a:rPr lang="sv-SE" sz="1600" dirty="0" err="1" smtClean="0"/>
              <a:t>arbitrary</a:t>
            </a:r>
            <a:r>
              <a:rPr lang="sv-SE" sz="1600" dirty="0" smtClean="0"/>
              <a:t> deadlines</a:t>
            </a:r>
          </a:p>
          <a:p>
            <a:pPr lvl="1"/>
            <a:endParaRPr lang="sv-SE" sz="1600" dirty="0" smtClean="0"/>
          </a:p>
          <a:p>
            <a:r>
              <a:rPr lang="sv-SE" sz="2000" dirty="0" smtClean="0"/>
              <a:t>EDF-FFD </a:t>
            </a:r>
            <a:r>
              <a:rPr lang="en-US" sz="2000" dirty="0"/>
              <a:t>(decreasing density)</a:t>
            </a:r>
            <a:endParaRPr lang="sv-SE" sz="2000" dirty="0" smtClean="0"/>
          </a:p>
          <a:p>
            <a:pPr lvl="1"/>
            <a:r>
              <a:rPr lang="sv-SE" sz="1600" dirty="0" err="1" smtClean="0"/>
              <a:t>constrained-deadlines</a:t>
            </a:r>
            <a:endParaRPr lang="sv-SE" sz="1600" dirty="0" smtClean="0"/>
          </a:p>
          <a:p>
            <a:pPr lvl="1"/>
            <a:endParaRPr lang="sv-SE" sz="1600" dirty="0" smtClean="0"/>
          </a:p>
          <a:p>
            <a:pPr lvl="1"/>
            <a:r>
              <a:rPr lang="sv-SE" sz="1600" dirty="0" err="1" smtClean="0"/>
              <a:t>arbitrary</a:t>
            </a:r>
            <a:r>
              <a:rPr lang="sv-SE" sz="1600" dirty="0" smtClean="0"/>
              <a:t> deadlines</a:t>
            </a:r>
          </a:p>
          <a:p>
            <a:pPr lvl="1"/>
            <a:endParaRPr lang="sv-SE" sz="1600" dirty="0" smtClean="0"/>
          </a:p>
          <a:p>
            <a:endParaRPr lang="sv-SE" sz="2000" dirty="0" smtClean="0"/>
          </a:p>
          <a:p>
            <a:endParaRPr lang="sv-SE" sz="2000" dirty="0" smtClean="0"/>
          </a:p>
          <a:p>
            <a:endParaRPr lang="sv-SE" sz="2000" dirty="0" smtClean="0"/>
          </a:p>
          <a:p>
            <a:endParaRPr lang="sv-SE" sz="2000" dirty="0" smtClean="0"/>
          </a:p>
          <a:p>
            <a:endParaRPr lang="sv-SE" sz="2000" dirty="0" smtClean="0"/>
          </a:p>
          <a:p>
            <a:endParaRPr lang="sv-SE" sz="2000" dirty="0" smtClean="0"/>
          </a:p>
          <a:p>
            <a:endParaRPr lang="sv-SE" sz="2000" dirty="0" smtClean="0"/>
          </a:p>
          <a:p>
            <a:endParaRPr lang="sv-SE" sz="2000" dirty="0" smtClean="0"/>
          </a:p>
          <a:p>
            <a:endParaRPr lang="sv-SE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872" y="2528900"/>
            <a:ext cx="25908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3868" y="3068960"/>
            <a:ext cx="39147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43908" y="3969060"/>
            <a:ext cx="24003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1880" y="4689140"/>
            <a:ext cx="32289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Global </a:t>
            </a:r>
            <a:r>
              <a:rPr lang="sv-SE" dirty="0" err="1" smtClean="0"/>
              <a:t>scheduling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err="1" smtClean="0"/>
              <a:t>Advantages</a:t>
            </a:r>
            <a:endParaRPr lang="sv-SE" sz="2000" dirty="0" smtClean="0"/>
          </a:p>
          <a:p>
            <a:pPr lvl="1"/>
            <a:r>
              <a:rPr lang="en-US" sz="1600" dirty="0" smtClean="0"/>
              <a:t>Fewer context switches / pre-</a:t>
            </a:r>
            <a:r>
              <a:rPr lang="en-US" sz="1600" dirty="0" err="1" smtClean="0"/>
              <a:t>emptions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Unused capacity can be used by all other tasks </a:t>
            </a:r>
          </a:p>
          <a:p>
            <a:pPr lvl="1"/>
            <a:r>
              <a:rPr lang="en-US" sz="1600" dirty="0" smtClean="0"/>
              <a:t>More appropriate for open systems</a:t>
            </a:r>
          </a:p>
          <a:p>
            <a:endParaRPr lang="en-US" sz="2000" dirty="0" smtClean="0"/>
          </a:p>
          <a:p>
            <a:r>
              <a:rPr lang="en-US" sz="2000" dirty="0" smtClean="0"/>
              <a:t>Disadvantages</a:t>
            </a:r>
          </a:p>
          <a:p>
            <a:pPr lvl="1"/>
            <a:r>
              <a:rPr lang="en-US" sz="1600" dirty="0" smtClean="0"/>
              <a:t>Job migration overhead </a:t>
            </a:r>
          </a:p>
          <a:p>
            <a:pPr lvl="1">
              <a:buNone/>
            </a:pPr>
            <a:r>
              <a:rPr lang="en-US" sz="1600" dirty="0" smtClean="0"/>
              <a:t> </a:t>
            </a:r>
            <a:endParaRPr lang="sv-SE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Global </a:t>
            </a:r>
            <a:r>
              <a:rPr lang="sv-SE" dirty="0" err="1" smtClean="0"/>
              <a:t>scheduling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Implicit deadline and periodic tasks</a:t>
            </a:r>
          </a:p>
          <a:p>
            <a:r>
              <a:rPr lang="en-US" sz="2000" dirty="0" smtClean="0"/>
              <a:t>Global RM, fully preemptive and migration  </a:t>
            </a:r>
          </a:p>
          <a:p>
            <a:pPr>
              <a:buNone/>
            </a:pPr>
            <a:r>
              <a:rPr lang="en-US" sz="2000" dirty="0" smtClean="0"/>
              <a:t>	 example: n=m+1, t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,..,t</a:t>
            </a:r>
            <a:r>
              <a:rPr lang="en-US" sz="2000" baseline="-25000" dirty="0" smtClean="0"/>
              <a:t>n-1</a:t>
            </a:r>
            <a:r>
              <a:rPr lang="en-US" sz="2000" dirty="0" smtClean="0"/>
              <a:t>(C=2ε, T=1),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(C=1, T=1 + ε)</a:t>
            </a:r>
          </a:p>
          <a:p>
            <a:endParaRPr lang="en-US" sz="2000" dirty="0" smtClean="0"/>
          </a:p>
          <a:p>
            <a:r>
              <a:rPr lang="en-US" sz="2000" dirty="0" smtClean="0"/>
              <a:t>Increase the priority of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n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1691680" y="3140968"/>
            <a:ext cx="6196416" cy="2313548"/>
            <a:chOff x="1727684" y="3140968"/>
            <a:chExt cx="6196416" cy="231354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339752" y="3465004"/>
              <a:ext cx="40684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120172" y="4705399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 smtClean="0"/>
                <a:t>time</a:t>
              </a:r>
              <a:endParaRPr lang="sv-SE" sz="14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339752" y="4725144"/>
              <a:ext cx="40684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727684" y="3140968"/>
              <a:ext cx="504056" cy="4680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P</a:t>
              </a:r>
              <a:r>
                <a:rPr lang="sv-SE" baseline="-25000" dirty="0" smtClean="0"/>
                <a:t>1</a:t>
              </a:r>
              <a:endParaRPr lang="sv-SE" baseline="-25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27684" y="4401108"/>
              <a:ext cx="504056" cy="4680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P</a:t>
              </a:r>
              <a:r>
                <a:rPr lang="sv-SE" baseline="-25000" dirty="0" smtClean="0"/>
                <a:t>m</a:t>
              </a:r>
              <a:endParaRPr lang="sv-SE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39752" y="3212976"/>
              <a:ext cx="360040" cy="2520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t</a:t>
              </a:r>
              <a:r>
                <a:rPr lang="sv-SE" sz="1600" baseline="-25000" dirty="0" smtClean="0">
                  <a:solidFill>
                    <a:schemeClr val="tx1"/>
                  </a:solidFill>
                </a:rPr>
                <a:t>1</a:t>
              </a:r>
              <a:endParaRPr lang="sv-SE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35796" y="3212976"/>
              <a:ext cx="2952328" cy="2520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>
                  <a:solidFill>
                    <a:schemeClr val="tx1"/>
                  </a:solidFill>
                </a:rPr>
                <a:t>t</a:t>
              </a:r>
              <a:r>
                <a:rPr lang="sv-SE" baseline="-25000" dirty="0" err="1" smtClean="0">
                  <a:solidFill>
                    <a:schemeClr val="tx1"/>
                  </a:solidFill>
                </a:rPr>
                <a:t>n</a:t>
              </a:r>
              <a:endParaRPr lang="sv-SE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339752" y="4473116"/>
              <a:ext cx="360040" cy="2520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err="1" smtClean="0">
                  <a:solidFill>
                    <a:schemeClr val="tx1"/>
                  </a:solidFill>
                </a:rPr>
                <a:t>t</a:t>
              </a:r>
              <a:r>
                <a:rPr lang="sv-SE" sz="1600" baseline="-25000" dirty="0" err="1" smtClean="0">
                  <a:solidFill>
                    <a:schemeClr val="tx1"/>
                  </a:solidFill>
                </a:rPr>
                <a:t>m</a:t>
              </a:r>
              <a:endParaRPr lang="sv-SE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88124" y="3212976"/>
              <a:ext cx="360040" cy="2520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t</a:t>
              </a:r>
              <a:r>
                <a:rPr lang="sv-SE" sz="1600" baseline="-25000" dirty="0" smtClean="0">
                  <a:solidFill>
                    <a:schemeClr val="tx1"/>
                  </a:solidFill>
                </a:rPr>
                <a:t>1</a:t>
              </a:r>
              <a:endParaRPr lang="sv-SE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16116" y="4473116"/>
              <a:ext cx="360040" cy="2520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err="1" smtClean="0">
                  <a:solidFill>
                    <a:schemeClr val="tx1"/>
                  </a:solidFill>
                </a:rPr>
                <a:t>t</a:t>
              </a:r>
              <a:r>
                <a:rPr lang="sv-SE" sz="1600" baseline="-25000" dirty="0" err="1" smtClean="0">
                  <a:solidFill>
                    <a:schemeClr val="tx1"/>
                  </a:solidFill>
                </a:rPr>
                <a:t>m</a:t>
              </a:r>
              <a:endParaRPr lang="sv-SE" sz="16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5688124" y="3537012"/>
              <a:ext cx="828092" cy="54006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444208" y="3969060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Miss deadline</a:t>
              </a:r>
              <a:endParaRPr lang="sv-SE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>
              <a:off x="4176365" y="4077457"/>
              <a:ext cx="216000" cy="794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951820" y="5085184"/>
              <a:ext cx="2084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Utilization</a:t>
              </a:r>
              <a:r>
                <a:rPr lang="sv-SE" dirty="0" smtClean="0"/>
                <a:t> </a:t>
              </a:r>
              <a:r>
                <a:rPr lang="sv-SE" dirty="0" err="1" smtClean="0"/>
                <a:t>bound</a:t>
              </a:r>
              <a:r>
                <a:rPr lang="sv-SE" dirty="0" smtClean="0"/>
                <a:t> ≈0</a:t>
              </a:r>
              <a:endParaRPr lang="sv-SE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691680" y="3681028"/>
            <a:ext cx="4912182" cy="1872208"/>
            <a:chOff x="1727684" y="3140968"/>
            <a:chExt cx="4912182" cy="1872208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2339752" y="3465004"/>
              <a:ext cx="40684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120172" y="4705399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 smtClean="0"/>
                <a:t>time</a:t>
              </a:r>
              <a:endParaRPr lang="sv-SE" sz="1400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2339752" y="4725144"/>
              <a:ext cx="40684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1727684" y="3140968"/>
              <a:ext cx="504056" cy="4680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P</a:t>
              </a:r>
              <a:r>
                <a:rPr lang="sv-SE" baseline="-25000" dirty="0" smtClean="0"/>
                <a:t>1</a:t>
              </a:r>
              <a:endParaRPr lang="sv-SE" baseline="-250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27684" y="4401108"/>
              <a:ext cx="504056" cy="4680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P</a:t>
              </a:r>
              <a:r>
                <a:rPr lang="sv-SE" baseline="-25000" dirty="0" smtClean="0"/>
                <a:t>m</a:t>
              </a:r>
              <a:endParaRPr lang="sv-SE" baseline="-250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699792" y="4473116"/>
              <a:ext cx="360040" cy="2520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t</a:t>
              </a:r>
              <a:r>
                <a:rPr lang="sv-SE" sz="1600" baseline="-25000" dirty="0" smtClean="0">
                  <a:solidFill>
                    <a:schemeClr val="tx1"/>
                  </a:solidFill>
                </a:rPr>
                <a:t>1</a:t>
              </a:r>
              <a:endParaRPr lang="sv-SE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375756" y="3212976"/>
              <a:ext cx="3132348" cy="2520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>
                  <a:solidFill>
                    <a:schemeClr val="tx1"/>
                  </a:solidFill>
                </a:rPr>
                <a:t>t</a:t>
              </a:r>
              <a:r>
                <a:rPr lang="sv-SE" baseline="-25000" dirty="0" err="1" smtClean="0">
                  <a:solidFill>
                    <a:schemeClr val="tx1"/>
                  </a:solidFill>
                </a:rPr>
                <a:t>n</a:t>
              </a:r>
              <a:endParaRPr lang="sv-SE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339752" y="4473116"/>
              <a:ext cx="360040" cy="2520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err="1" smtClean="0">
                  <a:solidFill>
                    <a:schemeClr val="tx1"/>
                  </a:solidFill>
                </a:rPr>
                <a:t>t</a:t>
              </a:r>
              <a:r>
                <a:rPr lang="sv-SE" sz="1600" baseline="-25000" dirty="0" err="1" smtClean="0">
                  <a:solidFill>
                    <a:schemeClr val="tx1"/>
                  </a:solidFill>
                </a:rPr>
                <a:t>m</a:t>
              </a:r>
              <a:endParaRPr lang="sv-SE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976156" y="4473116"/>
              <a:ext cx="360040" cy="2520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t</a:t>
              </a:r>
              <a:r>
                <a:rPr lang="sv-SE" sz="1600" baseline="-25000" dirty="0" smtClean="0">
                  <a:solidFill>
                    <a:schemeClr val="tx1"/>
                  </a:solidFill>
                </a:rPr>
                <a:t>1</a:t>
              </a:r>
              <a:endParaRPr lang="sv-SE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16116" y="4473116"/>
              <a:ext cx="360040" cy="2520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err="1" smtClean="0">
                  <a:solidFill>
                    <a:schemeClr val="tx1"/>
                  </a:solidFill>
                </a:rPr>
                <a:t>t</a:t>
              </a:r>
              <a:r>
                <a:rPr lang="sv-SE" sz="1600" baseline="-25000" dirty="0" err="1" smtClean="0">
                  <a:solidFill>
                    <a:schemeClr val="tx1"/>
                  </a:solidFill>
                </a:rPr>
                <a:t>m</a:t>
              </a:r>
              <a:endParaRPr lang="sv-SE" sz="16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5400000">
              <a:off x="4176365" y="4077457"/>
              <a:ext cx="216000" cy="794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Global </a:t>
            </a:r>
            <a:r>
              <a:rPr lang="sv-SE" dirty="0" err="1" smtClean="0"/>
              <a:t>scheduling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RM‐US(m/(3m‐2) algorithm</a:t>
            </a:r>
          </a:p>
          <a:p>
            <a:r>
              <a:rPr lang="en-US" sz="2000" dirty="0" smtClean="0"/>
              <a:t>Tasks are categorized based on their utilization</a:t>
            </a:r>
          </a:p>
          <a:p>
            <a:r>
              <a:rPr lang="en-US" sz="2000" dirty="0" smtClean="0"/>
              <a:t>A task </a:t>
            </a:r>
            <a:r>
              <a:rPr lang="sv-SE" sz="2000" dirty="0" smtClean="0"/>
              <a:t>t</a:t>
            </a:r>
            <a:r>
              <a:rPr lang="sv-SE" sz="2000" baseline="-25000" dirty="0" smtClean="0"/>
              <a:t>i</a:t>
            </a:r>
            <a:r>
              <a:rPr lang="sv-SE" sz="2000" dirty="0" smtClean="0"/>
              <a:t> is </a:t>
            </a:r>
            <a:r>
              <a:rPr lang="sv-SE" sz="2000" dirty="0" err="1" smtClean="0"/>
              <a:t>considered</a:t>
            </a:r>
            <a:r>
              <a:rPr lang="sv-SE" sz="2000" dirty="0" smtClean="0"/>
              <a:t> heavy </a:t>
            </a:r>
            <a:r>
              <a:rPr lang="sv-SE" sz="2000" dirty="0" err="1" smtClean="0"/>
              <a:t>if</a:t>
            </a:r>
            <a:r>
              <a:rPr lang="sv-SE" sz="2000" dirty="0" smtClean="0"/>
              <a:t> </a:t>
            </a:r>
            <a:r>
              <a:rPr lang="sv-SE" sz="2000" i="1" dirty="0" err="1" smtClean="0"/>
              <a:t>C</a:t>
            </a:r>
            <a:r>
              <a:rPr lang="sv-SE" sz="2000" i="1" baseline="-25000" dirty="0" err="1" smtClean="0"/>
              <a:t>i</a:t>
            </a:r>
            <a:r>
              <a:rPr lang="sv-SE" sz="2000" i="1" dirty="0" err="1" smtClean="0"/>
              <a:t>/T</a:t>
            </a:r>
            <a:r>
              <a:rPr lang="sv-SE" sz="2000" i="1" baseline="-25000" dirty="0" err="1" smtClean="0"/>
              <a:t>i</a:t>
            </a:r>
            <a:r>
              <a:rPr lang="sv-SE" sz="2000" i="1" baseline="-25000" dirty="0" smtClean="0"/>
              <a:t> </a:t>
            </a:r>
            <a:r>
              <a:rPr lang="sv-SE" sz="2000" i="1" dirty="0" smtClean="0"/>
              <a:t>&gt; m/(3m‐2)</a:t>
            </a:r>
          </a:p>
          <a:p>
            <a:r>
              <a:rPr lang="sv-SE" sz="2000" i="1" dirty="0" err="1" smtClean="0"/>
              <a:t>Otherwise</a:t>
            </a:r>
            <a:r>
              <a:rPr lang="sv-SE" sz="2000" i="1" dirty="0" smtClean="0"/>
              <a:t> it is </a:t>
            </a:r>
            <a:r>
              <a:rPr lang="sv-SE" sz="2000" i="1" dirty="0" err="1" smtClean="0"/>
              <a:t>considered</a:t>
            </a:r>
            <a:r>
              <a:rPr lang="sv-SE" sz="2000" i="1" dirty="0" smtClean="0"/>
              <a:t> as light</a:t>
            </a:r>
          </a:p>
          <a:p>
            <a:r>
              <a:rPr lang="sv-SE" sz="2000" i="1" dirty="0" smtClean="0"/>
              <a:t>Heavy tasks </a:t>
            </a:r>
            <a:r>
              <a:rPr lang="sv-SE" sz="2000" i="1" dirty="0" err="1" smtClean="0"/>
              <a:t>assigned</a:t>
            </a:r>
            <a:r>
              <a:rPr lang="sv-SE" sz="2000" i="1" dirty="0" smtClean="0"/>
              <a:t> </a:t>
            </a:r>
            <a:r>
              <a:rPr lang="sv-SE" sz="2000" i="1" dirty="0" err="1" smtClean="0"/>
              <a:t>higher</a:t>
            </a:r>
            <a:r>
              <a:rPr lang="sv-SE" sz="2000" i="1" dirty="0" smtClean="0"/>
              <a:t> </a:t>
            </a:r>
            <a:r>
              <a:rPr lang="sv-SE" sz="2000" i="1" dirty="0" err="1" smtClean="0"/>
              <a:t>priority</a:t>
            </a:r>
            <a:r>
              <a:rPr lang="sv-SE" sz="2000" i="1" dirty="0" smtClean="0"/>
              <a:t> </a:t>
            </a:r>
            <a:r>
              <a:rPr lang="sv-SE" sz="2000" i="1" dirty="0" err="1" smtClean="0"/>
              <a:t>than</a:t>
            </a:r>
            <a:r>
              <a:rPr lang="sv-SE" sz="2000" i="1" dirty="0" smtClean="0"/>
              <a:t> </a:t>
            </a:r>
            <a:r>
              <a:rPr lang="sv-SE" sz="2000" i="1" dirty="0" err="1" smtClean="0"/>
              <a:t>lighter</a:t>
            </a:r>
            <a:endParaRPr lang="sv-SE" sz="2000" i="1" dirty="0" smtClean="0"/>
          </a:p>
          <a:p>
            <a:r>
              <a:rPr lang="sv-SE" sz="2000" i="1" dirty="0" smtClean="0"/>
              <a:t>RM is </a:t>
            </a:r>
            <a:r>
              <a:rPr lang="sv-SE" sz="2000" i="1" dirty="0" err="1" smtClean="0"/>
              <a:t>applied</a:t>
            </a:r>
            <a:r>
              <a:rPr lang="sv-SE" sz="2000" i="1" dirty="0" smtClean="0"/>
              <a:t> on the light tasks to </a:t>
            </a:r>
            <a:r>
              <a:rPr lang="sv-SE" sz="2000" i="1" dirty="0" err="1" smtClean="0"/>
              <a:t>assign</a:t>
            </a:r>
            <a:r>
              <a:rPr lang="sv-SE" sz="2000" i="1" dirty="0" smtClean="0"/>
              <a:t> </a:t>
            </a:r>
            <a:r>
              <a:rPr lang="sv-SE" sz="2000" i="1" dirty="0" err="1" smtClean="0"/>
              <a:t>priority</a:t>
            </a:r>
            <a:r>
              <a:rPr lang="sv-SE" sz="2000" i="1" dirty="0" smtClean="0"/>
              <a:t> </a:t>
            </a:r>
          </a:p>
          <a:p>
            <a:r>
              <a:rPr lang="sv-SE" sz="2000" i="1" dirty="0" err="1" smtClean="0"/>
              <a:t>Utilization</a:t>
            </a:r>
            <a:r>
              <a:rPr lang="sv-SE" sz="2000" i="1" dirty="0" smtClean="0"/>
              <a:t> </a:t>
            </a:r>
            <a:r>
              <a:rPr lang="sv-SE" sz="2000" i="1" dirty="0" err="1" smtClean="0"/>
              <a:t>bound</a:t>
            </a:r>
            <a:r>
              <a:rPr lang="sv-SE" sz="2000" i="1" dirty="0" smtClean="0"/>
              <a:t> is U</a:t>
            </a:r>
            <a:r>
              <a:rPr lang="en-US" sz="2000" baseline="-25000" dirty="0" smtClean="0"/>
              <a:t>RM‐US(m/(3m‐2)</a:t>
            </a:r>
            <a:r>
              <a:rPr lang="sv-SE" sz="2000" i="1" dirty="0" smtClean="0"/>
              <a:t>=</a:t>
            </a:r>
            <a:r>
              <a:rPr lang="sv-SE" sz="2000" i="1" dirty="0" err="1" smtClean="0"/>
              <a:t>m*m</a:t>
            </a:r>
            <a:r>
              <a:rPr lang="sv-SE" sz="2000" i="1" dirty="0" smtClean="0"/>
              <a:t>/(3m‐2)</a:t>
            </a:r>
          </a:p>
          <a:p>
            <a:r>
              <a:rPr lang="en-US" sz="2000" dirty="0" smtClean="0"/>
              <a:t>Example: suppose a systems has n=4, m=3 with the following task parameters  </a:t>
            </a:r>
            <a:r>
              <a:rPr lang="sv-SE" sz="2000" dirty="0" smtClean="0"/>
              <a:t>t</a:t>
            </a:r>
            <a:r>
              <a:rPr lang="sv-SE" sz="2000" baseline="-25000" dirty="0" smtClean="0"/>
              <a:t>1</a:t>
            </a:r>
            <a:r>
              <a:rPr lang="sv-SE" sz="2000" dirty="0" smtClean="0"/>
              <a:t> (0.4,4), t</a:t>
            </a:r>
            <a:r>
              <a:rPr lang="sv-SE" sz="2000" baseline="-25000" dirty="0" smtClean="0"/>
              <a:t>2</a:t>
            </a:r>
            <a:r>
              <a:rPr lang="sv-SE" sz="2000" dirty="0" smtClean="0"/>
              <a:t> (0.6,6), t</a:t>
            </a:r>
            <a:r>
              <a:rPr lang="sv-SE" sz="2000" baseline="-25000" dirty="0" smtClean="0"/>
              <a:t>3</a:t>
            </a:r>
            <a:r>
              <a:rPr lang="sv-SE" sz="2000" dirty="0" smtClean="0"/>
              <a:t> (0.45,9), t</a:t>
            </a:r>
            <a:r>
              <a:rPr lang="sv-SE" sz="2000" baseline="-25000" dirty="0" smtClean="0"/>
              <a:t>4</a:t>
            </a:r>
            <a:r>
              <a:rPr lang="sv-SE" sz="2000" dirty="0" smtClean="0"/>
              <a:t> (8,10), </a:t>
            </a:r>
            <a:r>
              <a:rPr lang="sv-SE" sz="2000" dirty="0" err="1" smtClean="0"/>
              <a:t>then</a:t>
            </a:r>
            <a:r>
              <a:rPr lang="sv-SE" sz="2000" dirty="0" smtClean="0"/>
              <a:t> the </a:t>
            </a:r>
            <a:r>
              <a:rPr lang="sv-SE" sz="2000" dirty="0" err="1" smtClean="0"/>
              <a:t>priority</a:t>
            </a:r>
            <a:r>
              <a:rPr lang="sv-SE" sz="2000" dirty="0" smtClean="0"/>
              <a:t> </a:t>
            </a:r>
            <a:r>
              <a:rPr lang="sv-SE" sz="2000" dirty="0" err="1" smtClean="0"/>
              <a:t>assignment</a:t>
            </a:r>
            <a:r>
              <a:rPr lang="sv-SE" sz="2000" dirty="0" smtClean="0"/>
              <a:t> </a:t>
            </a:r>
            <a:r>
              <a:rPr lang="sv-SE" sz="2000" dirty="0" err="1" smtClean="0"/>
              <a:t>according</a:t>
            </a:r>
            <a:r>
              <a:rPr lang="sv-SE" sz="2000" dirty="0" smtClean="0"/>
              <a:t> to the </a:t>
            </a:r>
            <a:r>
              <a:rPr lang="sv-SE" sz="2000" dirty="0" err="1" smtClean="0"/>
              <a:t>algorithm</a:t>
            </a:r>
            <a:r>
              <a:rPr lang="sv-SE" sz="2000" dirty="0" smtClean="0"/>
              <a:t> </a:t>
            </a:r>
            <a:r>
              <a:rPr lang="sv-SE" sz="2000" dirty="0" err="1" smtClean="0"/>
              <a:t>will</a:t>
            </a:r>
            <a:r>
              <a:rPr lang="sv-SE" sz="2000" dirty="0" smtClean="0"/>
              <a:t> be, the </a:t>
            </a:r>
            <a:r>
              <a:rPr lang="sv-SE" sz="2000" dirty="0" err="1" smtClean="0"/>
              <a:t>highest</a:t>
            </a:r>
            <a:r>
              <a:rPr lang="sv-SE" sz="2000" dirty="0" smtClean="0"/>
              <a:t> for t</a:t>
            </a:r>
            <a:r>
              <a:rPr lang="sv-SE" sz="2000" baseline="-25000" dirty="0" smtClean="0"/>
              <a:t>4</a:t>
            </a:r>
            <a:r>
              <a:rPr lang="sv-SE" sz="2000" dirty="0" smtClean="0"/>
              <a:t> as it is a heavy task and </a:t>
            </a:r>
            <a:r>
              <a:rPr lang="sv-SE" sz="2000" dirty="0" err="1" smtClean="0"/>
              <a:t>then</a:t>
            </a:r>
            <a:r>
              <a:rPr lang="sv-SE" sz="2000" dirty="0" smtClean="0"/>
              <a:t> t</a:t>
            </a:r>
            <a:r>
              <a:rPr lang="sv-SE" sz="2000" baseline="-25000" dirty="0" smtClean="0"/>
              <a:t>1</a:t>
            </a:r>
            <a:r>
              <a:rPr lang="sv-SE" sz="2000" dirty="0" smtClean="0"/>
              <a:t>, t</a:t>
            </a:r>
            <a:r>
              <a:rPr lang="sv-SE" sz="2000" baseline="-25000" dirty="0" smtClean="0"/>
              <a:t>2</a:t>
            </a:r>
            <a:r>
              <a:rPr lang="sv-SE" sz="2000" dirty="0" smtClean="0"/>
              <a:t>, t</a:t>
            </a:r>
            <a:r>
              <a:rPr lang="sv-SE" sz="2000" baseline="-25000" dirty="0" smtClean="0"/>
              <a:t>3</a:t>
            </a:r>
            <a:r>
              <a:rPr lang="sv-SE" sz="2000" dirty="0" smtClean="0"/>
              <a:t> (</a:t>
            </a:r>
            <a:r>
              <a:rPr lang="sv-SE" sz="2000" dirty="0" err="1" smtClean="0"/>
              <a:t>lowest</a:t>
            </a:r>
            <a:r>
              <a:rPr lang="sv-SE" sz="2000" dirty="0" smtClean="0"/>
              <a:t>), </a:t>
            </a:r>
            <a:r>
              <a:rPr lang="sv-SE" sz="2000" dirty="0" err="1" smtClean="0"/>
              <a:t>based</a:t>
            </a:r>
            <a:r>
              <a:rPr lang="sv-SE" sz="2000" dirty="0" smtClean="0"/>
              <a:t> on RM.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Global </a:t>
            </a:r>
            <a:r>
              <a:rPr lang="sv-SE" dirty="0" err="1" smtClean="0"/>
              <a:t>scheduling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Global EDF, fully preemptive and migration (fixed job priority, dynamic task priority) </a:t>
            </a:r>
          </a:p>
          <a:p>
            <a:r>
              <a:rPr lang="en-US" sz="2000" i="1" dirty="0" smtClean="0"/>
              <a:t>Utilization based, U</a:t>
            </a:r>
            <a:r>
              <a:rPr lang="en-US" sz="2000" i="1" baseline="-25000" dirty="0" smtClean="0"/>
              <a:t>EDF</a:t>
            </a:r>
            <a:r>
              <a:rPr lang="en-US" sz="2000" i="1" dirty="0" smtClean="0"/>
              <a:t> = m − (m −1)</a:t>
            </a:r>
            <a:r>
              <a:rPr lang="en-US" sz="2000" i="1" dirty="0" err="1" smtClean="0"/>
              <a:t>u</a:t>
            </a:r>
            <a:r>
              <a:rPr lang="en-US" sz="2000" i="1" baseline="-25000" dirty="0" err="1" smtClean="0"/>
              <a:t>max</a:t>
            </a:r>
            <a:endParaRPr lang="en-US" sz="2000" baseline="-25000" dirty="0" smtClean="0"/>
          </a:p>
          <a:p>
            <a:r>
              <a:rPr lang="en-US" sz="2000" dirty="0" smtClean="0"/>
              <a:t>Same problem as in global RM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691680" y="3140968"/>
            <a:ext cx="6196416" cy="1872208"/>
            <a:chOff x="1727684" y="3140968"/>
            <a:chExt cx="6196416" cy="187220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339752" y="3465004"/>
              <a:ext cx="40684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120172" y="4705399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 smtClean="0"/>
                <a:t>time</a:t>
              </a:r>
              <a:endParaRPr lang="sv-SE" sz="14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339752" y="4725144"/>
              <a:ext cx="40684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27684" y="3140968"/>
              <a:ext cx="504056" cy="4680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P</a:t>
              </a:r>
              <a:r>
                <a:rPr lang="sv-SE" baseline="-25000" dirty="0" smtClean="0"/>
                <a:t>1</a:t>
              </a:r>
              <a:endParaRPr lang="sv-SE" baseline="-25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27684" y="4401108"/>
              <a:ext cx="504056" cy="4680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P</a:t>
              </a:r>
              <a:r>
                <a:rPr lang="sv-SE" baseline="-25000" dirty="0" smtClean="0"/>
                <a:t>m</a:t>
              </a:r>
              <a:endParaRPr lang="sv-SE" baseline="-25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39752" y="3212976"/>
              <a:ext cx="360040" cy="2520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t</a:t>
              </a:r>
              <a:r>
                <a:rPr lang="sv-SE" sz="1600" baseline="-25000" dirty="0" smtClean="0">
                  <a:solidFill>
                    <a:schemeClr val="tx1"/>
                  </a:solidFill>
                </a:rPr>
                <a:t>1</a:t>
              </a:r>
              <a:endParaRPr lang="sv-SE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35796" y="3212976"/>
              <a:ext cx="2952328" cy="2520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>
                  <a:solidFill>
                    <a:schemeClr val="tx1"/>
                  </a:solidFill>
                </a:rPr>
                <a:t>t</a:t>
              </a:r>
              <a:r>
                <a:rPr lang="sv-SE" baseline="-25000" dirty="0" err="1" smtClean="0">
                  <a:solidFill>
                    <a:schemeClr val="tx1"/>
                  </a:solidFill>
                </a:rPr>
                <a:t>n</a:t>
              </a:r>
              <a:endParaRPr lang="sv-SE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9752" y="4473116"/>
              <a:ext cx="360040" cy="2520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err="1" smtClean="0">
                  <a:solidFill>
                    <a:schemeClr val="tx1"/>
                  </a:solidFill>
                </a:rPr>
                <a:t>t</a:t>
              </a:r>
              <a:r>
                <a:rPr lang="sv-SE" sz="1600" baseline="-25000" dirty="0" err="1" smtClean="0">
                  <a:solidFill>
                    <a:schemeClr val="tx1"/>
                  </a:solidFill>
                </a:rPr>
                <a:t>m</a:t>
              </a:r>
              <a:endParaRPr lang="sv-SE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88124" y="3212976"/>
              <a:ext cx="360040" cy="2520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t</a:t>
              </a:r>
              <a:r>
                <a:rPr lang="sv-SE" sz="1600" baseline="-25000" dirty="0" smtClean="0">
                  <a:solidFill>
                    <a:schemeClr val="tx1"/>
                  </a:solidFill>
                </a:rPr>
                <a:t>1</a:t>
              </a:r>
              <a:endParaRPr lang="sv-SE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16116" y="4473116"/>
              <a:ext cx="360040" cy="2520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err="1" smtClean="0">
                  <a:solidFill>
                    <a:schemeClr val="tx1"/>
                  </a:solidFill>
                </a:rPr>
                <a:t>t</a:t>
              </a:r>
              <a:r>
                <a:rPr lang="sv-SE" sz="1600" baseline="-25000" dirty="0" err="1" smtClean="0">
                  <a:solidFill>
                    <a:schemeClr val="tx1"/>
                  </a:solidFill>
                </a:rPr>
                <a:t>m</a:t>
              </a:r>
              <a:endParaRPr lang="sv-SE" sz="16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688124" y="3537012"/>
              <a:ext cx="828092" cy="54006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444208" y="3969060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Miss deadline</a:t>
              </a:r>
              <a:endParaRPr lang="sv-SE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>
              <a:off x="4176365" y="4077457"/>
              <a:ext cx="216000" cy="794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691680" y="3681028"/>
            <a:ext cx="4912182" cy="1872208"/>
            <a:chOff x="1727684" y="3140968"/>
            <a:chExt cx="4912182" cy="1872208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2339752" y="3465004"/>
              <a:ext cx="40684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20172" y="4705399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 smtClean="0"/>
                <a:t>time</a:t>
              </a:r>
              <a:endParaRPr lang="sv-SE" sz="1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339752" y="4725144"/>
              <a:ext cx="40684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727684" y="3140968"/>
              <a:ext cx="504056" cy="4680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P</a:t>
              </a:r>
              <a:r>
                <a:rPr lang="sv-SE" baseline="-25000" dirty="0" smtClean="0"/>
                <a:t>1</a:t>
              </a:r>
              <a:endParaRPr lang="sv-SE" baseline="-25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27684" y="4401108"/>
              <a:ext cx="504056" cy="4680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P</a:t>
              </a:r>
              <a:r>
                <a:rPr lang="sv-SE" baseline="-25000" dirty="0" smtClean="0"/>
                <a:t>m</a:t>
              </a:r>
              <a:endParaRPr lang="sv-SE" baseline="-25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99792" y="4473116"/>
              <a:ext cx="360040" cy="2520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t</a:t>
              </a:r>
              <a:r>
                <a:rPr lang="sv-SE" sz="1600" baseline="-25000" dirty="0" smtClean="0">
                  <a:solidFill>
                    <a:schemeClr val="tx1"/>
                  </a:solidFill>
                </a:rPr>
                <a:t>1</a:t>
              </a:r>
              <a:endParaRPr lang="sv-SE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75756" y="3212976"/>
              <a:ext cx="3132348" cy="2520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>
                  <a:solidFill>
                    <a:schemeClr val="tx1"/>
                  </a:solidFill>
                </a:rPr>
                <a:t>t</a:t>
              </a:r>
              <a:r>
                <a:rPr lang="sv-SE" baseline="-25000" dirty="0" err="1" smtClean="0">
                  <a:solidFill>
                    <a:schemeClr val="tx1"/>
                  </a:solidFill>
                </a:rPr>
                <a:t>n</a:t>
              </a:r>
              <a:endParaRPr lang="sv-SE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39752" y="4473116"/>
              <a:ext cx="360040" cy="2520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err="1" smtClean="0">
                  <a:solidFill>
                    <a:schemeClr val="tx1"/>
                  </a:solidFill>
                </a:rPr>
                <a:t>t</a:t>
              </a:r>
              <a:r>
                <a:rPr lang="sv-SE" sz="1600" baseline="-25000" dirty="0" err="1" smtClean="0">
                  <a:solidFill>
                    <a:schemeClr val="tx1"/>
                  </a:solidFill>
                </a:rPr>
                <a:t>m</a:t>
              </a:r>
              <a:endParaRPr lang="sv-SE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76156" y="4473116"/>
              <a:ext cx="360040" cy="2520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>
                  <a:solidFill>
                    <a:schemeClr val="tx1"/>
                  </a:solidFill>
                </a:rPr>
                <a:t>t</a:t>
              </a:r>
              <a:r>
                <a:rPr lang="sv-SE" sz="1600" baseline="-25000" dirty="0" smtClean="0">
                  <a:solidFill>
                    <a:schemeClr val="tx1"/>
                  </a:solidFill>
                </a:rPr>
                <a:t>1</a:t>
              </a:r>
              <a:endParaRPr lang="sv-SE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116" y="4473116"/>
              <a:ext cx="360040" cy="2520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err="1" smtClean="0">
                  <a:solidFill>
                    <a:schemeClr val="tx1"/>
                  </a:solidFill>
                </a:rPr>
                <a:t>t</a:t>
              </a:r>
              <a:r>
                <a:rPr lang="sv-SE" sz="1600" baseline="-25000" dirty="0" err="1" smtClean="0">
                  <a:solidFill>
                    <a:schemeClr val="tx1"/>
                  </a:solidFill>
                </a:rPr>
                <a:t>m</a:t>
              </a:r>
              <a:endParaRPr lang="sv-SE" sz="16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5400000">
              <a:off x="4176365" y="4077457"/>
              <a:ext cx="216000" cy="794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Global </a:t>
            </a:r>
            <a:r>
              <a:rPr lang="sv-SE" dirty="0" err="1" smtClean="0"/>
              <a:t>scheduling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EDF‐US(m/(2m‐1) algorithm</a:t>
            </a:r>
          </a:p>
          <a:p>
            <a:r>
              <a:rPr lang="en-US" sz="2000" dirty="0" smtClean="0"/>
              <a:t>Tasks are categorized based on their utilization</a:t>
            </a:r>
          </a:p>
          <a:p>
            <a:r>
              <a:rPr lang="en-US" sz="2000" dirty="0" smtClean="0"/>
              <a:t>A task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is considered heavy if </a:t>
            </a:r>
            <a:r>
              <a:rPr lang="en-US" sz="2000" i="1" dirty="0" err="1" smtClean="0"/>
              <a:t>C</a:t>
            </a:r>
            <a:r>
              <a:rPr lang="en-US" sz="2000" i="1" baseline="-25000" dirty="0" err="1" smtClean="0"/>
              <a:t>i</a:t>
            </a:r>
            <a:r>
              <a:rPr lang="en-US" sz="2000" i="1" dirty="0" smtClean="0"/>
              <a:t>/T</a:t>
            </a:r>
            <a:r>
              <a:rPr lang="en-US" sz="2000" i="1" baseline="-25000" dirty="0" smtClean="0"/>
              <a:t>i </a:t>
            </a:r>
            <a:r>
              <a:rPr lang="en-US" sz="2000" i="1" dirty="0" smtClean="0"/>
              <a:t>&gt; m/(2m‐1)</a:t>
            </a:r>
          </a:p>
          <a:p>
            <a:r>
              <a:rPr lang="en-US" sz="2000" i="1" dirty="0" smtClean="0"/>
              <a:t>Otherwise it is considered as light</a:t>
            </a:r>
          </a:p>
          <a:p>
            <a:r>
              <a:rPr lang="en-US" sz="2000" i="1" dirty="0" smtClean="0"/>
              <a:t>Heavy tasks assigned higher priority than lighter</a:t>
            </a:r>
          </a:p>
          <a:p>
            <a:r>
              <a:rPr lang="en-US" sz="2000" i="1" dirty="0" smtClean="0"/>
              <a:t>Relative priority order based on EDF is applied on the light tasks </a:t>
            </a:r>
          </a:p>
          <a:p>
            <a:r>
              <a:rPr lang="en-US" sz="2000" i="1" dirty="0" smtClean="0"/>
              <a:t>Utilization bound is U</a:t>
            </a:r>
            <a:r>
              <a:rPr lang="en-US" sz="2000" baseline="-25000" dirty="0" smtClean="0"/>
              <a:t>EDF‐US(m/(2m‐1)</a:t>
            </a:r>
            <a:r>
              <a:rPr lang="en-US" sz="2000" i="1" dirty="0" smtClean="0"/>
              <a:t>=m*m/(2m‐1)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Global </a:t>
            </a:r>
            <a:r>
              <a:rPr lang="sv-SE" dirty="0" err="1" smtClean="0"/>
              <a:t>scheduling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Constrained and arbitrary deadline</a:t>
            </a:r>
          </a:p>
          <a:p>
            <a:r>
              <a:rPr lang="en-US" sz="2000" dirty="0" smtClean="0"/>
              <a:t>Critical instant</a:t>
            </a:r>
          </a:p>
          <a:p>
            <a:pPr lvl="1"/>
            <a:r>
              <a:rPr lang="en-US" sz="1600" dirty="0" smtClean="0"/>
              <a:t>In </a:t>
            </a:r>
            <a:r>
              <a:rPr lang="en-US" sz="1600" dirty="0" err="1" smtClean="0"/>
              <a:t>uniprocessor</a:t>
            </a:r>
            <a:r>
              <a:rPr lang="en-US" sz="1600" dirty="0" smtClean="0"/>
              <a:t>, when all tasks are released simultaneously </a:t>
            </a:r>
          </a:p>
          <a:p>
            <a:pPr lvl="1"/>
            <a:r>
              <a:rPr lang="en-US" sz="1600" dirty="0" smtClean="0"/>
              <a:t>In multiprocessor it is not the case as shown in the following example</a:t>
            </a:r>
          </a:p>
          <a:p>
            <a:pPr lvl="1">
              <a:buNone/>
            </a:pPr>
            <a:r>
              <a:rPr lang="en-US" sz="1600" dirty="0" smtClean="0"/>
              <a:t>Example: suppose a system with n=4, m=2, t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(C=2,D=2,T=8), t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(2,2,10), t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(4,6,8), t</a:t>
            </a:r>
            <a:r>
              <a:rPr lang="en-US" sz="1600" baseline="-25000" dirty="0" smtClean="0"/>
              <a:t>4 </a:t>
            </a:r>
            <a:r>
              <a:rPr lang="en-US" sz="1600" dirty="0" smtClean="0"/>
              <a:t>(4,7,8)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3645024"/>
            <a:ext cx="71723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868144" y="5625244"/>
            <a:ext cx="14879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smtClean="0"/>
              <a:t>Deadline miss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624228" y="4725144"/>
            <a:ext cx="1188132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Global </a:t>
            </a:r>
            <a:r>
              <a:rPr lang="sv-SE" dirty="0" err="1" smtClean="0"/>
              <a:t>scheduling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Determining the schedulability of sporadic task sets</a:t>
            </a:r>
          </a:p>
          <a:p>
            <a:pPr lvl="1"/>
            <a:r>
              <a:rPr lang="en-US" sz="1600" dirty="0" smtClean="0"/>
              <a:t>Consider an interval from the release to the deadline of some job of task </a:t>
            </a:r>
            <a:r>
              <a:rPr lang="en-US" sz="1600" dirty="0" err="1" smtClean="0"/>
              <a:t>t</a:t>
            </a:r>
            <a:r>
              <a:rPr lang="en-US" sz="1600" i="1" baseline="-25000" dirty="0" err="1" smtClean="0"/>
              <a:t>k</a:t>
            </a:r>
            <a:r>
              <a:rPr lang="en-US" sz="1600" i="1" baseline="-25000" dirty="0" smtClean="0"/>
              <a:t> </a:t>
            </a:r>
          </a:p>
          <a:p>
            <a:pPr lvl="1"/>
            <a:r>
              <a:rPr lang="en-US" sz="1600" dirty="0" smtClean="0"/>
              <a:t>Establish a condition </a:t>
            </a:r>
            <a:r>
              <a:rPr lang="en-US" sz="1600" i="1" dirty="0" smtClean="0"/>
              <a:t>necessary for the job to miss its deadline, for example each processor executes other tasks more than </a:t>
            </a:r>
            <a:r>
              <a:rPr lang="en-US" sz="1600" i="1" dirty="0" err="1" smtClean="0"/>
              <a:t>D</a:t>
            </a:r>
            <a:r>
              <a:rPr lang="en-US" sz="1600" i="1" baseline="-25000" dirty="0" err="1" smtClean="0"/>
              <a:t>k</a:t>
            </a:r>
            <a:r>
              <a:rPr lang="en-US" sz="1600" i="1" dirty="0" smtClean="0"/>
              <a:t> −C</a:t>
            </a:r>
            <a:r>
              <a:rPr lang="en-US" sz="1600" i="1" baseline="-25000" dirty="0" smtClean="0"/>
              <a:t>k</a:t>
            </a:r>
          </a:p>
          <a:p>
            <a:pPr lvl="1"/>
            <a:r>
              <a:rPr lang="en-US" sz="1600" dirty="0" smtClean="0"/>
              <a:t>Derive an upper bound </a:t>
            </a:r>
            <a:r>
              <a:rPr lang="en-US" sz="1600" i="1" dirty="0" smtClean="0"/>
              <a:t>I</a:t>
            </a:r>
            <a:r>
              <a:rPr lang="en-US" sz="1600" i="1" baseline="30000" dirty="0" smtClean="0"/>
              <a:t>UB</a:t>
            </a:r>
            <a:r>
              <a:rPr lang="en-US" sz="1600" i="1" dirty="0" smtClean="0"/>
              <a:t> on the maximum interference in the interval from jobs released in the interval and also from jobs that are released before the interval and have remaining execution (carry-in jobs)</a:t>
            </a:r>
          </a:p>
          <a:p>
            <a:pPr lvl="1"/>
            <a:r>
              <a:rPr lang="en-US" sz="1600" dirty="0" smtClean="0"/>
              <a:t>Form a necessary un-schedulability test from </a:t>
            </a:r>
            <a:r>
              <a:rPr lang="en-US" sz="1600" i="1" dirty="0" smtClean="0"/>
              <a:t>I</a:t>
            </a:r>
            <a:r>
              <a:rPr lang="en-US" sz="1600" i="1" baseline="30000" dirty="0" smtClean="0"/>
              <a:t>UB</a:t>
            </a:r>
            <a:r>
              <a:rPr lang="en-US" sz="1600" i="1" dirty="0" smtClean="0"/>
              <a:t> and necessary condition for deadline miss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4329100"/>
            <a:ext cx="7318957" cy="168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Global </a:t>
            </a:r>
            <a:r>
              <a:rPr lang="sv-SE" dirty="0" err="1" smtClean="0"/>
              <a:t>scheduling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3252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Based on the previous test and assuming global EDF algorithm, the job of  </a:t>
            </a:r>
            <a:r>
              <a:rPr lang="en-US" sz="2000" dirty="0" err="1" smtClean="0"/>
              <a:t>τ</a:t>
            </a:r>
            <a:r>
              <a:rPr lang="en-US" sz="2000" i="1" baseline="-25000" dirty="0" err="1" smtClean="0"/>
              <a:t>k</a:t>
            </a:r>
            <a:r>
              <a:rPr lang="en-US" sz="2000" i="1" dirty="0" smtClean="0"/>
              <a:t> misses its deadline if </a:t>
            </a:r>
            <a:r>
              <a:rPr lang="en-US" sz="2000" dirty="0" smtClean="0"/>
              <a:t>the load in the interval is at least </a:t>
            </a:r>
            <a:r>
              <a:rPr lang="en-US" sz="2000" i="1" dirty="0" smtClean="0"/>
              <a:t>m(1−δ</a:t>
            </a:r>
            <a:r>
              <a:rPr lang="en-US" sz="2000" i="1" baseline="-25000" dirty="0" smtClean="0"/>
              <a:t>k</a:t>
            </a:r>
            <a:r>
              <a:rPr lang="en-US" sz="2000" i="1" dirty="0" smtClean="0"/>
              <a:t> ) +</a:t>
            </a:r>
            <a:r>
              <a:rPr lang="en-US" sz="2000" i="1" dirty="0" err="1" smtClean="0"/>
              <a:t>δ</a:t>
            </a:r>
            <a:r>
              <a:rPr lang="en-US" sz="2000" i="1" baseline="-25000" dirty="0" err="1" smtClean="0"/>
              <a:t>k</a:t>
            </a:r>
            <a:endParaRPr lang="en-US" sz="2000" i="1" baseline="-25000" dirty="0" smtClean="0"/>
          </a:p>
          <a:p>
            <a:r>
              <a:rPr lang="en-US" sz="2000" i="1" dirty="0" smtClean="0"/>
              <a:t>A constrained-deadline task set is schedulable under pre-emptive global EDF scheduling if for every task </a:t>
            </a:r>
          </a:p>
          <a:p>
            <a:endParaRPr lang="en-US" sz="2000" i="1" dirty="0" smtClean="0"/>
          </a:p>
          <a:p>
            <a:endParaRPr lang="en-US" sz="2000" i="1" dirty="0" smtClean="0"/>
          </a:p>
          <a:p>
            <a:r>
              <a:rPr lang="en-US" sz="2000" i="1" dirty="0" smtClean="0"/>
              <a:t>For fixed task priority, t</a:t>
            </a:r>
            <a:r>
              <a:rPr lang="en-US" sz="2000" dirty="0" smtClean="0"/>
              <a:t>his response time upper bound is</a:t>
            </a:r>
            <a:endParaRPr lang="en-US" sz="2000" i="1" dirty="0" smtClean="0"/>
          </a:p>
          <a:p>
            <a:endParaRPr lang="en-US" sz="2000" i="1" dirty="0" smtClean="0"/>
          </a:p>
          <a:p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3035" y="3068960"/>
            <a:ext cx="2828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7644" y="4401108"/>
            <a:ext cx="34766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Global </a:t>
            </a:r>
            <a:r>
              <a:rPr lang="sv-SE" dirty="0" err="1" smtClean="0"/>
              <a:t>scheduling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Pfair</a:t>
            </a:r>
            <a:r>
              <a:rPr lang="en-US" sz="2000" dirty="0" smtClean="0"/>
              <a:t> algorithm (Proportionate fairness algorithms)</a:t>
            </a:r>
          </a:p>
          <a:p>
            <a:r>
              <a:rPr lang="en-US" sz="2000" dirty="0" smtClean="0"/>
              <a:t>Motivations</a:t>
            </a:r>
          </a:p>
          <a:p>
            <a:pPr lvl="1"/>
            <a:r>
              <a:rPr lang="en-US" sz="1600" dirty="0" smtClean="0"/>
              <a:t>All mentioned </a:t>
            </a:r>
            <a:r>
              <a:rPr lang="en-US" sz="1600" dirty="0" err="1" smtClean="0"/>
              <a:t>mutliprocessor</a:t>
            </a:r>
            <a:r>
              <a:rPr lang="en-US" sz="1600" dirty="0" smtClean="0"/>
              <a:t> scheduling have maximum utilization bound 50%</a:t>
            </a:r>
          </a:p>
          <a:p>
            <a:pPr lvl="1"/>
            <a:r>
              <a:rPr lang="en-US" sz="1600" dirty="0" smtClean="0"/>
              <a:t>Ideally, a </a:t>
            </a:r>
            <a:r>
              <a:rPr lang="en-US" sz="1600" dirty="0" err="1" smtClean="0"/>
              <a:t>utilisation</a:t>
            </a:r>
            <a:r>
              <a:rPr lang="en-US" sz="1600" dirty="0" smtClean="0"/>
              <a:t> bound of 100% is more interesting.</a:t>
            </a:r>
          </a:p>
          <a:p>
            <a:r>
              <a:rPr lang="en-US" sz="2000" dirty="0" smtClean="0"/>
              <a:t>The algorithm is the only known optimal scheduling for periodic implicit deadline task</a:t>
            </a:r>
          </a:p>
          <a:p>
            <a:r>
              <a:rPr lang="en-US" sz="2000" dirty="0" smtClean="0"/>
              <a:t>It is based on dynamic job priority</a:t>
            </a:r>
          </a:p>
          <a:p>
            <a:r>
              <a:rPr lang="en-US" sz="2000" dirty="0" smtClean="0"/>
              <a:t>Timeline is divided into equal length slots </a:t>
            </a:r>
          </a:p>
          <a:p>
            <a:r>
              <a:rPr lang="en-US" sz="2000" dirty="0" smtClean="0"/>
              <a:t>Tasks period and execution time is a multiple of the slot size</a:t>
            </a:r>
          </a:p>
          <a:p>
            <a:r>
              <a:rPr lang="en-US" sz="2000" dirty="0" smtClean="0"/>
              <a:t>Each task receives amount of slots proportional to the task utilization </a:t>
            </a:r>
          </a:p>
          <a:p>
            <a:r>
              <a:rPr lang="en-US" sz="2000" dirty="0" smtClean="0"/>
              <a:t>Disadvantages of </a:t>
            </a:r>
            <a:r>
              <a:rPr lang="en-US" sz="2000" dirty="0" err="1" smtClean="0"/>
              <a:t>Pfair</a:t>
            </a:r>
            <a:endParaRPr lang="en-US" sz="2000" dirty="0" smtClean="0"/>
          </a:p>
          <a:p>
            <a:pPr lvl="1"/>
            <a:r>
              <a:rPr lang="en-US" sz="1600" dirty="0" smtClean="0"/>
              <a:t>Computational overheads are relatively high</a:t>
            </a:r>
          </a:p>
          <a:p>
            <a:pPr lvl="1"/>
            <a:r>
              <a:rPr lang="en-US" sz="1600" dirty="0" smtClean="0"/>
              <a:t>Too many preemptions (up to 1 per quantum per processor)</a:t>
            </a:r>
          </a:p>
          <a:p>
            <a:endParaRPr lang="sv-SE" sz="2000" dirty="0"/>
          </a:p>
        </p:txBody>
      </p:sp>
      <p:pic>
        <p:nvPicPr>
          <p:cNvPr id="5" name="Picture 5" descr="slots_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2096852"/>
            <a:ext cx="40100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Introduction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5260" cy="3701007"/>
          </a:xfrm>
        </p:spPr>
        <p:txBody>
          <a:bodyPr>
            <a:normAutofit/>
          </a:bodyPr>
          <a:lstStyle/>
          <a:p>
            <a:r>
              <a:rPr lang="en-US" sz="2000" i="1" dirty="0" smtClean="0"/>
              <a:t>Single processor scheduling</a:t>
            </a:r>
          </a:p>
          <a:p>
            <a:pPr lvl="1"/>
            <a:r>
              <a:rPr lang="en-US" sz="1600" i="1" dirty="0" smtClean="0"/>
              <a:t>E.g., t</a:t>
            </a:r>
            <a:r>
              <a:rPr lang="en-US" sz="1600" i="1" baseline="-25000" dirty="0" smtClean="0"/>
              <a:t>1</a:t>
            </a:r>
            <a:r>
              <a:rPr lang="en-US" sz="1600" i="1" dirty="0" smtClean="0"/>
              <a:t>(P=10,C=5), t</a:t>
            </a:r>
            <a:r>
              <a:rPr lang="en-US" sz="1600" i="1" baseline="-25000" dirty="0" smtClean="0"/>
              <a:t>2</a:t>
            </a:r>
            <a:r>
              <a:rPr lang="en-US" sz="1600" i="1" dirty="0" smtClean="0"/>
              <a:t>(10, 6) </a:t>
            </a:r>
          </a:p>
          <a:p>
            <a:pPr lvl="1"/>
            <a:r>
              <a:rPr lang="en-US" sz="1600" i="1" dirty="0" smtClean="0"/>
              <a:t>U=0.5+0.6&gt;1</a:t>
            </a:r>
          </a:p>
          <a:p>
            <a:pPr lvl="1"/>
            <a:r>
              <a:rPr lang="en-US" sz="1600" i="1" dirty="0" smtClean="0"/>
              <a:t>Use a faster processor</a:t>
            </a:r>
          </a:p>
          <a:p>
            <a:r>
              <a:rPr lang="en-US" sz="2000" i="1" dirty="0" smtClean="0"/>
              <a:t>Thermal and power problems impose  limits </a:t>
            </a:r>
            <a:r>
              <a:rPr lang="en-US" sz="2000" i="1" dirty="0"/>
              <a:t>on the performance of </a:t>
            </a:r>
            <a:r>
              <a:rPr lang="en-US" sz="2000" i="1" dirty="0" smtClean="0"/>
              <a:t>single-core</a:t>
            </a:r>
          </a:p>
          <a:p>
            <a:r>
              <a:rPr lang="en-US" sz="1800" i="1" dirty="0" smtClean="0"/>
              <a:t>M</a:t>
            </a:r>
            <a:r>
              <a:rPr lang="en-US" sz="2000" i="1" dirty="0" smtClean="0"/>
              <a:t>ultiple processor (</a:t>
            </a:r>
            <a:r>
              <a:rPr lang="en-US" sz="2000" i="1" dirty="0" err="1" smtClean="0"/>
              <a:t>multicore</a:t>
            </a:r>
            <a:r>
              <a:rPr lang="en-US" sz="2000" i="1" dirty="0" smtClean="0"/>
              <a:t>)</a:t>
            </a:r>
          </a:p>
          <a:p>
            <a:r>
              <a:rPr lang="en-US" sz="2000" i="1" dirty="0" smtClean="0"/>
              <a:t>Problem formulation</a:t>
            </a:r>
          </a:p>
          <a:p>
            <a:pPr lvl="1"/>
            <a:r>
              <a:rPr lang="en-US" sz="1600" i="1" dirty="0" smtClean="0"/>
              <a:t>Given a set of real time task running on </a:t>
            </a:r>
            <a:r>
              <a:rPr lang="en-US" sz="1600" i="1" dirty="0" err="1" smtClean="0"/>
              <a:t>Multicore</a:t>
            </a:r>
            <a:r>
              <a:rPr lang="en-US" sz="1600" i="1" dirty="0" smtClean="0"/>
              <a:t> architecture, find a                    scheduling algorithm that guarantee the </a:t>
            </a:r>
            <a:r>
              <a:rPr lang="en-US" sz="1600" i="1" dirty="0" err="1" smtClean="0"/>
              <a:t>scheduability</a:t>
            </a:r>
            <a:r>
              <a:rPr lang="en-US" sz="1600" i="1" dirty="0" smtClean="0"/>
              <a:t> of the task set.</a:t>
            </a:r>
          </a:p>
        </p:txBody>
      </p:sp>
      <p:sp>
        <p:nvSpPr>
          <p:cNvPr id="37" name="Oval 36"/>
          <p:cNvSpPr/>
          <p:nvPr/>
        </p:nvSpPr>
        <p:spPr>
          <a:xfrm>
            <a:off x="2411760" y="4221088"/>
            <a:ext cx="1224136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Oval 37"/>
          <p:cNvSpPr/>
          <p:nvPr/>
        </p:nvSpPr>
        <p:spPr>
          <a:xfrm>
            <a:off x="4499992" y="4185084"/>
            <a:ext cx="1980220" cy="43204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ctangle 39"/>
          <p:cNvSpPr/>
          <p:nvPr/>
        </p:nvSpPr>
        <p:spPr>
          <a:xfrm>
            <a:off x="1259632" y="4545124"/>
            <a:ext cx="1800200" cy="21602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Hybrid/semi-partitioned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What if some tasks are allocated to specific processor and other are scheduled globally?</a:t>
            </a:r>
          </a:p>
          <a:p>
            <a:r>
              <a:rPr lang="en-US" sz="2000" dirty="0" smtClean="0"/>
              <a:t>Example:</a:t>
            </a:r>
          </a:p>
          <a:p>
            <a:pPr lvl="1"/>
            <a:r>
              <a:rPr lang="en-US" sz="1600" dirty="0" smtClean="0"/>
              <a:t>t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 t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and t</a:t>
            </a:r>
            <a:r>
              <a:rPr lang="en-US" sz="1600" baseline="-25000" dirty="0" smtClean="0"/>
              <a:t>5</a:t>
            </a:r>
            <a:r>
              <a:rPr lang="en-US" sz="1600" dirty="0" smtClean="0"/>
              <a:t> are assigned to P</a:t>
            </a:r>
            <a:r>
              <a:rPr lang="en-US" sz="1600" baseline="-25000" dirty="0" smtClean="0"/>
              <a:t>1</a:t>
            </a:r>
          </a:p>
          <a:p>
            <a:pPr lvl="1"/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and t</a:t>
            </a:r>
            <a:r>
              <a:rPr lang="en-US" sz="1600" baseline="-25000" dirty="0" smtClean="0"/>
              <a:t>7 </a:t>
            </a:r>
            <a:r>
              <a:rPr lang="en-US" sz="1600" dirty="0" smtClean="0"/>
              <a:t>are assigned to P</a:t>
            </a:r>
            <a:r>
              <a:rPr lang="en-US" sz="1600" baseline="-25000" dirty="0" smtClean="0"/>
              <a:t>2</a:t>
            </a:r>
          </a:p>
          <a:p>
            <a:pPr lvl="1"/>
            <a:r>
              <a:rPr lang="en-US" sz="1600" dirty="0" smtClean="0"/>
              <a:t>t</a:t>
            </a:r>
            <a:r>
              <a:rPr lang="en-US" sz="1600" baseline="-25000" dirty="0" smtClean="0"/>
              <a:t>4</a:t>
            </a:r>
            <a:r>
              <a:rPr lang="en-US" sz="1600" dirty="0" smtClean="0"/>
              <a:t> and t</a:t>
            </a:r>
            <a:r>
              <a:rPr lang="en-US" sz="1600" baseline="-25000" dirty="0" smtClean="0"/>
              <a:t>8</a:t>
            </a:r>
            <a:r>
              <a:rPr lang="en-US" sz="1600" dirty="0" smtClean="0"/>
              <a:t> can be executed in P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and P</a:t>
            </a:r>
            <a:r>
              <a:rPr lang="en-US" sz="1600" baseline="-25000" dirty="0" smtClean="0"/>
              <a:t>2 </a:t>
            </a:r>
            <a:endParaRPr lang="en-US" sz="1600" dirty="0" smtClean="0"/>
          </a:p>
          <a:p>
            <a:r>
              <a:rPr lang="en-US" sz="2000" dirty="0" smtClean="0"/>
              <a:t>This kind of scheduling is called hybrid or semi-partitioned multiprocessor scheduling</a:t>
            </a:r>
          </a:p>
          <a:p>
            <a:endParaRPr lang="sv-S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Hybrid/semi-partitioned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v-SE" sz="2000" dirty="0" smtClean="0"/>
              <a:t>EKG approach</a:t>
            </a:r>
          </a:p>
          <a:p>
            <a:r>
              <a:rPr lang="en-US" sz="2000" dirty="0" smtClean="0"/>
              <a:t>Assuming periodic task model and implicit deadline</a:t>
            </a:r>
          </a:p>
          <a:p>
            <a:r>
              <a:rPr lang="en-US" sz="2000" dirty="0" smtClean="0"/>
              <a:t>Use bin packing algorithm to allocate tasks to processors</a:t>
            </a:r>
          </a:p>
          <a:p>
            <a:r>
              <a:rPr lang="en-US" sz="2000" dirty="0" smtClean="0"/>
              <a:t>Tasks that can not fit into processors are </a:t>
            </a:r>
            <a:r>
              <a:rPr lang="en-US" sz="2000" dirty="0" err="1" smtClean="0"/>
              <a:t>splitted</a:t>
            </a:r>
            <a:r>
              <a:rPr lang="en-US" sz="2000" dirty="0" smtClean="0"/>
              <a:t> into up to k parts</a:t>
            </a:r>
          </a:p>
          <a:p>
            <a:r>
              <a:rPr lang="en-US" sz="2000" dirty="0" smtClean="0"/>
              <a:t>Split tasks can be executed in up to k processors out of m</a:t>
            </a:r>
          </a:p>
          <a:p>
            <a:endParaRPr lang="sv-S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Hybrid/semi-partitioned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err="1" smtClean="0"/>
              <a:t>If</a:t>
            </a:r>
            <a:r>
              <a:rPr lang="sv-SE" sz="2000" dirty="0" smtClean="0"/>
              <a:t> </a:t>
            </a:r>
            <a:r>
              <a:rPr lang="sv-SE" sz="2000" dirty="0" err="1" smtClean="0"/>
              <a:t>k=m</a:t>
            </a:r>
            <a:endParaRPr lang="sv-SE" sz="2000" dirty="0" smtClean="0"/>
          </a:p>
          <a:p>
            <a:pPr lvl="1"/>
            <a:r>
              <a:rPr lang="en-US" sz="1600" dirty="0" smtClean="0"/>
              <a:t>Tasks are assigned using “next-fit” bin-packing</a:t>
            </a:r>
          </a:p>
          <a:p>
            <a:pPr lvl="1"/>
            <a:r>
              <a:rPr lang="en-US" sz="1600" dirty="0" smtClean="0"/>
              <a:t>Processors are filled up to 100%</a:t>
            </a:r>
          </a:p>
          <a:p>
            <a:pPr lvl="1"/>
            <a:r>
              <a:rPr lang="en-US" sz="1600" dirty="0" smtClean="0"/>
              <a:t>Example</a:t>
            </a:r>
          </a:p>
          <a:p>
            <a:pPr lvl="1"/>
            <a:endParaRPr lang="sv-SE" sz="1600" dirty="0"/>
          </a:p>
        </p:txBody>
      </p:sp>
      <p:pic>
        <p:nvPicPr>
          <p:cNvPr id="4" name="Picture 6" descr="ekg_m_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800" y="3284984"/>
            <a:ext cx="3425396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ekg_m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800" y="3284984"/>
            <a:ext cx="3425396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ekg_m_0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65451" y="3285224"/>
            <a:ext cx="3426729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ekg_m_0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65451" y="3285224"/>
            <a:ext cx="3426729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ekg_m_0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71800" y="3285224"/>
            <a:ext cx="3426729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ekg_m_0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65451" y="3285224"/>
            <a:ext cx="3426729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ekg_m_0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71800" y="3285224"/>
            <a:ext cx="3426729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Hybrid/semi-partitioned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err="1" smtClean="0"/>
              <a:t>If</a:t>
            </a:r>
            <a:r>
              <a:rPr lang="sv-SE" sz="2000" dirty="0" smtClean="0"/>
              <a:t> m &lt; k</a:t>
            </a:r>
          </a:p>
          <a:p>
            <a:pPr lvl="1"/>
            <a:r>
              <a:rPr lang="en-US" sz="1600" dirty="0" smtClean="0"/>
              <a:t>Tasks are categorized as heavy or light </a:t>
            </a:r>
          </a:p>
          <a:p>
            <a:pPr lvl="1"/>
            <a:r>
              <a:rPr lang="en-US" sz="1600" dirty="0" smtClean="0"/>
              <a:t>Heavy task has </a:t>
            </a:r>
            <a:r>
              <a:rPr lang="en-US" sz="1600" dirty="0" err="1" smtClean="0"/>
              <a:t>U</a:t>
            </a:r>
            <a:r>
              <a:rPr lang="en-US" sz="1600" baseline="-25000" dirty="0" err="1" smtClean="0"/>
              <a:t>i</a:t>
            </a:r>
            <a:r>
              <a:rPr lang="en-US" sz="1600" dirty="0" smtClean="0"/>
              <a:t> &gt; SEP=k(k+1), otherwise tasks are considered as light</a:t>
            </a:r>
          </a:p>
          <a:p>
            <a:pPr lvl="1"/>
            <a:r>
              <a:rPr lang="en-US" sz="1600" dirty="0" smtClean="0"/>
              <a:t>First, all heavy tasks are assigned to processors, one in each processor </a:t>
            </a:r>
          </a:p>
          <a:p>
            <a:pPr lvl="1"/>
            <a:r>
              <a:rPr lang="en-US" sz="1600" dirty="0" smtClean="0"/>
              <a:t>Light tasks are assigned to the processors using the remaining utilization </a:t>
            </a:r>
          </a:p>
          <a:p>
            <a:pPr lvl="1"/>
            <a:r>
              <a:rPr lang="en-US" sz="1600" dirty="0" smtClean="0"/>
              <a:t>The utilization bound is equal to m * SEP</a:t>
            </a:r>
          </a:p>
          <a:p>
            <a:r>
              <a:rPr lang="en-US" sz="2000" dirty="0" smtClean="0"/>
              <a:t>Dispatching</a:t>
            </a:r>
          </a:p>
          <a:p>
            <a:pPr lvl="1"/>
            <a:r>
              <a:rPr lang="en-US" sz="1600" dirty="0" smtClean="0"/>
              <a:t>Partitioned tasks are scheduled using EDF</a:t>
            </a:r>
          </a:p>
          <a:p>
            <a:pPr lvl="1"/>
            <a:r>
              <a:rPr lang="en-US" sz="1600" dirty="0" smtClean="0"/>
              <a:t>Reservations are used in each processor to execute the split tasks  and the priority of the reservation is always greater than the other tasks</a:t>
            </a:r>
          </a:p>
          <a:p>
            <a:pPr lvl="1"/>
            <a:r>
              <a:rPr lang="en-US" sz="1600" dirty="0" smtClean="0"/>
              <a:t>The reserves of </a:t>
            </a:r>
            <a:r>
              <a:rPr lang="el-GR" sz="1600" dirty="0" smtClean="0">
                <a:latin typeface="Times New Roman" pitchFamily="18" charset="0"/>
              </a:rPr>
              <a:t>τ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 on P</a:t>
            </a:r>
            <a:r>
              <a:rPr lang="en-US" sz="1600" baseline="-25000" dirty="0" smtClean="0"/>
              <a:t>p</a:t>
            </a:r>
            <a:r>
              <a:rPr lang="en-US" sz="1600" dirty="0" smtClean="0"/>
              <a:t> and P</a:t>
            </a:r>
            <a:r>
              <a:rPr lang="en-US" sz="1600" baseline="-25000" dirty="0" smtClean="0"/>
              <a:t>p+1</a:t>
            </a:r>
            <a:r>
              <a:rPr lang="en-US" sz="1600" dirty="0" smtClean="0"/>
              <a:t> can never overlap.</a:t>
            </a:r>
          </a:p>
          <a:p>
            <a:r>
              <a:rPr lang="sv-SE" sz="2000" dirty="0" smtClean="0"/>
              <a:t>Overhead</a:t>
            </a:r>
          </a:p>
          <a:p>
            <a:pPr lvl="1"/>
            <a:r>
              <a:rPr lang="en-US" sz="1600" dirty="0" smtClean="0"/>
              <a:t>For split tasks, each may cause up to k-migration every task period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Combining partition and global scheduling </a:t>
            </a:r>
          </a:p>
          <a:p>
            <a:r>
              <a:rPr lang="en-US" sz="2000" dirty="0" smtClean="0"/>
              <a:t>Tasks are grouped into a set of clusters </a:t>
            </a:r>
          </a:p>
          <a:p>
            <a:r>
              <a:rPr lang="en-US" sz="2000" dirty="0" smtClean="0"/>
              <a:t>Each cluster is allocated to a number of cores </a:t>
            </a:r>
            <a:r>
              <a:rPr lang="en-US" sz="2000" i="1" dirty="0" smtClean="0"/>
              <a:t>m</a:t>
            </a:r>
            <a:r>
              <a:rPr lang="en-US" sz="2000" dirty="0" smtClean="0"/>
              <a:t> less than or equal to the total number of cores n i.e., m ≤ n. Tasks within a cluster can be migrated between only the processors that are allocated for that cluster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452079" y="3586212"/>
            <a:ext cx="3627089" cy="2076279"/>
            <a:chOff x="2431593" y="3465004"/>
            <a:chExt cx="3627089" cy="207627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431593" y="3465004"/>
              <a:ext cx="3456383" cy="2076279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539604" y="3814449"/>
              <a:ext cx="1355725" cy="152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539604" y="4691991"/>
              <a:ext cx="1355725" cy="152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4901804" y="3606011"/>
              <a:ext cx="357188" cy="19070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4901804" y="4057888"/>
              <a:ext cx="357188" cy="19070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4901804" y="4493183"/>
              <a:ext cx="357188" cy="19070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12" name="AutoShape 15"/>
            <p:cNvSpPr>
              <a:spLocks noChangeArrowheads="1"/>
            </p:cNvSpPr>
            <p:nvPr/>
          </p:nvSpPr>
          <p:spPr bwMode="auto">
            <a:xfrm rot="20226176">
              <a:off x="4181796" y="3720707"/>
              <a:ext cx="500063" cy="152008"/>
            </a:xfrm>
            <a:prstGeom prst="rightArrow">
              <a:avLst>
                <a:gd name="adj1" fmla="val 50000"/>
                <a:gd name="adj2" fmla="val 71591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 rot="803438">
              <a:off x="4190333" y="3983455"/>
              <a:ext cx="500063" cy="152008"/>
            </a:xfrm>
            <a:prstGeom prst="rightArrow">
              <a:avLst>
                <a:gd name="adj1" fmla="val 50000"/>
                <a:gd name="adj2" fmla="val 71591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320654" y="3814449"/>
              <a:ext cx="214313" cy="15200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539729" y="3814449"/>
              <a:ext cx="214313" cy="1520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758804" y="3814449"/>
              <a:ext cx="214313" cy="15200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539729" y="4691991"/>
              <a:ext cx="214313" cy="15200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3758804" y="4691991"/>
              <a:ext cx="214313" cy="1520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5406629" y="3559026"/>
              <a:ext cx="420688" cy="319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3300"/>
                  </a:solidFill>
                </a:rPr>
                <a:t>P</a:t>
              </a:r>
              <a:r>
                <a:rPr lang="en-US" b="1" baseline="-25000">
                  <a:solidFill>
                    <a:srgbClr val="CC3300"/>
                  </a:solidFill>
                </a:rPr>
                <a:t>1</a:t>
              </a:r>
              <a:endParaRPr lang="ru-RU" b="1" baseline="-25000">
                <a:solidFill>
                  <a:srgbClr val="CC3300"/>
                </a:solidFill>
              </a:endParaRPr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5435204" y="4048215"/>
              <a:ext cx="420688" cy="319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3300"/>
                  </a:solidFill>
                </a:rPr>
                <a:t>P</a:t>
              </a:r>
              <a:r>
                <a:rPr lang="en-US" b="1" baseline="-25000">
                  <a:solidFill>
                    <a:srgbClr val="CC3300"/>
                  </a:solidFill>
                </a:rPr>
                <a:t>2</a:t>
              </a:r>
              <a:endParaRPr lang="ru-RU" b="1" baseline="-25000">
                <a:solidFill>
                  <a:srgbClr val="CC3300"/>
                </a:solidFill>
              </a:endParaRPr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5435204" y="4417179"/>
              <a:ext cx="420688" cy="319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3300"/>
                  </a:solidFill>
                </a:rPr>
                <a:t>P</a:t>
              </a:r>
              <a:r>
                <a:rPr lang="en-US" b="1" baseline="-25000">
                  <a:solidFill>
                    <a:srgbClr val="CC3300"/>
                  </a:solidFill>
                </a:rPr>
                <a:t>3</a:t>
              </a:r>
              <a:endParaRPr lang="ru-RU" b="1" baseline="-25000">
                <a:solidFill>
                  <a:srgbClr val="CC3300"/>
                </a:solidFill>
              </a:endParaRPr>
            </a:p>
          </p:txBody>
        </p:sp>
        <p:sp>
          <p:nvSpPr>
            <p:cNvPr id="26" name="Text Box 56"/>
            <p:cNvSpPr txBox="1">
              <a:spLocks noChangeArrowheads="1"/>
            </p:cNvSpPr>
            <p:nvPr/>
          </p:nvSpPr>
          <p:spPr bwMode="auto">
            <a:xfrm>
              <a:off x="3792142" y="5121188"/>
              <a:ext cx="566738" cy="3454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/>
                <a:t>…</a:t>
              </a:r>
            </a:p>
          </p:txBody>
        </p:sp>
        <p:sp>
          <p:nvSpPr>
            <p:cNvPr id="27" name="Text Box 60"/>
            <p:cNvSpPr txBox="1">
              <a:spLocks noChangeArrowheads="1"/>
            </p:cNvSpPr>
            <p:nvPr/>
          </p:nvSpPr>
          <p:spPr bwMode="auto">
            <a:xfrm>
              <a:off x="2699942" y="5222066"/>
              <a:ext cx="958850" cy="3192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/>
                <a:t>Tasks</a:t>
              </a:r>
            </a:p>
          </p:txBody>
        </p:sp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4591832" y="5158262"/>
              <a:ext cx="1466850" cy="3192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/>
                <a:t>Processors</a:t>
              </a:r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auto">
            <a:xfrm>
              <a:off x="4932040" y="4851513"/>
              <a:ext cx="357188" cy="19070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5465440" y="4775509"/>
              <a:ext cx="386644" cy="321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C3300"/>
                  </a:solidFill>
                </a:rPr>
                <a:t>P</a:t>
              </a:r>
              <a:r>
                <a:rPr lang="en-US" b="1" baseline="-25000" dirty="0" smtClean="0">
                  <a:solidFill>
                    <a:srgbClr val="CC3300"/>
                  </a:solidFill>
                </a:rPr>
                <a:t>4</a:t>
              </a:r>
              <a:endParaRPr lang="ru-RU" b="1" baseline="-25000" dirty="0">
                <a:solidFill>
                  <a:srgbClr val="CC3300"/>
                </a:solidFill>
              </a:endParaRPr>
            </a:p>
          </p:txBody>
        </p:sp>
        <p:sp>
          <p:nvSpPr>
            <p:cNvPr id="31" name="AutoShape 15"/>
            <p:cNvSpPr>
              <a:spLocks noChangeArrowheads="1"/>
            </p:cNvSpPr>
            <p:nvPr/>
          </p:nvSpPr>
          <p:spPr bwMode="auto">
            <a:xfrm rot="20226176">
              <a:off x="4187143" y="4579120"/>
              <a:ext cx="500063" cy="152008"/>
            </a:xfrm>
            <a:prstGeom prst="rightArrow">
              <a:avLst>
                <a:gd name="adj1" fmla="val 50000"/>
                <a:gd name="adj2" fmla="val 71591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32" name="AutoShape 16"/>
            <p:cNvSpPr>
              <a:spLocks noChangeArrowheads="1"/>
            </p:cNvSpPr>
            <p:nvPr/>
          </p:nvSpPr>
          <p:spPr bwMode="auto">
            <a:xfrm rot="803438">
              <a:off x="4195680" y="4841867"/>
              <a:ext cx="500063" cy="152008"/>
            </a:xfrm>
            <a:prstGeom prst="rightArrow">
              <a:avLst>
                <a:gd name="adj1" fmla="val 50000"/>
                <a:gd name="adj2" fmla="val 71591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9250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Physical clusters, allocated to </a:t>
            </a:r>
            <a:r>
              <a:rPr lang="en-US" sz="2000" i="1" dirty="0"/>
              <a:t>m</a:t>
            </a:r>
            <a:r>
              <a:rPr lang="en-US" sz="2000" dirty="0"/>
              <a:t> certain cores</a:t>
            </a:r>
          </a:p>
          <a:p>
            <a:r>
              <a:rPr lang="en-US" sz="2000" dirty="0"/>
              <a:t>Virtual clusters can be allocated to any </a:t>
            </a:r>
            <a:r>
              <a:rPr lang="en-US" sz="2000" i="1" dirty="0"/>
              <a:t>m</a:t>
            </a:r>
            <a:r>
              <a:rPr lang="en-US" sz="2000" dirty="0"/>
              <a:t> available cores (hierarchical scheduling, a scheduler to select clusters and inside each cluster there is a scheduler that selects the tasks to execute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5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Mutliprocessor</a:t>
            </a:r>
            <a:r>
              <a:rPr lang="sv-SE" dirty="0" smtClean="0"/>
              <a:t> </a:t>
            </a:r>
            <a:r>
              <a:rPr lang="sv-SE" dirty="0" err="1" smtClean="0"/>
              <a:t>synchronization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 presented algorithms do not support resource sharing</a:t>
            </a:r>
          </a:p>
          <a:p>
            <a:r>
              <a:rPr lang="en-US" sz="2000" dirty="0" smtClean="0"/>
              <a:t>In multiprocessor, there are three general approaches</a:t>
            </a:r>
          </a:p>
          <a:p>
            <a:pPr lvl="1"/>
            <a:r>
              <a:rPr lang="en-US" sz="1600" dirty="0" smtClean="0"/>
              <a:t>Lock based</a:t>
            </a:r>
          </a:p>
          <a:p>
            <a:pPr lvl="1"/>
            <a:r>
              <a:rPr lang="en-US" sz="1600" dirty="0" smtClean="0"/>
              <a:t>Lock free</a:t>
            </a:r>
          </a:p>
          <a:p>
            <a:pPr lvl="1"/>
            <a:r>
              <a:rPr lang="en-US" sz="1600" dirty="0" smtClean="0"/>
              <a:t>Wait free</a:t>
            </a:r>
          </a:p>
          <a:p>
            <a:r>
              <a:rPr lang="en-US" sz="2000" dirty="0" smtClean="0"/>
              <a:t>Lock based: each task locks a mutes before accessing a shared resource, and releases it when it finishes.</a:t>
            </a:r>
          </a:p>
          <a:p>
            <a:r>
              <a:rPr lang="en-US" sz="2000" dirty="0" smtClean="0"/>
              <a:t>Resources can be classified as local resource and global resource</a:t>
            </a:r>
          </a:p>
          <a:p>
            <a:r>
              <a:rPr lang="en-US" sz="2000" dirty="0" smtClean="0"/>
              <a:t>When a task is blocked trying to access a shared resource:</a:t>
            </a:r>
          </a:p>
          <a:p>
            <a:pPr lvl="1"/>
            <a:r>
              <a:rPr lang="en-US" sz="1600" dirty="0" smtClean="0"/>
              <a:t>It is suspended until the resource become available</a:t>
            </a:r>
          </a:p>
          <a:p>
            <a:pPr lvl="1"/>
            <a:r>
              <a:rPr lang="en-US" sz="1600" dirty="0" smtClean="0"/>
              <a:t>Continue executing in a busy wait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Mutliprocessor</a:t>
            </a:r>
            <a:r>
              <a:rPr lang="sv-SE" dirty="0" smtClean="0"/>
              <a:t> </a:t>
            </a:r>
            <a:r>
              <a:rPr lang="sv-SE" dirty="0" err="1" smtClean="0"/>
              <a:t>synchronization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Partitioned scheduling, suspension </a:t>
            </a:r>
          </a:p>
          <a:p>
            <a:r>
              <a:rPr lang="en-US" sz="2000" dirty="0" smtClean="0"/>
              <a:t>Problems:</a:t>
            </a:r>
          </a:p>
          <a:p>
            <a:pPr lvl="1"/>
            <a:r>
              <a:rPr lang="en-US" sz="1600" dirty="0" smtClean="0"/>
              <a:t>Remote blocking: tasks may be blocked by other tasks located in other processors (no direct relation between tasks)</a:t>
            </a:r>
          </a:p>
          <a:p>
            <a:pPr lvl="1"/>
            <a:r>
              <a:rPr lang="en-US" sz="1600" dirty="0" smtClean="0"/>
              <a:t>Multiple priority inversions due to suspensions (low priority tasks may  execute while the higher priority tasks are suspended and accessing global resources)</a:t>
            </a:r>
          </a:p>
          <a:p>
            <a:endParaRPr lang="en-US" sz="2000" dirty="0" smtClean="0"/>
          </a:p>
          <a:p>
            <a:pPr lvl="1"/>
            <a:endParaRPr lang="en-US" sz="16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1619672" y="3501008"/>
            <a:ext cx="5533781" cy="2548894"/>
            <a:chOff x="2604177" y="3229658"/>
            <a:chExt cx="5533781" cy="2548894"/>
          </a:xfrm>
        </p:grpSpPr>
        <p:sp>
          <p:nvSpPr>
            <p:cNvPr id="56" name="Line 5"/>
            <p:cNvSpPr>
              <a:spLocks noChangeShapeType="1"/>
            </p:cNvSpPr>
            <p:nvPr/>
          </p:nvSpPr>
          <p:spPr bwMode="auto">
            <a:xfrm>
              <a:off x="4246419" y="3590081"/>
              <a:ext cx="0" cy="1004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6"/>
            <p:cNvSpPr>
              <a:spLocks noChangeShapeType="1"/>
            </p:cNvSpPr>
            <p:nvPr/>
          </p:nvSpPr>
          <p:spPr bwMode="auto">
            <a:xfrm>
              <a:off x="4246419" y="3989119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3088940" y="3546206"/>
              <a:ext cx="2743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Hp task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59" name="Line 8"/>
            <p:cNvSpPr>
              <a:spLocks noChangeShapeType="1"/>
            </p:cNvSpPr>
            <p:nvPr/>
          </p:nvSpPr>
          <p:spPr bwMode="auto">
            <a:xfrm>
              <a:off x="4246419" y="5734794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9"/>
            <p:cNvSpPr>
              <a:spLocks noChangeShapeType="1"/>
            </p:cNvSpPr>
            <p:nvPr/>
          </p:nvSpPr>
          <p:spPr bwMode="auto">
            <a:xfrm>
              <a:off x="4246419" y="4596556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10"/>
            <p:cNvSpPr txBox="1">
              <a:spLocks noChangeArrowheads="1"/>
            </p:cNvSpPr>
            <p:nvPr/>
          </p:nvSpPr>
          <p:spPr bwMode="auto">
            <a:xfrm>
              <a:off x="3088940" y="4148881"/>
              <a:ext cx="2743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Lp</a:t>
              </a:r>
              <a:r>
                <a:rPr lang="en-US" sz="1800" dirty="0" smtClean="0">
                  <a:latin typeface="Calibri" pitchFamily="34" charset="0"/>
                </a:rPr>
                <a:t> task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>
              <a:off x="4246419" y="5063281"/>
              <a:ext cx="0" cy="671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30"/>
            <p:cNvSpPr>
              <a:spLocks noChangeShapeType="1"/>
            </p:cNvSpPr>
            <p:nvPr/>
          </p:nvSpPr>
          <p:spPr bwMode="auto">
            <a:xfrm flipV="1">
              <a:off x="4692507" y="4606081"/>
              <a:ext cx="0" cy="76200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34"/>
            <p:cNvSpPr>
              <a:spLocks noChangeShapeType="1"/>
            </p:cNvSpPr>
            <p:nvPr/>
          </p:nvSpPr>
          <p:spPr bwMode="auto">
            <a:xfrm>
              <a:off x="6400657" y="4606081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4660757" y="5539531"/>
              <a:ext cx="1719262" cy="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6" name="Text Box 40"/>
            <p:cNvSpPr txBox="1">
              <a:spLocks noChangeArrowheads="1"/>
            </p:cNvSpPr>
            <p:nvPr/>
          </p:nvSpPr>
          <p:spPr bwMode="auto">
            <a:xfrm>
              <a:off x="4657582" y="5117710"/>
              <a:ext cx="180690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Remote 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blocking</a:t>
              </a:r>
              <a:endParaRPr lang="en-US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67" name="Text Box 43"/>
            <p:cNvSpPr txBox="1">
              <a:spLocks noChangeArrowheads="1"/>
            </p:cNvSpPr>
            <p:nvPr/>
          </p:nvSpPr>
          <p:spPr bwMode="auto">
            <a:xfrm>
              <a:off x="2604177" y="3861048"/>
              <a:ext cx="4732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P </a:t>
              </a:r>
              <a:r>
                <a:rPr lang="en-US" sz="18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8" name="Text Box 44"/>
            <p:cNvSpPr txBox="1">
              <a:spLocks noChangeArrowheads="1"/>
            </p:cNvSpPr>
            <p:nvPr/>
          </p:nvSpPr>
          <p:spPr bwMode="auto">
            <a:xfrm>
              <a:off x="2676185" y="5409220"/>
              <a:ext cx="4732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P </a:t>
              </a:r>
              <a:r>
                <a:rPr lang="en-US" sz="18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69" name="Text Box 48"/>
            <p:cNvSpPr txBox="1">
              <a:spLocks noChangeArrowheads="1"/>
            </p:cNvSpPr>
            <p:nvPr/>
          </p:nvSpPr>
          <p:spPr bwMode="auto">
            <a:xfrm>
              <a:off x="7268008" y="3229658"/>
              <a:ext cx="8699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Critical</a:t>
              </a:r>
            </a:p>
            <a:p>
              <a:r>
                <a:rPr lang="en-US" sz="1800" dirty="0" smtClean="0">
                  <a:latin typeface="Calibri" pitchFamily="34" charset="0"/>
                </a:rPr>
                <a:t>section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4703619" y="3412856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50"/>
            <p:cNvSpPr>
              <a:spLocks noChangeShapeType="1"/>
            </p:cNvSpPr>
            <p:nvPr/>
          </p:nvSpPr>
          <p:spPr bwMode="auto">
            <a:xfrm>
              <a:off x="4246419" y="3928219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51"/>
            <p:cNvSpPr>
              <a:spLocks noChangeShapeType="1"/>
            </p:cNvSpPr>
            <p:nvPr/>
          </p:nvSpPr>
          <p:spPr bwMode="auto">
            <a:xfrm>
              <a:off x="4246419" y="5158531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716016" y="3573016"/>
              <a:ext cx="1332148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47964" y="4113076"/>
              <a:ext cx="324036" cy="4680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572000" y="4113076"/>
              <a:ext cx="108012" cy="4680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48164" y="4113076"/>
              <a:ext cx="324036" cy="4680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164288" y="3320988"/>
              <a:ext cx="144016" cy="4680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408204" y="5373216"/>
              <a:ext cx="315652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247964" y="5373216"/>
              <a:ext cx="432048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732240" y="5373216"/>
              <a:ext cx="432048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Mutliprocessor</a:t>
            </a:r>
            <a:r>
              <a:rPr lang="sv-SE" dirty="0" smtClean="0"/>
              <a:t> </a:t>
            </a:r>
            <a:r>
              <a:rPr lang="sv-SE" dirty="0" err="1" smtClean="0"/>
              <a:t>synchronization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MPCP (multiprocessor priority ceiling protocol)</a:t>
            </a:r>
          </a:p>
          <a:p>
            <a:pPr lvl="1"/>
            <a:r>
              <a:rPr lang="en-US" sz="1600" dirty="0" smtClean="0"/>
              <a:t>Reduces and bounds the remote blocking </a:t>
            </a:r>
          </a:p>
          <a:p>
            <a:pPr lvl="1"/>
            <a:r>
              <a:rPr lang="en-US" sz="1600" dirty="0" smtClean="0"/>
              <a:t>applicable to partitioned systems using fixed priorities</a:t>
            </a:r>
          </a:p>
          <a:p>
            <a:pPr lvl="1"/>
            <a:r>
              <a:rPr lang="en-US" sz="1600" dirty="0" smtClean="0"/>
              <a:t>Global </a:t>
            </a:r>
            <a:r>
              <a:rPr lang="en-US" sz="1600" dirty="0" err="1" smtClean="0"/>
              <a:t>mutex</a:t>
            </a:r>
            <a:r>
              <a:rPr lang="en-US" sz="1600" dirty="0" smtClean="0"/>
              <a:t> Is used to protect global resources</a:t>
            </a:r>
            <a:endParaRPr lang="en-US" sz="1600" dirty="0" smtClean="0">
              <a:solidFill>
                <a:srgbClr val="00B0F0"/>
              </a:solidFill>
            </a:endParaRPr>
          </a:p>
          <a:p>
            <a:pPr lvl="1"/>
            <a:r>
              <a:rPr lang="en-US" sz="1600" dirty="0" smtClean="0"/>
              <a:t>Priority ceiling=</a:t>
            </a:r>
            <a:r>
              <a:rPr lang="en-US" sz="1600" dirty="0" smtClean="0">
                <a:latin typeface="Calibri" pitchFamily="34" charset="0"/>
              </a:rPr>
              <a:t>Max (All executing task priorities) +</a:t>
            </a:r>
          </a:p>
          <a:p>
            <a:pPr lvl="3">
              <a:buFontTx/>
              <a:buNone/>
            </a:pPr>
            <a:r>
              <a:rPr lang="en-US" sz="1600" dirty="0" smtClean="0">
                <a:latin typeface="Calibri" pitchFamily="34" charset="0"/>
              </a:rPr>
              <a:t>		 Max (priorities of tasks accessing the shared resource)</a:t>
            </a:r>
            <a:endParaRPr lang="en-US" sz="1600" dirty="0" smtClean="0"/>
          </a:p>
          <a:p>
            <a:pPr lvl="1"/>
            <a:r>
              <a:rPr lang="en-US" sz="1600" dirty="0" smtClean="0"/>
              <a:t>A task accessing a global shared resource can be preempted by a awakened waiting task on a higher priority ceiling </a:t>
            </a:r>
          </a:p>
          <a:p>
            <a:pPr lvl="1"/>
            <a:r>
              <a:rPr lang="en-US" sz="1600" dirty="0" smtClean="0"/>
              <a:t>Each global resource has a priority queue</a:t>
            </a:r>
          </a:p>
          <a:p>
            <a:pPr lvl="1"/>
            <a:r>
              <a:rPr lang="en-US" sz="1600" dirty="0" smtClean="0"/>
              <a:t>No nested access to shared resources is allowed</a:t>
            </a:r>
          </a:p>
          <a:p>
            <a:pPr lvl="1"/>
            <a:r>
              <a:rPr lang="en-US" sz="1600" dirty="0" smtClean="0"/>
              <a:t>The blocking factor is made up of five different components</a:t>
            </a:r>
          </a:p>
          <a:p>
            <a:pPr lvl="1"/>
            <a:endParaRPr lang="en-US" sz="1600" dirty="0" smtClean="0"/>
          </a:p>
          <a:p>
            <a:endParaRPr lang="sv-S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Mutliprocessor</a:t>
            </a:r>
            <a:r>
              <a:rPr lang="sv-SE" dirty="0" smtClean="0"/>
              <a:t> </a:t>
            </a:r>
            <a:r>
              <a:rPr lang="sv-SE" dirty="0" err="1" smtClean="0"/>
              <a:t>synchronization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MPCP</a:t>
            </a:r>
            <a:endParaRPr lang="sv-SE" sz="20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755576" y="2511267"/>
            <a:ext cx="6995885" cy="2918167"/>
            <a:chOff x="1165571" y="2730410"/>
            <a:chExt cx="6995885" cy="2918167"/>
          </a:xfrm>
        </p:grpSpPr>
        <p:sp>
          <p:nvSpPr>
            <p:cNvPr id="63" name="TextBox 62"/>
            <p:cNvSpPr txBox="1"/>
            <p:nvPr/>
          </p:nvSpPr>
          <p:spPr>
            <a:xfrm>
              <a:off x="1165571" y="3818981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queue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46999" y="5045438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queue</a:t>
              </a:r>
              <a:endParaRPr lang="en-US" dirty="0"/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>
              <a:off x="3966828" y="3424622"/>
              <a:ext cx="1132114" cy="5685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V="1">
              <a:off x="3995857" y="4036696"/>
              <a:ext cx="1117599" cy="644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67" name="Group 23"/>
            <p:cNvGrpSpPr/>
            <p:nvPr/>
          </p:nvGrpSpPr>
          <p:grpSpPr>
            <a:xfrm>
              <a:off x="5164279" y="3811742"/>
              <a:ext cx="1219165" cy="362859"/>
              <a:chOff x="4397781" y="3672111"/>
              <a:chExt cx="2728697" cy="587821"/>
            </a:xfrm>
          </p:grpSpPr>
          <p:sp>
            <p:nvSpPr>
              <p:cNvPr id="95" name="Rectangle 24"/>
              <p:cNvSpPr/>
              <p:nvPr/>
            </p:nvSpPr>
            <p:spPr bwMode="auto">
              <a:xfrm>
                <a:off x="4905781" y="3686625"/>
                <a:ext cx="551543" cy="5660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5464573" y="3679371"/>
                <a:ext cx="551543" cy="5660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 bwMode="auto">
              <a:xfrm>
                <a:off x="6016105" y="3679371"/>
                <a:ext cx="551543" cy="5660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  <p:cxnSp>
            <p:nvCxnSpPr>
              <p:cNvPr id="98" name="Straight Connector 97"/>
              <p:cNvCxnSpPr/>
              <p:nvPr/>
            </p:nvCxnSpPr>
            <p:spPr bwMode="auto">
              <a:xfrm>
                <a:off x="4397781" y="3672111"/>
                <a:ext cx="2148115" cy="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/>
              <p:nvPr/>
            </p:nvCxnSpPr>
            <p:spPr bwMode="auto">
              <a:xfrm>
                <a:off x="4405041" y="4259931"/>
                <a:ext cx="2148115" cy="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 bwMode="auto">
              <a:xfrm>
                <a:off x="6749107" y="3976914"/>
                <a:ext cx="377371" cy="158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68" name="TextBox 67"/>
            <p:cNvSpPr txBox="1"/>
            <p:nvPr/>
          </p:nvSpPr>
          <p:spPr>
            <a:xfrm>
              <a:off x="4699799" y="4203610"/>
              <a:ext cx="20040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Queue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6477798" y="3702868"/>
              <a:ext cx="1683658" cy="638629"/>
            </a:xfrm>
            <a:prstGeom prst="rect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rPr>
                <a:t>Shared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tx1"/>
                  </a:solidFill>
                  <a:latin typeface="Times" pitchFamily="18" charset="0"/>
                </a:rPr>
                <a:t>Resource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 bwMode="auto">
            <a:xfrm rot="5400000" flipH="1" flipV="1">
              <a:off x="6456029" y="4784184"/>
              <a:ext cx="1306284" cy="4209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stCxn id="69" idx="0"/>
            </p:cNvCxnSpPr>
            <p:nvPr/>
          </p:nvCxnSpPr>
          <p:spPr bwMode="auto">
            <a:xfrm rot="16200000" flipV="1">
              <a:off x="6644714" y="3027955"/>
              <a:ext cx="972458" cy="3773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 rot="10800000">
              <a:off x="1223628" y="2744924"/>
              <a:ext cx="5704114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rot="10800000">
              <a:off x="1187342" y="5626010"/>
              <a:ext cx="5704114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rot="5400000">
              <a:off x="918828" y="3064238"/>
              <a:ext cx="667657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 rot="5400000" flipH="1" flipV="1">
              <a:off x="743862" y="5154297"/>
              <a:ext cx="973252" cy="153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Arrow Connector 75"/>
            <p:cNvCxnSpPr/>
            <p:nvPr/>
          </p:nvCxnSpPr>
          <p:spPr bwMode="auto">
            <a:xfrm>
              <a:off x="1223628" y="4675324"/>
              <a:ext cx="551542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 flipV="1">
              <a:off x="1252656" y="3354524"/>
              <a:ext cx="478972" cy="145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9" name="Rectangle 78"/>
            <p:cNvSpPr/>
            <p:nvPr/>
          </p:nvSpPr>
          <p:spPr>
            <a:xfrm>
              <a:off x="3131840" y="3068960"/>
              <a:ext cx="57606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P</a:t>
              </a:r>
              <a:r>
                <a:rPr lang="sv-SE" baseline="-25000" dirty="0" smtClean="0"/>
                <a:t>i</a:t>
              </a:r>
              <a:endParaRPr lang="sv-SE" baseline="-250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131840" y="4365104"/>
              <a:ext cx="57606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P</a:t>
              </a:r>
              <a:r>
                <a:rPr lang="sv-SE" baseline="-25000" dirty="0" err="1" smtClean="0"/>
                <a:t>j</a:t>
              </a:r>
              <a:endParaRPr lang="sv-SE" baseline="-25000" dirty="0"/>
            </a:p>
          </p:txBody>
        </p:sp>
        <p:grpSp>
          <p:nvGrpSpPr>
            <p:cNvPr id="81" name="Group 46"/>
            <p:cNvGrpSpPr/>
            <p:nvPr/>
          </p:nvGrpSpPr>
          <p:grpSpPr>
            <a:xfrm>
              <a:off x="1871700" y="3248991"/>
              <a:ext cx="1219165" cy="362859"/>
              <a:chOff x="4397781" y="3672111"/>
              <a:chExt cx="2728697" cy="587821"/>
            </a:xfrm>
          </p:grpSpPr>
          <p:sp>
            <p:nvSpPr>
              <p:cNvPr id="89" name="Rectangle 88"/>
              <p:cNvSpPr/>
              <p:nvPr/>
            </p:nvSpPr>
            <p:spPr bwMode="auto">
              <a:xfrm>
                <a:off x="4905781" y="3686625"/>
                <a:ext cx="551543" cy="5660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 bwMode="auto">
              <a:xfrm>
                <a:off x="5464573" y="3679371"/>
                <a:ext cx="551543" cy="5660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 bwMode="auto">
              <a:xfrm>
                <a:off x="6016105" y="3679371"/>
                <a:ext cx="551543" cy="5660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  <p:cxnSp>
            <p:nvCxnSpPr>
              <p:cNvPr id="92" name="Straight Connector 91"/>
              <p:cNvCxnSpPr/>
              <p:nvPr/>
            </p:nvCxnSpPr>
            <p:spPr bwMode="auto">
              <a:xfrm>
                <a:off x="4397781" y="3672111"/>
                <a:ext cx="2148115" cy="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>
                <a:off x="4405041" y="4259931"/>
                <a:ext cx="2148115" cy="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Arrow Connector 93"/>
              <p:cNvCxnSpPr/>
              <p:nvPr/>
            </p:nvCxnSpPr>
            <p:spPr bwMode="auto">
              <a:xfrm>
                <a:off x="6749107" y="3976914"/>
                <a:ext cx="377371" cy="158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82" name="Group 53"/>
            <p:cNvGrpSpPr/>
            <p:nvPr/>
          </p:nvGrpSpPr>
          <p:grpSpPr>
            <a:xfrm>
              <a:off x="1835696" y="4473127"/>
              <a:ext cx="1219165" cy="362859"/>
              <a:chOff x="4397781" y="3672111"/>
              <a:chExt cx="2728697" cy="587821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4905781" y="3686625"/>
                <a:ext cx="551543" cy="5660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5464573" y="3679371"/>
                <a:ext cx="551543" cy="5660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6016105" y="3679371"/>
                <a:ext cx="551543" cy="5660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 bwMode="auto">
              <a:xfrm>
                <a:off x="4397781" y="3672111"/>
                <a:ext cx="2148115" cy="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4405041" y="4259931"/>
                <a:ext cx="2148115" cy="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Arrow Connector 87"/>
              <p:cNvCxnSpPr/>
              <p:nvPr/>
            </p:nvCxnSpPr>
            <p:spPr bwMode="auto">
              <a:xfrm>
                <a:off x="6749107" y="3976914"/>
                <a:ext cx="377371" cy="158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Periodic task model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(T,C,D)</a:t>
            </a:r>
          </a:p>
          <a:p>
            <a:pPr lvl="1"/>
            <a:r>
              <a:rPr lang="en-US" sz="1600" dirty="0" smtClean="0"/>
              <a:t>Releases infinite jobs every P period </a:t>
            </a:r>
          </a:p>
          <a:p>
            <a:pPr lvl="1"/>
            <a:r>
              <a:rPr lang="en-US" sz="1600" dirty="0" smtClean="0"/>
              <a:t>For all </a:t>
            </a:r>
            <a:r>
              <a:rPr lang="en-US" sz="1600" dirty="0" err="1" smtClean="0"/>
              <a:t>t</a:t>
            </a:r>
            <a:r>
              <a:rPr lang="en-US" sz="1600" baseline="-25000" dirty="0" err="1" smtClean="0"/>
              <a:t>i</a:t>
            </a:r>
            <a:r>
              <a:rPr lang="en-US" sz="1600" dirty="0" smtClean="0"/>
              <a:t> if P=D, Implicit‐deadlines</a:t>
            </a:r>
          </a:p>
          <a:p>
            <a:pPr lvl="1"/>
            <a:r>
              <a:rPr lang="en-US" sz="1600" dirty="0" smtClean="0"/>
              <a:t>If P&gt;D, </a:t>
            </a:r>
            <a:r>
              <a:rPr lang="en-US" sz="1600" i="1" dirty="0" smtClean="0"/>
              <a:t>Constrained deadline</a:t>
            </a:r>
            <a:endParaRPr lang="en-US" sz="1600" dirty="0" smtClean="0"/>
          </a:p>
          <a:p>
            <a:pPr lvl="1"/>
            <a:r>
              <a:rPr lang="en-US" sz="1600" dirty="0" smtClean="0"/>
              <a:t>Otherwise, </a:t>
            </a:r>
            <a:r>
              <a:rPr lang="en-US" sz="1600" i="1" dirty="0" smtClean="0"/>
              <a:t>Arbitrary deadlines</a:t>
            </a:r>
          </a:p>
          <a:p>
            <a:r>
              <a:rPr lang="en-US" sz="2000" i="1" dirty="0" smtClean="0"/>
              <a:t>Sporadic task model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(P,C,D)</a:t>
            </a:r>
          </a:p>
          <a:p>
            <a:pPr lvl="1"/>
            <a:r>
              <a:rPr lang="en-US" sz="1600" dirty="0" smtClean="0"/>
              <a:t>P is the minimum inter arrival time between two consecutive jobs</a:t>
            </a:r>
          </a:p>
          <a:p>
            <a:r>
              <a:rPr lang="en-US" sz="2000" dirty="0" smtClean="0"/>
              <a:t>A task is not allowed to be executed on more than one processor/core at the same time.</a:t>
            </a:r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212408" y="2303584"/>
            <a:ext cx="4428044" cy="945396"/>
            <a:chOff x="4212408" y="2303584"/>
            <a:chExt cx="4428044" cy="945396"/>
          </a:xfrm>
        </p:grpSpPr>
        <p:cxnSp>
          <p:nvCxnSpPr>
            <p:cNvPr id="5" name="Straight Connector 4"/>
            <p:cNvCxnSpPr/>
            <p:nvPr/>
          </p:nvCxnSpPr>
          <p:spPr>
            <a:xfrm rot="5400000">
              <a:off x="4392428" y="2843644"/>
              <a:ext cx="792088" cy="158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608452" y="2807640"/>
              <a:ext cx="4032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5669776" y="2608824"/>
              <a:ext cx="396044" cy="158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6785900" y="2608824"/>
              <a:ext cx="396044" cy="158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7902024" y="2608824"/>
              <a:ext cx="396044" cy="158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212408" y="259161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t</a:t>
              </a:r>
              <a:r>
                <a:rPr lang="sv-SE" baseline="-25000" dirty="0" smtClean="0"/>
                <a:t>i</a:t>
              </a:r>
              <a:endParaRPr lang="sv-SE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24476" y="233958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j</a:t>
              </a:r>
              <a:r>
                <a:rPr lang="sv-SE" baseline="-25000" dirty="0" smtClean="0"/>
                <a:t>i1</a:t>
              </a:r>
              <a:endParaRPr lang="sv-SE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11654" y="2303584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j</a:t>
              </a:r>
              <a:r>
                <a:rPr lang="sv-SE" baseline="-25000" dirty="0" smtClean="0"/>
                <a:t>i2</a:t>
              </a:r>
              <a:endParaRPr lang="sv-SE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91774" y="2303584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j</a:t>
              </a:r>
              <a:r>
                <a:rPr lang="sv-SE" baseline="-25000" dirty="0" smtClean="0"/>
                <a:t>i3</a:t>
              </a:r>
              <a:endParaRPr lang="sv-SE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84516" y="284364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T</a:t>
              </a:r>
              <a:r>
                <a:rPr lang="sv-SE" baseline="-25000" dirty="0" smtClean="0"/>
                <a:t>i</a:t>
              </a:r>
              <a:endParaRPr lang="sv-SE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42106" y="2843644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/>
                <a:t>T</a:t>
              </a:r>
              <a:r>
                <a:rPr lang="sv-SE" baseline="-25000" dirty="0" smtClean="0"/>
                <a:t>i</a:t>
              </a:r>
              <a:endParaRPr lang="sv-SE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16764" y="2879648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/>
                <a:t>T</a:t>
              </a:r>
              <a:r>
                <a:rPr lang="sv-SE" baseline="-25000" dirty="0" smtClean="0"/>
                <a:t>i</a:t>
              </a:r>
              <a:endParaRPr lang="sv-SE" baseline="-250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52120" y="3320988"/>
            <a:ext cx="251594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None/>
            </a:pPr>
            <a:r>
              <a:rPr lang="sv-SE" sz="1600" dirty="0" smtClean="0"/>
              <a:t>//Control task </a:t>
            </a:r>
            <a:r>
              <a:rPr lang="sv-SE" sz="1600" dirty="0" err="1" smtClean="0"/>
              <a:t>Tc</a:t>
            </a:r>
            <a:r>
              <a:rPr lang="sv-SE" sz="1600" baseline="-25000" dirty="0" err="1" smtClean="0"/>
              <a:t>i</a:t>
            </a:r>
            <a:endParaRPr lang="sv-SE" sz="1600" dirty="0" smtClean="0"/>
          </a:p>
          <a:p>
            <a:pPr lvl="1">
              <a:buNone/>
            </a:pPr>
            <a:r>
              <a:rPr lang="sv-SE" sz="1600" dirty="0" smtClean="0"/>
              <a:t>t = </a:t>
            </a:r>
            <a:r>
              <a:rPr lang="sv-SE" sz="1600" dirty="0" err="1" smtClean="0"/>
              <a:t>CurrentTime</a:t>
            </a:r>
            <a:r>
              <a:rPr lang="sv-SE" sz="1600" dirty="0" smtClean="0"/>
              <a:t>;</a:t>
            </a:r>
          </a:p>
          <a:p>
            <a:pPr lvl="1">
              <a:buNone/>
            </a:pPr>
            <a:r>
              <a:rPr lang="sv-SE" sz="1600" dirty="0" smtClean="0"/>
              <a:t>LOOP</a:t>
            </a:r>
          </a:p>
          <a:p>
            <a:pPr lvl="1">
              <a:buNone/>
            </a:pPr>
            <a:r>
              <a:rPr lang="sv-SE" sz="1600" dirty="0" smtClean="0"/>
              <a:t>	</a:t>
            </a:r>
            <a:r>
              <a:rPr lang="sv-SE" sz="1600" dirty="0" err="1" smtClean="0"/>
              <a:t>S=read_sensor</a:t>
            </a:r>
            <a:r>
              <a:rPr lang="sv-SE" sz="1600" dirty="0" smtClean="0"/>
              <a:t>();</a:t>
            </a:r>
          </a:p>
          <a:p>
            <a:pPr lvl="1">
              <a:buNone/>
            </a:pPr>
            <a:r>
              <a:rPr lang="sv-SE" sz="1600" dirty="0" smtClean="0"/>
              <a:t>	Statement1;</a:t>
            </a:r>
          </a:p>
          <a:p>
            <a:pPr lvl="1">
              <a:buNone/>
            </a:pPr>
            <a:r>
              <a:rPr lang="sv-SE" sz="1600" dirty="0" smtClean="0"/>
              <a:t>	        .</a:t>
            </a:r>
          </a:p>
          <a:p>
            <a:pPr lvl="1">
              <a:buNone/>
            </a:pPr>
            <a:r>
              <a:rPr lang="sv-SE" sz="1600" dirty="0" smtClean="0"/>
              <a:t>	        .</a:t>
            </a:r>
          </a:p>
          <a:p>
            <a:pPr lvl="1">
              <a:buNone/>
            </a:pPr>
            <a:r>
              <a:rPr lang="sv-SE" sz="1600" dirty="0" smtClean="0"/>
              <a:t>          Statement2;</a:t>
            </a:r>
          </a:p>
          <a:p>
            <a:pPr lvl="1">
              <a:buNone/>
            </a:pPr>
            <a:r>
              <a:rPr lang="sv-SE" sz="1600" dirty="0" smtClean="0"/>
              <a:t>	</a:t>
            </a:r>
            <a:r>
              <a:rPr lang="sv-SE" sz="1600" dirty="0" err="1" smtClean="0"/>
              <a:t>Actuate</a:t>
            </a:r>
            <a:r>
              <a:rPr lang="sv-SE" sz="1600" dirty="0" smtClean="0"/>
              <a:t>;</a:t>
            </a:r>
          </a:p>
          <a:p>
            <a:pPr lvl="1">
              <a:buNone/>
            </a:pPr>
            <a:r>
              <a:rPr lang="sv-SE" sz="1600" dirty="0" smtClean="0"/>
              <a:t>	t = t + </a:t>
            </a:r>
            <a:r>
              <a:rPr lang="sv-SE" sz="1600" dirty="0" err="1" smtClean="0"/>
              <a:t>Tc</a:t>
            </a:r>
            <a:r>
              <a:rPr lang="sv-SE" sz="1600" baseline="-25000" dirty="0" err="1" smtClean="0"/>
              <a:t>i</a:t>
            </a:r>
            <a:r>
              <a:rPr lang="sv-SE" sz="1600" dirty="0" smtClean="0"/>
              <a:t>;</a:t>
            </a:r>
          </a:p>
          <a:p>
            <a:pPr lvl="1">
              <a:buNone/>
            </a:pPr>
            <a:r>
              <a:rPr lang="sv-SE" sz="1600" dirty="0" err="1" smtClean="0"/>
              <a:t>WaitUntil</a:t>
            </a:r>
            <a:r>
              <a:rPr lang="sv-SE" sz="1600" dirty="0" smtClean="0"/>
              <a:t>(t);</a:t>
            </a:r>
          </a:p>
          <a:p>
            <a:pPr lvl="1">
              <a:buNone/>
            </a:pPr>
            <a:r>
              <a:rPr lang="sv-SE" sz="1600" dirty="0" smtClean="0"/>
              <a:t>END</a:t>
            </a:r>
          </a:p>
          <a:p>
            <a:endParaRPr lang="sv-SE" dirty="0"/>
          </a:p>
        </p:txBody>
      </p:sp>
      <p:grpSp>
        <p:nvGrpSpPr>
          <p:cNvPr id="25" name="Group 24"/>
          <p:cNvGrpSpPr/>
          <p:nvPr/>
        </p:nvGrpSpPr>
        <p:grpSpPr>
          <a:xfrm>
            <a:off x="4211960" y="2348880"/>
            <a:ext cx="4428044" cy="936898"/>
            <a:chOff x="4212408" y="2303584"/>
            <a:chExt cx="4428044" cy="936898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4392428" y="2843644"/>
              <a:ext cx="792088" cy="158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8452" y="2807640"/>
              <a:ext cx="4032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5669776" y="2608824"/>
              <a:ext cx="396044" cy="158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7902024" y="2608824"/>
              <a:ext cx="396044" cy="158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212408" y="259161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t</a:t>
              </a:r>
              <a:r>
                <a:rPr lang="sv-SE" baseline="-25000" dirty="0" smtClean="0"/>
                <a:t>i</a:t>
              </a:r>
              <a:endParaRPr lang="sv-SE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4476" y="233958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j</a:t>
              </a:r>
              <a:r>
                <a:rPr lang="sv-SE" baseline="-25000" dirty="0" smtClean="0"/>
                <a:t>i1</a:t>
              </a:r>
              <a:endParaRPr lang="sv-S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04596" y="2303584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j</a:t>
              </a:r>
              <a:r>
                <a:rPr lang="sv-SE" baseline="-25000" dirty="0" smtClean="0"/>
                <a:t>i2</a:t>
              </a:r>
              <a:endParaRPr lang="sv-SE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84516" y="284364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T</a:t>
              </a:r>
              <a:r>
                <a:rPr lang="sv-SE" baseline="-25000" dirty="0" smtClean="0"/>
                <a:t>i</a:t>
              </a:r>
              <a:endParaRPr lang="sv-SE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42106" y="284364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T</a:t>
              </a:r>
              <a:r>
                <a:rPr lang="sv-SE" baseline="-25000" dirty="0" smtClean="0"/>
                <a:t>i</a:t>
              </a:r>
              <a:endParaRPr lang="sv-SE" baseline="-250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184068" y="3104964"/>
            <a:ext cx="2742033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None/>
            </a:pPr>
            <a:r>
              <a:rPr lang="sv-SE" sz="1600" dirty="0" smtClean="0"/>
              <a:t>//Monitor task </a:t>
            </a:r>
            <a:r>
              <a:rPr lang="sv-SE" sz="1600" dirty="0" err="1" smtClean="0"/>
              <a:t>Mc</a:t>
            </a:r>
            <a:r>
              <a:rPr lang="sv-SE" sz="1600" baseline="-25000" dirty="0" err="1" smtClean="0"/>
              <a:t>i</a:t>
            </a:r>
            <a:endParaRPr lang="sv-SE" sz="1600" dirty="0" smtClean="0"/>
          </a:p>
          <a:p>
            <a:pPr lvl="1">
              <a:buNone/>
            </a:pPr>
            <a:r>
              <a:rPr lang="sv-SE" sz="1600" dirty="0" smtClean="0"/>
              <a:t>t = </a:t>
            </a:r>
            <a:r>
              <a:rPr lang="sv-SE" sz="1600" dirty="0" err="1" smtClean="0"/>
              <a:t>CurrentTime</a:t>
            </a:r>
            <a:r>
              <a:rPr lang="sv-SE" sz="1600" dirty="0" smtClean="0"/>
              <a:t>;</a:t>
            </a:r>
          </a:p>
          <a:p>
            <a:pPr lvl="1">
              <a:buNone/>
            </a:pPr>
            <a:r>
              <a:rPr lang="sv-SE" sz="1600" dirty="0" smtClean="0"/>
              <a:t>LOOP</a:t>
            </a:r>
          </a:p>
          <a:p>
            <a:pPr lvl="1">
              <a:buNone/>
            </a:pPr>
            <a:r>
              <a:rPr lang="sv-SE" sz="1600" dirty="0" smtClean="0"/>
              <a:t>	</a:t>
            </a:r>
            <a:r>
              <a:rPr lang="sv-SE" sz="1600" dirty="0" err="1" smtClean="0"/>
              <a:t>S=read_sensor</a:t>
            </a:r>
            <a:r>
              <a:rPr lang="sv-SE" sz="1600" dirty="0" smtClean="0"/>
              <a:t>();</a:t>
            </a:r>
          </a:p>
          <a:p>
            <a:pPr lvl="1">
              <a:buNone/>
            </a:pPr>
            <a:r>
              <a:rPr lang="sv-SE" sz="1600" dirty="0" smtClean="0"/>
              <a:t>	Statement1;</a:t>
            </a:r>
          </a:p>
          <a:p>
            <a:pPr lvl="1">
              <a:buNone/>
            </a:pPr>
            <a:r>
              <a:rPr lang="sv-SE" sz="1600" dirty="0"/>
              <a:t>	 </a:t>
            </a:r>
            <a:r>
              <a:rPr lang="sv-SE" sz="1600" dirty="0" smtClean="0"/>
              <a:t>       .</a:t>
            </a:r>
          </a:p>
          <a:p>
            <a:pPr lvl="1">
              <a:buNone/>
            </a:pPr>
            <a:r>
              <a:rPr lang="sv-SE" sz="1600" dirty="0"/>
              <a:t>	 </a:t>
            </a:r>
            <a:r>
              <a:rPr lang="sv-SE" sz="1600" dirty="0" smtClean="0"/>
              <a:t>       .</a:t>
            </a:r>
          </a:p>
          <a:p>
            <a:pPr lvl="1">
              <a:buNone/>
            </a:pPr>
            <a:r>
              <a:rPr lang="sv-SE" sz="1600" dirty="0"/>
              <a:t> </a:t>
            </a:r>
            <a:r>
              <a:rPr lang="sv-SE" sz="1600" dirty="0" smtClean="0"/>
              <a:t>         Statement2;</a:t>
            </a:r>
          </a:p>
          <a:p>
            <a:pPr lvl="1">
              <a:buNone/>
            </a:pPr>
            <a:r>
              <a:rPr lang="sv-SE" sz="1600" dirty="0" smtClean="0"/>
              <a:t>	</a:t>
            </a:r>
            <a:r>
              <a:rPr lang="sv-SE" sz="1600" dirty="0" err="1" smtClean="0"/>
              <a:t>Actuate</a:t>
            </a:r>
            <a:r>
              <a:rPr lang="sv-SE" sz="1600" dirty="0" smtClean="0"/>
              <a:t>;</a:t>
            </a:r>
          </a:p>
          <a:p>
            <a:pPr lvl="1">
              <a:buNone/>
            </a:pPr>
            <a:r>
              <a:rPr lang="sv-SE" sz="1600" dirty="0" err="1" smtClean="0"/>
              <a:t>WaitUntil</a:t>
            </a:r>
            <a:r>
              <a:rPr lang="sv-SE" sz="1600" dirty="0" smtClean="0"/>
              <a:t>(</a:t>
            </a:r>
            <a:r>
              <a:rPr lang="sv-SE" sz="1600" dirty="0" err="1" smtClean="0"/>
              <a:t>sensor_signal</a:t>
            </a:r>
            <a:r>
              <a:rPr lang="sv-SE" sz="1600" dirty="0" smtClean="0"/>
              <a:t>);</a:t>
            </a:r>
          </a:p>
          <a:p>
            <a:pPr lvl="1">
              <a:buNone/>
            </a:pPr>
            <a:r>
              <a:rPr lang="sv-SE" sz="1600" dirty="0" smtClean="0"/>
              <a:t>END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38" grpId="0"/>
      <p:bldP spid="3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Mutliprocessor</a:t>
            </a:r>
            <a:r>
              <a:rPr lang="sv-SE" dirty="0" smtClean="0"/>
              <a:t> </a:t>
            </a:r>
            <a:r>
              <a:rPr lang="sv-SE" dirty="0" err="1" smtClean="0"/>
              <a:t>synchronization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MSRP for partitioned scheduling</a:t>
            </a:r>
          </a:p>
          <a:p>
            <a:pPr lvl="1"/>
            <a:r>
              <a:rPr lang="en-US" sz="1600" dirty="0" smtClean="0"/>
              <a:t>Based on SRP protocol for single processor</a:t>
            </a:r>
          </a:p>
          <a:p>
            <a:pPr lvl="1"/>
            <a:r>
              <a:rPr lang="en-US" sz="1600" dirty="0" smtClean="0"/>
              <a:t>Can be used with FPS and EDF </a:t>
            </a:r>
          </a:p>
          <a:p>
            <a:pPr lvl="1"/>
            <a:r>
              <a:rPr lang="en-US" sz="1600" dirty="0" smtClean="0"/>
              <a:t>when a task is blocked on a global resource under MSRP, it busy waits and is not </a:t>
            </a:r>
            <a:r>
              <a:rPr lang="en-US" sz="1600" dirty="0" err="1" smtClean="0"/>
              <a:t>preemptable</a:t>
            </a:r>
            <a:endParaRPr lang="en-US" sz="1600" dirty="0" smtClean="0"/>
          </a:p>
          <a:p>
            <a:pPr lvl="1"/>
            <a:r>
              <a:rPr lang="en-US" sz="1600" dirty="0" smtClean="0"/>
              <a:t>A FIFO queue is used to grant access to tasks waiting on a global resource when it is unlocked</a:t>
            </a:r>
          </a:p>
          <a:p>
            <a:r>
              <a:rPr lang="en-US" sz="2000" dirty="0" smtClean="0"/>
              <a:t>Comparing MPCP and SRP</a:t>
            </a:r>
          </a:p>
          <a:p>
            <a:pPr lvl="1"/>
            <a:r>
              <a:rPr lang="en-US" sz="1600" dirty="0" smtClean="0"/>
              <a:t>MSRP removes two of the five contributions to the blocking factor</a:t>
            </a:r>
          </a:p>
          <a:p>
            <a:pPr lvl="1"/>
            <a:r>
              <a:rPr lang="en-US" sz="1600" dirty="0" smtClean="0"/>
              <a:t>MSRP Consumes processor time that could be used by other tasks</a:t>
            </a:r>
          </a:p>
          <a:p>
            <a:pPr lvl="1"/>
            <a:r>
              <a:rPr lang="en-US" sz="1600" dirty="0" smtClean="0"/>
              <a:t>MSRP is simpler to be implemented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Mutliprocessor</a:t>
            </a:r>
            <a:r>
              <a:rPr lang="en-US" dirty="0" smtClean="0"/>
              <a:t>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Lock free approach</a:t>
            </a:r>
          </a:p>
          <a:p>
            <a:r>
              <a:rPr lang="en-US" sz="2000" dirty="0" smtClean="0"/>
              <a:t>Tasks access resources concurrently</a:t>
            </a:r>
          </a:p>
          <a:p>
            <a:r>
              <a:rPr lang="en-US" sz="2000" dirty="0" smtClean="0"/>
              <a:t>A task repeats the access to a shared resource whenever the input data is changes due to a concurrent access by another task </a:t>
            </a:r>
          </a:p>
          <a:p>
            <a:r>
              <a:rPr lang="en-US" sz="2000" dirty="0" smtClean="0"/>
              <a:t>Lock-free approach increases the execution times of tasks</a:t>
            </a:r>
          </a:p>
          <a:p>
            <a:r>
              <a:rPr lang="en-US" sz="2000" dirty="0" smtClean="0"/>
              <a:t>Typically, requires hardware support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Mutliprocessor</a:t>
            </a:r>
            <a:r>
              <a:rPr lang="en-US" dirty="0" smtClean="0"/>
              <a:t>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Wait free</a:t>
            </a:r>
          </a:p>
          <a:p>
            <a:r>
              <a:rPr lang="en-US" sz="2000" dirty="0" smtClean="0"/>
              <a:t>Multiple buffers are used</a:t>
            </a:r>
          </a:p>
          <a:p>
            <a:r>
              <a:rPr lang="en-US" sz="2000" dirty="0" smtClean="0"/>
              <a:t>Does not impose blocking on the tasks accessing shared resources nor increasing the execution times of tasks</a:t>
            </a:r>
          </a:p>
          <a:p>
            <a:r>
              <a:rPr lang="en-US" sz="2000" dirty="0" smtClean="0"/>
              <a:t>Requires more memory allocation (buffers</a:t>
            </a:r>
            <a:r>
              <a:rPr lang="sv-SE" sz="2000" dirty="0" smtClean="0"/>
              <a:t>)</a:t>
            </a:r>
            <a:endParaRPr lang="sv-S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related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Parallel task model</a:t>
            </a:r>
          </a:p>
          <a:p>
            <a:r>
              <a:rPr lang="en-US" sz="2000" dirty="0" smtClean="0"/>
              <a:t>Worst-case Execution Time (WCET) analysis</a:t>
            </a:r>
          </a:p>
          <a:p>
            <a:r>
              <a:rPr lang="en-US" sz="2000" dirty="0" smtClean="0"/>
              <a:t>Network / bus scheduling</a:t>
            </a:r>
          </a:p>
          <a:p>
            <a:r>
              <a:rPr lang="en-US" sz="2000" dirty="0" smtClean="0"/>
              <a:t>Memory architectures</a:t>
            </a:r>
          </a:p>
          <a:p>
            <a:r>
              <a:rPr lang="en-US" sz="2000" dirty="0" smtClean="0"/>
              <a:t>Scheduling of uniform and heterogeneous processors</a:t>
            </a:r>
          </a:p>
          <a:p>
            <a:r>
              <a:rPr lang="en-US" sz="2000" dirty="0" smtClean="0"/>
              <a:t>Operating Systems</a:t>
            </a:r>
          </a:p>
          <a:p>
            <a:r>
              <a:rPr lang="en-US" sz="2000" dirty="0" smtClean="0"/>
              <a:t>Power consumption and dissipation</a:t>
            </a:r>
          </a:p>
          <a:p>
            <a:r>
              <a:rPr lang="en-US" sz="2000" dirty="0" smtClean="0"/>
              <a:t>Scheduling tasks with soft real-time constraints</a:t>
            </a:r>
          </a:p>
          <a:p>
            <a:r>
              <a:rPr lang="en-US" sz="2000" dirty="0" smtClean="0"/>
              <a:t>Many cores architecture</a:t>
            </a:r>
          </a:p>
          <a:p>
            <a:r>
              <a:rPr lang="en-US" sz="2000" dirty="0" smtClean="0"/>
              <a:t> Virtualization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model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Task utilization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,</a:t>
            </a:r>
            <a:r>
              <a:rPr lang="en-US" sz="2000" baseline="-25000" dirty="0" smtClean="0"/>
              <a:t> </a:t>
            </a:r>
            <a:r>
              <a:rPr lang="en-US" sz="2000" dirty="0" err="1" smtClean="0"/>
              <a:t>U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=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/T</a:t>
            </a:r>
            <a:r>
              <a:rPr lang="en-US" sz="2000" baseline="-25000" dirty="0" smtClean="0"/>
              <a:t>i</a:t>
            </a:r>
            <a:endParaRPr lang="en-US" sz="2000" dirty="0" smtClean="0"/>
          </a:p>
          <a:p>
            <a:r>
              <a:rPr lang="en-US" sz="2000" dirty="0" smtClean="0"/>
              <a:t>Task density </a:t>
            </a:r>
            <a:r>
              <a:rPr lang="en-US" sz="2000" dirty="0" err="1" smtClean="0"/>
              <a:t>δ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=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/min(T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 D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The processor demand bound function </a:t>
            </a:r>
            <a:r>
              <a:rPr lang="en-US" sz="2000" i="1" dirty="0" smtClean="0"/>
              <a:t>h(t) corresponds to the maximum amount of task </a:t>
            </a:r>
            <a:r>
              <a:rPr lang="en-US" sz="2000" dirty="0" smtClean="0"/>
              <a:t>execution that can be released in a time interval [0, </a:t>
            </a:r>
            <a:r>
              <a:rPr lang="en-US" sz="2000" i="1" dirty="0" smtClean="0"/>
              <a:t>t)</a:t>
            </a:r>
          </a:p>
          <a:p>
            <a:endParaRPr lang="en-US" sz="2000" i="1" dirty="0" smtClean="0"/>
          </a:p>
          <a:p>
            <a:endParaRPr lang="en-US" sz="2000" i="1" dirty="0" smtClean="0"/>
          </a:p>
          <a:p>
            <a:r>
              <a:rPr lang="en-US" sz="2000" dirty="0" smtClean="0"/>
              <a:t>The processor </a:t>
            </a:r>
            <a:r>
              <a:rPr lang="en-US" sz="2000" i="1" dirty="0" smtClean="0"/>
              <a:t>load is the maximum value of the processor demand bound divided by the </a:t>
            </a:r>
            <a:r>
              <a:rPr lang="en-US" sz="2000" dirty="0" smtClean="0"/>
              <a:t>length of the time interval</a:t>
            </a:r>
          </a:p>
          <a:p>
            <a:endParaRPr lang="en-US" sz="2000" i="1" dirty="0" smtClean="0"/>
          </a:p>
          <a:p>
            <a:endParaRPr lang="en-US" sz="2000" i="1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simple </a:t>
            </a:r>
            <a:r>
              <a:rPr lang="en-US" sz="2000" dirty="0" smtClean="0"/>
              <a:t>necessary condition </a:t>
            </a:r>
            <a:r>
              <a:rPr lang="en-US" sz="2000" dirty="0"/>
              <a:t>for </a:t>
            </a:r>
            <a:r>
              <a:rPr lang="en-US" sz="2000" dirty="0" smtClean="0"/>
              <a:t>task set </a:t>
            </a:r>
            <a:r>
              <a:rPr lang="en-US" sz="2000" dirty="0"/>
              <a:t>feasibility</a:t>
            </a:r>
            <a:endParaRPr lang="en-US" sz="2000" i="1" dirty="0" smtClean="0"/>
          </a:p>
          <a:p>
            <a:endParaRPr lang="en-US" sz="2000" i="1" dirty="0" smtClean="0"/>
          </a:p>
          <a:p>
            <a:endParaRPr lang="sv-SE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696" y="2924944"/>
            <a:ext cx="3133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4581128"/>
            <a:ext cx="20859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5805265"/>
            <a:ext cx="1332149" cy="349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Multicore</a:t>
            </a:r>
            <a:r>
              <a:rPr lang="en-US" dirty="0" smtClean="0"/>
              <a:t> </a:t>
            </a:r>
            <a:r>
              <a:rPr lang="en-US" dirty="0" err="1" smtClean="0"/>
              <a:t>platefrom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Include several processors on a single chip</a:t>
            </a:r>
          </a:p>
          <a:p>
            <a:r>
              <a:rPr lang="en-US" sz="2000" dirty="0" smtClean="0"/>
              <a:t>Different cores share either on- or off-chip caches</a:t>
            </a:r>
          </a:p>
          <a:p>
            <a:r>
              <a:rPr lang="en-US" sz="2000" dirty="0" smtClean="0"/>
              <a:t>Cores are identical (homogenous)</a:t>
            </a:r>
          </a:p>
          <a:p>
            <a:endParaRPr lang="en-US" sz="2000" dirty="0" smtClean="0"/>
          </a:p>
        </p:txBody>
      </p: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4391980" y="2960948"/>
            <a:ext cx="4187825" cy="3060700"/>
            <a:chOff x="1128" y="1720"/>
            <a:chExt cx="2959" cy="2295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132" y="1720"/>
              <a:ext cx="2945" cy="2295"/>
            </a:xfrm>
            <a:prstGeom prst="rect">
              <a:avLst/>
            </a:prstGeom>
            <a:solidFill>
              <a:srgbClr val="CC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1141" y="2611"/>
              <a:ext cx="294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1137" y="2350"/>
              <a:ext cx="1460" cy="249"/>
            </a:xfrm>
            <a:prstGeom prst="rect">
              <a:avLst/>
            </a:prstGeom>
            <a:solidFill>
              <a:srgbClr val="EBD7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+mn-cs"/>
                </a:rPr>
                <a:t>L1 Cache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2600" y="3277"/>
              <a:ext cx="1464" cy="248"/>
            </a:xfrm>
            <a:prstGeom prst="rect">
              <a:avLst/>
            </a:prstGeom>
            <a:solidFill>
              <a:srgbClr val="EBD7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+mn-cs"/>
                </a:rPr>
                <a:t>L1 Cache</a:t>
              </a: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1146" y="3282"/>
              <a:ext cx="1456" cy="249"/>
            </a:xfrm>
            <a:prstGeom prst="rect">
              <a:avLst/>
            </a:prstGeom>
            <a:solidFill>
              <a:srgbClr val="EBD7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+mn-cs"/>
                </a:rPr>
                <a:t>L1 Cache</a:t>
              </a:r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2597" y="2354"/>
              <a:ext cx="1466" cy="248"/>
            </a:xfrm>
            <a:prstGeom prst="rect">
              <a:avLst/>
            </a:prstGeom>
            <a:solidFill>
              <a:srgbClr val="EBD7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+mn-cs"/>
                </a:rPr>
                <a:t>L1 Cache</a:t>
              </a: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1128" y="3525"/>
              <a:ext cx="294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>
              <a:off x="2597" y="1720"/>
              <a:ext cx="0" cy="18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1138" y="3538"/>
              <a:ext cx="2931" cy="468"/>
            </a:xfrm>
            <a:prstGeom prst="rect">
              <a:avLst/>
            </a:prstGeom>
            <a:solidFill>
              <a:srgbClr val="FEBCAA">
                <a:alpha val="60001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+mn-cs"/>
                </a:rPr>
                <a:t>L2 Cache</a:t>
              </a: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1380" y="1820"/>
              <a:ext cx="932" cy="4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+mn-cs"/>
                </a:rPr>
                <a:t>Processor</a:t>
              </a:r>
            </a:p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+mn-cs"/>
                </a:rPr>
                <a:t>Core 1</a:t>
              </a: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2916" y="1816"/>
              <a:ext cx="930" cy="4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+mn-cs"/>
                </a:rPr>
                <a:t>Processor</a:t>
              </a:r>
            </a:p>
            <a:p>
              <a:pPr algn="ctr"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+mn-cs"/>
                </a:rPr>
                <a:t>Core 2</a:t>
              </a: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1376" y="2734"/>
              <a:ext cx="933" cy="4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+mn-cs"/>
                </a:rPr>
                <a:t>Processor</a:t>
              </a:r>
            </a:p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+mn-cs"/>
                </a:rPr>
                <a:t>Core 3</a:t>
              </a: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2931" y="2729"/>
              <a:ext cx="932" cy="4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+mn-cs"/>
                </a:rPr>
                <a:t>Processor</a:t>
              </a:r>
            </a:p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+mn-cs"/>
                </a:rPr>
                <a:t>Core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Tasks allocation </a:t>
            </a:r>
          </a:p>
          <a:p>
            <a:pPr lvl="1"/>
            <a:r>
              <a:rPr lang="en-US" sz="1600" dirty="0" smtClean="0"/>
              <a:t>no migration</a:t>
            </a:r>
          </a:p>
          <a:p>
            <a:pPr lvl="1"/>
            <a:r>
              <a:rPr lang="en-US" sz="1600" dirty="0" smtClean="0"/>
              <a:t>task migration</a:t>
            </a:r>
          </a:p>
          <a:p>
            <a:pPr lvl="1"/>
            <a:r>
              <a:rPr lang="en-US" sz="1600" dirty="0" smtClean="0"/>
              <a:t>job migration</a:t>
            </a:r>
          </a:p>
          <a:p>
            <a:r>
              <a:rPr lang="en-US" sz="2000" dirty="0" smtClean="0"/>
              <a:t>Priority </a:t>
            </a:r>
          </a:p>
          <a:p>
            <a:pPr lvl="1"/>
            <a:r>
              <a:rPr lang="en-US" sz="1600" dirty="0" smtClean="0"/>
              <a:t>fixed task priority</a:t>
            </a:r>
          </a:p>
          <a:p>
            <a:pPr lvl="1"/>
            <a:r>
              <a:rPr lang="en-US" sz="1600" dirty="0" smtClean="0"/>
              <a:t>fixed job priority</a:t>
            </a:r>
          </a:p>
          <a:p>
            <a:pPr lvl="1"/>
            <a:r>
              <a:rPr lang="en-US" sz="1600" dirty="0" smtClean="0"/>
              <a:t> dynamic priority</a:t>
            </a:r>
          </a:p>
          <a:p>
            <a:r>
              <a:rPr lang="en-US" sz="2000" dirty="0" smtClean="0"/>
              <a:t>Scheduling constraints </a:t>
            </a:r>
          </a:p>
          <a:p>
            <a:pPr lvl="1"/>
            <a:r>
              <a:rPr lang="en-US" sz="1600" dirty="0" smtClean="0"/>
              <a:t>non-preemption</a:t>
            </a:r>
          </a:p>
          <a:p>
            <a:pPr lvl="1"/>
            <a:r>
              <a:rPr lang="en-US" sz="1600" dirty="0" smtClean="0"/>
              <a:t>fully preemption</a:t>
            </a:r>
          </a:p>
          <a:p>
            <a:pPr lvl="1"/>
            <a:r>
              <a:rPr lang="en-US" sz="1600" dirty="0" smtClean="0"/>
              <a:t>limited preemption</a:t>
            </a:r>
          </a:p>
          <a:p>
            <a:endParaRPr lang="en-US" sz="2000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3563888" y="1412776"/>
            <a:ext cx="4912182" cy="1368152"/>
            <a:chOff x="3347864" y="4581128"/>
            <a:chExt cx="4912182" cy="1368152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3959932" y="4905164"/>
              <a:ext cx="40684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7740352" y="5641503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 smtClean="0"/>
                <a:t>time</a:t>
              </a:r>
              <a:endParaRPr lang="sv-SE" sz="1400" dirty="0"/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>
              <a:off x="3959932" y="5661248"/>
              <a:ext cx="40684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3347864" y="4581128"/>
              <a:ext cx="504056" cy="4680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P</a:t>
              </a:r>
              <a:r>
                <a:rPr lang="sv-SE" baseline="-25000" dirty="0" smtClean="0"/>
                <a:t>1</a:t>
              </a:r>
              <a:endParaRPr lang="sv-SE" baseline="-250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347864" y="5337212"/>
              <a:ext cx="504056" cy="4680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P</a:t>
              </a:r>
              <a:r>
                <a:rPr lang="sv-SE" baseline="-25000" dirty="0" smtClean="0"/>
                <a:t>2</a:t>
              </a:r>
              <a:endParaRPr lang="sv-SE" baseline="-250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103948" y="4653136"/>
              <a:ext cx="576064" cy="2520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/>
                  </a:solidFill>
                </a:rPr>
                <a:t>t</a:t>
              </a:r>
              <a:r>
                <a:rPr lang="sv-SE" baseline="-25000" dirty="0" smtClean="0">
                  <a:solidFill>
                    <a:schemeClr val="tx1"/>
                  </a:solidFill>
                </a:rPr>
                <a:t>1</a:t>
              </a:r>
              <a:endParaRPr lang="sv-SE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80012" y="4653136"/>
              <a:ext cx="576064" cy="2520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/>
                  </a:solidFill>
                </a:rPr>
                <a:t>t</a:t>
              </a:r>
              <a:r>
                <a:rPr lang="sv-SE" baseline="-25000" dirty="0" smtClean="0">
                  <a:solidFill>
                    <a:schemeClr val="tx1"/>
                  </a:solidFill>
                </a:rPr>
                <a:t>2</a:t>
              </a:r>
              <a:endParaRPr lang="sv-SE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103948" y="5409220"/>
              <a:ext cx="900100" cy="2520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/>
                  </a:solidFill>
                </a:rPr>
                <a:t>t</a:t>
              </a:r>
              <a:r>
                <a:rPr lang="sv-SE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084168" y="5409220"/>
              <a:ext cx="900100" cy="2520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/>
                  </a:solidFill>
                </a:rPr>
                <a:t>t</a:t>
              </a:r>
              <a:r>
                <a:rPr lang="sv-SE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588224" y="4653136"/>
              <a:ext cx="576064" cy="2520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/>
                  </a:solidFill>
                </a:rPr>
                <a:t>t</a:t>
              </a:r>
              <a:r>
                <a:rPr lang="sv-SE" baseline="-25000" dirty="0" smtClean="0">
                  <a:solidFill>
                    <a:schemeClr val="tx1"/>
                  </a:solidFill>
                </a:rPr>
                <a:t>1</a:t>
              </a:r>
              <a:endParaRPr lang="sv-SE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7164288" y="4653136"/>
              <a:ext cx="576064" cy="2520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/>
                  </a:solidFill>
                </a:rPr>
                <a:t>t</a:t>
              </a:r>
              <a:r>
                <a:rPr lang="sv-SE" baseline="-25000" dirty="0" smtClean="0">
                  <a:solidFill>
                    <a:schemeClr val="tx1"/>
                  </a:solidFill>
                </a:rPr>
                <a:t>2</a:t>
              </a:r>
              <a:endParaRPr lang="sv-SE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563888" y="1412776"/>
            <a:ext cx="4912182" cy="1368152"/>
            <a:chOff x="3347864" y="4581128"/>
            <a:chExt cx="4912182" cy="1368152"/>
          </a:xfrm>
        </p:grpSpPr>
        <p:cxnSp>
          <p:nvCxnSpPr>
            <p:cNvPr id="139" name="Straight Arrow Connector 138"/>
            <p:cNvCxnSpPr/>
            <p:nvPr/>
          </p:nvCxnSpPr>
          <p:spPr>
            <a:xfrm>
              <a:off x="3959932" y="4905164"/>
              <a:ext cx="40684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7740352" y="5641503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 smtClean="0"/>
                <a:t>time</a:t>
              </a:r>
              <a:endParaRPr lang="sv-SE" sz="1400" dirty="0"/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3959932" y="5661248"/>
              <a:ext cx="40684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/>
            <p:cNvSpPr/>
            <p:nvPr/>
          </p:nvSpPr>
          <p:spPr>
            <a:xfrm>
              <a:off x="3347864" y="4581128"/>
              <a:ext cx="504056" cy="4680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P</a:t>
              </a:r>
              <a:r>
                <a:rPr lang="sv-SE" baseline="-25000" dirty="0" smtClean="0"/>
                <a:t>1</a:t>
              </a:r>
              <a:endParaRPr lang="sv-SE" baseline="-2500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347864" y="5337212"/>
              <a:ext cx="504056" cy="4680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P</a:t>
              </a:r>
              <a:r>
                <a:rPr lang="sv-SE" baseline="-25000" dirty="0" smtClean="0"/>
                <a:t>2</a:t>
              </a:r>
              <a:endParaRPr lang="sv-SE" baseline="-250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103948" y="4653136"/>
              <a:ext cx="576064" cy="2520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/>
                  </a:solidFill>
                </a:rPr>
                <a:t>t</a:t>
              </a:r>
              <a:r>
                <a:rPr lang="sv-SE" baseline="-25000" dirty="0" smtClean="0">
                  <a:solidFill>
                    <a:schemeClr val="tx1"/>
                  </a:solidFill>
                </a:rPr>
                <a:t>1</a:t>
              </a:r>
              <a:endParaRPr lang="sv-SE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680012" y="4653136"/>
              <a:ext cx="576064" cy="2520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/>
                  </a:solidFill>
                </a:rPr>
                <a:t>t</a:t>
              </a:r>
              <a:r>
                <a:rPr lang="sv-SE" baseline="-25000" dirty="0" smtClean="0">
                  <a:solidFill>
                    <a:schemeClr val="tx1"/>
                  </a:solidFill>
                </a:rPr>
                <a:t>2</a:t>
              </a:r>
              <a:endParaRPr lang="sv-SE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103948" y="5409220"/>
              <a:ext cx="900100" cy="2520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/>
                  </a:solidFill>
                </a:rPr>
                <a:t>t</a:t>
              </a:r>
              <a:r>
                <a:rPr lang="sv-SE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084168" y="5409220"/>
              <a:ext cx="900100" cy="2520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/>
                  </a:solidFill>
                </a:rPr>
                <a:t>t</a:t>
              </a:r>
              <a:r>
                <a:rPr lang="sv-SE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588224" y="4653136"/>
              <a:ext cx="576064" cy="2520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/>
                  </a:solidFill>
                </a:rPr>
                <a:t>t</a:t>
              </a:r>
              <a:r>
                <a:rPr lang="sv-SE" baseline="-25000" dirty="0" smtClean="0">
                  <a:solidFill>
                    <a:schemeClr val="tx1"/>
                  </a:solidFill>
                </a:rPr>
                <a:t>1</a:t>
              </a:r>
              <a:endParaRPr lang="sv-SE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984268" y="5409220"/>
              <a:ext cx="576064" cy="2520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/>
                  </a:solidFill>
                </a:rPr>
                <a:t>t</a:t>
              </a:r>
              <a:r>
                <a:rPr lang="sv-SE" baseline="-25000" dirty="0" smtClean="0">
                  <a:solidFill>
                    <a:schemeClr val="tx1"/>
                  </a:solidFill>
                </a:rPr>
                <a:t>2</a:t>
              </a:r>
              <a:endParaRPr lang="sv-SE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3563888" y="1412776"/>
            <a:ext cx="4912182" cy="1368152"/>
            <a:chOff x="3383868" y="3140968"/>
            <a:chExt cx="4912182" cy="1368152"/>
          </a:xfrm>
        </p:grpSpPr>
        <p:grpSp>
          <p:nvGrpSpPr>
            <p:cNvPr id="150" name="Group 149"/>
            <p:cNvGrpSpPr/>
            <p:nvPr/>
          </p:nvGrpSpPr>
          <p:grpSpPr>
            <a:xfrm>
              <a:off x="3383868" y="3140968"/>
              <a:ext cx="4912182" cy="1368152"/>
              <a:chOff x="3347864" y="4581128"/>
              <a:chExt cx="4912182" cy="1368152"/>
            </a:xfrm>
          </p:grpSpPr>
          <p:cxnSp>
            <p:nvCxnSpPr>
              <p:cNvPr id="151" name="Straight Arrow Connector 150"/>
              <p:cNvCxnSpPr/>
              <p:nvPr/>
            </p:nvCxnSpPr>
            <p:spPr>
              <a:xfrm>
                <a:off x="3959932" y="4905164"/>
                <a:ext cx="40684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/>
              <p:cNvSpPr txBox="1"/>
              <p:nvPr/>
            </p:nvSpPr>
            <p:spPr>
              <a:xfrm>
                <a:off x="7740352" y="5641503"/>
                <a:ext cx="5196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400" dirty="0" smtClean="0"/>
                  <a:t>time</a:t>
                </a:r>
                <a:endParaRPr lang="sv-SE" sz="1400" dirty="0"/>
              </a:p>
            </p:txBody>
          </p:sp>
          <p:cxnSp>
            <p:nvCxnSpPr>
              <p:cNvPr id="153" name="Straight Arrow Connector 152"/>
              <p:cNvCxnSpPr/>
              <p:nvPr/>
            </p:nvCxnSpPr>
            <p:spPr>
              <a:xfrm>
                <a:off x="3959932" y="5661248"/>
                <a:ext cx="40684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Rectangle 153"/>
              <p:cNvSpPr/>
              <p:nvPr/>
            </p:nvSpPr>
            <p:spPr>
              <a:xfrm>
                <a:off x="3347864" y="4581128"/>
                <a:ext cx="504056" cy="4680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/>
                  <a:t>P</a:t>
                </a:r>
                <a:r>
                  <a:rPr lang="sv-SE" baseline="-25000" dirty="0" smtClean="0"/>
                  <a:t>1</a:t>
                </a:r>
                <a:endParaRPr lang="sv-SE" baseline="-25000" dirty="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347864" y="5337212"/>
                <a:ext cx="504056" cy="4680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/>
                  <a:t>P</a:t>
                </a:r>
                <a:r>
                  <a:rPr lang="sv-SE" baseline="-25000" dirty="0" smtClean="0"/>
                  <a:t>2</a:t>
                </a:r>
                <a:endParaRPr lang="sv-SE" baseline="-25000" dirty="0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103948" y="4653136"/>
                <a:ext cx="576064" cy="25202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>
                    <a:solidFill>
                      <a:schemeClr val="tx1"/>
                    </a:solidFill>
                  </a:rPr>
                  <a:t>t</a:t>
                </a:r>
                <a:r>
                  <a:rPr lang="sv-SE" baseline="-25000" dirty="0" smtClean="0">
                    <a:solidFill>
                      <a:schemeClr val="tx1"/>
                    </a:solidFill>
                  </a:rPr>
                  <a:t>1</a:t>
                </a:r>
                <a:endParaRPr lang="sv-SE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4680012" y="4653136"/>
                <a:ext cx="360040" cy="252028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>
                    <a:solidFill>
                      <a:schemeClr val="tx1"/>
                    </a:solidFill>
                  </a:rPr>
                  <a:t>t</a:t>
                </a:r>
                <a:r>
                  <a:rPr lang="sv-SE" baseline="-25000" dirty="0" smtClean="0">
                    <a:solidFill>
                      <a:schemeClr val="tx1"/>
                    </a:solidFill>
                  </a:rPr>
                  <a:t>2</a:t>
                </a:r>
                <a:endParaRPr lang="sv-SE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103948" y="5409220"/>
                <a:ext cx="936104" cy="2520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>
                    <a:solidFill>
                      <a:schemeClr val="tx1"/>
                    </a:solidFill>
                  </a:rPr>
                  <a:t>t</a:t>
                </a:r>
                <a:r>
                  <a:rPr lang="sv-SE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6084168" y="5409220"/>
                <a:ext cx="900100" cy="2520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>
                    <a:solidFill>
                      <a:schemeClr val="tx1"/>
                    </a:solidFill>
                  </a:rPr>
                  <a:t>t</a:t>
                </a:r>
                <a:r>
                  <a:rPr lang="sv-SE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6588224" y="4653136"/>
                <a:ext cx="576064" cy="25202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>
                    <a:solidFill>
                      <a:schemeClr val="tx1"/>
                    </a:solidFill>
                  </a:rPr>
                  <a:t>t</a:t>
                </a:r>
                <a:r>
                  <a:rPr lang="sv-SE" baseline="-25000" dirty="0" smtClean="0">
                    <a:solidFill>
                      <a:schemeClr val="tx1"/>
                    </a:solidFill>
                  </a:rPr>
                  <a:t>1</a:t>
                </a:r>
                <a:endParaRPr lang="sv-SE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2" name="Rectangle 161"/>
            <p:cNvSpPr/>
            <p:nvPr/>
          </p:nvSpPr>
          <p:spPr>
            <a:xfrm>
              <a:off x="5076056" y="3969060"/>
              <a:ext cx="360040" cy="2520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/>
                  </a:solidFill>
                </a:rPr>
                <a:t>t</a:t>
              </a:r>
              <a:r>
                <a:rPr lang="sv-SE" baseline="-25000" dirty="0" smtClean="0">
                  <a:solidFill>
                    <a:schemeClr val="tx1"/>
                  </a:solidFill>
                </a:rPr>
                <a:t>2</a:t>
              </a:r>
              <a:endParaRPr lang="sv-SE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020272" y="3969060"/>
              <a:ext cx="576064" cy="2520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/>
                  </a:solidFill>
                </a:rPr>
                <a:t>t</a:t>
              </a:r>
              <a:r>
                <a:rPr lang="sv-SE" baseline="-25000" dirty="0" smtClean="0">
                  <a:solidFill>
                    <a:schemeClr val="tx1"/>
                  </a:solidFill>
                </a:rPr>
                <a:t>2</a:t>
              </a:r>
              <a:endParaRPr lang="sv-SE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4860032" y="4653136"/>
            <a:ext cx="2895958" cy="792088"/>
            <a:chOff x="4824028" y="4041068"/>
            <a:chExt cx="2895958" cy="792088"/>
          </a:xfrm>
        </p:grpSpPr>
        <p:grpSp>
          <p:nvGrpSpPr>
            <p:cNvPr id="202" name="Group 201"/>
            <p:cNvGrpSpPr/>
            <p:nvPr/>
          </p:nvGrpSpPr>
          <p:grpSpPr>
            <a:xfrm>
              <a:off x="4824028" y="4041068"/>
              <a:ext cx="2895958" cy="559805"/>
              <a:chOff x="4247964" y="5877272"/>
              <a:chExt cx="2895958" cy="559805"/>
            </a:xfrm>
          </p:grpSpPr>
          <p:grpSp>
            <p:nvGrpSpPr>
              <p:cNvPr id="193" name="Group 149"/>
              <p:cNvGrpSpPr/>
              <p:nvPr/>
            </p:nvGrpSpPr>
            <p:grpSpPr>
              <a:xfrm>
                <a:off x="4247964" y="5877272"/>
                <a:ext cx="2895958" cy="559805"/>
                <a:chOff x="3959932" y="4689140"/>
                <a:chExt cx="2895958" cy="559805"/>
              </a:xfrm>
            </p:grpSpPr>
            <p:cxnSp>
              <p:nvCxnSpPr>
                <p:cNvPr id="194" name="Straight Arrow Connector 193"/>
                <p:cNvCxnSpPr/>
                <p:nvPr/>
              </p:nvCxnSpPr>
              <p:spPr>
                <a:xfrm>
                  <a:off x="3959932" y="4905164"/>
                  <a:ext cx="2376264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TextBox 194"/>
                <p:cNvSpPr txBox="1"/>
                <p:nvPr/>
              </p:nvSpPr>
              <p:spPr>
                <a:xfrm>
                  <a:off x="6336196" y="4941168"/>
                  <a:ext cx="5196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sv-SE" sz="1400" dirty="0" smtClean="0"/>
                    <a:t>time</a:t>
                  </a:r>
                  <a:endParaRPr lang="sv-SE" sz="1400" dirty="0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4103948" y="4689140"/>
                  <a:ext cx="1152128" cy="21602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dirty="0" smtClean="0">
                      <a:solidFill>
                        <a:schemeClr val="tx1"/>
                      </a:solidFill>
                    </a:rPr>
                    <a:t>t</a:t>
                  </a:r>
                  <a:r>
                    <a:rPr lang="sv-SE" baseline="-25000" dirty="0" smtClean="0">
                      <a:solidFill>
                        <a:schemeClr val="tx1"/>
                      </a:solidFill>
                    </a:rPr>
                    <a:t>1</a:t>
                  </a:r>
                  <a:endParaRPr lang="sv-SE" baseline="-25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0" name="Straight Connector 199"/>
              <p:cNvCxnSpPr/>
              <p:nvPr/>
            </p:nvCxnSpPr>
            <p:spPr>
              <a:xfrm rot="5400000">
                <a:off x="4535202" y="5984490"/>
                <a:ext cx="21602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5400000">
                <a:off x="5076850" y="5984490"/>
                <a:ext cx="21602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tangle 202"/>
            <p:cNvSpPr/>
            <p:nvPr/>
          </p:nvSpPr>
          <p:spPr>
            <a:xfrm>
              <a:off x="5364088" y="4581128"/>
              <a:ext cx="360040" cy="2520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/>
                  </a:solidFill>
                </a:rPr>
                <a:t>t</a:t>
              </a:r>
              <a:r>
                <a:rPr lang="sv-SE" baseline="-25000" dirty="0" smtClean="0">
                  <a:solidFill>
                    <a:schemeClr val="tx1"/>
                  </a:solidFill>
                </a:rPr>
                <a:t>2</a:t>
              </a:r>
              <a:endParaRPr lang="sv-SE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203" idx="0"/>
            </p:cNvCxnSpPr>
            <p:nvPr/>
          </p:nvCxnSpPr>
          <p:spPr>
            <a:xfrm rot="5400000" flipH="1" flipV="1">
              <a:off x="5490102" y="4383106"/>
              <a:ext cx="252028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203" idx="0"/>
            </p:cNvCxnSpPr>
            <p:nvPr/>
          </p:nvCxnSpPr>
          <p:spPr>
            <a:xfrm rot="16200000" flipV="1">
              <a:off x="5256076" y="4293096"/>
              <a:ext cx="252028" cy="324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>
            <a:off x="4788024" y="4617132"/>
            <a:ext cx="2895958" cy="1006371"/>
            <a:chOff x="4716016" y="3789040"/>
            <a:chExt cx="2895958" cy="1006371"/>
          </a:xfrm>
        </p:grpSpPr>
        <p:grpSp>
          <p:nvGrpSpPr>
            <p:cNvPr id="187" name="Group 149"/>
            <p:cNvGrpSpPr/>
            <p:nvPr/>
          </p:nvGrpSpPr>
          <p:grpSpPr>
            <a:xfrm>
              <a:off x="4716016" y="3789040"/>
              <a:ext cx="2895958" cy="595809"/>
              <a:chOff x="3959932" y="4653136"/>
              <a:chExt cx="2895958" cy="595809"/>
            </a:xfrm>
          </p:grpSpPr>
          <p:cxnSp>
            <p:nvCxnSpPr>
              <p:cNvPr id="188" name="Straight Arrow Connector 187"/>
              <p:cNvCxnSpPr/>
              <p:nvPr/>
            </p:nvCxnSpPr>
            <p:spPr>
              <a:xfrm>
                <a:off x="3959932" y="4905164"/>
                <a:ext cx="237626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/>
              <p:cNvSpPr txBox="1"/>
              <p:nvPr/>
            </p:nvSpPr>
            <p:spPr>
              <a:xfrm>
                <a:off x="6336196" y="4941168"/>
                <a:ext cx="5196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400" dirty="0" smtClean="0"/>
                  <a:t>time</a:t>
                </a:r>
                <a:endParaRPr lang="sv-SE" sz="1400" dirty="0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4103948" y="4653136"/>
                <a:ext cx="1152128" cy="25202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>
                    <a:solidFill>
                      <a:schemeClr val="tx1"/>
                    </a:solidFill>
                  </a:rPr>
                  <a:t>t</a:t>
                </a:r>
                <a:r>
                  <a:rPr lang="sv-SE" baseline="-25000" dirty="0" smtClean="0">
                    <a:solidFill>
                      <a:schemeClr val="tx1"/>
                    </a:solidFill>
                  </a:rPr>
                  <a:t>1</a:t>
                </a:r>
                <a:endParaRPr lang="sv-SE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5256076" y="4653136"/>
                <a:ext cx="360040" cy="252028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>
                    <a:solidFill>
                      <a:schemeClr val="tx1"/>
                    </a:solidFill>
                  </a:rPr>
                  <a:t>t</a:t>
                </a:r>
                <a:r>
                  <a:rPr lang="sv-SE" baseline="-25000" dirty="0" smtClean="0">
                    <a:solidFill>
                      <a:schemeClr val="tx1"/>
                    </a:solidFill>
                  </a:rPr>
                  <a:t>2</a:t>
                </a:r>
                <a:endParaRPr lang="sv-SE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5184068" y="4149080"/>
              <a:ext cx="340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>
                  <a:solidFill>
                    <a:schemeClr val="tx1"/>
                  </a:solidFill>
                </a:rPr>
                <a:t>t</a:t>
              </a:r>
              <a:r>
                <a:rPr lang="sv-SE" baseline="-25000" dirty="0" smtClean="0">
                  <a:solidFill>
                    <a:schemeClr val="tx1"/>
                  </a:solidFill>
                </a:rPr>
                <a:t>2</a:t>
              </a:r>
            </a:p>
            <a:p>
              <a:endParaRPr lang="sv-SE" dirty="0"/>
            </a:p>
          </p:txBody>
        </p:sp>
        <p:cxnSp>
          <p:nvCxnSpPr>
            <p:cNvPr id="211" name="Straight Arrow Connector 210"/>
            <p:cNvCxnSpPr/>
            <p:nvPr/>
          </p:nvCxnSpPr>
          <p:spPr>
            <a:xfrm rot="16200000" flipV="1">
              <a:off x="5328084" y="4329100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788024" y="4617132"/>
            <a:ext cx="2895958" cy="1044116"/>
            <a:chOff x="4788024" y="4797152"/>
            <a:chExt cx="2895958" cy="1044116"/>
          </a:xfrm>
        </p:grpSpPr>
        <p:grpSp>
          <p:nvGrpSpPr>
            <p:cNvPr id="167" name="Group 149"/>
            <p:cNvGrpSpPr/>
            <p:nvPr/>
          </p:nvGrpSpPr>
          <p:grpSpPr>
            <a:xfrm>
              <a:off x="4788024" y="4797152"/>
              <a:ext cx="2895958" cy="595809"/>
              <a:chOff x="3959932" y="4653136"/>
              <a:chExt cx="2895958" cy="595809"/>
            </a:xfrm>
          </p:grpSpPr>
          <p:cxnSp>
            <p:nvCxnSpPr>
              <p:cNvPr id="170" name="Straight Arrow Connector 169"/>
              <p:cNvCxnSpPr/>
              <p:nvPr/>
            </p:nvCxnSpPr>
            <p:spPr>
              <a:xfrm>
                <a:off x="3959932" y="4905164"/>
                <a:ext cx="237626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6336196" y="4941168"/>
                <a:ext cx="5196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400" dirty="0" smtClean="0"/>
                  <a:t>time</a:t>
                </a:r>
                <a:endParaRPr lang="sv-SE" sz="1400" dirty="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4103948" y="4653136"/>
                <a:ext cx="576064" cy="25202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>
                    <a:solidFill>
                      <a:schemeClr val="tx1"/>
                    </a:solidFill>
                  </a:rPr>
                  <a:t>t</a:t>
                </a:r>
                <a:r>
                  <a:rPr lang="sv-SE" baseline="-25000" dirty="0" smtClean="0">
                    <a:solidFill>
                      <a:schemeClr val="tx1"/>
                    </a:solidFill>
                  </a:rPr>
                  <a:t>1</a:t>
                </a:r>
                <a:endParaRPr lang="sv-SE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4680012" y="4653136"/>
                <a:ext cx="360040" cy="252028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>
                    <a:solidFill>
                      <a:schemeClr val="tx1"/>
                    </a:solidFill>
                  </a:rPr>
                  <a:t>t</a:t>
                </a:r>
                <a:r>
                  <a:rPr lang="sv-SE" baseline="-25000" dirty="0" smtClean="0">
                    <a:solidFill>
                      <a:schemeClr val="tx1"/>
                    </a:solidFill>
                  </a:rPr>
                  <a:t>2</a:t>
                </a:r>
                <a:endParaRPr lang="sv-SE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5040052" y="4653136"/>
                <a:ext cx="576064" cy="25202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>
                    <a:solidFill>
                      <a:schemeClr val="tx1"/>
                    </a:solidFill>
                  </a:rPr>
                  <a:t>t</a:t>
                </a:r>
                <a:r>
                  <a:rPr lang="sv-SE" baseline="-25000" dirty="0" smtClean="0">
                    <a:solidFill>
                      <a:schemeClr val="tx1"/>
                    </a:solidFill>
                  </a:rPr>
                  <a:t>1</a:t>
                </a:r>
                <a:endParaRPr lang="sv-SE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3" name="TextBox 212"/>
            <p:cNvSpPr txBox="1"/>
            <p:nvPr/>
          </p:nvSpPr>
          <p:spPr>
            <a:xfrm>
              <a:off x="5220072" y="5194937"/>
              <a:ext cx="340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>
                  <a:solidFill>
                    <a:schemeClr val="tx1"/>
                  </a:solidFill>
                </a:rPr>
                <a:t>t</a:t>
              </a:r>
              <a:r>
                <a:rPr lang="sv-SE" baseline="-25000" dirty="0" smtClean="0">
                  <a:solidFill>
                    <a:schemeClr val="tx1"/>
                  </a:solidFill>
                </a:rPr>
                <a:t>2</a:t>
              </a:r>
            </a:p>
            <a:p>
              <a:endParaRPr lang="sv-SE" dirty="0"/>
            </a:p>
          </p:txBody>
        </p:sp>
        <p:cxnSp>
          <p:nvCxnSpPr>
            <p:cNvPr id="214" name="Straight Arrow Connector 213"/>
            <p:cNvCxnSpPr/>
            <p:nvPr/>
          </p:nvCxnSpPr>
          <p:spPr>
            <a:xfrm rot="16200000" flipV="1">
              <a:off x="5364088" y="5374957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Mutliprocessor</a:t>
            </a:r>
            <a:r>
              <a:rPr lang="sv-SE" dirty="0" smtClean="0"/>
              <a:t> </a:t>
            </a:r>
            <a:r>
              <a:rPr lang="sv-SE" dirty="0" err="1" smtClean="0"/>
              <a:t>scheduling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Partitioned scheduling</a:t>
            </a:r>
          </a:p>
          <a:p>
            <a:r>
              <a:rPr lang="en-US" sz="2000" dirty="0" smtClean="0"/>
              <a:t>Global scheduling</a:t>
            </a:r>
          </a:p>
          <a:p>
            <a:endParaRPr lang="sv-SE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076056" y="3861048"/>
            <a:ext cx="3600400" cy="2001838"/>
            <a:chOff x="4851526" y="4294188"/>
            <a:chExt cx="3600400" cy="200183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851526" y="4299261"/>
              <a:ext cx="3456384" cy="1980220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6" name="Rectangle 35"/>
            <p:cNvSpPr>
              <a:spLocks noChangeArrowheads="1"/>
            </p:cNvSpPr>
            <p:nvPr/>
          </p:nvSpPr>
          <p:spPr bwMode="auto">
            <a:xfrm>
              <a:off x="4876801" y="5187951"/>
              <a:ext cx="1355725" cy="1746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7" name="Oval 36"/>
            <p:cNvSpPr>
              <a:spLocks noChangeArrowheads="1"/>
            </p:cNvSpPr>
            <p:nvPr/>
          </p:nvSpPr>
          <p:spPr bwMode="auto">
            <a:xfrm>
              <a:off x="7196138" y="4449763"/>
              <a:ext cx="357188" cy="21907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8" name="Oval 37"/>
            <p:cNvSpPr>
              <a:spLocks noChangeArrowheads="1"/>
            </p:cNvSpPr>
            <p:nvPr/>
          </p:nvSpPr>
          <p:spPr bwMode="auto">
            <a:xfrm>
              <a:off x="7196138" y="5053013"/>
              <a:ext cx="357188" cy="21907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9" name="Oval 38"/>
            <p:cNvSpPr>
              <a:spLocks noChangeArrowheads="1"/>
            </p:cNvSpPr>
            <p:nvPr/>
          </p:nvSpPr>
          <p:spPr bwMode="auto">
            <a:xfrm>
              <a:off x="7196138" y="5565776"/>
              <a:ext cx="357188" cy="21907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10" name="AutoShape 40"/>
            <p:cNvSpPr>
              <a:spLocks noChangeArrowheads="1"/>
            </p:cNvSpPr>
            <p:nvPr/>
          </p:nvSpPr>
          <p:spPr bwMode="auto">
            <a:xfrm rot="19608146">
              <a:off x="6523058" y="4695826"/>
              <a:ext cx="433388" cy="214313"/>
            </a:xfrm>
            <a:prstGeom prst="rightArrow">
              <a:avLst>
                <a:gd name="adj1" fmla="val 50000"/>
                <a:gd name="adj2" fmla="val 5055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11" name="AutoShape 41"/>
            <p:cNvSpPr>
              <a:spLocks noChangeArrowheads="1"/>
            </p:cNvSpPr>
            <p:nvPr/>
          </p:nvSpPr>
          <p:spPr bwMode="auto">
            <a:xfrm rot="21462843">
              <a:off x="6532583" y="5130801"/>
              <a:ext cx="452438" cy="198438"/>
            </a:xfrm>
            <a:prstGeom prst="rightArrow">
              <a:avLst>
                <a:gd name="adj1" fmla="val 50000"/>
                <a:gd name="adj2" fmla="val 57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12" name="AutoShape 42"/>
            <p:cNvSpPr>
              <a:spLocks noChangeArrowheads="1"/>
            </p:cNvSpPr>
            <p:nvPr/>
          </p:nvSpPr>
          <p:spPr bwMode="auto">
            <a:xfrm rot="713435">
              <a:off x="6553221" y="5430838"/>
              <a:ext cx="527050" cy="171450"/>
            </a:xfrm>
            <a:prstGeom prst="rightArrow">
              <a:avLst>
                <a:gd name="adj1" fmla="val 50000"/>
                <a:gd name="adj2" fmla="val 7685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13" name="Rectangle 44"/>
            <p:cNvSpPr>
              <a:spLocks noChangeArrowheads="1"/>
            </p:cNvSpPr>
            <p:nvPr/>
          </p:nvSpPr>
          <p:spPr bwMode="auto">
            <a:xfrm>
              <a:off x="5214938" y="5187951"/>
              <a:ext cx="214313" cy="17462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14" name="Rectangle 45"/>
            <p:cNvSpPr>
              <a:spLocks noChangeArrowheads="1"/>
            </p:cNvSpPr>
            <p:nvPr/>
          </p:nvSpPr>
          <p:spPr bwMode="auto">
            <a:xfrm>
              <a:off x="5438776" y="5187951"/>
              <a:ext cx="214313" cy="1746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15" name="Rectangle 46"/>
            <p:cNvSpPr>
              <a:spLocks noChangeArrowheads="1"/>
            </p:cNvSpPr>
            <p:nvPr/>
          </p:nvSpPr>
          <p:spPr bwMode="auto">
            <a:xfrm>
              <a:off x="5657851" y="5187951"/>
              <a:ext cx="214313" cy="1746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auto">
            <a:xfrm>
              <a:off x="5876926" y="5187951"/>
              <a:ext cx="214313" cy="17462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17" name="Rectangle 48"/>
            <p:cNvSpPr>
              <a:spLocks noChangeArrowheads="1"/>
            </p:cNvSpPr>
            <p:nvPr/>
          </p:nvSpPr>
          <p:spPr bwMode="auto">
            <a:xfrm>
              <a:off x="6096001" y="5187951"/>
              <a:ext cx="214313" cy="1746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18" name="Rectangle 49"/>
            <p:cNvSpPr>
              <a:spLocks noChangeArrowheads="1"/>
            </p:cNvSpPr>
            <p:nvPr/>
          </p:nvSpPr>
          <p:spPr bwMode="auto">
            <a:xfrm>
              <a:off x="4991101" y="5187951"/>
              <a:ext cx="214313" cy="174625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auto">
            <a:xfrm>
              <a:off x="7729538" y="4294188"/>
              <a:ext cx="420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3300"/>
                  </a:solidFill>
                </a:rPr>
                <a:t>P</a:t>
              </a:r>
              <a:r>
                <a:rPr lang="en-US" b="1" baseline="-25000">
                  <a:solidFill>
                    <a:srgbClr val="CC3300"/>
                  </a:solidFill>
                </a:rPr>
                <a:t>1</a:t>
              </a:r>
              <a:endParaRPr lang="ru-RU" b="1" baseline="-25000">
                <a:solidFill>
                  <a:srgbClr val="CC3300"/>
                </a:solidFill>
              </a:endParaRPr>
            </a:p>
          </p:txBody>
        </p:sp>
        <p:sp>
          <p:nvSpPr>
            <p:cNvPr id="20" name="Text Box 51"/>
            <p:cNvSpPr txBox="1">
              <a:spLocks noChangeArrowheads="1"/>
            </p:cNvSpPr>
            <p:nvPr/>
          </p:nvSpPr>
          <p:spPr bwMode="auto">
            <a:xfrm>
              <a:off x="7729538" y="5041901"/>
              <a:ext cx="420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3300"/>
                  </a:solidFill>
                </a:rPr>
                <a:t>P</a:t>
              </a:r>
              <a:r>
                <a:rPr lang="en-US" b="1" baseline="-25000">
                  <a:solidFill>
                    <a:srgbClr val="CC3300"/>
                  </a:solidFill>
                </a:rPr>
                <a:t>2</a:t>
              </a:r>
              <a:endParaRPr lang="ru-RU" b="1" baseline="-25000">
                <a:solidFill>
                  <a:srgbClr val="CC3300"/>
                </a:solidFill>
              </a:endParaRPr>
            </a:p>
          </p:txBody>
        </p:sp>
        <p:sp>
          <p:nvSpPr>
            <p:cNvPr id="21" name="Text Box 52"/>
            <p:cNvSpPr txBox="1">
              <a:spLocks noChangeArrowheads="1"/>
            </p:cNvSpPr>
            <p:nvPr/>
          </p:nvSpPr>
          <p:spPr bwMode="auto">
            <a:xfrm>
              <a:off x="7758113" y="5521326"/>
              <a:ext cx="420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3300"/>
                  </a:solidFill>
                </a:rPr>
                <a:t>P</a:t>
              </a:r>
              <a:r>
                <a:rPr lang="en-US" b="1" baseline="-25000">
                  <a:solidFill>
                    <a:srgbClr val="CC3300"/>
                  </a:solidFill>
                </a:rPr>
                <a:t>3</a:t>
              </a:r>
              <a:endParaRPr lang="ru-RU" b="1" baseline="-25000">
                <a:solidFill>
                  <a:srgbClr val="CC3300"/>
                </a:solidFill>
              </a:endParaRPr>
            </a:p>
          </p:txBody>
        </p:sp>
        <p:sp>
          <p:nvSpPr>
            <p:cNvPr id="22" name="Text Box 57"/>
            <p:cNvSpPr txBox="1">
              <a:spLocks noChangeArrowheads="1"/>
            </p:cNvSpPr>
            <p:nvPr/>
          </p:nvSpPr>
          <p:spPr bwMode="auto">
            <a:xfrm>
              <a:off x="6265007" y="5870576"/>
              <a:ext cx="566738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/>
                <a:t>…</a:t>
              </a: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5235576" y="5929313"/>
              <a:ext cx="9588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/>
                <a:t>Tasks</a:t>
              </a:r>
            </a:p>
          </p:txBody>
        </p:sp>
        <p:sp>
          <p:nvSpPr>
            <p:cNvPr id="24" name="Text Box 64"/>
            <p:cNvSpPr txBox="1">
              <a:spLocks noChangeArrowheads="1"/>
            </p:cNvSpPr>
            <p:nvPr/>
          </p:nvSpPr>
          <p:spPr bwMode="auto">
            <a:xfrm>
              <a:off x="6985076" y="5921376"/>
              <a:ext cx="14668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/>
                <a:t>Processors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76056" y="1664804"/>
            <a:ext cx="3627089" cy="1944216"/>
            <a:chOff x="545210" y="4227898"/>
            <a:chExt cx="3627089" cy="1944216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45210" y="4227898"/>
              <a:ext cx="3456383" cy="1944216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653221" y="4434335"/>
              <a:ext cx="1355725" cy="1746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653221" y="4953447"/>
              <a:ext cx="1355725" cy="1746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653221" y="5453510"/>
              <a:ext cx="1355725" cy="1746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3015421" y="4389885"/>
              <a:ext cx="357188" cy="21907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3015421" y="4908997"/>
              <a:ext cx="357188" cy="21907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33" name="Oval 13"/>
            <p:cNvSpPr>
              <a:spLocks noChangeArrowheads="1"/>
            </p:cNvSpPr>
            <p:nvPr/>
          </p:nvSpPr>
          <p:spPr bwMode="auto">
            <a:xfrm>
              <a:off x="3015421" y="5409060"/>
              <a:ext cx="357188" cy="21907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34" name="AutoShape 15"/>
            <p:cNvSpPr>
              <a:spLocks noChangeArrowheads="1"/>
            </p:cNvSpPr>
            <p:nvPr/>
          </p:nvSpPr>
          <p:spPr bwMode="auto">
            <a:xfrm>
              <a:off x="2329621" y="4434335"/>
              <a:ext cx="500063" cy="174625"/>
            </a:xfrm>
            <a:prstGeom prst="rightArrow">
              <a:avLst>
                <a:gd name="adj1" fmla="val 50000"/>
                <a:gd name="adj2" fmla="val 71591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35" name="AutoShape 16"/>
            <p:cNvSpPr>
              <a:spLocks noChangeArrowheads="1"/>
            </p:cNvSpPr>
            <p:nvPr/>
          </p:nvSpPr>
          <p:spPr bwMode="auto">
            <a:xfrm>
              <a:off x="2329621" y="4953447"/>
              <a:ext cx="500063" cy="174625"/>
            </a:xfrm>
            <a:prstGeom prst="rightArrow">
              <a:avLst>
                <a:gd name="adj1" fmla="val 50000"/>
                <a:gd name="adj2" fmla="val 71591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36" name="AutoShape 17"/>
            <p:cNvSpPr>
              <a:spLocks noChangeArrowheads="1"/>
            </p:cNvSpPr>
            <p:nvPr/>
          </p:nvSpPr>
          <p:spPr bwMode="auto">
            <a:xfrm>
              <a:off x="2329621" y="5453510"/>
              <a:ext cx="500063" cy="174625"/>
            </a:xfrm>
            <a:prstGeom prst="rightArrow">
              <a:avLst>
                <a:gd name="adj1" fmla="val 50000"/>
                <a:gd name="adj2" fmla="val 71591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1434271" y="4434335"/>
              <a:ext cx="214313" cy="17462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1653346" y="4434335"/>
              <a:ext cx="214313" cy="1746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39" name="Rectangle 21"/>
            <p:cNvSpPr>
              <a:spLocks noChangeArrowheads="1"/>
            </p:cNvSpPr>
            <p:nvPr/>
          </p:nvSpPr>
          <p:spPr bwMode="auto">
            <a:xfrm>
              <a:off x="1872421" y="4434335"/>
              <a:ext cx="214313" cy="1746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40" name="Rectangle 22"/>
            <p:cNvSpPr>
              <a:spLocks noChangeArrowheads="1"/>
            </p:cNvSpPr>
            <p:nvPr/>
          </p:nvSpPr>
          <p:spPr bwMode="auto">
            <a:xfrm>
              <a:off x="1872421" y="4953447"/>
              <a:ext cx="214313" cy="1746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41" name="Rectangle 23"/>
            <p:cNvSpPr>
              <a:spLocks noChangeArrowheads="1"/>
            </p:cNvSpPr>
            <p:nvPr/>
          </p:nvSpPr>
          <p:spPr bwMode="auto">
            <a:xfrm>
              <a:off x="1653346" y="5453510"/>
              <a:ext cx="214313" cy="17462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1872421" y="5453510"/>
              <a:ext cx="214313" cy="1746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1658109" y="4953447"/>
              <a:ext cx="214313" cy="17462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44" name="Rectangle 30"/>
            <p:cNvSpPr>
              <a:spLocks noChangeArrowheads="1"/>
            </p:cNvSpPr>
            <p:nvPr/>
          </p:nvSpPr>
          <p:spPr bwMode="auto">
            <a:xfrm>
              <a:off x="1434271" y="4953447"/>
              <a:ext cx="214313" cy="174625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v-SE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3520246" y="4335910"/>
              <a:ext cx="420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3300"/>
                  </a:solidFill>
                </a:rPr>
                <a:t>P</a:t>
              </a:r>
              <a:r>
                <a:rPr lang="en-US" b="1" baseline="-25000">
                  <a:solidFill>
                    <a:srgbClr val="CC3300"/>
                  </a:solidFill>
                </a:rPr>
                <a:t>1</a:t>
              </a:r>
              <a:endParaRPr lang="ru-RU" b="1" baseline="-25000">
                <a:solidFill>
                  <a:srgbClr val="CC3300"/>
                </a:solidFill>
              </a:endParaRPr>
            </a:p>
          </p:txBody>
        </p:sp>
        <p:sp>
          <p:nvSpPr>
            <p:cNvPr id="46" name="Text Box 32"/>
            <p:cNvSpPr txBox="1">
              <a:spLocks noChangeArrowheads="1"/>
            </p:cNvSpPr>
            <p:nvPr/>
          </p:nvSpPr>
          <p:spPr bwMode="auto">
            <a:xfrm>
              <a:off x="3548821" y="4897885"/>
              <a:ext cx="420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3300"/>
                  </a:solidFill>
                </a:rPr>
                <a:t>P</a:t>
              </a:r>
              <a:r>
                <a:rPr lang="en-US" b="1" baseline="-25000">
                  <a:solidFill>
                    <a:srgbClr val="CC3300"/>
                  </a:solidFill>
                </a:rPr>
                <a:t>2</a:t>
              </a:r>
              <a:endParaRPr lang="ru-RU" b="1" baseline="-25000">
                <a:solidFill>
                  <a:srgbClr val="CC3300"/>
                </a:solidFill>
              </a:endParaRPr>
            </a:p>
          </p:txBody>
        </p: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3548821" y="5321747"/>
              <a:ext cx="420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3300"/>
                  </a:solidFill>
                </a:rPr>
                <a:t>P</a:t>
              </a:r>
              <a:r>
                <a:rPr lang="en-US" b="1" baseline="-25000">
                  <a:solidFill>
                    <a:srgbClr val="CC3300"/>
                  </a:solidFill>
                </a:rPr>
                <a:t>3</a:t>
              </a:r>
              <a:endParaRPr lang="ru-RU" b="1" baseline="-25000">
                <a:solidFill>
                  <a:srgbClr val="CC3300"/>
                </a:solidFill>
              </a:endParaRPr>
            </a:p>
          </p:txBody>
        </p:sp>
        <p:sp>
          <p:nvSpPr>
            <p:cNvPr id="48" name="Text Box 56"/>
            <p:cNvSpPr txBox="1">
              <a:spLocks noChangeArrowheads="1"/>
            </p:cNvSpPr>
            <p:nvPr/>
          </p:nvSpPr>
          <p:spPr bwMode="auto">
            <a:xfrm>
              <a:off x="1905759" y="5661472"/>
              <a:ext cx="566738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…</a:t>
              </a:r>
            </a:p>
          </p:txBody>
        </p:sp>
        <p:sp>
          <p:nvSpPr>
            <p:cNvPr id="49" name="Text Box 60"/>
            <p:cNvSpPr txBox="1">
              <a:spLocks noChangeArrowheads="1"/>
            </p:cNvSpPr>
            <p:nvPr/>
          </p:nvSpPr>
          <p:spPr bwMode="auto">
            <a:xfrm>
              <a:off x="813559" y="5777360"/>
              <a:ext cx="9588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Tasks</a:t>
              </a:r>
            </a:p>
          </p:txBody>
        </p:sp>
        <p:sp>
          <p:nvSpPr>
            <p:cNvPr id="50" name="Text Box 63"/>
            <p:cNvSpPr txBox="1">
              <a:spLocks noChangeArrowheads="1"/>
            </p:cNvSpPr>
            <p:nvPr/>
          </p:nvSpPr>
          <p:spPr bwMode="auto">
            <a:xfrm>
              <a:off x="2705449" y="5704062"/>
              <a:ext cx="14668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/>
                <a:t>Processors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Advantages</a:t>
            </a:r>
          </a:p>
          <a:p>
            <a:pPr lvl="1"/>
            <a:r>
              <a:rPr lang="en-US" sz="1600" dirty="0" smtClean="0"/>
              <a:t>Isolation between cores</a:t>
            </a:r>
          </a:p>
          <a:p>
            <a:pPr lvl="1"/>
            <a:r>
              <a:rPr lang="en-US" sz="1600" dirty="0" smtClean="0"/>
              <a:t>No migration overhead</a:t>
            </a:r>
          </a:p>
          <a:p>
            <a:pPr lvl="1"/>
            <a:r>
              <a:rPr lang="en-US" sz="1600" dirty="0" smtClean="0"/>
              <a:t>Simple </a:t>
            </a:r>
            <a:r>
              <a:rPr lang="en-US" sz="1600" dirty="0" err="1" smtClean="0"/>
              <a:t>queus</a:t>
            </a:r>
            <a:r>
              <a:rPr lang="en-US" sz="1600" dirty="0" smtClean="0"/>
              <a:t> managements</a:t>
            </a:r>
          </a:p>
          <a:p>
            <a:pPr lvl="1"/>
            <a:r>
              <a:rPr lang="en-US" sz="1600" dirty="0" err="1" smtClean="0"/>
              <a:t>Uniprocessor</a:t>
            </a:r>
            <a:r>
              <a:rPr lang="en-US" sz="1600" dirty="0" smtClean="0"/>
              <a:t> scheduling and analysis</a:t>
            </a:r>
          </a:p>
          <a:p>
            <a:r>
              <a:rPr lang="sv-SE" sz="2000" dirty="0" err="1" smtClean="0"/>
              <a:t>Disadvantage</a:t>
            </a:r>
            <a:endParaRPr lang="sv-SE" sz="2000" dirty="0" smtClean="0"/>
          </a:p>
          <a:p>
            <a:pPr lvl="1"/>
            <a:r>
              <a:rPr lang="sv-SE" sz="1600" dirty="0" smtClean="0"/>
              <a:t>Task set </a:t>
            </a:r>
            <a:r>
              <a:rPr lang="sv-SE" sz="1600" dirty="0" err="1" smtClean="0"/>
              <a:t>allocation</a:t>
            </a:r>
            <a:r>
              <a:rPr lang="sv-SE" sz="1600" dirty="0"/>
              <a:t> </a:t>
            </a:r>
            <a:r>
              <a:rPr lang="sv-SE" sz="1600" dirty="0" smtClean="0"/>
              <a:t>(NP </a:t>
            </a:r>
            <a:r>
              <a:rPr lang="sv-SE" sz="1600" dirty="0" err="1" smtClean="0"/>
              <a:t>hard</a:t>
            </a:r>
            <a:r>
              <a:rPr lang="sv-SE" sz="1600" dirty="0" smtClean="0"/>
              <a:t> problem)</a:t>
            </a:r>
            <a:endParaRPr lang="en-US" sz="16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Bin packing heuristics </a:t>
            </a:r>
            <a:endParaRPr lang="en-US" sz="2000" dirty="0"/>
          </a:p>
          <a:p>
            <a:pPr marL="742950" lvl="2" indent="-342900"/>
            <a:r>
              <a:rPr lang="en-US" sz="1600" dirty="0" smtClean="0"/>
              <a:t>First-Fit (FF)</a:t>
            </a:r>
          </a:p>
          <a:p>
            <a:pPr marL="742950" lvl="2" indent="-342900"/>
            <a:r>
              <a:rPr lang="en-US" sz="1600" dirty="0" smtClean="0"/>
              <a:t>Next-Fit (NF)</a:t>
            </a:r>
          </a:p>
          <a:p>
            <a:pPr marL="742950" lvl="2" indent="-342900"/>
            <a:r>
              <a:rPr lang="en-US" sz="1600" dirty="0" smtClean="0"/>
              <a:t>Best-Fit (BF)</a:t>
            </a:r>
          </a:p>
          <a:p>
            <a:pPr marL="742950" lvl="2" indent="-342900"/>
            <a:r>
              <a:rPr lang="en-US" sz="1600" dirty="0" smtClean="0"/>
              <a:t>Worst-Fit (WF) </a:t>
            </a:r>
          </a:p>
          <a:p>
            <a:pPr marL="742950" lvl="2" indent="-342900"/>
            <a:r>
              <a:rPr lang="en-US" sz="1600" dirty="0" smtClean="0"/>
              <a:t>Task orderings in Decreasing </a:t>
            </a:r>
            <a:r>
              <a:rPr lang="en-US" sz="1600" dirty="0" err="1" smtClean="0"/>
              <a:t>Utilisation</a:t>
            </a:r>
            <a:r>
              <a:rPr lang="en-US" sz="1600" dirty="0" smtClean="0"/>
              <a:t> (DU) combined with above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660232" y="3465004"/>
            <a:ext cx="288032" cy="1260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7308304" y="3465004"/>
            <a:ext cx="288032" cy="1260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7956376" y="3465004"/>
            <a:ext cx="288032" cy="1260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5976156" y="4365104"/>
            <a:ext cx="21602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5688124" y="4545124"/>
            <a:ext cx="216024" cy="1800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5400092" y="3897052"/>
            <a:ext cx="252028" cy="8280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>
            <a:off x="5112060" y="4257092"/>
            <a:ext cx="216024" cy="4680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4788024" y="4221088"/>
            <a:ext cx="252028" cy="5040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5004048" y="4365104"/>
            <a:ext cx="21602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4716016" y="4545124"/>
            <a:ext cx="216024" cy="1800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5976156" y="3897052"/>
            <a:ext cx="252028" cy="8280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5328084" y="4257092"/>
            <a:ext cx="252028" cy="4680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5652120" y="4221088"/>
            <a:ext cx="252028" cy="5040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TextBox 17"/>
          <p:cNvSpPr txBox="1"/>
          <p:nvPr/>
        </p:nvSpPr>
        <p:spPr>
          <a:xfrm>
            <a:off x="8280412" y="38250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U=1</a:t>
            </a:r>
            <a:endParaRPr lang="sv-SE" dirty="0"/>
          </a:p>
        </p:txBody>
      </p:sp>
      <p:sp>
        <p:nvSpPr>
          <p:cNvPr id="19" name="TextBox 18"/>
          <p:cNvSpPr txBox="1"/>
          <p:nvPr/>
        </p:nvSpPr>
        <p:spPr>
          <a:xfrm>
            <a:off x="4097928" y="443711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Ci/Ti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58834E-6 L 0.07865 -4.58834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17299E-6 L 0.11025 -0.0550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71138E-6 L 0.14167 -0.0814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-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71138E-6 L 0.2125 -0.0027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9861E-6 L 0.17327 -0.0811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44218E-6 L 0.20677 -0.1521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-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023 L 0.27569 -0.1258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44218E-6 L 0.34861 -0.00532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8.41813E-7 L 0.07674 -0.00254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942E-6 L 0.11233 -0.1154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008E-7 L 0.18316 0.00023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68085E-6 L 0.21858 -0.07609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-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0333E-6 L 0.18316 -0.12077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7677E-6 L 0.28733 -0.14414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1" grpId="3" animBg="1"/>
      <p:bldP spid="11" grpId="4" animBg="1"/>
      <p:bldP spid="13" grpId="0" animBg="1"/>
      <p:bldP spid="13" grpId="1" animBg="1"/>
      <p:bldP spid="14" grpId="0" animBg="1"/>
      <p:bldP spid="14" grpId="1" animBg="1"/>
      <p:bldP spid="15" grpId="1" animBg="1"/>
      <p:bldP spid="15" grpId="2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scheduling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largest worst-case utilization bound for any partitioning algorithm is</a:t>
            </a:r>
          </a:p>
          <a:p>
            <a:pPr lvl="1">
              <a:buNone/>
            </a:pPr>
            <a:r>
              <a:rPr lang="sv-SE" sz="2000" dirty="0" smtClean="0"/>
              <a:t>U=(m+1)/2</a:t>
            </a:r>
          </a:p>
          <a:p>
            <a:pPr>
              <a:buNone/>
            </a:pPr>
            <a:r>
              <a:rPr lang="en-US" sz="2000" dirty="0" smtClean="0"/>
              <a:t>Implicit deadline task set</a:t>
            </a:r>
          </a:p>
          <a:p>
            <a:r>
              <a:rPr lang="en-US" sz="2000" dirty="0" smtClean="0"/>
              <a:t>Utilization bounds for the RMST (“Small Tasks”)</a:t>
            </a:r>
          </a:p>
          <a:p>
            <a:endParaRPr lang="en-US" sz="2000" dirty="0" smtClean="0"/>
          </a:p>
          <a:p>
            <a:r>
              <a:rPr lang="en-US" sz="2000" dirty="0" smtClean="0"/>
              <a:t>RM-FFDU has a utilization bound</a:t>
            </a:r>
          </a:p>
          <a:p>
            <a:endParaRPr lang="en-US" sz="2000" dirty="0" smtClean="0"/>
          </a:p>
          <a:p>
            <a:r>
              <a:rPr lang="en-US" sz="2000" dirty="0" smtClean="0"/>
              <a:t>Utilization bound for any fixed task priority</a:t>
            </a:r>
          </a:p>
          <a:p>
            <a:endParaRPr lang="en-US" sz="2000" dirty="0" smtClean="0"/>
          </a:p>
          <a:p>
            <a:r>
              <a:rPr lang="sv-SE" sz="2000" dirty="0" smtClean="0"/>
              <a:t>For EDF-BF and EDF-FF with DU</a:t>
            </a:r>
          </a:p>
          <a:p>
            <a:endParaRPr lang="sv-SE" sz="2000" dirty="0" smtClean="0"/>
          </a:p>
          <a:p>
            <a:endParaRPr lang="sv-SE" sz="2000" dirty="0" smtClean="0"/>
          </a:p>
          <a:p>
            <a:endParaRPr lang="sv-SE" sz="2000" dirty="0" smtClean="0"/>
          </a:p>
          <a:p>
            <a:endParaRPr lang="sv-SE" sz="2000" dirty="0" smtClean="0"/>
          </a:p>
          <a:p>
            <a:endParaRPr lang="sv-SE" sz="2000" dirty="0" smtClean="0"/>
          </a:p>
          <a:p>
            <a:endParaRPr lang="sv-SE" sz="2000" dirty="0" smtClean="0"/>
          </a:p>
          <a:p>
            <a:endParaRPr lang="sv-SE" sz="2000" dirty="0" smtClean="0"/>
          </a:p>
          <a:p>
            <a:endParaRPr lang="sv-SE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673337" y="2325650"/>
            <a:ext cx="593111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m +1 tasks with execution time 1+ε and a period of 2, </a:t>
            </a:r>
            <a:r>
              <a:rPr lang="en-US" i="1" dirty="0" err="1" smtClean="0"/>
              <a:t>Ui</a:t>
            </a:r>
            <a:r>
              <a:rPr lang="en-US" i="1" dirty="0" smtClean="0"/>
              <a:t>&gt;0.5, </a:t>
            </a:r>
          </a:p>
          <a:p>
            <a:r>
              <a:rPr lang="en-US" dirty="0" smtClean="0"/>
              <a:t>cannot be scheduled on </a:t>
            </a:r>
            <a:r>
              <a:rPr lang="en-US" i="1" dirty="0" smtClean="0"/>
              <a:t>m processors independent on </a:t>
            </a:r>
          </a:p>
          <a:p>
            <a:r>
              <a:rPr lang="en-US" i="1" dirty="0" smtClean="0"/>
              <a:t>the  scheduling and allocation algorithms.</a:t>
            </a:r>
            <a:endParaRPr lang="sv-SE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rot="10800000">
            <a:off x="2205285" y="2217671"/>
            <a:ext cx="468052" cy="569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588" y="3753036"/>
            <a:ext cx="3133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4509120"/>
            <a:ext cx="31242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584" y="3105150"/>
            <a:ext cx="33242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7584" y="5301208"/>
            <a:ext cx="15525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3431</TotalTime>
  <Words>1901</Words>
  <Application>Microsoft Office PowerPoint</Application>
  <PresentationFormat>On-screen Show (4:3)</PresentationFormat>
  <Paragraphs>428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Real-Time Mutli-core Scheduling</vt:lpstr>
      <vt:lpstr>Introduction</vt:lpstr>
      <vt:lpstr>Task model</vt:lpstr>
      <vt:lpstr>Task model</vt:lpstr>
      <vt:lpstr>Multicore platefrom</vt:lpstr>
      <vt:lpstr>Design space</vt:lpstr>
      <vt:lpstr>Mutliprocessor scheduling</vt:lpstr>
      <vt:lpstr>Partitioned scheduling</vt:lpstr>
      <vt:lpstr>Partitioned scheduling</vt:lpstr>
      <vt:lpstr>Partitioned scheduling</vt:lpstr>
      <vt:lpstr>Global scheduling</vt:lpstr>
      <vt:lpstr>Global scheduling</vt:lpstr>
      <vt:lpstr>Global scheduling</vt:lpstr>
      <vt:lpstr>Global scheduling</vt:lpstr>
      <vt:lpstr>Global scheduling</vt:lpstr>
      <vt:lpstr>Global scheduling</vt:lpstr>
      <vt:lpstr>Global scheduling</vt:lpstr>
      <vt:lpstr>Global scheduling</vt:lpstr>
      <vt:lpstr>Global scheduling</vt:lpstr>
      <vt:lpstr>Hybrid/semi-partitioned</vt:lpstr>
      <vt:lpstr>Hybrid/semi-partitioned</vt:lpstr>
      <vt:lpstr>Hybrid/semi-partitioned</vt:lpstr>
      <vt:lpstr>Hybrid/semi-partitioned</vt:lpstr>
      <vt:lpstr>Cluster scheduling</vt:lpstr>
      <vt:lpstr>Cluster scheduling</vt:lpstr>
      <vt:lpstr>Mutliprocessor synchronization</vt:lpstr>
      <vt:lpstr>Mutliprocessor synchronization</vt:lpstr>
      <vt:lpstr>Mutliprocessor synchronization</vt:lpstr>
      <vt:lpstr>Mutliprocessor synchronization</vt:lpstr>
      <vt:lpstr>Mutliprocessor synchronization</vt:lpstr>
      <vt:lpstr>Mutliprocessor synchronization</vt:lpstr>
      <vt:lpstr>Mutliprocessor synchronization</vt:lpstr>
      <vt:lpstr>Other related issues</vt:lpstr>
    </vt:vector>
  </TitlesOfParts>
  <Company>MDH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Mutli-core/processor scheduling</dc:title>
  <dc:creator>Moris Behnam</dc:creator>
  <cp:lastModifiedBy>Moris Behnam</cp:lastModifiedBy>
  <cp:revision>47</cp:revision>
  <cp:lastPrinted>2012-05-03T20:02:27Z</cp:lastPrinted>
  <dcterms:created xsi:type="dcterms:W3CDTF">2011-06-01T10:38:19Z</dcterms:created>
  <dcterms:modified xsi:type="dcterms:W3CDTF">2012-05-04T10:07:37Z</dcterms:modified>
</cp:coreProperties>
</file>