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6" r:id="rId7"/>
    <p:sldId id="263" r:id="rId8"/>
    <p:sldId id="258" r:id="rId9"/>
    <p:sldId id="269" r:id="rId10"/>
    <p:sldId id="267" r:id="rId11"/>
    <p:sldId id="270" r:id="rId12"/>
    <p:sldId id="268" r:id="rId13"/>
    <p:sldId id="271" r:id="rId14"/>
    <p:sldId id="260" r:id="rId15"/>
    <p:sldId id="272" r:id="rId16"/>
    <p:sldId id="262" r:id="rId17"/>
    <p:sldId id="273" r:id="rId18"/>
    <p:sldId id="26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5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9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1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2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0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1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F51C-E156-447E-AFD8-854C90464A5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0D5A-ED95-4009-9A44-9C31D25FD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以下是钱包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4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0483" name="组合 8"/>
          <p:cNvGrpSpPr>
            <a:grpSpLocks/>
          </p:cNvGrpSpPr>
          <p:nvPr/>
        </p:nvGrpSpPr>
        <p:grpSpPr bwMode="auto">
          <a:xfrm>
            <a:off x="3462338" y="98425"/>
            <a:ext cx="2576512" cy="700088"/>
            <a:chOff x="5359" y="8583"/>
            <a:chExt cx="4059" cy="1104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94" y="8583"/>
              <a:ext cx="3504" cy="11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noProof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+mn-ea"/>
                </a:rPr>
                <a:t>个人钱包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2827338" y="1914525"/>
          <a:ext cx="3795712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冻结粮票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dirty="0"/>
                        <a:t>        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解冻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明细</a:t>
                      </a:r>
                    </a:p>
                  </a:txBody>
                  <a:tcPr marL="91448" marR="91448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827338" y="2590800"/>
          <a:ext cx="379571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余额：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50 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提现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金米：</a:t>
                      </a:r>
                      <a:r>
                        <a:rPr lang="en-US" altLang="zh-CN"/>
                        <a:t>10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红包：</a:t>
                      </a:r>
                      <a:r>
                        <a:rPr lang="en-US" altLang="zh-CN" sz="1800">
                          <a:sym typeface="+mn-ea"/>
                        </a:rPr>
                        <a:t>10                 </a:t>
                      </a:r>
                      <a:r>
                        <a:rPr lang="zh-CN" altLang="en-US" sz="1800">
                          <a:sym typeface="+mn-ea"/>
                        </a:rPr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股金：</a:t>
                      </a:r>
                      <a:r>
                        <a:rPr lang="en-US" altLang="zh-CN"/>
                        <a:t>20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队票：</a:t>
                      </a:r>
                      <a:r>
                        <a:rPr lang="en-US" altLang="zh-CN"/>
                        <a:t>0.2                </a:t>
                      </a:r>
                      <a:r>
                        <a:rPr lang="zh-CN" altLang="en-US"/>
                        <a:t>使用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2852738" y="1341438"/>
          <a:ext cx="3795712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可用粮票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800" dirty="0"/>
                        <a:t> 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置换        明细</a:t>
                      </a:r>
                    </a:p>
                  </a:txBody>
                  <a:tcPr marL="91448" marR="91448" marT="45696" marB="45696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465388" y="3175"/>
            <a:ext cx="4464050" cy="681355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3973122144"/>
              </p:ext>
            </p:extLst>
          </p:nvPr>
        </p:nvGraphicFramePr>
        <p:xfrm>
          <a:off x="3462338" y="2554288"/>
          <a:ext cx="2384425" cy="2154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25"/>
              </a:tblGrid>
              <a:tr h="717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64" marR="91464" marT="45725" marB="45725"/>
                </a:tc>
              </a:tr>
              <a:tr h="718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 smtClean="0"/>
                        <a:t>    去消费</a:t>
                      </a:r>
                      <a:endParaRPr lang="zh-CN" altLang="en-US" sz="3600" dirty="0"/>
                    </a:p>
                  </a:txBody>
                  <a:tcPr marL="91464" marR="91464" marT="45725" marB="45725"/>
                </a:tc>
              </a:tr>
              <a:tr h="7176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 smtClean="0"/>
                        <a:t>      </a:t>
                      </a:r>
                      <a:r>
                        <a:rPr lang="zh-CN" altLang="en-US" sz="3600" dirty="0" smtClean="0"/>
                        <a:t>充值</a:t>
                      </a:r>
                      <a:endParaRPr lang="zh-CN" altLang="en-US" sz="3600" dirty="0"/>
                    </a:p>
                  </a:txBody>
                  <a:tcPr marL="91464" marR="91464" marT="45725" marB="45725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7" y="1018943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金米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373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0"/>
            <a:ext cx="41044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191138"/>
              </p:ext>
            </p:extLst>
          </p:nvPr>
        </p:nvGraphicFramePr>
        <p:xfrm>
          <a:off x="2771799" y="1625600"/>
          <a:ext cx="4104456" cy="367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</a:tblGrid>
              <a:tr h="7351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0483" name="组合 8"/>
          <p:cNvGrpSpPr>
            <a:grpSpLocks/>
          </p:cNvGrpSpPr>
          <p:nvPr/>
        </p:nvGrpSpPr>
        <p:grpSpPr bwMode="auto">
          <a:xfrm>
            <a:off x="3462338" y="98425"/>
            <a:ext cx="2576512" cy="700088"/>
            <a:chOff x="5359" y="8583"/>
            <a:chExt cx="4059" cy="1104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94" y="8583"/>
              <a:ext cx="3504" cy="11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noProof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+mn-ea"/>
                </a:rPr>
                <a:t>个人钱包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2827338" y="1914525"/>
          <a:ext cx="3795712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冻结粮票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dirty="0"/>
                        <a:t>        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解冻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明细</a:t>
                      </a:r>
                    </a:p>
                  </a:txBody>
                  <a:tcPr marL="91448" marR="91448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827338" y="2590800"/>
          <a:ext cx="379571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余额：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50 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提现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金米：</a:t>
                      </a:r>
                      <a:r>
                        <a:rPr lang="en-US" altLang="zh-CN"/>
                        <a:t>10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红包：</a:t>
                      </a:r>
                      <a:r>
                        <a:rPr lang="en-US" altLang="zh-CN" sz="1800">
                          <a:sym typeface="+mn-ea"/>
                        </a:rPr>
                        <a:t>10                 </a:t>
                      </a:r>
                      <a:r>
                        <a:rPr lang="zh-CN" altLang="en-US" sz="1800">
                          <a:sym typeface="+mn-ea"/>
                        </a:rPr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股金：</a:t>
                      </a:r>
                      <a:r>
                        <a:rPr lang="en-US" altLang="zh-CN"/>
                        <a:t>20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队票：</a:t>
                      </a:r>
                      <a:r>
                        <a:rPr lang="en-US" altLang="zh-CN"/>
                        <a:t>0.2                </a:t>
                      </a:r>
                      <a:r>
                        <a:rPr lang="zh-CN" altLang="en-US"/>
                        <a:t>使用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2852738" y="1341438"/>
          <a:ext cx="3795712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可用粮票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800" dirty="0"/>
                        <a:t> 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置换        明细</a:t>
                      </a:r>
                    </a:p>
                  </a:txBody>
                  <a:tcPr marL="91448" marR="91448" marT="45696" marB="45696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465388" y="3175"/>
            <a:ext cx="4464050" cy="681355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2975492729"/>
              </p:ext>
            </p:extLst>
          </p:nvPr>
        </p:nvGraphicFramePr>
        <p:xfrm>
          <a:off x="3558381" y="2492896"/>
          <a:ext cx="2384425" cy="180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25"/>
              </a:tblGrid>
              <a:tr h="13094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64" marR="91464" marT="45725" marB="45725"/>
                </a:tc>
              </a:tr>
              <a:tr h="718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/>
                        <a:t>  </a:t>
                      </a:r>
                      <a:r>
                        <a:rPr lang="en-US" altLang="zh-CN" sz="3600" dirty="0" smtClean="0"/>
                        <a:t> </a:t>
                      </a:r>
                      <a:r>
                        <a:rPr lang="zh-CN" altLang="en-US" sz="3600" dirty="0" smtClean="0"/>
                        <a:t>发红包</a:t>
                      </a:r>
                      <a:endParaRPr lang="zh-CN" altLang="en-US" sz="3600" dirty="0"/>
                    </a:p>
                  </a:txBody>
                  <a:tcPr marL="91464" marR="91464" marT="45725" marB="45725"/>
                </a:tc>
              </a:tr>
              <a:tr h="7176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 smtClean="0"/>
                        <a:t>      </a:t>
                      </a:r>
                      <a:r>
                        <a:rPr lang="zh-CN" altLang="en-US" sz="3600" dirty="0" smtClean="0"/>
                        <a:t>充值</a:t>
                      </a:r>
                      <a:endParaRPr lang="zh-CN" altLang="en-US" sz="3600" dirty="0"/>
                    </a:p>
                  </a:txBody>
                  <a:tcPr marL="91464" marR="91464" marT="45725" marB="45725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01894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红包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373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0"/>
            <a:ext cx="41044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191138"/>
              </p:ext>
            </p:extLst>
          </p:nvPr>
        </p:nvGraphicFramePr>
        <p:xfrm>
          <a:off x="2771799" y="1625600"/>
          <a:ext cx="4104456" cy="367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</a:tblGrid>
              <a:tr h="7351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2531" name="组合 8"/>
          <p:cNvGrpSpPr>
            <a:grpSpLocks/>
          </p:cNvGrpSpPr>
          <p:nvPr/>
        </p:nvGrpSpPr>
        <p:grpSpPr bwMode="auto">
          <a:xfrm>
            <a:off x="3462338" y="98425"/>
            <a:ext cx="2576512" cy="700088"/>
            <a:chOff x="5359" y="8583"/>
            <a:chExt cx="4059" cy="1104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94" y="8583"/>
              <a:ext cx="3504" cy="11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noProof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+mn-ea"/>
                </a:rPr>
                <a:t>个人钱包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2827338" y="1914525"/>
          <a:ext cx="3795712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冻结粮票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dirty="0"/>
                        <a:t>        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解冻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明细</a:t>
                      </a:r>
                    </a:p>
                  </a:txBody>
                  <a:tcPr marL="91448" marR="91448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827338" y="2590800"/>
          <a:ext cx="379571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余额：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50 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提现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金米：</a:t>
                      </a:r>
                      <a:r>
                        <a:rPr lang="en-US" altLang="zh-CN"/>
                        <a:t>10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红包：</a:t>
                      </a:r>
                      <a:r>
                        <a:rPr lang="en-US" altLang="zh-CN" sz="1800">
                          <a:sym typeface="+mn-ea"/>
                        </a:rPr>
                        <a:t>10                 </a:t>
                      </a:r>
                      <a:r>
                        <a:rPr lang="zh-CN" altLang="en-US" sz="1800">
                          <a:sym typeface="+mn-ea"/>
                        </a:rPr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股金：</a:t>
                      </a:r>
                      <a:r>
                        <a:rPr lang="en-US" altLang="zh-CN"/>
                        <a:t>20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队票：</a:t>
                      </a:r>
                      <a:r>
                        <a:rPr lang="en-US" altLang="zh-CN"/>
                        <a:t>0.2                </a:t>
                      </a:r>
                      <a:r>
                        <a:rPr lang="zh-CN" altLang="en-US"/>
                        <a:t>使用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2852738" y="1341438"/>
          <a:ext cx="3795712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可用粮票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800" dirty="0"/>
                        <a:t> 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置换        明细</a:t>
                      </a:r>
                    </a:p>
                  </a:txBody>
                  <a:tcPr marL="91448" marR="91448" marT="45696" marB="45696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452688" y="11113"/>
            <a:ext cx="4464050" cy="681355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aphicFrame>
        <p:nvGraphicFramePr>
          <p:cNvPr id="16" name="表格 15"/>
          <p:cNvGraphicFramePr/>
          <p:nvPr/>
        </p:nvGraphicFramePr>
        <p:xfrm>
          <a:off x="3462338" y="2590800"/>
          <a:ext cx="2384425" cy="287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25"/>
              </a:tblGrid>
              <a:tr h="71747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64" marR="91464" marT="45715" marB="45715"/>
                </a:tc>
              </a:tr>
              <a:tr h="718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/>
                        <a:t>  </a:t>
                      </a:r>
                      <a:r>
                        <a:rPr lang="zh-CN" altLang="en-US" sz="3600"/>
                        <a:t>购买队票</a:t>
                      </a:r>
                      <a:endParaRPr lang="en-US" altLang="zh-CN" sz="3600"/>
                    </a:p>
                  </a:txBody>
                  <a:tcPr marL="91464" marR="91464" marT="45715" marB="45715"/>
                </a:tc>
              </a:tr>
              <a:tr h="7181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/>
                        <a:t>  </a:t>
                      </a:r>
                      <a:r>
                        <a:rPr lang="zh-CN" altLang="en-US" sz="3600"/>
                        <a:t>进入排队</a:t>
                      </a:r>
                    </a:p>
                  </a:txBody>
                  <a:tcPr marL="91464" marR="91464" marT="45715" marB="45715"/>
                </a:tc>
              </a:tr>
              <a:tr h="71747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64" marR="91464" marT="45715" marB="45715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95537" y="1018943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队票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05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0"/>
            <a:ext cx="41044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191138"/>
              </p:ext>
            </p:extLst>
          </p:nvPr>
        </p:nvGraphicFramePr>
        <p:xfrm>
          <a:off x="2771799" y="1625600"/>
          <a:ext cx="4104456" cy="367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</a:tblGrid>
              <a:tr h="7351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4579" name="组合 8"/>
          <p:cNvGrpSpPr>
            <a:grpSpLocks/>
          </p:cNvGrpSpPr>
          <p:nvPr/>
        </p:nvGrpSpPr>
        <p:grpSpPr bwMode="auto">
          <a:xfrm>
            <a:off x="3462338" y="98425"/>
            <a:ext cx="2576512" cy="700088"/>
            <a:chOff x="5359" y="8583"/>
            <a:chExt cx="4059" cy="1104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94" y="8583"/>
              <a:ext cx="3504" cy="11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noProof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+mn-ea"/>
                </a:rPr>
                <a:t>个人钱包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2827338" y="1914525"/>
          <a:ext cx="3795712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可用积分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/>
                        <a:t>        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置换        明细</a:t>
                      </a:r>
                    </a:p>
                  </a:txBody>
                  <a:tcPr marL="91448" marR="91448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827338" y="2590800"/>
          <a:ext cx="379571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余额：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50 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提现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金米：</a:t>
                      </a:r>
                      <a:r>
                        <a:rPr lang="en-US" altLang="zh-CN"/>
                        <a:t>20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股金：</a:t>
                      </a:r>
                      <a:r>
                        <a:rPr lang="en-US" altLang="zh-CN"/>
                        <a:t>20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队票：</a:t>
                      </a:r>
                      <a:r>
                        <a:rPr lang="en-US" altLang="zh-CN"/>
                        <a:t>0.2                </a:t>
                      </a:r>
                      <a:r>
                        <a:rPr lang="zh-CN" altLang="en-US"/>
                        <a:t>使用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4913" y="3175"/>
            <a:ext cx="4464050" cy="681355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78743805"/>
              </p:ext>
            </p:extLst>
          </p:nvPr>
        </p:nvGraphicFramePr>
        <p:xfrm>
          <a:off x="3462338" y="2590800"/>
          <a:ext cx="2384425" cy="287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25"/>
              </a:tblGrid>
              <a:tr h="71747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64" marR="91464" marT="45715" marB="45715"/>
                </a:tc>
              </a:tr>
              <a:tr h="718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/>
                        <a:t>  </a:t>
                      </a:r>
                      <a:r>
                        <a:rPr lang="zh-CN" altLang="en-US" sz="3600"/>
                        <a:t>购买</a:t>
                      </a:r>
                      <a:r>
                        <a:rPr lang="en-US" altLang="zh-CN" sz="3600"/>
                        <a:t>VIP</a:t>
                      </a:r>
                    </a:p>
                  </a:txBody>
                  <a:tcPr marL="91464" marR="91464" marT="45715" marB="45715"/>
                </a:tc>
              </a:tr>
              <a:tr h="7181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/>
                        <a:t>  </a:t>
                      </a:r>
                      <a:r>
                        <a:rPr lang="zh-CN" altLang="en-US" sz="3600" dirty="0" smtClean="0"/>
                        <a:t>换</a:t>
                      </a:r>
                      <a:r>
                        <a:rPr lang="en-US" altLang="zh-CN" sz="3600" dirty="0" smtClean="0"/>
                        <a:t> </a:t>
                      </a:r>
                      <a:r>
                        <a:rPr lang="zh-CN" altLang="en-US" sz="3600" dirty="0"/>
                        <a:t>消费股</a:t>
                      </a:r>
                    </a:p>
                  </a:txBody>
                  <a:tcPr marL="91464" marR="91464" marT="45715" marB="45715"/>
                </a:tc>
              </a:tr>
              <a:tr h="71747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64" marR="91464" marT="45715" marB="45715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95536" y="101894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股金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88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0"/>
            <a:ext cx="41044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191138"/>
              </p:ext>
            </p:extLst>
          </p:nvPr>
        </p:nvGraphicFramePr>
        <p:xfrm>
          <a:off x="2771799" y="1625600"/>
          <a:ext cx="4104456" cy="367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</a:tblGrid>
              <a:tr h="7351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7651" name="组合 8"/>
          <p:cNvGrpSpPr>
            <a:grpSpLocks/>
          </p:cNvGrpSpPr>
          <p:nvPr/>
        </p:nvGrpSpPr>
        <p:grpSpPr bwMode="auto">
          <a:xfrm>
            <a:off x="3341688" y="98425"/>
            <a:ext cx="2892425" cy="708025"/>
            <a:chOff x="5169" y="8583"/>
            <a:chExt cx="4556" cy="1116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8" cy="104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69" y="8583"/>
              <a:ext cx="4556" cy="11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noProof="1">
                  <a:cs typeface="+mn-ea"/>
                  <a:sym typeface="+mn-ea"/>
                </a:rPr>
                <a:t>电子股明细 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913827978"/>
              </p:ext>
            </p:extLst>
          </p:nvPr>
        </p:nvGraphicFramePr>
        <p:xfrm>
          <a:off x="3036887" y="1772816"/>
          <a:ext cx="3309937" cy="114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937"/>
              </a:tblGrid>
              <a:tr h="6400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持有电子股总量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:  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b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</a:br>
                      <a:endParaRPr lang="en-US" altLang="zh-CN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/>
                </a:tc>
              </a:tr>
              <a:tr h="5029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分红主帐户收入：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sz="1800" dirty="0"/>
                    </a:p>
                  </a:txBody>
                  <a:tcPr marL="91431" marR="914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4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19459" name="组合 8"/>
          <p:cNvGrpSpPr>
            <a:grpSpLocks/>
          </p:cNvGrpSpPr>
          <p:nvPr/>
        </p:nvGrpSpPr>
        <p:grpSpPr bwMode="auto">
          <a:xfrm>
            <a:off x="3462338" y="98425"/>
            <a:ext cx="2576512" cy="700088"/>
            <a:chOff x="5359" y="8583"/>
            <a:chExt cx="4059" cy="1104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94" y="8583"/>
              <a:ext cx="3504" cy="11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noProof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+mn-ea"/>
                </a:rPr>
                <a:t>个人钱包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2827338" y="1914525"/>
          <a:ext cx="3795712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冻结粮票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dirty="0"/>
                        <a:t>        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解冻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明细</a:t>
                      </a:r>
                    </a:p>
                  </a:txBody>
                  <a:tcPr marL="91448" marR="91448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3360827486"/>
              </p:ext>
            </p:extLst>
          </p:nvPr>
        </p:nvGraphicFramePr>
        <p:xfrm>
          <a:off x="2827338" y="2590800"/>
          <a:ext cx="37957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余额：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50             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提现     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金米：</a:t>
                      </a:r>
                      <a:r>
                        <a:rPr lang="en-US" altLang="zh-CN"/>
                        <a:t>10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红包：</a:t>
                      </a:r>
                      <a:r>
                        <a:rPr lang="en-US" altLang="zh-CN" sz="1800">
                          <a:sym typeface="+mn-ea"/>
                        </a:rPr>
                        <a:t>10                 </a:t>
                      </a:r>
                      <a:r>
                        <a:rPr lang="zh-CN" altLang="en-US" sz="1800">
                          <a:sym typeface="+mn-ea"/>
                        </a:rPr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股金：</a:t>
                      </a:r>
                      <a:r>
                        <a:rPr lang="en-US" altLang="zh-CN"/>
                        <a:t>20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队票：</a:t>
                      </a:r>
                      <a:r>
                        <a:rPr lang="en-US" altLang="zh-CN" dirty="0"/>
                        <a:t>0.2                </a:t>
                      </a:r>
                      <a:r>
                        <a:rPr lang="zh-CN" altLang="en-US" dirty="0"/>
                        <a:t>使用     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电子股</a:t>
                      </a:r>
                      <a:r>
                        <a:rPr lang="en-US" altLang="zh-CN" dirty="0" smtClean="0"/>
                        <a:t>:20                             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明细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2852738" y="1341438"/>
          <a:ext cx="3795712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可用粮票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800" dirty="0"/>
                        <a:t> 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置换        明细</a:t>
                      </a:r>
                    </a:p>
                  </a:txBody>
                  <a:tcPr marL="91448" marR="91448" marT="45696" marB="456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67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1507" name="组合 8"/>
          <p:cNvGrpSpPr>
            <a:grpSpLocks/>
          </p:cNvGrpSpPr>
          <p:nvPr/>
        </p:nvGrpSpPr>
        <p:grpSpPr bwMode="auto">
          <a:xfrm>
            <a:off x="3462338" y="98425"/>
            <a:ext cx="2576512" cy="700088"/>
            <a:chOff x="5359" y="8583"/>
            <a:chExt cx="4059" cy="1104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94" y="8583"/>
              <a:ext cx="3504" cy="11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noProof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+mn-ea"/>
                </a:rPr>
                <a:t>个人钱包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2827338" y="1914525"/>
          <a:ext cx="3795712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冻结粮票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dirty="0"/>
                        <a:t>        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解冻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明细</a:t>
                      </a:r>
                    </a:p>
                  </a:txBody>
                  <a:tcPr marL="91448" marR="91448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827338" y="2590800"/>
          <a:ext cx="379571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余额：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50 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提现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金米：</a:t>
                      </a:r>
                      <a:r>
                        <a:rPr lang="en-US" altLang="zh-CN"/>
                        <a:t>10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红包：</a:t>
                      </a:r>
                      <a:r>
                        <a:rPr lang="en-US" altLang="zh-CN" sz="1800">
                          <a:sym typeface="+mn-ea"/>
                        </a:rPr>
                        <a:t>10                 </a:t>
                      </a:r>
                      <a:r>
                        <a:rPr lang="zh-CN" altLang="en-US" sz="1800">
                          <a:sym typeface="+mn-ea"/>
                        </a:rPr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股金：</a:t>
                      </a:r>
                      <a:r>
                        <a:rPr lang="en-US" altLang="zh-CN"/>
                        <a:t>20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队票：</a:t>
                      </a:r>
                      <a:r>
                        <a:rPr lang="en-US" altLang="zh-CN"/>
                        <a:t>0.2                </a:t>
                      </a:r>
                      <a:r>
                        <a:rPr lang="zh-CN" altLang="en-US"/>
                        <a:t>使用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2852738" y="1341438"/>
          <a:ext cx="3795712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可用粮票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800" dirty="0"/>
                        <a:t> 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置换        明细</a:t>
                      </a:r>
                    </a:p>
                  </a:txBody>
                  <a:tcPr marL="91448" marR="91448" marT="45696" marB="45696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465388" y="0"/>
            <a:ext cx="4464050" cy="681355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aphicFrame>
        <p:nvGraphicFramePr>
          <p:cNvPr id="14" name="表格 13"/>
          <p:cNvGraphicFramePr/>
          <p:nvPr/>
        </p:nvGraphicFramePr>
        <p:xfrm>
          <a:off x="3462338" y="2590800"/>
          <a:ext cx="2384425" cy="215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25"/>
              </a:tblGrid>
              <a:tr h="71765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64" marR="91464" marT="45727" marB="45727"/>
                </a:tc>
              </a:tr>
              <a:tr h="718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/>
                        <a:t>  </a:t>
                      </a:r>
                      <a:r>
                        <a:rPr lang="zh-CN" altLang="en-US" sz="3600"/>
                        <a:t>确认置换</a:t>
                      </a:r>
                    </a:p>
                  </a:txBody>
                  <a:tcPr marL="91464" marR="91464" marT="45727" marB="45727"/>
                </a:tc>
              </a:tr>
              <a:tr h="71765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64" marR="91464"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9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3555" name="组合 8"/>
          <p:cNvGrpSpPr>
            <a:grpSpLocks/>
          </p:cNvGrpSpPr>
          <p:nvPr/>
        </p:nvGrpSpPr>
        <p:grpSpPr bwMode="auto">
          <a:xfrm>
            <a:off x="3462338" y="98425"/>
            <a:ext cx="2576512" cy="701675"/>
            <a:chOff x="5359" y="8583"/>
            <a:chExt cx="4059" cy="1106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91" y="8583"/>
              <a:ext cx="3711" cy="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noProof="1">
                  <a:solidFill>
                    <a:srgbClr val="FF0000"/>
                  </a:solidFill>
                  <a:cs typeface="+mn-ea"/>
                  <a:sym typeface="+mn-ea"/>
                </a:rPr>
                <a:t>置换明细 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868580149"/>
              </p:ext>
            </p:extLst>
          </p:nvPr>
        </p:nvGraphicFramePr>
        <p:xfrm>
          <a:off x="2727325" y="1323975"/>
          <a:ext cx="4044950" cy="268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47"/>
                <a:gridCol w="627227"/>
                <a:gridCol w="668917"/>
                <a:gridCol w="648072"/>
                <a:gridCol w="648072"/>
                <a:gridCol w="760115"/>
              </a:tblGrid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总量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余额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金米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红包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股金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日期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100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50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20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20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2017.03.04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dirty="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dirty="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7" name=" 167"/>
          <p:cNvSpPr/>
          <p:nvPr/>
        </p:nvSpPr>
        <p:spPr>
          <a:xfrm>
            <a:off x="3262313" y="6394450"/>
            <a:ext cx="2709862" cy="3603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contourClr>
                <a:srgbClr val="FFFFFF"/>
              </a:contourClr>
            </a:sp3d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noProof="1" smtClean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8335" y="6344919"/>
            <a:ext cx="278511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</a:rPr>
              <a:t>《 </a:t>
            </a:r>
            <a:r>
              <a:rPr lang="en-US" altLang="zh-CN" sz="24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</a:rPr>
              <a:t>1 2 3 4 5 </a:t>
            </a:r>
            <a:r>
              <a:rPr lang="zh-CN" altLang="en-US" sz="24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</a:rPr>
              <a:t>》</a:t>
            </a:r>
            <a:endParaRPr lang="zh-CN" altLang="en-US" sz="2400" b="1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887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1507" name="组合 8"/>
          <p:cNvGrpSpPr>
            <a:grpSpLocks/>
          </p:cNvGrpSpPr>
          <p:nvPr/>
        </p:nvGrpSpPr>
        <p:grpSpPr bwMode="auto">
          <a:xfrm>
            <a:off x="3462338" y="98425"/>
            <a:ext cx="2576512" cy="700088"/>
            <a:chOff x="5359" y="8583"/>
            <a:chExt cx="4059" cy="1104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94" y="8583"/>
              <a:ext cx="3504" cy="11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noProof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+mn-ea"/>
                </a:rPr>
                <a:t>个人钱包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2827338" y="1914525"/>
          <a:ext cx="3795712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冻结粮票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dirty="0"/>
                        <a:t>        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解冻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明细</a:t>
                      </a:r>
                    </a:p>
                  </a:txBody>
                  <a:tcPr marL="91448" marR="91448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827338" y="2590800"/>
          <a:ext cx="379571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余额：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50 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提现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金米：</a:t>
                      </a:r>
                      <a:r>
                        <a:rPr lang="en-US" altLang="zh-CN"/>
                        <a:t>10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红包：</a:t>
                      </a:r>
                      <a:r>
                        <a:rPr lang="en-US" altLang="zh-CN" sz="1800">
                          <a:sym typeface="+mn-ea"/>
                        </a:rPr>
                        <a:t>10                 </a:t>
                      </a:r>
                      <a:r>
                        <a:rPr lang="zh-CN" altLang="en-US" sz="1800">
                          <a:sym typeface="+mn-ea"/>
                        </a:rPr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股金：</a:t>
                      </a:r>
                      <a:r>
                        <a:rPr lang="en-US" altLang="zh-CN"/>
                        <a:t>20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队票：</a:t>
                      </a:r>
                      <a:r>
                        <a:rPr lang="en-US" altLang="zh-CN"/>
                        <a:t>0.2                </a:t>
                      </a:r>
                      <a:r>
                        <a:rPr lang="zh-CN" altLang="en-US"/>
                        <a:t>使用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2852738" y="1341438"/>
          <a:ext cx="3795712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可用粮票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800" dirty="0"/>
                        <a:t> 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置换        明细</a:t>
                      </a:r>
                    </a:p>
                  </a:txBody>
                  <a:tcPr marL="91448" marR="91448" marT="45696" marB="45696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465388" y="0"/>
            <a:ext cx="4464050" cy="681355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aphicFrame>
        <p:nvGraphicFramePr>
          <p:cNvPr id="14" name="表格 13"/>
          <p:cNvGraphicFramePr/>
          <p:nvPr>
            <p:extLst>
              <p:ext uri="{D42A27DB-BD31-4B8C-83A1-F6EECF244321}">
                <p14:modId xmlns:p14="http://schemas.microsoft.com/office/powerpoint/2010/main" val="1110470975"/>
              </p:ext>
            </p:extLst>
          </p:nvPr>
        </p:nvGraphicFramePr>
        <p:xfrm>
          <a:off x="2894012" y="1196751"/>
          <a:ext cx="3694212" cy="355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212"/>
              </a:tblGrid>
              <a:tr h="16385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/>
                        <a:t>你现在的</a:t>
                      </a:r>
                      <a:r>
                        <a:rPr lang="en-US" altLang="zh-CN" sz="1800" dirty="0" smtClean="0"/>
                        <a:t>V1</a:t>
                      </a:r>
                      <a:r>
                        <a:rPr lang="zh-CN" altLang="en-US" sz="1800" dirty="0" smtClean="0"/>
                        <a:t>身份，支持</a:t>
                      </a:r>
                      <a:r>
                        <a:rPr lang="en-US" altLang="zh-CN" sz="1800" dirty="0" smtClean="0"/>
                        <a:t>2.5</a:t>
                      </a:r>
                      <a:r>
                        <a:rPr lang="zh-CN" altLang="en-US" sz="1800" dirty="0" smtClean="0"/>
                        <a:t>倍的粮票解冻，请前往购买好消费股再来解冻。</a:t>
                      </a:r>
                      <a:endParaRPr lang="zh-CN" altLang="en-US" sz="1800" dirty="0"/>
                    </a:p>
                  </a:txBody>
                  <a:tcPr marL="91464" marR="91464" marT="45727" marB="45727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881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/>
                        <a:t> </a:t>
                      </a:r>
                      <a:r>
                        <a:rPr lang="en-US" altLang="zh-CN" sz="3600" dirty="0" smtClean="0"/>
                        <a:t>      </a:t>
                      </a:r>
                      <a:r>
                        <a:rPr lang="zh-CN" altLang="en-US" sz="2000" b="1" dirty="0" smtClean="0"/>
                        <a:t>前往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购买消费股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64" marR="91464" marT="45727" marB="45727"/>
                </a:tc>
              </a:tr>
              <a:tr h="1034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 b="1" dirty="0" smtClean="0"/>
                        <a:t>     立即解冻</a:t>
                      </a:r>
                      <a:endParaRPr lang="zh-CN" altLang="en-US" sz="4000" b="1" dirty="0"/>
                    </a:p>
                  </a:txBody>
                  <a:tcPr marL="91464" marR="91464"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1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3555" name="组合 8"/>
          <p:cNvGrpSpPr>
            <a:grpSpLocks/>
          </p:cNvGrpSpPr>
          <p:nvPr/>
        </p:nvGrpSpPr>
        <p:grpSpPr bwMode="auto">
          <a:xfrm>
            <a:off x="3462338" y="98423"/>
            <a:ext cx="2576512" cy="708019"/>
            <a:chOff x="5359" y="8583"/>
            <a:chExt cx="4059" cy="1116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94" y="8583"/>
              <a:ext cx="3705" cy="11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noProof="1">
                  <a:cs typeface="+mn-ea"/>
                  <a:sym typeface="+mn-ea"/>
                </a:rPr>
                <a:t>解冻</a:t>
              </a:r>
              <a:r>
                <a:rPr lang="zh-CN" altLang="en-US" sz="4000" noProof="1" smtClean="0">
                  <a:cs typeface="+mn-ea"/>
                  <a:sym typeface="+mn-ea"/>
                </a:rPr>
                <a:t>明细 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2212774871"/>
              </p:ext>
            </p:extLst>
          </p:nvPr>
        </p:nvGraphicFramePr>
        <p:xfrm>
          <a:off x="2727325" y="1323975"/>
          <a:ext cx="4044950" cy="268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47"/>
                <a:gridCol w="627227"/>
                <a:gridCol w="668917"/>
                <a:gridCol w="648072"/>
                <a:gridCol w="648072"/>
                <a:gridCol w="760115"/>
              </a:tblGrid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总量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余额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金米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红包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股金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日期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100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50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20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20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2017.03.04</a:t>
                      </a:r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dirty="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dirty="0"/>
                    </a:p>
                  </a:txBody>
                  <a:tcPr marT="45684" marB="45684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7" name=" 167"/>
          <p:cNvSpPr/>
          <p:nvPr/>
        </p:nvSpPr>
        <p:spPr>
          <a:xfrm>
            <a:off x="3262313" y="6394450"/>
            <a:ext cx="2709862" cy="3603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contourClr>
                <a:srgbClr val="FFFFFF"/>
              </a:contourClr>
            </a:sp3d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noProof="1" smtClean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8335" y="6344919"/>
            <a:ext cx="278511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</a:rPr>
              <a:t>《 </a:t>
            </a:r>
            <a:r>
              <a:rPr lang="en-US" altLang="zh-CN" sz="24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</a:rPr>
              <a:t>1 2 3 4 5 </a:t>
            </a:r>
            <a:r>
              <a:rPr lang="zh-CN" altLang="en-US" sz="24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</a:rPr>
              <a:t>》</a:t>
            </a:r>
            <a:endParaRPr lang="zh-CN" altLang="en-US" sz="2400" b="1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318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5603" name="组合 8"/>
          <p:cNvGrpSpPr>
            <a:grpSpLocks/>
          </p:cNvGrpSpPr>
          <p:nvPr/>
        </p:nvGrpSpPr>
        <p:grpSpPr bwMode="auto">
          <a:xfrm>
            <a:off x="3462338" y="98425"/>
            <a:ext cx="2576512" cy="701675"/>
            <a:chOff x="5359" y="8583"/>
            <a:chExt cx="4059" cy="1106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91" y="8583"/>
              <a:ext cx="3711" cy="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noProof="1">
                  <a:cs typeface="+mn-ea"/>
                  <a:sym typeface="+mn-ea"/>
                </a:rPr>
                <a:t>股金明细 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/>
        </p:nvGraphicFramePr>
        <p:xfrm>
          <a:off x="2589213" y="1323975"/>
          <a:ext cx="4219576" cy="2468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91"/>
                <a:gridCol w="574761"/>
                <a:gridCol w="595085"/>
                <a:gridCol w="663040"/>
                <a:gridCol w="663675"/>
                <a:gridCol w="921524"/>
              </a:tblGrid>
              <a:tr h="548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总量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股量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   时价  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 w="12700">
                      <a:solidFill>
                        <a:schemeClr val="tx1"/>
                      </a:solidFill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用量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情况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余量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日期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57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400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50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0.2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BlToTr w="12700">
                      <a:solidFill>
                        <a:schemeClr val="tx1"/>
                      </a:solidFill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10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买入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390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2017.03.04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6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390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VIP3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90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2017.03.05</a:t>
                      </a:r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2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 marL="91454" marR="91454" marT="45705" marB="4570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7" name=" 167"/>
          <p:cNvSpPr/>
          <p:nvPr/>
        </p:nvSpPr>
        <p:spPr>
          <a:xfrm>
            <a:off x="3262313" y="6394450"/>
            <a:ext cx="2709862" cy="3603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contourClr>
                <a:srgbClr val="FFFFFF"/>
              </a:contourClr>
            </a:sp3d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noProof="1" smtClean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8335" y="6344919"/>
            <a:ext cx="278511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</a:rPr>
              <a:t>《 </a:t>
            </a:r>
            <a:r>
              <a:rPr lang="en-US" altLang="zh-CN" sz="24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</a:rPr>
              <a:t>1 2 3 4 5 </a:t>
            </a:r>
            <a:r>
              <a:rPr lang="zh-CN" altLang="en-US" sz="24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</a:rPr>
              <a:t>》</a:t>
            </a:r>
            <a:endParaRPr lang="zh-CN" altLang="en-US" sz="2400" b="1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98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9038" y="3175"/>
            <a:ext cx="4465637" cy="68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pSp>
        <p:nvGrpSpPr>
          <p:cNvPr id="20483" name="组合 8"/>
          <p:cNvGrpSpPr>
            <a:grpSpLocks/>
          </p:cNvGrpSpPr>
          <p:nvPr/>
        </p:nvGrpSpPr>
        <p:grpSpPr bwMode="auto">
          <a:xfrm>
            <a:off x="3462338" y="98425"/>
            <a:ext cx="2576512" cy="700088"/>
            <a:chOff x="5359" y="8583"/>
            <a:chExt cx="4059" cy="1104"/>
          </a:xfrm>
        </p:grpSpPr>
        <p:sp>
          <p:nvSpPr>
            <p:cNvPr id="167" name=" 167"/>
            <p:cNvSpPr/>
            <p:nvPr/>
          </p:nvSpPr>
          <p:spPr>
            <a:xfrm>
              <a:off x="5359" y="8643"/>
              <a:ext cx="4059" cy="104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3d>
                <a:contourClr>
                  <a:srgbClr val="FFFFFF"/>
                </a:contourClr>
              </a:sp3d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noProof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94" y="8583"/>
              <a:ext cx="3504" cy="11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4000" b="1" noProof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cs typeface="+mn-ea"/>
                </a:rPr>
                <a:t>个人钱包</a:t>
              </a:r>
              <a:endParaRPr lang="zh-CN" altLang="en-US" sz="40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2465388" y="981075"/>
            <a:ext cx="4483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2827338" y="1914525"/>
          <a:ext cx="3795712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冻结粮票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dirty="0"/>
                        <a:t>        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解冻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明细</a:t>
                      </a:r>
                    </a:p>
                  </a:txBody>
                  <a:tcPr marL="91448" marR="91448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827338" y="2590800"/>
          <a:ext cx="379571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余额：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50            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提现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金米：</a:t>
                      </a:r>
                      <a:r>
                        <a:rPr lang="en-US" altLang="zh-CN"/>
                        <a:t>10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红包：</a:t>
                      </a:r>
                      <a:r>
                        <a:rPr lang="en-US" altLang="zh-CN" sz="1800">
                          <a:sym typeface="+mn-ea"/>
                        </a:rPr>
                        <a:t>10                 </a:t>
                      </a:r>
                      <a:r>
                        <a:rPr lang="zh-CN" altLang="en-US" sz="1800">
                          <a:sym typeface="+mn-ea"/>
                        </a:rPr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股金：</a:t>
                      </a:r>
                      <a:r>
                        <a:rPr lang="en-US" altLang="zh-CN"/>
                        <a:t>20                 </a:t>
                      </a:r>
                      <a:r>
                        <a:rPr lang="zh-CN" altLang="en-US"/>
                        <a:t>消费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队票：</a:t>
                      </a:r>
                      <a:r>
                        <a:rPr lang="en-US" altLang="zh-CN"/>
                        <a:t>0.2                </a:t>
                      </a:r>
                      <a:r>
                        <a:rPr lang="zh-CN" altLang="en-US"/>
                        <a:t>使用     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明细</a:t>
                      </a: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半闭框 2"/>
          <p:cNvSpPr/>
          <p:nvPr/>
        </p:nvSpPr>
        <p:spPr>
          <a:xfrm rot="18900000">
            <a:off x="2740025" y="358775"/>
            <a:ext cx="307975" cy="327025"/>
          </a:xfrm>
          <a:prstGeom prst="halfFrame">
            <a:avLst>
              <a:gd name="adj1" fmla="val 8500"/>
              <a:gd name="adj2" fmla="val 922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2852738" y="1341438"/>
          <a:ext cx="3795712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</a:tblGrid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可用粮票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zh-CN" sz="1800" dirty="0"/>
                        <a:t>        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置换        明细</a:t>
                      </a:r>
                    </a:p>
                  </a:txBody>
                  <a:tcPr marL="91448" marR="91448" marT="45696" marB="45696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465388" y="3175"/>
            <a:ext cx="4464050" cy="681355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762690727"/>
              </p:ext>
            </p:extLst>
          </p:nvPr>
        </p:nvGraphicFramePr>
        <p:xfrm>
          <a:off x="3594879" y="1480608"/>
          <a:ext cx="2384425" cy="430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25"/>
              </a:tblGrid>
              <a:tr h="717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91464" marR="91464" marT="45725" marB="45725"/>
                </a:tc>
              </a:tr>
              <a:tr h="718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/>
                        <a:t>  </a:t>
                      </a:r>
                      <a:r>
                        <a:rPr lang="zh-CN" altLang="en-US" sz="3600"/>
                        <a:t>确认提现</a:t>
                      </a:r>
                    </a:p>
                  </a:txBody>
                  <a:tcPr marL="91464" marR="91464" marT="45725" marB="45725"/>
                </a:tc>
              </a:tr>
              <a:tr h="7176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/>
                        <a:t>  </a:t>
                      </a:r>
                      <a:r>
                        <a:rPr lang="zh-CN" altLang="en-US" sz="3600"/>
                        <a:t>换消费股</a:t>
                      </a:r>
                    </a:p>
                  </a:txBody>
                  <a:tcPr marL="91464" marR="91464" marT="45725" marB="45725"/>
                </a:tc>
              </a:tr>
              <a:tr h="7176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 smtClean="0"/>
                        <a:t>  </a:t>
                      </a:r>
                      <a:r>
                        <a:rPr lang="zh-CN" altLang="en-US" sz="3600" dirty="0" smtClean="0"/>
                        <a:t>换成金米</a:t>
                      </a:r>
                      <a:endParaRPr lang="zh-CN" altLang="en-US" sz="3600" dirty="0"/>
                    </a:p>
                  </a:txBody>
                  <a:tcPr marL="91464" marR="91464" marT="45725" marB="45725"/>
                </a:tc>
              </a:tr>
              <a:tr h="7176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 smtClean="0"/>
                        <a:t>  </a:t>
                      </a:r>
                      <a:r>
                        <a:rPr lang="zh-CN" altLang="en-US" sz="3600" dirty="0" smtClean="0"/>
                        <a:t>换成红包</a:t>
                      </a:r>
                      <a:endParaRPr lang="zh-CN" altLang="en-US" sz="3600" dirty="0"/>
                    </a:p>
                  </a:txBody>
                  <a:tcPr marL="91464" marR="91464" marT="45725" marB="45725"/>
                </a:tc>
              </a:tr>
              <a:tr h="717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3600" dirty="0"/>
                    </a:p>
                  </a:txBody>
                  <a:tcPr marL="91464" marR="91464" marT="45725" marB="45725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01894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余额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7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0"/>
            <a:ext cx="41044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954665"/>
              </p:ext>
            </p:extLst>
          </p:nvPr>
        </p:nvGraphicFramePr>
        <p:xfrm>
          <a:off x="2771799" y="1625600"/>
          <a:ext cx="4104456" cy="367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</a:tblGrid>
              <a:tr h="7351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12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1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521</Words>
  <Application>Microsoft Office PowerPoint</Application>
  <PresentationFormat>全屏显示(4:3)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以下是钱包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4</cp:revision>
  <dcterms:created xsi:type="dcterms:W3CDTF">2017-03-29T08:33:33Z</dcterms:created>
  <dcterms:modified xsi:type="dcterms:W3CDTF">2017-03-29T09:07:28Z</dcterms:modified>
</cp:coreProperties>
</file>