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9"/>
  </p:handoutMasterIdLst>
  <p:sldIdLst>
    <p:sldId id="263" r:id="rId4"/>
    <p:sldId id="264" r:id="rId6"/>
    <p:sldId id="265" r:id="rId7"/>
    <p:sldId id="266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image" Target="../media/image1.png"/><Relationship Id="rId1" Type="http://schemas.openxmlformats.org/officeDocument/2006/relationships/tags" Target="../tags/tag2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241.xml"/><Relationship Id="rId1" Type="http://schemas.openxmlformats.org/officeDocument/2006/relationships/tags" Target="../tags/tag23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tags" Target="../tags/tag24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doi.org/10.1155/2021/6217601&#13;" TargetMode="External"/><Relationship Id="rId8" Type="http://schemas.openxmlformats.org/officeDocument/2006/relationships/hyperlink" Target="10.1109/SRDS51746.2020.00017" TargetMode="Externa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259.xml"/><Relationship Id="rId10" Type="http://schemas.openxmlformats.org/officeDocument/2006/relationships/hyperlink" Target="10.1109/BigData50022.2020.9378161" TargetMode="External"/><Relationship Id="rId1" Type="http://schemas.openxmlformats.org/officeDocument/2006/relationships/tags" Target="../tags/tag2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57825" y="377825"/>
            <a:ext cx="1276350" cy="42545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836326" y="4292283"/>
            <a:ext cx="2520000" cy="485140"/>
          </a:xfrm>
        </p:spPr>
        <p:txBody>
          <a:bodyPr>
            <a:normAutofit fontScale="25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64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SHI JINGYAO</a:t>
            </a:r>
            <a:endParaRPr lang="en-US" altLang="zh-CN" sz="64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64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202255072</a:t>
            </a:r>
            <a:endParaRPr lang="en-US" altLang="zh-CN" sz="64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endParaRPr lang="zh-CN" altLang="en-US" sz="64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 dirty="0">
                <a:solidFill>
                  <a:schemeClr val="accent1"/>
                </a:solidFill>
              </a:rPr>
              <a:t>Deep-dive Topic Proposal</a:t>
            </a:r>
            <a:endParaRPr lang="zh-CN" altLang="en-US" sz="6600" dirty="0">
              <a:solidFill>
                <a:schemeClr val="accent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任意多边形: 形状 4"/>
          <p:cNvSpPr/>
          <p:nvPr>
            <p:custDataLst>
              <p:tags r:id="rId6"/>
            </p:custDataLst>
          </p:nvPr>
        </p:nvSpPr>
        <p:spPr>
          <a:xfrm>
            <a:off x="457204" y="0"/>
            <a:ext cx="609605" cy="914407"/>
          </a:xfrm>
          <a:custGeom>
            <a:avLst/>
            <a:gdLst>
              <a:gd name="connsiteX0" fmla="*/ 0 w 627387"/>
              <a:gd name="connsiteY0" fmla="*/ 0 h 912618"/>
              <a:gd name="connsiteX1" fmla="*/ 627387 w 627387"/>
              <a:gd name="connsiteY1" fmla="*/ 0 h 912618"/>
              <a:gd name="connsiteX2" fmla="*/ 627387 w 627387"/>
              <a:gd name="connsiteY2" fmla="*/ 912618 h 912618"/>
              <a:gd name="connsiteX3" fmla="*/ 626450 w 627387"/>
              <a:gd name="connsiteY3" fmla="*/ 912618 h 912618"/>
              <a:gd name="connsiteX4" fmla="*/ 307591 w 627387"/>
              <a:gd name="connsiteY4" fmla="*/ 508784 h 912618"/>
              <a:gd name="connsiteX5" fmla="*/ 0 w 627387"/>
              <a:gd name="connsiteY5" fmla="*/ 898346 h 9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7" h="912618">
                <a:moveTo>
                  <a:pt x="0" y="0"/>
                </a:moveTo>
                <a:lnTo>
                  <a:pt x="627387" y="0"/>
                </a:lnTo>
                <a:lnTo>
                  <a:pt x="627387" y="912618"/>
                </a:lnTo>
                <a:lnTo>
                  <a:pt x="626450" y="912618"/>
                </a:lnTo>
                <a:lnTo>
                  <a:pt x="307591" y="508784"/>
                </a:lnTo>
                <a:lnTo>
                  <a:pt x="0" y="898346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608350" y="1066794"/>
            <a:ext cx="9281314" cy="12642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zh-CN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제목</a:t>
            </a:r>
            <a:r>
              <a:rPr lang="en-US" altLang="ko-KR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: </a:t>
            </a:r>
            <a:r>
              <a:rPr lang="zh-CN" altLang="en-US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federated learning framework for vital signs data processing</a:t>
            </a:r>
            <a:endParaRPr lang="zh-CN" altLang="en-US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608455" y="2544445"/>
            <a:ext cx="6085840" cy="3839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레이더 센</a:t>
            </a:r>
            <a:r>
              <a:rPr lang="ko-KR" altLang="en-US" sz="18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서로</a:t>
            </a:r>
            <a:r>
              <a:rPr lang="en-US" altLang="zh-CN" sz="18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 혈압 측정, HRV 측정, 개인 식별 등 모델 학습을 위한 연합 학습 프레임워크 구축</a:t>
            </a:r>
            <a:endParaRPr lang="en-US" altLang="zh-CN" sz="1800"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ko-KR" altLang="en-US" sz="18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이런</a:t>
            </a:r>
            <a:r>
              <a:rPr lang="en-US" altLang="ko-KR" sz="18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18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데이터 모두 개인적 특성을 가지고 있으며, 사람 간의 차이가 매우 </a:t>
            </a:r>
            <a:r>
              <a:rPr lang="ko-KR" altLang="en-US" sz="18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큰다</a:t>
            </a:r>
            <a:r>
              <a:rPr lang="en-US" altLang="ko-KR" sz="18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endParaRPr lang="en-US" altLang="ko-KR" sz="1800"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ko-KR" sz="18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데이터 수집 시 각 센서는 고정된 사용자에 맞게 데이터를 수집</a:t>
            </a:r>
            <a:endParaRPr lang="en-US" altLang="ko-KR" sz="1800"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ko-KR" sz="18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여러 클라이언트로 나뉘어져서 연합 학습의 조건 충족시킬 수 있</a:t>
            </a:r>
            <a:r>
              <a:rPr lang="ko-KR" altLang="en-US" sz="18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다</a:t>
            </a:r>
            <a:r>
              <a:rPr lang="en-US" altLang="ko-KR" sz="18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endParaRPr lang="en-US" altLang="ko-KR" sz="1800"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047562" y="2544292"/>
            <a:ext cx="3345981" cy="2329757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任意多边形: 形状 4"/>
          <p:cNvSpPr/>
          <p:nvPr>
            <p:custDataLst>
              <p:tags r:id="rId6"/>
            </p:custDataLst>
          </p:nvPr>
        </p:nvSpPr>
        <p:spPr>
          <a:xfrm>
            <a:off x="457204" y="0"/>
            <a:ext cx="609605" cy="914407"/>
          </a:xfrm>
          <a:custGeom>
            <a:avLst/>
            <a:gdLst>
              <a:gd name="connsiteX0" fmla="*/ 0 w 627387"/>
              <a:gd name="connsiteY0" fmla="*/ 0 h 912618"/>
              <a:gd name="connsiteX1" fmla="*/ 627387 w 627387"/>
              <a:gd name="connsiteY1" fmla="*/ 0 h 912618"/>
              <a:gd name="connsiteX2" fmla="*/ 627387 w 627387"/>
              <a:gd name="connsiteY2" fmla="*/ 912618 h 912618"/>
              <a:gd name="connsiteX3" fmla="*/ 626450 w 627387"/>
              <a:gd name="connsiteY3" fmla="*/ 912618 h 912618"/>
              <a:gd name="connsiteX4" fmla="*/ 307591 w 627387"/>
              <a:gd name="connsiteY4" fmla="*/ 508784 h 912618"/>
              <a:gd name="connsiteX5" fmla="*/ 0 w 627387"/>
              <a:gd name="connsiteY5" fmla="*/ 898346 h 9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7" h="912618">
                <a:moveTo>
                  <a:pt x="0" y="0"/>
                </a:moveTo>
                <a:lnTo>
                  <a:pt x="627387" y="0"/>
                </a:lnTo>
                <a:lnTo>
                  <a:pt x="627387" y="912618"/>
                </a:lnTo>
                <a:lnTo>
                  <a:pt x="626450" y="912618"/>
                </a:lnTo>
                <a:lnTo>
                  <a:pt x="307591" y="508784"/>
                </a:lnTo>
                <a:lnTo>
                  <a:pt x="0" y="898346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2" name="Rectangle 10"/>
          <p:cNvSpPr/>
          <p:nvPr>
            <p:custDataLst>
              <p:tags r:id="rId7"/>
            </p:custDataLst>
          </p:nvPr>
        </p:nvSpPr>
        <p:spPr>
          <a:xfrm>
            <a:off x="457200" y="1322070"/>
            <a:ext cx="6684010" cy="4975225"/>
          </a:xfrm>
          <a:custGeom>
            <a:avLst/>
            <a:gdLst>
              <a:gd name="connsiteX0" fmla="*/ 4495837 w 4495837"/>
              <a:gd name="connsiteY0" fmla="*/ 0 h 4495834"/>
              <a:gd name="connsiteX1" fmla="*/ 4495834 w 4495837"/>
              <a:gd name="connsiteY1" fmla="*/ 4495834 h 4495834"/>
              <a:gd name="connsiteX2" fmla="*/ 1 w 4495837"/>
              <a:gd name="connsiteY2" fmla="*/ 4495834 h 4495834"/>
              <a:gd name="connsiteX3" fmla="*/ 0 w 4495837"/>
              <a:gd name="connsiteY3" fmla="*/ 1 h 449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837" h="4495834">
                <a:moveTo>
                  <a:pt x="4495837" y="0"/>
                </a:moveTo>
                <a:lnTo>
                  <a:pt x="4495834" y="4495834"/>
                </a:lnTo>
                <a:lnTo>
                  <a:pt x="1" y="449583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90500" sx="102000" sy="102000" algn="ctr" rotWithShape="0">
              <a:schemeClr val="dk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400" r="63"/>
          <a:stretch>
            <a:fillRect/>
          </a:stretch>
        </p:blipFill>
        <p:spPr>
          <a:xfrm>
            <a:off x="7434580" y="2289175"/>
            <a:ext cx="4316017" cy="25977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40" h="5280">
                <a:moveTo>
                  <a:pt x="0" y="0"/>
                </a:moveTo>
                <a:lnTo>
                  <a:pt x="8640" y="0"/>
                </a:lnTo>
                <a:lnTo>
                  <a:pt x="8640" y="5280"/>
                </a:lnTo>
                <a:lnTo>
                  <a:pt x="0" y="52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511810" y="1819910"/>
            <a:ext cx="6463665" cy="39801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28600" lvl="0" indent="-228600" algn="l" fontAlgn="auto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zh-CN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모델:</a:t>
            </a:r>
            <a:r>
              <a:rPr lang="en-US" altLang="zh-CN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 1D-CNN</a:t>
            </a:r>
            <a:endParaRPr lang="en-US" altLang="zh-CN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28600" lvl="0" indent="-228600" algn="l" fontAlgn="auto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zh-CN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Platform: FedAvg</a:t>
            </a:r>
            <a:endParaRPr lang="en-US" altLang="zh-CN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28600" lvl="0" indent="-228600" algn="l" fontAlgn="auto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zh-CN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 Dataset:</a:t>
            </a:r>
            <a:endParaRPr lang="en-US" altLang="zh-CN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685800" lvl="1" indent="-228600" algn="l" fontAlgn="auto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ECG-ID DB: 90명의 ECG 기록 310개가 포함</a:t>
            </a:r>
            <a:endParaRPr lang="en-US"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685800" lvl="1" indent="-228600" algn="l" fontAlgn="auto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ECG는 시계열 데이터로 기록되므로 1D-CNN을 사용</a:t>
            </a:r>
            <a:endParaRPr lang="en-US"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28600" lvl="0" indent="-228600" algn="l" fontAlgn="auto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목표</a:t>
            </a:r>
            <a:r>
              <a:rPr lang="en-US" altLang="ko-KR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:</a:t>
            </a:r>
            <a:endParaRPr lang="en-US" altLang="zh-CN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685800" lvl="1" indent="-228600" algn="l" fontAlgn="auto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Client Local: 이진 ECG 분류(사용자 신분 정상 및 비정상)</a:t>
            </a:r>
            <a:endParaRPr lang="en-US"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685800" lvl="1" indent="-228600" algn="l" fontAlgn="auto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ko-KR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Global Model: 모든 사용자 신분를 구별</a:t>
            </a:r>
            <a:endParaRPr lang="en-US" altLang="ko-KR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任意多边形: 形状 4"/>
          <p:cNvSpPr/>
          <p:nvPr>
            <p:custDataLst>
              <p:tags r:id="rId6"/>
            </p:custDataLst>
          </p:nvPr>
        </p:nvSpPr>
        <p:spPr>
          <a:xfrm>
            <a:off x="457204" y="0"/>
            <a:ext cx="609605" cy="914407"/>
          </a:xfrm>
          <a:custGeom>
            <a:avLst/>
            <a:gdLst>
              <a:gd name="connsiteX0" fmla="*/ 0 w 627387"/>
              <a:gd name="connsiteY0" fmla="*/ 0 h 912618"/>
              <a:gd name="connsiteX1" fmla="*/ 627387 w 627387"/>
              <a:gd name="connsiteY1" fmla="*/ 0 h 912618"/>
              <a:gd name="connsiteX2" fmla="*/ 627387 w 627387"/>
              <a:gd name="connsiteY2" fmla="*/ 912618 h 912618"/>
              <a:gd name="connsiteX3" fmla="*/ 626450 w 627387"/>
              <a:gd name="connsiteY3" fmla="*/ 912618 h 912618"/>
              <a:gd name="connsiteX4" fmla="*/ 307591 w 627387"/>
              <a:gd name="connsiteY4" fmla="*/ 508784 h 912618"/>
              <a:gd name="connsiteX5" fmla="*/ 0 w 627387"/>
              <a:gd name="connsiteY5" fmla="*/ 898346 h 9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7" h="912618">
                <a:moveTo>
                  <a:pt x="0" y="0"/>
                </a:moveTo>
                <a:lnTo>
                  <a:pt x="627387" y="0"/>
                </a:lnTo>
                <a:lnTo>
                  <a:pt x="627387" y="912618"/>
                </a:lnTo>
                <a:lnTo>
                  <a:pt x="626450" y="912618"/>
                </a:lnTo>
                <a:lnTo>
                  <a:pt x="307591" y="508784"/>
                </a:lnTo>
                <a:lnTo>
                  <a:pt x="0" y="898346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57200" y="1476844"/>
            <a:ext cx="11277600" cy="466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Y. Gao et al., "End-to-End Evaluation of Federated Learning and Split Learning for Internet of Things," 2020 International Symposium on Reliable Distributed Systems (SRDS), 2020, pp. 91-100, doi: </a:t>
            </a:r>
            <a:r>
              <a:rPr lang="zh-CN" altLang="en-US" sz="20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  <a:hlinkClick r:id="rId8" action="ppaction://hlinkfile"/>
              </a:rPr>
              <a:t>10.1109/SRDS51746.2020.00017</a:t>
            </a:r>
            <a:endParaRPr lang="zh-CN" altLang="en-US" sz="2000"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endParaRPr lang="zh-CN" altLang="en-US" sz="2000"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 sz="20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Renjie Tang, Junzhou Luo, Junbo Qian, Jiahui Jin, "Personalized Federated Learning for ECG Classification Based on Feature Alignment", Security and Communication Networks, vol. 2021, Article ID 6217601, 9 pages, 2021. </a:t>
            </a:r>
            <a:r>
              <a:rPr lang="zh-CN" altLang="en-US" sz="20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hlinkClick r:id="rId9" action="ppaction://hlinkfile"/>
              </a:rPr>
              <a:t>https://doi.org/10.1155/2021/6217601</a:t>
            </a:r>
            <a:endParaRPr lang="zh-CN" altLang="en-US" sz="2000"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hlinkClick r:id="rId9" action="ppaction://hlinkfile"/>
            </a:endParaRPr>
          </a:p>
          <a:p>
            <a:pPr algn="l"/>
            <a:endParaRPr lang="zh-CN" altLang="en-US" sz="2000"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hlinkClick r:id="rId9" action="ppaction://hlinkfile"/>
            </a:endParaRPr>
          </a:p>
          <a:p>
            <a:pPr algn="l"/>
            <a:r>
              <a:rPr lang="zh-CN" altLang="en-US" sz="20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Y. Chen, Y. Ning, M. Slawski and H. Rangwala, "Asynchronous Online Federated Learning for Edge Devices with Non-IID Data," 2020 IEEE International Conference on Big Data (Big Data), 2020, pp. 15-24, doi: </a:t>
            </a:r>
            <a:r>
              <a:rPr lang="zh-CN" altLang="en-US" sz="2000"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hlinkClick r:id="rId10" action="ppaction://hlinkfile"/>
              </a:rPr>
              <a:t>10.1109/BigData50022.2020.9378161</a:t>
            </a:r>
            <a:endParaRPr lang="zh-CN" altLang="en-US" sz="2000">
              <a:solidFill>
                <a:schemeClr val="dk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hlinkClick r:id="rId9" action="ppaction://hlinkfile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  <p:tag name="WM_BEAUTIFY_SHAPE_IDENTITY" val="{f566cb54-76cb-1bb3-f683-4663efebfa74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54bd18f6-bffd-ce66-f683-46639ce8722f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VALUE" val="118*354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2582_1*j*1"/>
  <p:tag name="KSO_WM_TEMPLATE_CATEGORY" val="custom"/>
  <p:tag name="KSO_WM_TEMPLATE_INDEX" val="20202582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b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  <p:tag name="WM_BEAUTIFY_SHAPE_IDENTITY" val="{f566cb54-76cb-1bb3-f683-4663efebfa74}"/>
  <p:tag name="KSO_WM_UNIT_TYPE" val="i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54bd18f6-bffd-ce66-f683-46639ce8722f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260_3*i*1"/>
  <p:tag name="KSO_WM_TEMPLATE_CATEGORY" val="diagram"/>
  <p:tag name="KSO_WM_TEMPLATE_INDEX" val="2022026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feaf98f91f9498e99de965a6cfc7080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UNIT_SMARTLAYOUT_COMPRESS_INFO" val="{&#10;    &quot;id&quot;: &quot;2022-10-12T18:07:43&quot;,&#10;    &quot;max&quot;: 7.426062992125978,&#10;    &quot;topChanged&quot;: 0.0004995222570880754&#10;}&#10;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ID" val="diagram20220260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0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0*516"/>
  <p:tag name="KSO_WM_SLIDE_POSITION" val="36*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12T18:07:43&quot;,&quot;margin&quot;:{&quot;bottom&quot;:0.847000002861023,&quot;left&quot;:1.2699999809265137,&quot;right&quot;:1.2699999809265137,&quot;top&quot;:2.9629998207092285},&quot;type&quot;:0}"/>
  <p:tag name="KSO_WM_SLIDE_RATIO" val="1.777778"/>
  <p:tag name="KSO_WM_SLIDE_BACKGROUND" val="[&quot;general&quot;]"/>
  <p:tag name="KSO_WM_SLIDE_BK_DARK_LIGHT" val="2"/>
  <p:tag name="KSO_WM_SLIDE_BACKGROUND_TYPE" val="general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  <p:tag name="WM_BEAUTIFY_SHAPE_IDENTITY" val="{f566cb54-76cb-1bb3-f683-4663efebfa74}"/>
  <p:tag name="KSO_WM_UNIT_TYPE" val="i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54bd18f6-bffd-ce66-f683-46639ce8722f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260_3*i*1"/>
  <p:tag name="KSO_WM_TEMPLATE_CATEGORY" val="diagram"/>
  <p:tag name="KSO_WM_TEMPLATE_INDEX" val="2022026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feaf98f91f9498e99de965a6cfc7080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BLOCK" val="0"/>
  <p:tag name="KSO_WM_UNIT_DEC_AREA_ID" val="73156903ee894f5ca46a4cf72274fb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08_1*i*1"/>
  <p:tag name="KSO_WM_TEMPLATE_CATEGORY" val="diagram"/>
  <p:tag name="KSO_WM_TEMPLATE_INDEX" val="20211008"/>
  <p:tag name="KSO_WM_UNIT_LAYERLEVEL" val="1"/>
  <p:tag name="KSO_WM_TAG_VERSION" val="1.0"/>
  <p:tag name="KSO_WM_BEAUTIFY_FLAG" val="#wm#"/>
  <p:tag name="KSO_WM_UNIT_SM_LIMIT_TYPE" val="3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1},&quot;ReferentInfo&quot;:{&quot;Id&quot;:&quot;3fe90d637a704494ab24df4a7c7a8da5&quot;,&quot;X&quot;:{&quot;Pos&quot;:0},&quot;Y&quot;:{&quot;Pos&quot;:1}},&quot;whChangeMode&quot;:0}"/>
  <p:tag name="KSO_WM_CHIP_GROUPID" val="5efda0ca81ee359a788b1e11"/>
  <p:tag name="KSO_WM_CHIP_XID" val="5efda0ca81ee359a788b1e12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320"/>
  <p:tag name="KSO_WM_TEMPLATE_ASSEMBLE_XID" val="60656ea04054ed1e2fb7fcbc"/>
  <p:tag name="KSO_WM_TEMPLATE_ASSEMBLE_GROUPID" val="60656ea04054ed1e2fb7fcbc"/>
</p:tagLst>
</file>

<file path=ppt/tags/tag249.xml><?xml version="1.0" encoding="utf-8"?>
<p:tagLst xmlns:p="http://schemas.openxmlformats.org/presentationml/2006/main">
  <p:tag name="KSO_WM_UNIT_VALUE" val="931*1523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08_1*d*1"/>
  <p:tag name="KSO_WM_TEMPLATE_CATEGORY" val="diagram"/>
  <p:tag name="KSO_WM_TEMPLATE_INDEX" val="2021100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bdd324361f642f5ac29827d9a82440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af17e483a774b2c871eee8c5f51145e"/>
  <p:tag name="KSO_WM_UNIT_PLACING_PICTURE" val="faf17e483a774b2c871eee8c5f51145e"/>
  <p:tag name="KSO_WM_TEMPLATE_ASSEMBLE_XID" val="60656ea04054ed1e2fb7fcbc"/>
  <p:tag name="KSO_WM_TEMPLATE_ASSEMBLE_GROUPID" val="60656ea04054ed1e2fb7fcbc"/>
  <p:tag name="KSO_WM_UNIT_PLACING_PICTURE_INFO" val="{&quot;code&quot;:&quot;&quot;,&quot;full_picture&quot;:false,&quot;scheme&quot;:&quot;&quot;,&quot;spacing&quot;:5}"/>
  <p:tag name="KSO_WM_UNIT_PLACING_PICTURE_COLLAGE_VIEWPORT" val="{&quot;height&quot;:4091,&quot;width&quot;:6796.877039627041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08_1*f*1"/>
  <p:tag name="KSO_WM_TEMPLATE_CATEGORY" val="diagram"/>
  <p:tag name="KSO_WM_TEMPLATE_INDEX" val="2021100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8"/>
  <p:tag name="KSO_WM_UNIT_SHOW_EDIT_AREA_INDICATION" val="1"/>
  <p:tag name="KSO_WM_CHIP_GROUPID" val="5e6b05596848fb12bee65ac8"/>
  <p:tag name="KSO_WM_CHIP_XID" val="5e6b05596848fb12bee65aca"/>
  <p:tag name="KSO_WM_UNIT_DEC_AREA_ID" val="3fe90d637a704494ab24df4a7c7a8d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9f53a6766c460e8a3870e58db9b32d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c"/>
  <p:tag name="KSO_WM_TEMPLATE_ASSEMBLE_GROUPID" val="60656ea04054ed1e2fb7fcbc"/>
</p:tagLst>
</file>

<file path=ppt/tags/tag251.xml><?xml version="1.0" encoding="utf-8"?>
<p:tagLst xmlns:p="http://schemas.openxmlformats.org/presentationml/2006/main">
  <p:tag name="KSO_WM_SLIDE_ID" val="diagram20220260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0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0*516"/>
  <p:tag name="KSO_WM_SLIDE_POSITION" val="36*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12T18:07:42&quot;,&quot;margin&quot;:{&quot;bottom&quot;:0.847000002861023,&quot;left&quot;:1.2699999809265137,&quot;right&quot;:1.2699999809265137,&quot;top&quot;:2.9629998207092285},&quot;type&quot;:0}"/>
  <p:tag name="KSO_WM_SLIDE_RATIO" val="1.777778"/>
  <p:tag name="KSO_WM_SLIDE_BACKGROUND" val="[&quot;general&quot;]"/>
  <p:tag name="KSO_WM_SLIDE_BK_DARK_LIGHT" val="2"/>
  <p:tag name="KSO_WM_SLIDE_BACKGROUND_TYPE" val="general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  <p:tag name="WM_BEAUTIFY_SHAPE_IDENTITY" val="{f566cb54-76cb-1bb3-f683-4663efebfa74}"/>
  <p:tag name="KSO_WM_UNIT_TYPE" val="i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54bd18f6-bffd-ce66-f683-46639ce8722f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260_3*i*1"/>
  <p:tag name="KSO_WM_TEMPLATE_CATEGORY" val="diagram"/>
  <p:tag name="KSO_WM_TEMPLATE_INDEX" val="2022026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feaf98f91f9498e99de965a6cfc7080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SLIDE_ID" val="diagram20220260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0"/>
  <p:tag name="KSO_WM_SLIDE_LAYOUT" val="d"/>
  <p:tag name="KSO_WM_SLIDE_LAYOUT_CNT" val="1"/>
  <p:tag name="KSO_WM_SLIDE_TYPE" val="text"/>
  <p:tag name="KSO_WM_SLIDE_SUBTYPE" val="picTxt"/>
  <p:tag name="KSO_WM_SLIDE_LAYOUTTYPE" val="topbottom"/>
  <p:tag name="KSO_WM_SLIDE_SIZE" val="890*516"/>
  <p:tag name="KSO_WM_SLIDE_POSITION" val="36*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12T18:07:43&quot;,&quot;margin&quot;:{&quot;bottom&quot;:0.847000002861023,&quot;left&quot;:1.2699999809265137,&quot;right&quot;:1.2699999809265137,&quot;top&quot;:2.9629998207092285},&quot;type&quot;:0}"/>
  <p:tag name="KSO_WM_SLIDE_RATIO" val="1.777778"/>
  <p:tag name="KSO_WM_SLIDE_BACKGROUND" val="[&quot;general&quot;]"/>
  <p:tag name="KSO_WM_SLIDE_BK_DARK_LIGHT" val="2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WPS 演示</Application>
  <PresentationFormat>宽屏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BatangChe</vt:lpstr>
      <vt:lpstr>Apple SD Gothic Neo</vt:lpstr>
      <vt:lpstr>Malgun Gothic</vt:lpstr>
      <vt:lpstr>Malgun Gothic</vt:lpstr>
      <vt:lpstr>Segoe UI</vt:lpstr>
      <vt:lpstr>苹方-简</vt:lpstr>
      <vt:lpstr>汉仪旗黑-85S</vt:lpstr>
      <vt:lpstr>汉仪中黑KW</vt:lpstr>
      <vt:lpstr>微软雅黑</vt:lpstr>
      <vt:lpstr>Office 主题​​</vt:lpstr>
      <vt:lpstr>2_Office 主题​​</vt:lpstr>
      <vt:lpstr>Deep-dive Topic Proposal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jingyaoshi</dc:creator>
  <cp:lastModifiedBy>Shi insanity</cp:lastModifiedBy>
  <cp:revision>9</cp:revision>
  <dcterms:created xsi:type="dcterms:W3CDTF">2022-10-12T09:14:30Z</dcterms:created>
  <dcterms:modified xsi:type="dcterms:W3CDTF">2022-10-12T09:14:30Z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83E07CB9D52F0063194A4663EEAD2A85</vt:lpwstr>
  </property>
</Properties>
</file>