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25"/>
  </p:notesMasterIdLst>
  <p:sldIdLst>
    <p:sldId id="256" r:id="rId6"/>
    <p:sldId id="359" r:id="rId7"/>
    <p:sldId id="364" r:id="rId8"/>
    <p:sldId id="401" r:id="rId9"/>
    <p:sldId id="365" r:id="rId10"/>
    <p:sldId id="403" r:id="rId11"/>
    <p:sldId id="404" r:id="rId12"/>
    <p:sldId id="366" r:id="rId13"/>
    <p:sldId id="405" r:id="rId14"/>
    <p:sldId id="408" r:id="rId15"/>
    <p:sldId id="400" r:id="rId16"/>
    <p:sldId id="409" r:id="rId17"/>
    <p:sldId id="367" r:id="rId18"/>
    <p:sldId id="444" r:id="rId19"/>
    <p:sldId id="412" r:id="rId20"/>
    <p:sldId id="410" r:id="rId21"/>
    <p:sldId id="368" r:id="rId22"/>
    <p:sldId id="402" r:id="rId23"/>
    <p:sldId id="360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8"/>
        <p:guide pos="2985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 fontAlgn="base"/>
            <a:endParaRPr sz="1200" strike="noStrike" noProof="1">
              <a:ea typeface="宋体" panose="02010600030101010101" pitchFamily="2" charset="-122"/>
            </a:endParaRPr>
          </a:p>
        </p:txBody>
      </p:sp>
      <p:sp>
        <p:nvSpPr>
          <p:cNvPr id="205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ea typeface="宋体" panose="02010600030101010101" pitchFamily="2" charset="-122"/>
            </a:endParaRPr>
          </a:p>
        </p:txBody>
      </p:sp>
      <p:sp>
        <p:nvSpPr>
          <p:cNvPr id="4100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Notes Placeholder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Click to edit Master text styles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en-US" altLang="x-none" dirty="0"/>
              <a:t>Fifth level</a:t>
            </a:r>
            <a:endParaRPr lang="zh-CN" altLang="en-US" dirty="0"/>
          </a:p>
        </p:txBody>
      </p:sp>
      <p:sp>
        <p:nvSpPr>
          <p:cNvPr id="20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 fontAlgn="base"/>
            <a:endParaRPr sz="1200" strike="noStrike" noProof="1">
              <a:ea typeface="宋体" panose="02010600030101010101" pitchFamily="2" charset="-122"/>
            </a:endParaRPr>
          </a:p>
        </p:txBody>
      </p:sp>
      <p:sp>
        <p:nvSpPr>
          <p:cNvPr id="20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313363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84200"/>
            <a:ext cx="6052930" cy="53133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716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313363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84200"/>
            <a:ext cx="6052930" cy="53133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716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313363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84200"/>
            <a:ext cx="6052930" cy="53133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716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716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313363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84200"/>
            <a:ext cx="6052930" cy="53133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381000"/>
            <a:ext cx="457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/>
          <p:nvPr/>
        </p:nvSpPr>
        <p:spPr>
          <a:xfrm>
            <a:off x="0" y="558800"/>
            <a:ext cx="152400" cy="5334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800">
              <a:solidFill>
                <a:srgbClr val="FFFFF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1" name="Straight Connector 15"/>
          <p:cNvSpPr/>
          <p:nvPr/>
        </p:nvSpPr>
        <p:spPr>
          <a:xfrm>
            <a:off x="0" y="8016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2" name="Straight Connector 16"/>
          <p:cNvSpPr/>
          <p:nvPr/>
        </p:nvSpPr>
        <p:spPr>
          <a:xfrm>
            <a:off x="0" y="8636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3" name="Rectangle 6"/>
          <p:cNvSpPr/>
          <p:nvPr/>
        </p:nvSpPr>
        <p:spPr>
          <a:xfrm>
            <a:off x="0" y="6259513"/>
            <a:ext cx="9144000" cy="623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4" name="Oval 13">
            <a:hlinkClick r:id="" action="ppaction://hlinkshowjump?jump=nextslide"/>
          </p:cNvPr>
          <p:cNvSpPr/>
          <p:nvPr/>
        </p:nvSpPr>
        <p:spPr>
          <a:xfrm>
            <a:off x="8382000" y="6375400"/>
            <a:ext cx="365125" cy="365125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400" b="1">
              <a:solidFill>
                <a:srgbClr val="BFBFB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5" name="Oval 14">
            <a:hlinkClick r:id="" action="ppaction://hlinkshowjump?jump=previousslide"/>
          </p:cNvPr>
          <p:cNvSpPr/>
          <p:nvPr/>
        </p:nvSpPr>
        <p:spPr>
          <a:xfrm>
            <a:off x="7924800" y="6375400"/>
            <a:ext cx="365125" cy="365125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400" b="1">
              <a:solidFill>
                <a:srgbClr val="BFBFB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6" name="Chevron 17"/>
          <p:cNvSpPr/>
          <p:nvPr/>
        </p:nvSpPr>
        <p:spPr>
          <a:xfrm flipH="1">
            <a:off x="8066088" y="6491288"/>
            <a:ext cx="82550" cy="133350"/>
          </a:xfrm>
          <a:prstGeom prst="chevron">
            <a:avLst>
              <a:gd name="adj" fmla="val 79250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indent="0" algn="ctr"/>
            <a:endParaRPr lang="zh-CN" altLang="zh-CN" sz="1800"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7" name="Chevron 18"/>
          <p:cNvSpPr/>
          <p:nvPr/>
        </p:nvSpPr>
        <p:spPr>
          <a:xfrm>
            <a:off x="8523288" y="6491288"/>
            <a:ext cx="82550" cy="133350"/>
          </a:xfrm>
          <a:prstGeom prst="chevron">
            <a:avLst>
              <a:gd name="adj" fmla="val 79250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indent="0" algn="ctr"/>
            <a:endParaRPr lang="zh-CN" altLang="zh-CN" sz="1800"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75400"/>
            <a:ext cx="6629400" cy="3905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400" b="0">
                <a:solidFill>
                  <a:srgbClr val="7F7F7F"/>
                </a:solidFill>
                <a:latin typeface="方正兰亭粗黑_GBK" charset="-122"/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l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rgbClr val="262626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2" name="Text 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381000"/>
            <a:ext cx="457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054" name="Rectangle 7"/>
          <p:cNvSpPr/>
          <p:nvPr/>
        </p:nvSpPr>
        <p:spPr>
          <a:xfrm>
            <a:off x="0" y="558800"/>
            <a:ext cx="152400" cy="5334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800">
              <a:solidFill>
                <a:srgbClr val="FFFFF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2055" name="Straight Connector 15"/>
          <p:cNvSpPr/>
          <p:nvPr/>
        </p:nvSpPr>
        <p:spPr>
          <a:xfrm>
            <a:off x="0" y="8016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6" name="Straight Connector 16"/>
          <p:cNvSpPr/>
          <p:nvPr/>
        </p:nvSpPr>
        <p:spPr>
          <a:xfrm>
            <a:off x="0" y="8636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7" name="Rectangle 6"/>
          <p:cNvSpPr/>
          <p:nvPr/>
        </p:nvSpPr>
        <p:spPr>
          <a:xfrm>
            <a:off x="0" y="6259513"/>
            <a:ext cx="9144000" cy="623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8" name="Oval 13">
            <a:hlinkClick r:id="" action="ppaction://hlinkshowjump?jump=nextslide"/>
          </p:cNvPr>
          <p:cNvSpPr/>
          <p:nvPr/>
        </p:nvSpPr>
        <p:spPr>
          <a:xfrm>
            <a:off x="8382000" y="6375400"/>
            <a:ext cx="365125" cy="365125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400" b="1">
              <a:solidFill>
                <a:srgbClr val="BFBFB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2059" name="Oval 14">
            <a:hlinkClick r:id="" action="ppaction://hlinkshowjump?jump=previousslide"/>
          </p:cNvPr>
          <p:cNvSpPr/>
          <p:nvPr/>
        </p:nvSpPr>
        <p:spPr>
          <a:xfrm>
            <a:off x="7924800" y="6375400"/>
            <a:ext cx="365125" cy="365125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400" b="1">
              <a:solidFill>
                <a:srgbClr val="BFBFB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2060" name="Chevron 17"/>
          <p:cNvSpPr/>
          <p:nvPr/>
        </p:nvSpPr>
        <p:spPr>
          <a:xfrm flipH="1">
            <a:off x="8066088" y="6491288"/>
            <a:ext cx="82550" cy="133350"/>
          </a:xfrm>
          <a:prstGeom prst="chevron">
            <a:avLst>
              <a:gd name="adj" fmla="val 79250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indent="0" algn="ctr"/>
            <a:endParaRPr lang="zh-CN" altLang="zh-CN" sz="1800"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2061" name="Chevron 18"/>
          <p:cNvSpPr/>
          <p:nvPr/>
        </p:nvSpPr>
        <p:spPr>
          <a:xfrm>
            <a:off x="8523288" y="6491288"/>
            <a:ext cx="82550" cy="133350"/>
          </a:xfrm>
          <a:prstGeom prst="chevron">
            <a:avLst>
              <a:gd name="adj" fmla="val 79250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indent="0" algn="ctr"/>
            <a:endParaRPr lang="zh-CN" altLang="zh-CN" sz="1800"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75400"/>
            <a:ext cx="6629400" cy="3905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400" b="0">
                <a:solidFill>
                  <a:srgbClr val="7F7F7F"/>
                </a:solidFill>
                <a:latin typeface="方正兰亭粗黑_GBK" charset="-122"/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914400" lvl="0" indent="-914400" algn="l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rgbClr val="262626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6" name="Text 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381000"/>
            <a:ext cx="457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078" name="Rectangle 7"/>
          <p:cNvSpPr/>
          <p:nvPr/>
        </p:nvSpPr>
        <p:spPr>
          <a:xfrm>
            <a:off x="0" y="558800"/>
            <a:ext cx="152400" cy="5334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800">
              <a:solidFill>
                <a:srgbClr val="FFFFF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3079" name="Straight Connector 15"/>
          <p:cNvSpPr/>
          <p:nvPr/>
        </p:nvSpPr>
        <p:spPr>
          <a:xfrm>
            <a:off x="0" y="8016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80" name="Straight Connector 16"/>
          <p:cNvSpPr/>
          <p:nvPr/>
        </p:nvSpPr>
        <p:spPr>
          <a:xfrm>
            <a:off x="0" y="8636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81" name="Rectangle 6"/>
          <p:cNvSpPr/>
          <p:nvPr/>
        </p:nvSpPr>
        <p:spPr>
          <a:xfrm>
            <a:off x="0" y="6259513"/>
            <a:ext cx="9144000" cy="623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82" name="Oval 13">
            <a:hlinkClick r:id="" action="ppaction://hlinkshowjump?jump=nextslide"/>
          </p:cNvPr>
          <p:cNvSpPr/>
          <p:nvPr/>
        </p:nvSpPr>
        <p:spPr>
          <a:xfrm>
            <a:off x="8382000" y="6375400"/>
            <a:ext cx="365125" cy="365125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400" b="1">
              <a:solidFill>
                <a:srgbClr val="BFBFB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3083" name="Oval 14">
            <a:hlinkClick r:id="" action="ppaction://hlinkshowjump?jump=previousslide"/>
          </p:cNvPr>
          <p:cNvSpPr/>
          <p:nvPr/>
        </p:nvSpPr>
        <p:spPr>
          <a:xfrm>
            <a:off x="7924800" y="6375400"/>
            <a:ext cx="365125" cy="365125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400" b="1">
              <a:solidFill>
                <a:srgbClr val="BFBFB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3084" name="Chevron 17"/>
          <p:cNvSpPr/>
          <p:nvPr/>
        </p:nvSpPr>
        <p:spPr>
          <a:xfrm flipH="1">
            <a:off x="8066088" y="6491288"/>
            <a:ext cx="82550" cy="133350"/>
          </a:xfrm>
          <a:prstGeom prst="chevron">
            <a:avLst>
              <a:gd name="adj" fmla="val 79250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indent="0" algn="ctr"/>
            <a:endParaRPr lang="zh-CN" altLang="zh-CN" sz="1800"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3085" name="Chevron 18"/>
          <p:cNvSpPr/>
          <p:nvPr/>
        </p:nvSpPr>
        <p:spPr>
          <a:xfrm>
            <a:off x="8523288" y="6491288"/>
            <a:ext cx="82550" cy="133350"/>
          </a:xfrm>
          <a:prstGeom prst="chevron">
            <a:avLst>
              <a:gd name="adj" fmla="val 79250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indent="0" algn="ctr"/>
            <a:endParaRPr lang="zh-CN" altLang="zh-CN" sz="1800"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75400"/>
            <a:ext cx="6629400" cy="3905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400" b="0">
                <a:solidFill>
                  <a:srgbClr val="7F7F7F"/>
                </a:solidFill>
                <a:latin typeface="方正兰亭粗黑_GBK" charset="-122"/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914400" lvl="0" indent="-914400" algn="l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rgbClr val="262626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381000"/>
            <a:ext cx="457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/>
          <p:nvPr/>
        </p:nvSpPr>
        <p:spPr>
          <a:xfrm>
            <a:off x="0" y="558800"/>
            <a:ext cx="152400" cy="5334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800">
              <a:solidFill>
                <a:srgbClr val="FFFFF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1" name="Straight Connector 15"/>
          <p:cNvSpPr/>
          <p:nvPr/>
        </p:nvSpPr>
        <p:spPr>
          <a:xfrm>
            <a:off x="0" y="8016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2" name="Straight Connector 16"/>
          <p:cNvSpPr/>
          <p:nvPr/>
        </p:nvSpPr>
        <p:spPr>
          <a:xfrm>
            <a:off x="0" y="8636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3" name="Rectangle 6"/>
          <p:cNvSpPr/>
          <p:nvPr/>
        </p:nvSpPr>
        <p:spPr>
          <a:xfrm>
            <a:off x="0" y="6259513"/>
            <a:ext cx="9144000" cy="623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4" name="Oval 13">
            <a:hlinkClick r:id="" action="ppaction://hlinkshowjump?jump=nextslide"/>
          </p:cNvPr>
          <p:cNvSpPr/>
          <p:nvPr/>
        </p:nvSpPr>
        <p:spPr>
          <a:xfrm>
            <a:off x="8382000" y="6375400"/>
            <a:ext cx="365125" cy="365125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400" b="1">
              <a:solidFill>
                <a:srgbClr val="BFBFB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5" name="Oval 14">
            <a:hlinkClick r:id="" action="ppaction://hlinkshowjump?jump=previousslide"/>
          </p:cNvPr>
          <p:cNvSpPr/>
          <p:nvPr/>
        </p:nvSpPr>
        <p:spPr>
          <a:xfrm>
            <a:off x="7924800" y="6375400"/>
            <a:ext cx="365125" cy="365125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sz="1400" b="1">
              <a:solidFill>
                <a:srgbClr val="BFBFB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6" name="Chevron 17"/>
          <p:cNvSpPr/>
          <p:nvPr/>
        </p:nvSpPr>
        <p:spPr>
          <a:xfrm flipH="1">
            <a:off x="8066088" y="6491288"/>
            <a:ext cx="82550" cy="133350"/>
          </a:xfrm>
          <a:prstGeom prst="chevron">
            <a:avLst>
              <a:gd name="adj" fmla="val 79250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indent="0" algn="ctr"/>
            <a:endParaRPr lang="zh-CN" altLang="zh-CN" sz="1800"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7" name="Chevron 18"/>
          <p:cNvSpPr/>
          <p:nvPr/>
        </p:nvSpPr>
        <p:spPr>
          <a:xfrm>
            <a:off x="8523288" y="6491288"/>
            <a:ext cx="82550" cy="133350"/>
          </a:xfrm>
          <a:prstGeom prst="chevron">
            <a:avLst>
              <a:gd name="adj" fmla="val 79250"/>
            </a:avLst>
          </a:prstGeom>
          <a:solidFill>
            <a:schemeClr val="accent1"/>
          </a:solidFill>
          <a:ln w="12700" cap="flat" cmpd="sng">
            <a:solidFill>
              <a:srgbClr val="A5A5A5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indent="0" algn="ctr"/>
            <a:endParaRPr lang="zh-CN" altLang="zh-CN" sz="1800"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sp>
        <p:nvSpPr>
          <p:cNvPr id="103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75400"/>
            <a:ext cx="6629400" cy="3905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400" b="0">
                <a:solidFill>
                  <a:srgbClr val="7F7F7F"/>
                </a:solidFill>
                <a:latin typeface="方正兰亭粗黑_GBK" charset="-122"/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en-US" altLang="zh-CN" strike="noStrike" noProof="1">
                <a:latin typeface="方正兰亭粗黑_GBK" charset="-122"/>
                <a:ea typeface="宋体" panose="02010600030101010101" pitchFamily="2" charset="-122"/>
                <a:cs typeface="+mn-cs"/>
                <a:sym typeface="方正兰亭粗黑_GBK" charset="-122"/>
              </a:rPr>
              <a:t>PUT THE NAME OF YOUR COMPANY HERE</a:t>
            </a:r>
            <a:endParaRPr lang="en-US" altLang="zh-CN" strike="noStrike" noProof="1">
              <a:sym typeface="方正兰亭粗黑_GBK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914400" lvl="0" indent="-914400" algn="l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rgbClr val="262626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262626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Oval 4">
            <a:hlinkClick r:id="" action="ppaction://hlinkshowjump?jump=nextslide"/>
          </p:cNvPr>
          <p:cNvSpPr/>
          <p:nvPr/>
        </p:nvSpPr>
        <p:spPr>
          <a:xfrm>
            <a:off x="4343400" y="4770438"/>
            <a:ext cx="457200" cy="457200"/>
          </a:xfrm>
          <a:prstGeom prst="ellipse">
            <a:avLst/>
          </a:prstGeom>
          <a:solidFill>
            <a:srgbClr val="F2F2F2"/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BFBFBF"/>
              </a:solidFill>
              <a:latin typeface="MS PGothic" panose="020B0600070205080204" charset="-128"/>
              <a:ea typeface="MS PGothic" panose="020B0600070205080204" charset="-128"/>
              <a:sym typeface="MS PGothic" panose="020B0600070205080204" charset="-128"/>
            </a:endParaRPr>
          </a:p>
        </p:txBody>
      </p:sp>
      <p:grpSp>
        <p:nvGrpSpPr>
          <p:cNvPr id="3077" name="Group 15"/>
          <p:cNvGrpSpPr/>
          <p:nvPr/>
        </p:nvGrpSpPr>
        <p:grpSpPr>
          <a:xfrm>
            <a:off x="1133475" y="1173163"/>
            <a:ext cx="7108825" cy="1916112"/>
            <a:chOff x="0" y="0"/>
            <a:chExt cx="4876800" cy="1371600"/>
          </a:xfrm>
        </p:grpSpPr>
        <p:sp>
          <p:nvSpPr>
            <p:cNvPr id="5124" name="Rectangle 11"/>
            <p:cNvSpPr/>
            <p:nvPr/>
          </p:nvSpPr>
          <p:spPr>
            <a:xfrm>
              <a:off x="0" y="0"/>
              <a:ext cx="4876800" cy="1371600"/>
            </a:xfrm>
            <a:prstGeom prst="rect">
              <a:avLst/>
            </a:prstGeom>
            <a:solidFill>
              <a:srgbClr val="F2F2F2"/>
            </a:solidFill>
            <a:ln w="63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MS PGothic" panose="020B0600070205080204" charset="-128"/>
                <a:ea typeface="MS PGothic" panose="020B0600070205080204" charset="-128"/>
                <a:sym typeface="MS PGothic" panose="020B0600070205080204" charset="-128"/>
              </a:endParaRPr>
            </a:p>
          </p:txBody>
        </p:sp>
        <p:sp>
          <p:nvSpPr>
            <p:cNvPr id="5125" name="Rectangle 12"/>
            <p:cNvSpPr/>
            <p:nvPr/>
          </p:nvSpPr>
          <p:spPr>
            <a:xfrm>
              <a:off x="0" y="304800"/>
              <a:ext cx="152400" cy="609600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MS PGothic" panose="020B0600070205080204" charset="-128"/>
                <a:ea typeface="MS PGothic" panose="020B0600070205080204" charset="-128"/>
                <a:sym typeface="MS PGothic" panose="020B0600070205080204" charset="-128"/>
              </a:endParaRPr>
            </a:p>
          </p:txBody>
        </p:sp>
        <p:sp>
          <p:nvSpPr>
            <p:cNvPr id="5126" name="Rectangle 13"/>
            <p:cNvSpPr/>
            <p:nvPr/>
          </p:nvSpPr>
          <p:spPr>
            <a:xfrm>
              <a:off x="4724400" y="304800"/>
              <a:ext cx="152400" cy="609600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zh-CN">
                <a:solidFill>
                  <a:srgbClr val="FFFFFF"/>
                </a:solidFill>
                <a:latin typeface="MS PGothic" panose="020B0600070205080204" charset="-128"/>
                <a:ea typeface="MS PGothic" panose="020B0600070205080204" charset="-128"/>
                <a:sym typeface="MS PGothic" panose="020B0600070205080204" charset="-128"/>
              </a:endParaRPr>
            </a:p>
          </p:txBody>
        </p:sp>
      </p:grpSp>
      <p:sp>
        <p:nvSpPr>
          <p:cNvPr id="3081" name="Rectangle 14"/>
          <p:cNvSpPr/>
          <p:nvPr/>
        </p:nvSpPr>
        <p:spPr>
          <a:xfrm>
            <a:off x="3060700" y="4069080"/>
            <a:ext cx="3507105" cy="1693545"/>
          </a:xfrm>
          <a:prstGeom prst="rect">
            <a:avLst/>
          </a:prstGeom>
          <a:solidFill>
            <a:srgbClr val="F2F2F2"/>
          </a:solidFill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en-US" altLang="zh-CN">
                <a:solidFill>
                  <a:srgbClr val="0070C0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rPr>
              <a:t>组员:</a:t>
            </a:r>
            <a:endParaRPr lang="en-US" altLang="zh-CN">
              <a:solidFill>
                <a:srgbClr val="0070C0"/>
              </a:solidFill>
              <a:latin typeface="方正兰亭黑_GBK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r>
              <a:rPr lang="en-US" altLang="zh-CN">
                <a:solidFill>
                  <a:srgbClr val="0070C0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rPr>
              <a:t>15051054 区志瑜</a:t>
            </a:r>
            <a:endParaRPr lang="en-US" altLang="zh-CN">
              <a:solidFill>
                <a:srgbClr val="0070C0"/>
              </a:solidFill>
              <a:latin typeface="方正兰亭黑_GBK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r>
              <a:rPr lang="en-US" altLang="zh-CN">
                <a:solidFill>
                  <a:srgbClr val="0070C0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rPr>
              <a:t>15051056 苏冠为</a:t>
            </a:r>
            <a:endParaRPr lang="en-US" altLang="zh-CN">
              <a:solidFill>
                <a:srgbClr val="0070C0"/>
              </a:solidFill>
              <a:latin typeface="方正兰亭黑_GBK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r>
              <a:rPr lang="en-US" altLang="zh-CN">
                <a:solidFill>
                  <a:srgbClr val="0070C0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rPr>
              <a:t>15051081 曾瑞斌</a:t>
            </a:r>
            <a:endParaRPr lang="en-US" altLang="zh-CN">
              <a:solidFill>
                <a:srgbClr val="0070C0"/>
              </a:solidFill>
              <a:latin typeface="方正兰亭黑_GBK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r>
              <a:rPr lang="en-US" altLang="zh-CN">
                <a:solidFill>
                  <a:srgbClr val="0070C0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rPr>
              <a:t>15051019 郭易胜</a:t>
            </a:r>
            <a:endParaRPr lang="en-US" altLang="zh-CN">
              <a:solidFill>
                <a:srgbClr val="0070C0"/>
              </a:solidFill>
              <a:latin typeface="方正兰亭黑_GBK" charset="-122"/>
              <a:ea typeface="宋体" panose="02010600030101010101" pitchFamily="2" charset="-122"/>
              <a:sym typeface="方正兰亭黑_GBK" charset="-122"/>
            </a:endParaRPr>
          </a:p>
          <a:p>
            <a:pPr algn="ctr"/>
            <a:r>
              <a:rPr lang="en-US" altLang="zh-CN">
                <a:solidFill>
                  <a:srgbClr val="0070C0"/>
                </a:solidFill>
                <a:latin typeface="方正兰亭黑_GBK" charset="-122"/>
                <a:ea typeface="宋体" panose="02010600030101010101" pitchFamily="2" charset="-122"/>
                <a:sym typeface="方正兰亭黑_GBK" charset="-122"/>
              </a:rPr>
              <a:t>15051078 郑伟东</a:t>
            </a:r>
            <a:endParaRPr lang="en-US" altLang="zh-CN">
              <a:solidFill>
                <a:srgbClr val="0070C0"/>
              </a:solidFill>
              <a:latin typeface="方正兰亭黑_GBK" charset="-122"/>
              <a:ea typeface="宋体" panose="02010600030101010101" pitchFamily="2" charset="-122"/>
              <a:sym typeface="方正兰亭黑_GBK" charset="-122"/>
            </a:endParaRPr>
          </a:p>
        </p:txBody>
      </p:sp>
      <p:sp>
        <p:nvSpPr>
          <p:cNvPr id="3082" name="Title 1"/>
          <p:cNvSpPr>
            <a:spLocks noGrp="1"/>
          </p:cNvSpPr>
          <p:nvPr>
            <p:ph type="ctrTitle"/>
          </p:nvPr>
        </p:nvSpPr>
        <p:spPr>
          <a:xfrm>
            <a:off x="1355725" y="1238250"/>
            <a:ext cx="6203950" cy="1851025"/>
          </a:xfrm>
        </p:spPr>
        <p:txBody>
          <a:bodyPr anchor="ctr"/>
          <a:p>
            <a:pPr>
              <a:buNone/>
            </a:pPr>
            <a:r>
              <a:rPr lang="en-US" altLang="zh-CN" sz="4000" kern="1200">
                <a:solidFill>
                  <a:srgbClr val="0065B0"/>
                </a:solidFill>
                <a:latin typeface="+mj-lt"/>
                <a:ea typeface="+mj-ea"/>
                <a:cs typeface="+mj-cs"/>
                <a:sym typeface="方正兰亭粗黑_GBK" charset="-122"/>
              </a:rPr>
              <a:t>基于Python的广州二手房信息爬取数据分析</a:t>
            </a:r>
            <a:endParaRPr lang="en-US" altLang="zh-CN" sz="4000" kern="1200">
              <a:solidFill>
                <a:srgbClr val="0065B0"/>
              </a:solidFill>
              <a:latin typeface="+mj-lt"/>
              <a:ea typeface="+mj-ea"/>
              <a:cs typeface="+mj-cs"/>
              <a:sym typeface="方正兰亭粗黑_GBK" charset="-122"/>
            </a:endParaRPr>
          </a:p>
        </p:txBody>
      </p:sp>
      <p:sp>
        <p:nvSpPr>
          <p:cNvPr id="3084" name="Straight Connector 10"/>
          <p:cNvSpPr/>
          <p:nvPr/>
        </p:nvSpPr>
        <p:spPr>
          <a:xfrm>
            <a:off x="2260600" y="27574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85" name="Straight Connector 16"/>
          <p:cNvSpPr/>
          <p:nvPr/>
        </p:nvSpPr>
        <p:spPr>
          <a:xfrm>
            <a:off x="2260600" y="28194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86" name="Straight Connector 17"/>
          <p:cNvSpPr/>
          <p:nvPr/>
        </p:nvSpPr>
        <p:spPr>
          <a:xfrm>
            <a:off x="6934200" y="27574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32" name="副标题 1"/>
          <p:cNvSpPr>
            <a:spLocks noGrp="1"/>
          </p:cNvSpPr>
          <p:nvPr>
            <p:ph type="subTitle" idx="1"/>
          </p:nvPr>
        </p:nvSpPr>
        <p:spPr>
          <a:xfrm>
            <a:off x="1384300" y="3463925"/>
            <a:ext cx="6858000" cy="484188"/>
          </a:xfrm>
        </p:spPr>
        <p:txBody>
          <a:bodyPr anchor="t"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  <a:sym typeface="Arial" panose="020B0604020202020204" pitchFamily="34" charset="0"/>
              </a:rPr>
              <a:t>《Python数据分析与机器学习》课程设计</a:t>
            </a:r>
            <a:endParaRPr lang="zh-CN" altLang="en-US" kern="1200"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133" name="Picture 3" descr="C:\Users\ADRIEN~1.REY\AppData\Local\Temp\Rar$DR63.888\icons grid\plane_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88" y="4129088"/>
            <a:ext cx="1223962" cy="1633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4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9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/>
      <p:bldP spid="3081" grpId="0" bldLvl="0" animBg="1"/>
      <p:bldP spid="3082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457200" y="584200"/>
            <a:ext cx="7620000" cy="563563"/>
          </a:xfrm>
        </p:spPr>
        <p:txBody>
          <a:bodyPr anchor="ctr"/>
          <a:p>
            <a:pPr algn="l">
              <a:buNone/>
            </a:pPr>
            <a:r>
              <a:rPr lang="en-US" altLang="zh-CN" sz="4400" kern="1200">
                <a:latin typeface="+mj-lt"/>
                <a:ea typeface="+mj-ea"/>
                <a:cs typeface="+mj-cs"/>
                <a:sym typeface="Arial" panose="020B0604020202020204" pitchFamily="34" charset="0"/>
              </a:rPr>
              <a:t> Part 3 </a:t>
            </a:r>
            <a:r>
              <a:rPr lang="en-US" altLang="zh-CN" sz="44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系统设计  </a:t>
            </a:r>
            <a:endParaRPr lang="en-US" altLang="zh-CN" sz="4400" kern="1200">
              <a:solidFill>
                <a:srgbClr val="0070C0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4338" name="Chart Placeholder 9" descr="C:\Users\XX\Desktop\图片6.png图片6"/>
          <p:cNvPicPr>
            <a:picLocks noGr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562225"/>
            <a:ext cx="5486400" cy="292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ext Placeholder 5"/>
          <p:cNvSpPr>
            <a:spLocks noGrp="1"/>
          </p:cNvSpPr>
          <p:nvPr>
            <p:ph sz="quarter" idx="4294967295"/>
          </p:nvPr>
        </p:nvSpPr>
        <p:spPr>
          <a:xfrm>
            <a:off x="6096000" y="3327400"/>
            <a:ext cx="2590800" cy="1854200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7F7F7F"/>
                </a:solidFill>
              </a:rPr>
              <a:t>Scrapy流程框架</a:t>
            </a:r>
            <a:endParaRPr lang="en-US" altLang="zh-CN" sz="1300">
              <a:solidFill>
                <a:srgbClr val="3F3F3F"/>
              </a:solidFill>
            </a:endParaRPr>
          </a:p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300">
              <a:solidFill>
                <a:srgbClr val="0F243E"/>
              </a:solidFill>
            </a:endParaRPr>
          </a:p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300">
              <a:solidFill>
                <a:srgbClr val="0F243E"/>
              </a:solidFill>
            </a:endParaRPr>
          </a:p>
        </p:txBody>
      </p:sp>
      <p:sp>
        <p:nvSpPr>
          <p:cNvPr id="14340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172200" y="2847975"/>
            <a:ext cx="2362200" cy="320675"/>
          </a:xfrm>
          <a:solidFill>
            <a:srgbClr val="0070C0"/>
          </a:solidFill>
        </p:spPr>
        <p:txBody>
          <a:bodyPr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</a:rPr>
              <a:t>设计流程图</a:t>
            </a:r>
            <a:endParaRPr lang="en-US" altLang="zh-CN" sz="16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1434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320800"/>
            <a:ext cx="8229600" cy="685800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7F7F7F"/>
                </a:solidFill>
              </a:rPr>
              <a:t>信息保存：</a:t>
            </a:r>
            <a:endParaRPr lang="en-US" altLang="zh-CN" sz="1400">
              <a:solidFill>
                <a:srgbClr val="7F7F7F"/>
              </a:solidFill>
            </a:endParaRPr>
          </a:p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7F7F7F"/>
                </a:solidFill>
              </a:rPr>
              <a:t>1.存到Mongodb数据库和生成Execl表格</a:t>
            </a:r>
            <a:endParaRPr lang="en-US" altLang="zh-CN" sz="1400">
              <a:solidFill>
                <a:srgbClr val="7F7F7F"/>
              </a:solidFill>
            </a:endParaRPr>
          </a:p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7F7F7F"/>
                </a:solidFill>
              </a:rPr>
              <a:t>2.能在Excel中查询广州某地区的二手房房价，能够进行对比和比较</a:t>
            </a:r>
            <a:endParaRPr lang="en-US" altLang="zh-CN" sz="1400">
              <a:solidFill>
                <a:srgbClr val="7F7F7F"/>
              </a:solidFill>
            </a:endParaRPr>
          </a:p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7F7F7F"/>
                </a:solidFill>
              </a:rPr>
              <a:t>3.能够用视图直观的看到广州市的房价分布</a:t>
            </a:r>
            <a:endParaRPr lang="en-US" altLang="zh-CN" sz="1400">
              <a:solidFill>
                <a:srgbClr val="7F7F7F"/>
              </a:solidFill>
            </a:endParaRPr>
          </a:p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400">
              <a:solidFill>
                <a:srgbClr val="3F3F3F"/>
              </a:solidFill>
            </a:endParaRPr>
          </a:p>
        </p:txBody>
      </p:sp>
      <p:sp>
        <p:nvSpPr>
          <p:cNvPr id="14342" name="Rectangular Callout 8"/>
          <p:cNvSpPr/>
          <p:nvPr/>
        </p:nvSpPr>
        <p:spPr>
          <a:xfrm>
            <a:off x="4038600" y="2644775"/>
            <a:ext cx="914400" cy="482600"/>
          </a:xfrm>
          <a:prstGeom prst="wedgeRectCallout">
            <a:avLst>
              <a:gd name="adj1" fmla="val -20833"/>
              <a:gd name="adj2" fmla="val 82065"/>
            </a:avLst>
          </a:prstGeom>
          <a:solidFill>
            <a:srgbClr val="262626"/>
          </a:solidFill>
          <a:ln w="9525">
            <a:noFill/>
          </a:ln>
        </p:spPr>
        <p:txBody>
          <a:bodyPr anchor="ctr"/>
          <a:p>
            <a:pPr algn="ctr">
              <a:lnSpc>
                <a:spcPts val="1400"/>
              </a:lnSpc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  <a:ea typeface="宋体" panose="02010600030101010101" pitchFamily="2" charset="-122"/>
                <a:sym typeface="方正兰亭粗黑_GBK" charset="-122"/>
              </a:rPr>
              <a:t>$6M GROSS</a:t>
            </a:r>
            <a:endParaRPr lang="en-US" altLang="zh-CN" sz="1600">
              <a:solidFill>
                <a:schemeClr val="bg1"/>
              </a:solidFill>
              <a:latin typeface="方正兰亭粗黑_GBK" charset="-122"/>
              <a:ea typeface="宋体" panose="02010600030101010101" pitchFamily="2" charset="-122"/>
              <a:sym typeface="方正兰亭粗黑_GBK" charset="-122"/>
            </a:endParaRPr>
          </a:p>
        </p:txBody>
      </p:sp>
      <p:sp>
        <p:nvSpPr>
          <p:cNvPr id="14343" name="灯片编号占位符 1"/>
          <p:cNvSpPr/>
          <p:nvPr>
            <p:ph type="sldNum" sz="quarter" idx="10"/>
          </p:nvPr>
        </p:nvSpPr>
        <p:spPr/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4" name="页脚占位符 1"/>
          <p:cNvSpPr/>
          <p:nvPr/>
        </p:nvSpPr>
        <p:spPr>
          <a:xfrm>
            <a:off x="323850" y="6359525"/>
            <a:ext cx="6629400" cy="390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400">
                <a:solidFill>
                  <a:srgbClr val="0065B0"/>
                </a:solidFill>
                <a:latin typeface="方正兰亭粗黑_GBK" charset="-122"/>
                <a:ea typeface="黑体" panose="02010609060101010101" charset="-122"/>
                <a:sym typeface="方正兰亭粗黑_GBK" charset="-122"/>
              </a:rPr>
              <a:t>基于Python的广州二手房信息爬取数据分析</a:t>
            </a:r>
            <a:endParaRPr lang="en-US" altLang="zh-CN" sz="1400">
              <a:solidFill>
                <a:srgbClr val="7F7F7F"/>
              </a:solidFill>
              <a:latin typeface="方正兰亭粗黑_GBK" charset="-122"/>
              <a:ea typeface="宋体" panose="02010600030101010101" pitchFamily="2" charset="-122"/>
              <a:sym typeface="方正兰亭粗黑_GBK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Straight Connector 17"/>
          <p:cNvSpPr/>
          <p:nvPr/>
        </p:nvSpPr>
        <p:spPr>
          <a:xfrm>
            <a:off x="0" y="30622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3" name="Straight Connector 18"/>
          <p:cNvSpPr/>
          <p:nvPr/>
        </p:nvSpPr>
        <p:spPr>
          <a:xfrm>
            <a:off x="0" y="31242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TextBox 4"/>
          <p:cNvSpPr txBox="1"/>
          <p:nvPr/>
        </p:nvSpPr>
        <p:spPr>
          <a:xfrm>
            <a:off x="4114800" y="2565400"/>
            <a:ext cx="2717800" cy="11064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noProof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rPr>
              <a:t>Part 4</a:t>
            </a:r>
            <a:endParaRPr lang="en-US" altLang="zh-CN" sz="6600" noProof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51050" y="2447925"/>
            <a:ext cx="1873250" cy="1871663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pic>
        <p:nvPicPr>
          <p:cNvPr id="15366" name="Picture 3" descr="C:\Users\ADRIEN~1.REY\AppData\Local\Temp\Rar$DR63.888\icons grid\plane_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2565400"/>
            <a:ext cx="1223962" cy="1633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4114800" y="3732213"/>
            <a:ext cx="3492500" cy="523875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5368" name="TextBox 2"/>
          <p:cNvSpPr txBox="1"/>
          <p:nvPr/>
        </p:nvSpPr>
        <p:spPr>
          <a:xfrm>
            <a:off x="4146550" y="3732213"/>
            <a:ext cx="34607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系统实现</a:t>
            </a:r>
            <a:endParaRPr lang="en-US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grpSp>
        <p:nvGrpSpPr>
          <p:cNvPr id="15369" name="组合 5"/>
          <p:cNvGrpSpPr/>
          <p:nvPr/>
        </p:nvGrpSpPr>
        <p:grpSpPr>
          <a:xfrm>
            <a:off x="1676400" y="5514975"/>
            <a:ext cx="6030913" cy="1416050"/>
            <a:chOff x="2574714" y="5613920"/>
            <a:chExt cx="6029734" cy="1415480"/>
          </a:xfrm>
        </p:grpSpPr>
        <p:sp>
          <p:nvSpPr>
            <p:cNvPr id="7" name="等腰三角形 6"/>
            <p:cNvSpPr/>
            <p:nvPr/>
          </p:nvSpPr>
          <p:spPr>
            <a:xfrm>
              <a:off x="2574714" y="5998641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3607898" y="5613920"/>
              <a:ext cx="1972214" cy="1355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5081629" y="5938256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372200" y="6165304"/>
              <a:ext cx="1102803" cy="864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7076001" y="5938256"/>
              <a:ext cx="1528447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9" name="Rectangle 37"/>
          <p:cNvSpPr/>
          <p:nvPr/>
        </p:nvSpPr>
        <p:spPr>
          <a:xfrm>
            <a:off x="2424430" y="554989"/>
            <a:ext cx="3217545" cy="2214881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Sansation" pitchFamily="2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Sansation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Sansation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Sansation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Sansation" pitchFamily="2" charset="0"/>
              </a:defRPr>
            </a:lvl5pPr>
          </a:lstStyle>
          <a:p>
            <a:pPr marL="0" lvl="0" indent="0" algn="ctr" eaLnBrk="1" fontAlgn="base" hangingPunct="1">
              <a:spcBef>
                <a:spcPct val="0"/>
              </a:spcBef>
              <a:buNone/>
            </a:pPr>
            <a:endParaRPr lang="zh-CN" altLang="en-US" sz="1800" strike="noStrike" noProof="1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1511" name="Rectangle 46"/>
          <p:cNvSpPr/>
          <p:nvPr/>
        </p:nvSpPr>
        <p:spPr>
          <a:xfrm>
            <a:off x="5751830" y="3319780"/>
            <a:ext cx="3175635" cy="199072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Sansation" pitchFamily="2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Sansation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Sansation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Sansation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Sansation" pitchFamily="2" charset="0"/>
              </a:defRPr>
            </a:lvl5pPr>
          </a:lstStyle>
          <a:p>
            <a:pPr marL="0" lvl="0" indent="0" algn="ctr" eaLnBrk="1" fontAlgn="base" hangingPunct="1">
              <a:spcBef>
                <a:spcPct val="0"/>
              </a:spcBef>
              <a:buNone/>
            </a:pPr>
            <a:endParaRPr lang="zh-CN" altLang="en-US" sz="1800" strike="noStrike" noProof="1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21516" name="Picture 52" descr="C:\Users\XX\Desktop\图片9.png图片9"/>
          <p:cNvPicPr/>
          <p:nvPr/>
        </p:nvPicPr>
        <p:blipFill>
          <a:blip r:embed="rId3"/>
          <a:stretch>
            <a:fillRect/>
          </a:stretch>
        </p:blipFill>
        <p:spPr>
          <a:xfrm>
            <a:off x="5694045" y="1071245"/>
            <a:ext cx="1625600" cy="810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20" name="Rectangle 25"/>
          <p:cNvSpPr/>
          <p:nvPr/>
        </p:nvSpPr>
        <p:spPr>
          <a:xfrm>
            <a:off x="2433320" y="4945380"/>
            <a:ext cx="3207624" cy="365125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r>
              <a:rPr lang="en-US" altLang="zh-CN" sz="1500" b="1" dirty="0">
                <a:solidFill>
                  <a:srgbClr val="0099FF"/>
                </a:solidFill>
                <a:latin typeface="Calibri" panose="020F0502020204030204" pitchFamily="34" charset="0"/>
                <a:ea typeface="宋体" panose="02010600030101010101" pitchFamily="2" charset="-122"/>
                <a:sym typeface="Sansation" pitchFamily="2" charset="0"/>
              </a:rPr>
              <a:t>Spider代码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21521" name="Rectangle 26"/>
          <p:cNvSpPr/>
          <p:nvPr/>
        </p:nvSpPr>
        <p:spPr>
          <a:xfrm>
            <a:off x="5692775" y="533400"/>
            <a:ext cx="3234690" cy="483870"/>
          </a:xfrm>
          <a:prstGeom prst="rect">
            <a:avLst/>
          </a:prstGeom>
          <a:solidFill>
            <a:srgbClr val="0099FF"/>
          </a:solidFill>
          <a:ln w="9525">
            <a:noFill/>
          </a:ln>
        </p:spPr>
        <p:txBody>
          <a:bodyPr anchor="ctr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Item、Cookie中间件、代理中间件、       Setting代码</a:t>
            </a:r>
            <a:endParaRPr lang="en-US" altLang="zh-CN" sz="15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" name="Rectangle 37"/>
          <p:cNvSpPr/>
          <p:nvPr/>
        </p:nvSpPr>
        <p:spPr>
          <a:xfrm>
            <a:off x="2433320" y="2795270"/>
            <a:ext cx="3208338" cy="208756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pic>
        <p:nvPicPr>
          <p:cNvPr id="5" name="Picture 52" descr="C:\Users\XX\Desktop\图片10.png图片10"/>
          <p:cNvPicPr/>
          <p:nvPr/>
        </p:nvPicPr>
        <p:blipFill>
          <a:blip r:embed="rId5"/>
          <a:stretch>
            <a:fillRect/>
          </a:stretch>
        </p:blipFill>
        <p:spPr>
          <a:xfrm>
            <a:off x="7403783" y="1071245"/>
            <a:ext cx="1523924" cy="81000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2" descr="C:\Users\XX\Desktop\图片11.png图片1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694045" y="1929448"/>
            <a:ext cx="1625600" cy="90720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52" descr="C:\Users\XX\Desktop\图片12.png图片12"/>
          <p:cNvPicPr/>
          <p:nvPr/>
        </p:nvPicPr>
        <p:blipFill>
          <a:blip r:embed="rId7"/>
          <a:stretch>
            <a:fillRect/>
          </a:stretch>
        </p:blipFill>
        <p:spPr>
          <a:xfrm>
            <a:off x="7402195" y="1929448"/>
            <a:ext cx="1508125" cy="90720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26"/>
          <p:cNvSpPr/>
          <p:nvPr/>
        </p:nvSpPr>
        <p:spPr>
          <a:xfrm>
            <a:off x="5729605" y="2910205"/>
            <a:ext cx="3198495" cy="337185"/>
          </a:xfrm>
          <a:prstGeom prst="rect">
            <a:avLst/>
          </a:prstGeom>
          <a:solidFill>
            <a:srgbClr val="0099FF"/>
          </a:solidFill>
          <a:ln w="9525">
            <a:noFill/>
          </a:ln>
        </p:spPr>
        <p:txBody>
          <a:bodyPr anchor="ctr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数据可视化分析部分代码</a:t>
            </a:r>
            <a:endParaRPr lang="en-US" altLang="zh-CN" sz="15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-1535112" y="2275840"/>
            <a:ext cx="3959225" cy="39592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399" name="TextBox 64"/>
          <p:cNvSpPr txBox="1"/>
          <p:nvPr/>
        </p:nvSpPr>
        <p:spPr>
          <a:xfrm>
            <a:off x="82550" y="3623628"/>
            <a:ext cx="2501900" cy="1382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Calibri" panose="020F0502020204030204" pitchFamily="34" charset="0"/>
              </a:rPr>
              <a:t>Part 4 </a:t>
            </a:r>
            <a:endParaRPr lang="en-US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Calibri" panose="020F0502020204030204" pitchFamily="34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Calibri" panose="020F0502020204030204" pitchFamily="34" charset="0"/>
              </a:rPr>
              <a:t>系统实现</a:t>
            </a:r>
            <a:endParaRPr lang="zh-CN" altLang="en-US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Calibri" panose="020F0502020204030204" pitchFamily="34" charset="0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Calibri" panose="020F0502020204030204" pitchFamily="34" charset="0"/>
              </a:rPr>
              <a:t>功能代码实现</a:t>
            </a:r>
            <a:endParaRPr lang="zh-CN" altLang="en-US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sp>
        <p:nvSpPr>
          <p:cNvPr id="16400" name="Freeform 73"/>
          <p:cNvSpPr>
            <a:spLocks noEditPoints="1"/>
          </p:cNvSpPr>
          <p:nvPr/>
        </p:nvSpPr>
        <p:spPr>
          <a:xfrm>
            <a:off x="323533" y="2660650"/>
            <a:ext cx="719137" cy="836613"/>
          </a:xfrm>
          <a:custGeom>
            <a:avLst/>
            <a:gdLst/>
            <a:ahLst/>
            <a:cxnLst>
              <a:cxn ang="0">
                <a:pos x="606284" y="193583"/>
              </a:cxn>
              <a:cxn ang="0">
                <a:pos x="719458" y="466359"/>
              </a:cxn>
              <a:cxn ang="0">
                <a:pos x="630536" y="703938"/>
              </a:cxn>
              <a:cxn ang="0">
                <a:pos x="379938" y="466359"/>
              </a:cxn>
              <a:cxn ang="0">
                <a:pos x="606284" y="193583"/>
              </a:cxn>
              <a:cxn ang="0">
                <a:pos x="614368" y="730336"/>
              </a:cxn>
              <a:cxn ang="0">
                <a:pos x="557782" y="774332"/>
              </a:cxn>
              <a:cxn ang="0">
                <a:pos x="598201" y="712737"/>
              </a:cxn>
              <a:cxn ang="0">
                <a:pos x="614368" y="730336"/>
              </a:cxn>
              <a:cxn ang="0">
                <a:pos x="517363" y="809529"/>
              </a:cxn>
              <a:cxn ang="0">
                <a:pos x="582033" y="695139"/>
              </a:cxn>
              <a:cxn ang="0">
                <a:pos x="565865" y="677540"/>
              </a:cxn>
              <a:cxn ang="0">
                <a:pos x="485027" y="827127"/>
              </a:cxn>
              <a:cxn ang="0">
                <a:pos x="517363" y="809529"/>
              </a:cxn>
              <a:cxn ang="0">
                <a:pos x="468860" y="800730"/>
              </a:cxn>
              <a:cxn ang="0">
                <a:pos x="541614" y="659942"/>
              </a:cxn>
              <a:cxn ang="0">
                <a:pos x="525446" y="651143"/>
              </a:cxn>
              <a:cxn ang="0">
                <a:pos x="460776" y="774332"/>
              </a:cxn>
              <a:cxn ang="0">
                <a:pos x="468860" y="800730"/>
              </a:cxn>
              <a:cxn ang="0">
                <a:pos x="452692" y="739135"/>
              </a:cxn>
              <a:cxn ang="0">
                <a:pos x="509279" y="633544"/>
              </a:cxn>
              <a:cxn ang="0">
                <a:pos x="493111" y="615946"/>
              </a:cxn>
              <a:cxn ang="0">
                <a:pos x="444608" y="712737"/>
              </a:cxn>
              <a:cxn ang="0">
                <a:pos x="452692" y="739135"/>
              </a:cxn>
              <a:cxn ang="0">
                <a:pos x="428441" y="686340"/>
              </a:cxn>
              <a:cxn ang="0">
                <a:pos x="476944" y="598347"/>
              </a:cxn>
              <a:cxn ang="0">
                <a:pos x="460776" y="580749"/>
              </a:cxn>
              <a:cxn ang="0">
                <a:pos x="420357" y="659942"/>
              </a:cxn>
              <a:cxn ang="0">
                <a:pos x="428441" y="686340"/>
              </a:cxn>
              <a:cxn ang="0">
                <a:pos x="412273" y="624745"/>
              </a:cxn>
              <a:cxn ang="0">
                <a:pos x="444608" y="563150"/>
              </a:cxn>
              <a:cxn ang="0">
                <a:pos x="428441" y="545552"/>
              </a:cxn>
              <a:cxn ang="0">
                <a:pos x="404189" y="598347"/>
              </a:cxn>
              <a:cxn ang="0">
                <a:pos x="412273" y="624745"/>
              </a:cxn>
              <a:cxn ang="0">
                <a:pos x="388022" y="571950"/>
              </a:cxn>
              <a:cxn ang="0">
                <a:pos x="412273" y="536753"/>
              </a:cxn>
              <a:cxn ang="0">
                <a:pos x="396106" y="519154"/>
              </a:cxn>
              <a:cxn ang="0">
                <a:pos x="379938" y="536753"/>
              </a:cxn>
              <a:cxn ang="0">
                <a:pos x="388022" y="571950"/>
              </a:cxn>
              <a:cxn ang="0">
                <a:pos x="371854" y="510355"/>
              </a:cxn>
              <a:cxn ang="0">
                <a:pos x="363770" y="483957"/>
              </a:cxn>
              <a:cxn ang="0">
                <a:pos x="379938" y="501556"/>
              </a:cxn>
              <a:cxn ang="0">
                <a:pos x="371854" y="510355"/>
              </a:cxn>
              <a:cxn ang="0">
                <a:pos x="476944" y="149586"/>
              </a:cxn>
              <a:cxn ang="0">
                <a:pos x="331435" y="475158"/>
              </a:cxn>
              <a:cxn ang="0">
                <a:pos x="291016" y="114390"/>
              </a:cxn>
              <a:cxn ang="0">
                <a:pos x="0" y="475158"/>
              </a:cxn>
              <a:cxn ang="0">
                <a:pos x="331435" y="835927"/>
              </a:cxn>
              <a:cxn ang="0">
                <a:pos x="444608" y="818328"/>
              </a:cxn>
              <a:cxn ang="0">
                <a:pos x="331435" y="475158"/>
              </a:cxn>
              <a:cxn ang="0">
                <a:pos x="549698" y="202382"/>
              </a:cxn>
              <a:cxn ang="0">
                <a:pos x="476944" y="149586"/>
              </a:cxn>
              <a:cxn ang="0">
                <a:pos x="347603" y="0"/>
              </a:cxn>
              <a:cxn ang="0">
                <a:pos x="307184" y="0"/>
              </a:cxn>
              <a:cxn ang="0">
                <a:pos x="347603" y="360768"/>
              </a:cxn>
              <a:cxn ang="0">
                <a:pos x="493111" y="35196"/>
              </a:cxn>
              <a:cxn ang="0">
                <a:pos x="347603" y="0"/>
              </a:cxn>
            </a:cxnLst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401" name="页脚占位符 1"/>
          <p:cNvSpPr/>
          <p:nvPr/>
        </p:nvSpPr>
        <p:spPr>
          <a:xfrm>
            <a:off x="323850" y="6368415"/>
            <a:ext cx="6629400" cy="390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400">
                <a:solidFill>
                  <a:srgbClr val="0065B0"/>
                </a:solidFill>
                <a:latin typeface="方正兰亭粗黑_GBK" charset="-122"/>
                <a:ea typeface="黑体" panose="02010609060101010101" charset="-122"/>
                <a:sym typeface="方正兰亭粗黑_GBK" charset="-122"/>
              </a:rPr>
              <a:t>基于Python的广州二手房信息爬取数据分析</a:t>
            </a:r>
            <a:endParaRPr lang="en-US" altLang="zh-CN" sz="1400">
              <a:solidFill>
                <a:srgbClr val="7F7F7F"/>
              </a:solidFill>
              <a:latin typeface="方正兰亭粗黑_GBK" charset="-122"/>
              <a:ea typeface="宋体" panose="02010600030101010101" pitchFamily="2" charset="-122"/>
              <a:sym typeface="方正兰亭粗黑_GBK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ldLvl="0" animBg="1"/>
      <p:bldP spid="21511" grpId="0" bldLvl="0" animBg="1"/>
      <p:bldP spid="21520" grpId="0" bldLvl="0" animBg="1"/>
      <p:bldP spid="21521" grpId="0" bldLvl="0" animBg="1"/>
      <p:bldP spid="4" grpId="0" bldLvl="0" animBg="1"/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0" name="Straight Connector 17"/>
          <p:cNvSpPr/>
          <p:nvPr/>
        </p:nvSpPr>
        <p:spPr>
          <a:xfrm>
            <a:off x="0" y="30622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411" name="Straight Connector 18"/>
          <p:cNvSpPr/>
          <p:nvPr/>
        </p:nvSpPr>
        <p:spPr>
          <a:xfrm>
            <a:off x="0" y="31242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TextBox 4"/>
          <p:cNvSpPr txBox="1"/>
          <p:nvPr/>
        </p:nvSpPr>
        <p:spPr>
          <a:xfrm>
            <a:off x="4114800" y="2565400"/>
            <a:ext cx="2717800" cy="11064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noProof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rPr>
              <a:t>Part 5</a:t>
            </a:r>
            <a:endParaRPr lang="en-US" altLang="zh-CN" sz="6600" noProof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51050" y="2447925"/>
            <a:ext cx="1873250" cy="1871663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pic>
        <p:nvPicPr>
          <p:cNvPr id="17414" name="Picture 3" descr="C:\Users\ADRIEN~1.REY\AppData\Local\Temp\Rar$DR63.888\icons grid\plane_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2565400"/>
            <a:ext cx="1223962" cy="1633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4114800" y="3732213"/>
            <a:ext cx="3492500" cy="523875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416" name="TextBox 2"/>
          <p:cNvSpPr txBox="1"/>
          <p:nvPr/>
        </p:nvSpPr>
        <p:spPr>
          <a:xfrm>
            <a:off x="4146550" y="3732213"/>
            <a:ext cx="34607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系统测试</a:t>
            </a:r>
            <a:endParaRPr lang="zh-CN" altLang="en-US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grpSp>
        <p:nvGrpSpPr>
          <p:cNvPr id="17417" name="组合 5"/>
          <p:cNvGrpSpPr/>
          <p:nvPr/>
        </p:nvGrpSpPr>
        <p:grpSpPr>
          <a:xfrm>
            <a:off x="1676400" y="5514975"/>
            <a:ext cx="6030913" cy="1416050"/>
            <a:chOff x="2574714" y="5613920"/>
            <a:chExt cx="6029734" cy="1415480"/>
          </a:xfrm>
        </p:grpSpPr>
        <p:sp>
          <p:nvSpPr>
            <p:cNvPr id="7" name="等腰三角形 6"/>
            <p:cNvSpPr/>
            <p:nvPr/>
          </p:nvSpPr>
          <p:spPr>
            <a:xfrm>
              <a:off x="2574714" y="5998641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3607898" y="5613920"/>
              <a:ext cx="1972214" cy="1355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5081629" y="5938256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372200" y="6165304"/>
              <a:ext cx="1102803" cy="864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7076001" y="5938256"/>
              <a:ext cx="1528447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itle 2"/>
          <p:cNvSpPr>
            <a:spLocks noGrp="1"/>
          </p:cNvSpPr>
          <p:nvPr>
            <p:ph type="ctrTitle"/>
          </p:nvPr>
        </p:nvSpPr>
        <p:spPr>
          <a:xfrm>
            <a:off x="457200" y="584200"/>
            <a:ext cx="7620000" cy="563563"/>
          </a:xfrm>
        </p:spPr>
        <p:txBody>
          <a:bodyPr anchor="ctr"/>
          <a:p>
            <a:pPr algn="l">
              <a:buNone/>
            </a:pPr>
            <a:r>
              <a:rPr lang="en-US" altLang="zh-CN" sz="4400" kern="1200">
                <a:latin typeface="+mj-lt"/>
                <a:ea typeface="+mj-ea"/>
                <a:cs typeface="+mj-cs"/>
                <a:sym typeface="Arial" panose="020B0604020202020204" pitchFamily="34" charset="0"/>
              </a:rPr>
              <a:t>Part 5 </a:t>
            </a:r>
            <a:r>
              <a:rPr lang="en-US" altLang="zh-CN" sz="44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系统测试</a:t>
            </a:r>
            <a:endParaRPr lang="en-US" altLang="zh-CN" sz="4400" kern="1200">
              <a:solidFill>
                <a:srgbClr val="0070C0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55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33400" y="4978400"/>
            <a:ext cx="2438400" cy="381000"/>
          </a:xfrm>
          <a:solidFill>
            <a:srgbClr val="262626"/>
          </a:solidFill>
        </p:spPr>
        <p:txBody>
          <a:bodyPr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000">
                <a:solidFill>
                  <a:schemeClr val="bg1"/>
                </a:solidFill>
                <a:latin typeface="方正兰亭粗黑_GBK" charset="-122"/>
                <a:sym typeface="方正兰亭粗黑_GBK" charset="-122"/>
              </a:rPr>
              <a:t>预测效果图</a:t>
            </a:r>
            <a:endParaRPr lang="en-US" altLang="zh-CN" sz="1000">
              <a:solidFill>
                <a:schemeClr val="bg1"/>
              </a:solidFill>
              <a:latin typeface="方正兰亭粗黑_GBK" charset="-122"/>
              <a:sym typeface="方正兰亭粗黑_GBK" charset="-122"/>
            </a:endParaRPr>
          </a:p>
        </p:txBody>
      </p:sp>
      <p:sp>
        <p:nvSpPr>
          <p:cNvPr id="23555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533400" y="5359400"/>
            <a:ext cx="2971800" cy="381000"/>
          </a:xfrm>
          <a:solidFill>
            <a:srgbClr val="0070C0"/>
          </a:solidFill>
        </p:spPr>
        <p:txBody>
          <a:bodyPr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000">
                <a:solidFill>
                  <a:schemeClr val="bg1"/>
                </a:solidFill>
                <a:latin typeface="方正兰亭粗黑_GBK" charset="-122"/>
                <a:sym typeface="方正兰亭粗黑_GBK" charset="-122"/>
              </a:rPr>
              <a:t>广州二手房数据</a:t>
            </a:r>
            <a:endParaRPr lang="en-US" altLang="zh-CN" sz="1000">
              <a:solidFill>
                <a:schemeClr val="bg1"/>
              </a:solidFill>
              <a:latin typeface="方正兰亭粗黑_GBK" charset="-122"/>
              <a:sym typeface="方正兰亭粗黑_GBK" charset="-122"/>
            </a:endParaRPr>
          </a:p>
        </p:txBody>
      </p:sp>
      <p:pic>
        <p:nvPicPr>
          <p:cNvPr id="2" name="内容占位符 1" descr="图片1"/>
          <p:cNvPicPr>
            <a:picLocks noChangeAspect="1"/>
          </p:cNvPicPr>
          <p:nvPr>
            <p:ph sz="quarter" idx="4294967295"/>
          </p:nvPr>
        </p:nvPicPr>
        <p:blipFill>
          <a:blip r:embed="rId1"/>
          <a:stretch>
            <a:fillRect/>
          </a:stretch>
        </p:blipFill>
        <p:spPr>
          <a:xfrm>
            <a:off x="2168525" y="1336040"/>
            <a:ext cx="4591050" cy="3327400"/>
          </a:xfrm>
          <a:prstGeom prst="rect">
            <a:avLst/>
          </a:prstGeom>
        </p:spPr>
      </p:pic>
      <p:sp>
        <p:nvSpPr>
          <p:cNvPr id="16401" name="页脚占位符 1"/>
          <p:cNvSpPr/>
          <p:nvPr/>
        </p:nvSpPr>
        <p:spPr>
          <a:xfrm>
            <a:off x="323850" y="6368415"/>
            <a:ext cx="6629400" cy="390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400">
                <a:solidFill>
                  <a:srgbClr val="0065B0"/>
                </a:solidFill>
                <a:latin typeface="方正兰亭粗黑_GBK" charset="-122"/>
                <a:ea typeface="黑体" panose="02010609060101010101" charset="-122"/>
                <a:sym typeface="方正兰亭粗黑_GBK" charset="-122"/>
              </a:rPr>
              <a:t>基于Python的广州二手房信息爬取数据分析</a:t>
            </a:r>
            <a:endParaRPr lang="en-US" altLang="zh-CN" sz="1400">
              <a:solidFill>
                <a:srgbClr val="7F7F7F"/>
              </a:solidFill>
              <a:latin typeface="方正兰亭粗黑_GBK" charset="-122"/>
              <a:ea typeface="宋体" panose="02010600030101010101" pitchFamily="2" charset="-122"/>
              <a:sym typeface="方正兰亭粗黑_GBK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5"/>
          <p:cNvSpPr/>
          <p:nvPr/>
        </p:nvSpPr>
        <p:spPr>
          <a:xfrm>
            <a:off x="3662680" y="2124075"/>
            <a:ext cx="3209925" cy="365125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r>
              <a:rPr lang="en-US" altLang="zh-CN" sz="1500" b="1" dirty="0">
                <a:solidFill>
                  <a:srgbClr val="0099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Redis数据库(cookie池)</a:t>
            </a:r>
            <a:endParaRPr lang="en-US" altLang="zh-CN" sz="1500" b="1" dirty="0">
              <a:solidFill>
                <a:srgbClr val="0099FF"/>
              </a:solidFill>
              <a:latin typeface="Calibri" panose="020F050202020403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21509" name="Rectangle 37"/>
          <p:cNvSpPr/>
          <p:nvPr/>
        </p:nvSpPr>
        <p:spPr>
          <a:xfrm>
            <a:off x="3663950" y="803275"/>
            <a:ext cx="3217863" cy="11842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21511" name="Rectangle 46"/>
          <p:cNvSpPr/>
          <p:nvPr/>
        </p:nvSpPr>
        <p:spPr>
          <a:xfrm>
            <a:off x="363855" y="3458845"/>
            <a:ext cx="3197860" cy="20440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pic>
        <p:nvPicPr>
          <p:cNvPr id="21516" name="Picture 52" descr="C:\Users\XX\Desktop\图片15.png图片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3" y="1341438"/>
            <a:ext cx="1612900" cy="765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20" name="Rectangle 25"/>
          <p:cNvSpPr/>
          <p:nvPr/>
        </p:nvSpPr>
        <p:spPr>
          <a:xfrm>
            <a:off x="3663950" y="4762500"/>
            <a:ext cx="3208338" cy="365125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21521" name="Rectangle 26"/>
          <p:cNvSpPr/>
          <p:nvPr/>
        </p:nvSpPr>
        <p:spPr>
          <a:xfrm>
            <a:off x="363538" y="803275"/>
            <a:ext cx="3200400" cy="485775"/>
          </a:xfrm>
          <a:prstGeom prst="rect">
            <a:avLst/>
          </a:prstGeom>
          <a:solidFill>
            <a:srgbClr val="0099FF"/>
          </a:solidFill>
          <a:ln w="9525">
            <a:noFill/>
          </a:ln>
        </p:spPr>
        <p:txBody>
          <a:bodyPr anchor="ctr"/>
          <a:p>
            <a:pPr algn="ctr"/>
            <a:r>
              <a:rPr lang="zh-CN" sz="12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小区户型数量分布、面积分布、户型和关注人数分布、小区数量分布</a:t>
            </a:r>
            <a:endParaRPr lang="zh-CN" sz="12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4" name="Rectangle 37"/>
          <p:cNvSpPr/>
          <p:nvPr/>
        </p:nvSpPr>
        <p:spPr>
          <a:xfrm>
            <a:off x="3673475" y="2581910"/>
            <a:ext cx="3208338" cy="208756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pic>
        <p:nvPicPr>
          <p:cNvPr id="5" name="Picture 52" descr="C:\Users\XX\Desktop\图片19.png图片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550" y="1341438"/>
            <a:ext cx="1449388" cy="765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2" descr="C:\Users\XX\Desktop\图片17.png图片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63" y="2124075"/>
            <a:ext cx="1612900" cy="83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52" descr="C:\Users\XX\Desktop\图片18.png图片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550" y="2124075"/>
            <a:ext cx="1447800" cy="835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26"/>
          <p:cNvSpPr/>
          <p:nvPr/>
        </p:nvSpPr>
        <p:spPr>
          <a:xfrm>
            <a:off x="365760" y="3004185"/>
            <a:ext cx="3198495" cy="350520"/>
          </a:xfrm>
          <a:prstGeom prst="rect">
            <a:avLst/>
          </a:prstGeom>
          <a:solidFill>
            <a:srgbClr val="0099FF"/>
          </a:solidFill>
          <a:ln w="9525">
            <a:noFill/>
          </a:ln>
        </p:spPr>
        <p:txBody>
          <a:bodyPr anchor="ctr"/>
          <a:p>
            <a:pPr algn="ctr"/>
            <a:r>
              <a:rPr lang="zh-CN" sz="12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MongoDB数据库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7056438" y="1724025"/>
            <a:ext cx="3959225" cy="396081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8448" name="TextBox 64"/>
          <p:cNvSpPr txBox="1"/>
          <p:nvPr/>
        </p:nvSpPr>
        <p:spPr>
          <a:xfrm>
            <a:off x="7338060" y="3645535"/>
            <a:ext cx="2501900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Calibri" panose="020F0502020204030204" pitchFamily="34" charset="0"/>
              </a:rPr>
              <a:t>Part 5</a:t>
            </a:r>
            <a:endParaRPr lang="en-US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Calibri" panose="020F0502020204030204" pitchFamily="34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系统测试</a:t>
            </a:r>
            <a:endParaRPr lang="zh-CN" altLang="en-US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  <a:p>
            <a:endParaRPr lang="zh-CN" altLang="en-US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sp>
        <p:nvSpPr>
          <p:cNvPr id="18449" name="页脚占位符 1"/>
          <p:cNvSpPr/>
          <p:nvPr/>
        </p:nvSpPr>
        <p:spPr>
          <a:xfrm>
            <a:off x="323850" y="6359525"/>
            <a:ext cx="6629400" cy="390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400">
                <a:solidFill>
                  <a:srgbClr val="0065B0"/>
                </a:solidFill>
                <a:latin typeface="方正兰亭粗黑_GBK" charset="-122"/>
                <a:ea typeface="黑体" panose="02010609060101010101" charset="-122"/>
                <a:sym typeface="方正兰亭粗黑_GBK" charset="-122"/>
              </a:rPr>
              <a:t>基于Python的广州二手房信息爬取数据分析</a:t>
            </a:r>
            <a:endParaRPr lang="en-US" altLang="zh-CN" sz="1400">
              <a:solidFill>
                <a:srgbClr val="7F7F7F"/>
              </a:solidFill>
              <a:latin typeface="方正兰亭粗黑_GBK" charset="-122"/>
              <a:ea typeface="宋体" panose="02010600030101010101" pitchFamily="2" charset="-122"/>
              <a:sym typeface="方正兰亭粗黑_GBK" charset="-122"/>
            </a:endParaRPr>
          </a:p>
        </p:txBody>
      </p:sp>
      <p:sp>
        <p:nvSpPr>
          <p:cNvPr id="2" name="Rectangle 56"/>
          <p:cNvSpPr/>
          <p:nvPr/>
        </p:nvSpPr>
        <p:spPr>
          <a:xfrm>
            <a:off x="3738563" y="4805363"/>
            <a:ext cx="3068637" cy="322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500" b="1" dirty="0">
                <a:solidFill>
                  <a:srgbClr val="0099F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Redis数据库(代理池)</a:t>
            </a:r>
            <a:endParaRPr lang="en-US" altLang="zh-CN" sz="1500" b="1" dirty="0">
              <a:solidFill>
                <a:srgbClr val="0099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8451" name="Freeform 43"/>
          <p:cNvSpPr>
            <a:spLocks noEditPoints="1"/>
          </p:cNvSpPr>
          <p:nvPr/>
        </p:nvSpPr>
        <p:spPr>
          <a:xfrm>
            <a:off x="7712393" y="2312988"/>
            <a:ext cx="984250" cy="1041400"/>
          </a:xfrm>
          <a:custGeom>
            <a:avLst/>
            <a:gdLst/>
            <a:ahLst/>
            <a:cxnLst>
              <a:cxn ang="0">
                <a:pos x="592062" y="521165"/>
              </a:cxn>
              <a:cxn ang="0">
                <a:pos x="391805" y="521165"/>
              </a:cxn>
              <a:cxn ang="0">
                <a:pos x="417926" y="308838"/>
              </a:cxn>
              <a:cxn ang="0">
                <a:pos x="0" y="521165"/>
              </a:cxn>
              <a:cxn ang="0">
                <a:pos x="148015" y="897561"/>
              </a:cxn>
              <a:cxn ang="0">
                <a:pos x="539821" y="752793"/>
              </a:cxn>
              <a:cxn ang="0">
                <a:pos x="330858" y="810701"/>
              </a:cxn>
              <a:cxn ang="0">
                <a:pos x="226376" y="704537"/>
              </a:cxn>
              <a:cxn ang="0">
                <a:pos x="496287" y="733491"/>
              </a:cxn>
              <a:cxn ang="0">
                <a:pos x="687836" y="791398"/>
              </a:cxn>
              <a:cxn ang="0">
                <a:pos x="557234" y="858957"/>
              </a:cxn>
              <a:cxn ang="0">
                <a:pos x="452753" y="858957"/>
              </a:cxn>
              <a:cxn ang="0">
                <a:pos x="696543" y="1013376"/>
              </a:cxn>
              <a:cxn ang="0">
                <a:pos x="748784" y="704537"/>
              </a:cxn>
              <a:cxn ang="0">
                <a:pos x="983868" y="521165"/>
              </a:cxn>
              <a:cxn ang="0">
                <a:pos x="609475" y="308838"/>
              </a:cxn>
              <a:cxn ang="0">
                <a:pos x="661716" y="221977"/>
              </a:cxn>
              <a:cxn ang="0">
                <a:pos x="766198" y="318489"/>
              </a:cxn>
              <a:cxn ang="0">
                <a:pos x="835852" y="135116"/>
              </a:cxn>
              <a:cxn ang="0">
                <a:pos x="548528" y="193024"/>
              </a:cxn>
              <a:cxn ang="0">
                <a:pos x="287324" y="28953"/>
              </a:cxn>
              <a:cxn ang="0">
                <a:pos x="226376" y="279884"/>
              </a:cxn>
              <a:cxn ang="0">
                <a:pos x="296031" y="241280"/>
              </a:cxn>
              <a:cxn ang="0">
                <a:pos x="426633" y="173721"/>
              </a:cxn>
              <a:cxn ang="0">
                <a:pos x="417926" y="308838"/>
              </a:cxn>
              <a:cxn ang="0">
                <a:pos x="801025" y="434304"/>
              </a:cxn>
              <a:cxn ang="0">
                <a:pos x="801025" y="598374"/>
              </a:cxn>
              <a:cxn ang="0">
                <a:pos x="670423" y="424652"/>
              </a:cxn>
              <a:cxn ang="0">
                <a:pos x="653009" y="636979"/>
              </a:cxn>
              <a:cxn ang="0">
                <a:pos x="565941" y="395699"/>
              </a:cxn>
              <a:cxn ang="0">
                <a:pos x="444046" y="395699"/>
              </a:cxn>
              <a:cxn ang="0">
                <a:pos x="409219" y="424652"/>
              </a:cxn>
              <a:cxn ang="0">
                <a:pos x="496287" y="646630"/>
              </a:cxn>
              <a:cxn ang="0">
                <a:pos x="191549" y="598374"/>
              </a:cxn>
              <a:cxn ang="0">
                <a:pos x="78361" y="521165"/>
              </a:cxn>
              <a:cxn ang="0">
                <a:pos x="322151" y="405350"/>
              </a:cxn>
              <a:cxn ang="0">
                <a:pos x="557234" y="482560"/>
              </a:cxn>
              <a:cxn ang="0">
                <a:pos x="557234" y="482560"/>
              </a:cxn>
              <a:cxn ang="0">
                <a:pos x="435339" y="511513"/>
              </a:cxn>
              <a:cxn ang="0">
                <a:pos x="426633" y="550118"/>
              </a:cxn>
              <a:cxn ang="0">
                <a:pos x="444046" y="501862"/>
              </a:cxn>
              <a:cxn ang="0">
                <a:pos x="487580" y="434304"/>
              </a:cxn>
              <a:cxn ang="0">
                <a:pos x="504994" y="434304"/>
              </a:cxn>
              <a:cxn ang="0">
                <a:pos x="522407" y="443955"/>
              </a:cxn>
            </a:cxnLst>
            <a:pathLst>
              <a:path w="113" h="108">
                <a:moveTo>
                  <a:pt x="57" y="42"/>
                </a:moveTo>
                <a:cubicBezTo>
                  <a:pt x="63" y="42"/>
                  <a:pt x="68" y="47"/>
                  <a:pt x="68" y="54"/>
                </a:cubicBezTo>
                <a:cubicBezTo>
                  <a:pt x="68" y="60"/>
                  <a:pt x="63" y="65"/>
                  <a:pt x="57" y="65"/>
                </a:cubicBezTo>
                <a:cubicBezTo>
                  <a:pt x="50" y="65"/>
                  <a:pt x="45" y="60"/>
                  <a:pt x="45" y="54"/>
                </a:cubicBezTo>
                <a:cubicBezTo>
                  <a:pt x="45" y="47"/>
                  <a:pt x="50" y="42"/>
                  <a:pt x="57" y="42"/>
                </a:cubicBezTo>
                <a:close/>
                <a:moveTo>
                  <a:pt x="48" y="32"/>
                </a:moveTo>
                <a:cubicBezTo>
                  <a:pt x="36" y="32"/>
                  <a:pt x="26" y="34"/>
                  <a:pt x="19" y="37"/>
                </a:cubicBezTo>
                <a:cubicBezTo>
                  <a:pt x="7" y="41"/>
                  <a:pt x="0" y="47"/>
                  <a:pt x="0" y="54"/>
                </a:cubicBezTo>
                <a:cubicBezTo>
                  <a:pt x="0" y="60"/>
                  <a:pt x="7" y="66"/>
                  <a:pt x="17" y="70"/>
                </a:cubicBezTo>
                <a:cubicBezTo>
                  <a:pt x="13" y="80"/>
                  <a:pt x="12" y="89"/>
                  <a:pt x="17" y="93"/>
                </a:cubicBezTo>
                <a:cubicBezTo>
                  <a:pt x="22" y="98"/>
                  <a:pt x="31" y="98"/>
                  <a:pt x="42" y="92"/>
                </a:cubicBezTo>
                <a:cubicBezTo>
                  <a:pt x="48" y="89"/>
                  <a:pt x="55" y="84"/>
                  <a:pt x="62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4" y="81"/>
                  <a:pt x="41" y="83"/>
                  <a:pt x="38" y="84"/>
                </a:cubicBezTo>
                <a:cubicBezTo>
                  <a:pt x="31" y="88"/>
                  <a:pt x="25" y="89"/>
                  <a:pt x="23" y="87"/>
                </a:cubicBezTo>
                <a:cubicBezTo>
                  <a:pt x="21" y="85"/>
                  <a:pt x="23" y="80"/>
                  <a:pt x="26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35" y="75"/>
                  <a:pt x="45" y="76"/>
                  <a:pt x="57" y="76"/>
                </a:cubicBezTo>
                <a:cubicBezTo>
                  <a:pt x="64" y="76"/>
                  <a:pt x="71" y="75"/>
                  <a:pt x="77" y="74"/>
                </a:cubicBezTo>
                <a:cubicBezTo>
                  <a:pt x="78" y="77"/>
                  <a:pt x="78" y="80"/>
                  <a:pt x="79" y="82"/>
                </a:cubicBezTo>
                <a:cubicBezTo>
                  <a:pt x="79" y="90"/>
                  <a:pt x="79" y="95"/>
                  <a:pt x="76" y="96"/>
                </a:cubicBezTo>
                <a:cubicBezTo>
                  <a:pt x="74" y="98"/>
                  <a:pt x="69" y="95"/>
                  <a:pt x="64" y="89"/>
                </a:cubicBezTo>
                <a:cubicBezTo>
                  <a:pt x="62" y="88"/>
                  <a:pt x="61" y="86"/>
                  <a:pt x="60" y="84"/>
                </a:cubicBezTo>
                <a:cubicBezTo>
                  <a:pt x="52" y="89"/>
                  <a:pt x="52" y="89"/>
                  <a:pt x="52" y="89"/>
                </a:cubicBezTo>
                <a:cubicBezTo>
                  <a:pt x="54" y="91"/>
                  <a:pt x="56" y="93"/>
                  <a:pt x="57" y="95"/>
                </a:cubicBezTo>
                <a:cubicBezTo>
                  <a:pt x="65" y="104"/>
                  <a:pt x="74" y="108"/>
                  <a:pt x="80" y="105"/>
                </a:cubicBezTo>
                <a:cubicBezTo>
                  <a:pt x="86" y="102"/>
                  <a:pt x="89" y="93"/>
                  <a:pt x="88" y="81"/>
                </a:cubicBezTo>
                <a:cubicBezTo>
                  <a:pt x="87" y="79"/>
                  <a:pt x="87" y="76"/>
                  <a:pt x="86" y="73"/>
                </a:cubicBezTo>
                <a:cubicBezTo>
                  <a:pt x="89" y="72"/>
                  <a:pt x="92" y="71"/>
                  <a:pt x="95" y="70"/>
                </a:cubicBezTo>
                <a:cubicBezTo>
                  <a:pt x="106" y="67"/>
                  <a:pt x="113" y="61"/>
                  <a:pt x="113" y="54"/>
                </a:cubicBezTo>
                <a:cubicBezTo>
                  <a:pt x="113" y="47"/>
                  <a:pt x="106" y="41"/>
                  <a:pt x="95" y="37"/>
                </a:cubicBezTo>
                <a:cubicBezTo>
                  <a:pt x="88" y="35"/>
                  <a:pt x="80" y="33"/>
                  <a:pt x="70" y="32"/>
                </a:cubicBezTo>
                <a:cubicBezTo>
                  <a:pt x="69" y="31"/>
                  <a:pt x="69" y="29"/>
                  <a:pt x="68" y="28"/>
                </a:cubicBezTo>
                <a:cubicBezTo>
                  <a:pt x="70" y="26"/>
                  <a:pt x="73" y="24"/>
                  <a:pt x="76" y="23"/>
                </a:cubicBezTo>
                <a:cubicBezTo>
                  <a:pt x="83" y="20"/>
                  <a:pt x="88" y="18"/>
                  <a:pt x="90" y="20"/>
                </a:cubicBezTo>
                <a:cubicBezTo>
                  <a:pt x="92" y="22"/>
                  <a:pt x="91" y="27"/>
                  <a:pt x="88" y="33"/>
                </a:cubicBezTo>
                <a:cubicBezTo>
                  <a:pt x="97" y="35"/>
                  <a:pt x="97" y="35"/>
                  <a:pt x="97" y="35"/>
                </a:cubicBezTo>
                <a:cubicBezTo>
                  <a:pt x="101" y="26"/>
                  <a:pt x="101" y="18"/>
                  <a:pt x="96" y="14"/>
                </a:cubicBezTo>
                <a:cubicBezTo>
                  <a:pt x="91" y="9"/>
                  <a:pt x="82" y="10"/>
                  <a:pt x="72" y="15"/>
                </a:cubicBezTo>
                <a:cubicBezTo>
                  <a:pt x="69" y="16"/>
                  <a:pt x="66" y="18"/>
                  <a:pt x="63" y="20"/>
                </a:cubicBezTo>
                <a:cubicBezTo>
                  <a:pt x="60" y="17"/>
                  <a:pt x="58" y="15"/>
                  <a:pt x="56" y="12"/>
                </a:cubicBezTo>
                <a:cubicBezTo>
                  <a:pt x="48" y="4"/>
                  <a:pt x="39" y="0"/>
                  <a:pt x="33" y="3"/>
                </a:cubicBezTo>
                <a:cubicBezTo>
                  <a:pt x="27" y="6"/>
                  <a:pt x="24" y="14"/>
                  <a:pt x="26" y="26"/>
                </a:cubicBezTo>
                <a:cubicBezTo>
                  <a:pt x="26" y="27"/>
                  <a:pt x="26" y="28"/>
                  <a:pt x="2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7"/>
                  <a:pt x="35" y="26"/>
                  <a:pt x="34" y="25"/>
                </a:cubicBezTo>
                <a:cubicBezTo>
                  <a:pt x="34" y="17"/>
                  <a:pt x="34" y="12"/>
                  <a:pt x="37" y="11"/>
                </a:cubicBezTo>
                <a:cubicBezTo>
                  <a:pt x="39" y="10"/>
                  <a:pt x="44" y="13"/>
                  <a:pt x="49" y="18"/>
                </a:cubicBezTo>
                <a:cubicBezTo>
                  <a:pt x="51" y="20"/>
                  <a:pt x="53" y="23"/>
                  <a:pt x="55" y="25"/>
                </a:cubicBezTo>
                <a:cubicBezTo>
                  <a:pt x="53" y="27"/>
                  <a:pt x="50" y="30"/>
                  <a:pt x="48" y="32"/>
                </a:cubicBezTo>
                <a:close/>
                <a:moveTo>
                  <a:pt x="75" y="42"/>
                </a:moveTo>
                <a:cubicBezTo>
                  <a:pt x="82" y="43"/>
                  <a:pt x="87" y="44"/>
                  <a:pt x="92" y="45"/>
                </a:cubicBezTo>
                <a:cubicBezTo>
                  <a:pt x="99" y="48"/>
                  <a:pt x="104" y="51"/>
                  <a:pt x="104" y="54"/>
                </a:cubicBezTo>
                <a:cubicBezTo>
                  <a:pt x="104" y="56"/>
                  <a:pt x="99" y="59"/>
                  <a:pt x="92" y="62"/>
                </a:cubicBezTo>
                <a:cubicBezTo>
                  <a:pt x="89" y="63"/>
                  <a:pt x="87" y="63"/>
                  <a:pt x="84" y="64"/>
                </a:cubicBezTo>
                <a:cubicBezTo>
                  <a:pt x="82" y="58"/>
                  <a:pt x="80" y="51"/>
                  <a:pt x="77" y="44"/>
                </a:cubicBezTo>
                <a:cubicBezTo>
                  <a:pt x="76" y="44"/>
                  <a:pt x="76" y="43"/>
                  <a:pt x="75" y="42"/>
                </a:cubicBezTo>
                <a:close/>
                <a:moveTo>
                  <a:pt x="75" y="66"/>
                </a:moveTo>
                <a:cubicBezTo>
                  <a:pt x="73" y="60"/>
                  <a:pt x="71" y="54"/>
                  <a:pt x="69" y="48"/>
                </a:cubicBezTo>
                <a:cubicBezTo>
                  <a:pt x="67" y="46"/>
                  <a:pt x="66" y="43"/>
                  <a:pt x="65" y="41"/>
                </a:cubicBezTo>
                <a:cubicBezTo>
                  <a:pt x="62" y="41"/>
                  <a:pt x="59" y="41"/>
                  <a:pt x="57" y="41"/>
                </a:cubicBezTo>
                <a:cubicBezTo>
                  <a:pt x="55" y="41"/>
                  <a:pt x="53" y="41"/>
                  <a:pt x="51" y="41"/>
                </a:cubicBezTo>
                <a:cubicBezTo>
                  <a:pt x="50" y="42"/>
                  <a:pt x="49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1" y="51"/>
                  <a:pt x="35" y="58"/>
                  <a:pt x="31" y="64"/>
                </a:cubicBezTo>
                <a:cubicBezTo>
                  <a:pt x="38" y="66"/>
                  <a:pt x="47" y="67"/>
                  <a:pt x="57" y="67"/>
                </a:cubicBezTo>
                <a:cubicBezTo>
                  <a:pt x="63" y="67"/>
                  <a:pt x="69" y="66"/>
                  <a:pt x="75" y="66"/>
                </a:cubicBezTo>
                <a:close/>
                <a:moveTo>
                  <a:pt x="22" y="62"/>
                </a:moveTo>
                <a:cubicBezTo>
                  <a:pt x="22" y="62"/>
                  <a:pt x="22" y="62"/>
                  <a:pt x="22" y="62"/>
                </a:cubicBezTo>
                <a:cubicBezTo>
                  <a:pt x="14" y="59"/>
                  <a:pt x="9" y="56"/>
                  <a:pt x="9" y="54"/>
                </a:cubicBezTo>
                <a:cubicBezTo>
                  <a:pt x="9" y="51"/>
                  <a:pt x="14" y="48"/>
                  <a:pt x="22" y="45"/>
                </a:cubicBezTo>
                <a:cubicBezTo>
                  <a:pt x="26" y="44"/>
                  <a:pt x="31" y="43"/>
                  <a:pt x="37" y="42"/>
                </a:cubicBezTo>
                <a:cubicBezTo>
                  <a:pt x="31" y="49"/>
                  <a:pt x="26" y="56"/>
                  <a:pt x="22" y="62"/>
                </a:cubicBezTo>
                <a:close/>
                <a:moveTo>
                  <a:pt x="64" y="50"/>
                </a:moveTo>
                <a:cubicBezTo>
                  <a:pt x="63" y="55"/>
                  <a:pt x="61" y="59"/>
                  <a:pt x="57" y="62"/>
                </a:cubicBezTo>
                <a:cubicBezTo>
                  <a:pt x="63" y="62"/>
                  <a:pt x="66" y="55"/>
                  <a:pt x="64" y="50"/>
                </a:cubicBezTo>
                <a:close/>
                <a:moveTo>
                  <a:pt x="49" y="57"/>
                </a:moveTo>
                <a:cubicBezTo>
                  <a:pt x="49" y="55"/>
                  <a:pt x="50" y="54"/>
                  <a:pt x="50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8" y="54"/>
                  <a:pt x="48" y="55"/>
                  <a:pt x="49" y="57"/>
                </a:cubicBezTo>
                <a:close/>
                <a:moveTo>
                  <a:pt x="49" y="50"/>
                </a:moveTo>
                <a:cubicBezTo>
                  <a:pt x="51" y="52"/>
                  <a:pt x="51" y="52"/>
                  <a:pt x="51" y="52"/>
                </a:cubicBezTo>
                <a:cubicBezTo>
                  <a:pt x="53" y="50"/>
                  <a:pt x="55" y="49"/>
                  <a:pt x="57" y="47"/>
                </a:cubicBezTo>
                <a:cubicBezTo>
                  <a:pt x="56" y="45"/>
                  <a:pt x="56" y="45"/>
                  <a:pt x="56" y="45"/>
                </a:cubicBezTo>
                <a:cubicBezTo>
                  <a:pt x="53" y="45"/>
                  <a:pt x="50" y="47"/>
                  <a:pt x="49" y="50"/>
                </a:cubicBezTo>
                <a:close/>
                <a:moveTo>
                  <a:pt x="58" y="45"/>
                </a:moveTo>
                <a:cubicBezTo>
                  <a:pt x="58" y="47"/>
                  <a:pt x="58" y="47"/>
                  <a:pt x="58" y="47"/>
                </a:cubicBezTo>
                <a:cubicBezTo>
                  <a:pt x="59" y="46"/>
                  <a:pt x="59" y="46"/>
                  <a:pt x="60" y="46"/>
                </a:cubicBezTo>
                <a:cubicBezTo>
                  <a:pt x="59" y="45"/>
                  <a:pt x="58" y="45"/>
                  <a:pt x="58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ldLvl="0" animBg="1"/>
      <p:bldP spid="21511" grpId="0" bldLvl="0" animBg="1"/>
      <p:bldP spid="21520" grpId="0" bldLvl="0" animBg="1"/>
      <p:bldP spid="21521" grpId="0" bldLvl="0" animBg="1"/>
      <p:bldP spid="4" grpId="0" bldLvl="0" animBg="1"/>
      <p:bldP spid="8" grpId="0" bldLvl="0" animBg="1"/>
      <p:bldP spid="2" grpId="0" bldLvl="0"/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26"/>
          <p:cNvSpPr/>
          <p:nvPr/>
        </p:nvSpPr>
        <p:spPr>
          <a:xfrm>
            <a:off x="307975" y="2656820"/>
            <a:ext cx="2695575" cy="503237"/>
          </a:xfrm>
          <a:prstGeom prst="rect">
            <a:avLst/>
          </a:prstGeom>
          <a:solidFill>
            <a:srgbClr val="0099FF"/>
          </a:solidFill>
          <a:ln w="9525">
            <a:noFill/>
          </a:ln>
        </p:spPr>
        <p:txBody>
          <a:bodyPr anchor="ctr"/>
          <a:p>
            <a:pPr indent="-342900" algn="ctr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代理池开启过程</a:t>
            </a:r>
            <a:endParaRPr lang="zh-CN" altLang="en-US" sz="12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indent="-342900" algn="ctr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(对代理的质量进行评分)</a:t>
            </a:r>
            <a:endParaRPr lang="zh-CN" altLang="en-US" sz="12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2" name="Rectangle 26"/>
          <p:cNvSpPr/>
          <p:nvPr/>
        </p:nvSpPr>
        <p:spPr>
          <a:xfrm>
            <a:off x="338138" y="1242009"/>
            <a:ext cx="2697162" cy="228600"/>
          </a:xfrm>
          <a:prstGeom prst="rect">
            <a:avLst/>
          </a:prstGeom>
          <a:solidFill>
            <a:srgbClr val="0099FF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21509" name="Rectangle 37"/>
          <p:cNvSpPr/>
          <p:nvPr/>
        </p:nvSpPr>
        <p:spPr>
          <a:xfrm>
            <a:off x="3140075" y="612005"/>
            <a:ext cx="3216275" cy="148082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21511" name="Rectangle 46"/>
          <p:cNvSpPr/>
          <p:nvPr/>
        </p:nvSpPr>
        <p:spPr>
          <a:xfrm>
            <a:off x="3139758" y="4050030"/>
            <a:ext cx="3216275" cy="20653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pic>
        <p:nvPicPr>
          <p:cNvPr id="21516" name="Picture 52" descr="C:\Users\XX\Desktop\图片23.png图片23"/>
          <p:cNvPicPr/>
          <p:nvPr/>
        </p:nvPicPr>
        <p:blipFill>
          <a:blip r:embed="rId3"/>
          <a:stretch>
            <a:fillRect/>
          </a:stretch>
        </p:blipFill>
        <p:spPr>
          <a:xfrm>
            <a:off x="338138" y="504004"/>
            <a:ext cx="2703512" cy="702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20" name="Rectangle 25"/>
          <p:cNvSpPr/>
          <p:nvPr/>
        </p:nvSpPr>
        <p:spPr>
          <a:xfrm>
            <a:off x="3140075" y="220663"/>
            <a:ext cx="3208338" cy="365125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indent="-342900" algn="ctr">
              <a:spcBef>
                <a:spcPct val="20000"/>
              </a:spcBef>
            </a:pPr>
            <a:r>
              <a:rPr lang="en-US" altLang="zh-CN" sz="1200" b="1" dirty="0">
                <a:solidFill>
                  <a:srgbClr val="0099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代理池开启过程(对代理的质量进行评分)</a:t>
            </a:r>
            <a:endParaRPr lang="en-US" altLang="zh-CN" sz="1200" b="1" dirty="0">
              <a:solidFill>
                <a:srgbClr val="0099FF"/>
              </a:solidFill>
              <a:latin typeface="Calibri" panose="020F050202020403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21521" name="Rectangle 26"/>
          <p:cNvSpPr/>
          <p:nvPr/>
        </p:nvSpPr>
        <p:spPr>
          <a:xfrm>
            <a:off x="346075" y="244475"/>
            <a:ext cx="2695575" cy="227013"/>
          </a:xfrm>
          <a:prstGeom prst="rect">
            <a:avLst/>
          </a:prstGeom>
          <a:solidFill>
            <a:srgbClr val="0099FF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21526" name="Rectangle 60"/>
          <p:cNvSpPr/>
          <p:nvPr/>
        </p:nvSpPr>
        <p:spPr>
          <a:xfrm>
            <a:off x="307975" y="244475"/>
            <a:ext cx="28225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保存为csv格式命令</a:t>
            </a:r>
            <a:endParaRPr lang="zh-CN" altLang="en-US" sz="12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" name="Rectangle 37"/>
          <p:cNvSpPr/>
          <p:nvPr/>
        </p:nvSpPr>
        <p:spPr>
          <a:xfrm>
            <a:off x="3130550" y="2098815"/>
            <a:ext cx="3216910" cy="194119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pic>
        <p:nvPicPr>
          <p:cNvPr id="5" name="Picture 52" descr="C:\Users\XX\Desktop\图片24.png图片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1494011"/>
            <a:ext cx="2706688" cy="1123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2" descr="C:\Users\XX\Desktop\图片25.png图片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80" y="3204023"/>
            <a:ext cx="2682875" cy="271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52" descr="C:\Users\XX\Desktop\图片29.png图片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455" y="296545"/>
            <a:ext cx="2266950" cy="1687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26"/>
          <p:cNvSpPr/>
          <p:nvPr/>
        </p:nvSpPr>
        <p:spPr>
          <a:xfrm>
            <a:off x="6434455" y="1995170"/>
            <a:ext cx="2280920" cy="274320"/>
          </a:xfrm>
          <a:prstGeom prst="rect">
            <a:avLst/>
          </a:prstGeom>
          <a:solidFill>
            <a:srgbClr val="0099FF"/>
          </a:solidFill>
          <a:ln w="9525">
            <a:noFill/>
          </a:ln>
        </p:spPr>
        <p:txBody>
          <a:bodyPr anchor="ctr"/>
          <a:p>
            <a:pPr indent="-342900" algn="ctr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Sansation" pitchFamily="2" charset="0"/>
              </a:rPr>
              <a:t>收集数据过程</a:t>
            </a:r>
            <a:endParaRPr lang="zh-CN" altLang="en-US" sz="12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Sansation" pitchFamily="2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654165" y="2969260"/>
            <a:ext cx="3960813" cy="39592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471" name="TextBox 64"/>
          <p:cNvSpPr txBox="1"/>
          <p:nvPr/>
        </p:nvSpPr>
        <p:spPr>
          <a:xfrm>
            <a:off x="6799898" y="4279900"/>
            <a:ext cx="2501900" cy="1814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Calibri" panose="020F0502020204030204" pitchFamily="34" charset="0"/>
              </a:rPr>
              <a:t>Part 5</a:t>
            </a:r>
            <a:endParaRPr lang="en-US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Calibri" panose="020F0502020204030204" pitchFamily="34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系统测试</a:t>
            </a:r>
            <a:endParaRPr lang="zh-CN" altLang="en-US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项目运行图</a:t>
            </a:r>
            <a:endParaRPr lang="zh-CN" altLang="en-US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  <a:p>
            <a:endParaRPr lang="zh-CN" altLang="en-US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sp>
        <p:nvSpPr>
          <p:cNvPr id="19472" name="页脚占位符 1"/>
          <p:cNvSpPr/>
          <p:nvPr/>
        </p:nvSpPr>
        <p:spPr>
          <a:xfrm>
            <a:off x="323850" y="6359525"/>
            <a:ext cx="6629400" cy="390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400">
                <a:solidFill>
                  <a:srgbClr val="0065B0"/>
                </a:solidFill>
                <a:latin typeface="方正兰亭粗黑_GBK" charset="-122"/>
                <a:ea typeface="黑体" panose="02010609060101010101" charset="-122"/>
                <a:sym typeface="方正兰亭粗黑_GBK" charset="-122"/>
              </a:rPr>
              <a:t>基于Python的广州二手房信息爬取数据分析</a:t>
            </a:r>
            <a:endParaRPr lang="en-US" altLang="zh-CN" sz="1400">
              <a:solidFill>
                <a:srgbClr val="7F7F7F"/>
              </a:solidFill>
              <a:latin typeface="方正兰亭粗黑_GBK" charset="-122"/>
              <a:ea typeface="宋体" panose="02010600030101010101" pitchFamily="2" charset="-122"/>
              <a:sym typeface="方正兰亭粗黑_GBK" charset="-122"/>
            </a:endParaRPr>
          </a:p>
        </p:txBody>
      </p:sp>
      <p:sp>
        <p:nvSpPr>
          <p:cNvPr id="19473" name="Freeform 43"/>
          <p:cNvSpPr>
            <a:spLocks noEditPoints="1"/>
          </p:cNvSpPr>
          <p:nvPr/>
        </p:nvSpPr>
        <p:spPr>
          <a:xfrm>
            <a:off x="7354253" y="3309303"/>
            <a:ext cx="984250" cy="1041400"/>
          </a:xfrm>
          <a:custGeom>
            <a:avLst/>
            <a:gdLst/>
            <a:ahLst/>
            <a:cxnLst>
              <a:cxn ang="0">
                <a:pos x="592062" y="521165"/>
              </a:cxn>
              <a:cxn ang="0">
                <a:pos x="391805" y="521165"/>
              </a:cxn>
              <a:cxn ang="0">
                <a:pos x="417926" y="308838"/>
              </a:cxn>
              <a:cxn ang="0">
                <a:pos x="0" y="521165"/>
              </a:cxn>
              <a:cxn ang="0">
                <a:pos x="148015" y="897561"/>
              </a:cxn>
              <a:cxn ang="0">
                <a:pos x="539821" y="752793"/>
              </a:cxn>
              <a:cxn ang="0">
                <a:pos x="330858" y="810701"/>
              </a:cxn>
              <a:cxn ang="0">
                <a:pos x="226376" y="704537"/>
              </a:cxn>
              <a:cxn ang="0">
                <a:pos x="496287" y="733491"/>
              </a:cxn>
              <a:cxn ang="0">
                <a:pos x="687836" y="791398"/>
              </a:cxn>
              <a:cxn ang="0">
                <a:pos x="557234" y="858957"/>
              </a:cxn>
              <a:cxn ang="0">
                <a:pos x="452753" y="858957"/>
              </a:cxn>
              <a:cxn ang="0">
                <a:pos x="696543" y="1013376"/>
              </a:cxn>
              <a:cxn ang="0">
                <a:pos x="748784" y="704537"/>
              </a:cxn>
              <a:cxn ang="0">
                <a:pos x="983868" y="521165"/>
              </a:cxn>
              <a:cxn ang="0">
                <a:pos x="609475" y="308838"/>
              </a:cxn>
              <a:cxn ang="0">
                <a:pos x="661716" y="221977"/>
              </a:cxn>
              <a:cxn ang="0">
                <a:pos x="766198" y="318489"/>
              </a:cxn>
              <a:cxn ang="0">
                <a:pos x="835852" y="135116"/>
              </a:cxn>
              <a:cxn ang="0">
                <a:pos x="548528" y="193024"/>
              </a:cxn>
              <a:cxn ang="0">
                <a:pos x="287324" y="28953"/>
              </a:cxn>
              <a:cxn ang="0">
                <a:pos x="226376" y="279884"/>
              </a:cxn>
              <a:cxn ang="0">
                <a:pos x="296031" y="241280"/>
              </a:cxn>
              <a:cxn ang="0">
                <a:pos x="426633" y="173721"/>
              </a:cxn>
              <a:cxn ang="0">
                <a:pos x="417926" y="308838"/>
              </a:cxn>
              <a:cxn ang="0">
                <a:pos x="801025" y="434304"/>
              </a:cxn>
              <a:cxn ang="0">
                <a:pos x="801025" y="598374"/>
              </a:cxn>
              <a:cxn ang="0">
                <a:pos x="670423" y="424652"/>
              </a:cxn>
              <a:cxn ang="0">
                <a:pos x="653009" y="636979"/>
              </a:cxn>
              <a:cxn ang="0">
                <a:pos x="565941" y="395699"/>
              </a:cxn>
              <a:cxn ang="0">
                <a:pos x="444046" y="395699"/>
              </a:cxn>
              <a:cxn ang="0">
                <a:pos x="409219" y="424652"/>
              </a:cxn>
              <a:cxn ang="0">
                <a:pos x="496287" y="646630"/>
              </a:cxn>
              <a:cxn ang="0">
                <a:pos x="191549" y="598374"/>
              </a:cxn>
              <a:cxn ang="0">
                <a:pos x="78361" y="521165"/>
              </a:cxn>
              <a:cxn ang="0">
                <a:pos x="322151" y="405350"/>
              </a:cxn>
              <a:cxn ang="0">
                <a:pos x="557234" y="482560"/>
              </a:cxn>
              <a:cxn ang="0">
                <a:pos x="557234" y="482560"/>
              </a:cxn>
              <a:cxn ang="0">
                <a:pos x="435339" y="511513"/>
              </a:cxn>
              <a:cxn ang="0">
                <a:pos x="426633" y="550118"/>
              </a:cxn>
              <a:cxn ang="0">
                <a:pos x="444046" y="501862"/>
              </a:cxn>
              <a:cxn ang="0">
                <a:pos x="487580" y="434304"/>
              </a:cxn>
              <a:cxn ang="0">
                <a:pos x="504994" y="434304"/>
              </a:cxn>
              <a:cxn ang="0">
                <a:pos x="522407" y="443955"/>
              </a:cxn>
            </a:cxnLst>
            <a:pathLst>
              <a:path w="113" h="108">
                <a:moveTo>
                  <a:pt x="57" y="42"/>
                </a:moveTo>
                <a:cubicBezTo>
                  <a:pt x="63" y="42"/>
                  <a:pt x="68" y="47"/>
                  <a:pt x="68" y="54"/>
                </a:cubicBezTo>
                <a:cubicBezTo>
                  <a:pt x="68" y="60"/>
                  <a:pt x="63" y="65"/>
                  <a:pt x="57" y="65"/>
                </a:cubicBezTo>
                <a:cubicBezTo>
                  <a:pt x="50" y="65"/>
                  <a:pt x="45" y="60"/>
                  <a:pt x="45" y="54"/>
                </a:cubicBezTo>
                <a:cubicBezTo>
                  <a:pt x="45" y="47"/>
                  <a:pt x="50" y="42"/>
                  <a:pt x="57" y="42"/>
                </a:cubicBezTo>
                <a:close/>
                <a:moveTo>
                  <a:pt x="48" y="32"/>
                </a:moveTo>
                <a:cubicBezTo>
                  <a:pt x="36" y="32"/>
                  <a:pt x="26" y="34"/>
                  <a:pt x="19" y="37"/>
                </a:cubicBezTo>
                <a:cubicBezTo>
                  <a:pt x="7" y="41"/>
                  <a:pt x="0" y="47"/>
                  <a:pt x="0" y="54"/>
                </a:cubicBezTo>
                <a:cubicBezTo>
                  <a:pt x="0" y="60"/>
                  <a:pt x="7" y="66"/>
                  <a:pt x="17" y="70"/>
                </a:cubicBezTo>
                <a:cubicBezTo>
                  <a:pt x="13" y="80"/>
                  <a:pt x="12" y="89"/>
                  <a:pt x="17" y="93"/>
                </a:cubicBezTo>
                <a:cubicBezTo>
                  <a:pt x="22" y="98"/>
                  <a:pt x="31" y="98"/>
                  <a:pt x="42" y="92"/>
                </a:cubicBezTo>
                <a:cubicBezTo>
                  <a:pt x="48" y="89"/>
                  <a:pt x="55" y="84"/>
                  <a:pt x="62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4" y="81"/>
                  <a:pt x="41" y="83"/>
                  <a:pt x="38" y="84"/>
                </a:cubicBezTo>
                <a:cubicBezTo>
                  <a:pt x="31" y="88"/>
                  <a:pt x="25" y="89"/>
                  <a:pt x="23" y="87"/>
                </a:cubicBezTo>
                <a:cubicBezTo>
                  <a:pt x="21" y="85"/>
                  <a:pt x="23" y="80"/>
                  <a:pt x="26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35" y="75"/>
                  <a:pt x="45" y="76"/>
                  <a:pt x="57" y="76"/>
                </a:cubicBezTo>
                <a:cubicBezTo>
                  <a:pt x="64" y="76"/>
                  <a:pt x="71" y="75"/>
                  <a:pt x="77" y="74"/>
                </a:cubicBezTo>
                <a:cubicBezTo>
                  <a:pt x="78" y="77"/>
                  <a:pt x="78" y="80"/>
                  <a:pt x="79" y="82"/>
                </a:cubicBezTo>
                <a:cubicBezTo>
                  <a:pt x="79" y="90"/>
                  <a:pt x="79" y="95"/>
                  <a:pt x="76" y="96"/>
                </a:cubicBezTo>
                <a:cubicBezTo>
                  <a:pt x="74" y="98"/>
                  <a:pt x="69" y="95"/>
                  <a:pt x="64" y="89"/>
                </a:cubicBezTo>
                <a:cubicBezTo>
                  <a:pt x="62" y="88"/>
                  <a:pt x="61" y="86"/>
                  <a:pt x="60" y="84"/>
                </a:cubicBezTo>
                <a:cubicBezTo>
                  <a:pt x="52" y="89"/>
                  <a:pt x="52" y="89"/>
                  <a:pt x="52" y="89"/>
                </a:cubicBezTo>
                <a:cubicBezTo>
                  <a:pt x="54" y="91"/>
                  <a:pt x="56" y="93"/>
                  <a:pt x="57" y="95"/>
                </a:cubicBezTo>
                <a:cubicBezTo>
                  <a:pt x="65" y="104"/>
                  <a:pt x="74" y="108"/>
                  <a:pt x="80" y="105"/>
                </a:cubicBezTo>
                <a:cubicBezTo>
                  <a:pt x="86" y="102"/>
                  <a:pt x="89" y="93"/>
                  <a:pt x="88" y="81"/>
                </a:cubicBezTo>
                <a:cubicBezTo>
                  <a:pt x="87" y="79"/>
                  <a:pt x="87" y="76"/>
                  <a:pt x="86" y="73"/>
                </a:cubicBezTo>
                <a:cubicBezTo>
                  <a:pt x="89" y="72"/>
                  <a:pt x="92" y="71"/>
                  <a:pt x="95" y="70"/>
                </a:cubicBezTo>
                <a:cubicBezTo>
                  <a:pt x="106" y="67"/>
                  <a:pt x="113" y="61"/>
                  <a:pt x="113" y="54"/>
                </a:cubicBezTo>
                <a:cubicBezTo>
                  <a:pt x="113" y="47"/>
                  <a:pt x="106" y="41"/>
                  <a:pt x="95" y="37"/>
                </a:cubicBezTo>
                <a:cubicBezTo>
                  <a:pt x="88" y="35"/>
                  <a:pt x="80" y="33"/>
                  <a:pt x="70" y="32"/>
                </a:cubicBezTo>
                <a:cubicBezTo>
                  <a:pt x="69" y="31"/>
                  <a:pt x="69" y="29"/>
                  <a:pt x="68" y="28"/>
                </a:cubicBezTo>
                <a:cubicBezTo>
                  <a:pt x="70" y="26"/>
                  <a:pt x="73" y="24"/>
                  <a:pt x="76" y="23"/>
                </a:cubicBezTo>
                <a:cubicBezTo>
                  <a:pt x="83" y="20"/>
                  <a:pt x="88" y="18"/>
                  <a:pt x="90" y="20"/>
                </a:cubicBezTo>
                <a:cubicBezTo>
                  <a:pt x="92" y="22"/>
                  <a:pt x="91" y="27"/>
                  <a:pt x="88" y="33"/>
                </a:cubicBezTo>
                <a:cubicBezTo>
                  <a:pt x="97" y="35"/>
                  <a:pt x="97" y="35"/>
                  <a:pt x="97" y="35"/>
                </a:cubicBezTo>
                <a:cubicBezTo>
                  <a:pt x="101" y="26"/>
                  <a:pt x="101" y="18"/>
                  <a:pt x="96" y="14"/>
                </a:cubicBezTo>
                <a:cubicBezTo>
                  <a:pt x="91" y="9"/>
                  <a:pt x="82" y="10"/>
                  <a:pt x="72" y="15"/>
                </a:cubicBezTo>
                <a:cubicBezTo>
                  <a:pt x="69" y="16"/>
                  <a:pt x="66" y="18"/>
                  <a:pt x="63" y="20"/>
                </a:cubicBezTo>
                <a:cubicBezTo>
                  <a:pt x="60" y="17"/>
                  <a:pt x="58" y="15"/>
                  <a:pt x="56" y="12"/>
                </a:cubicBezTo>
                <a:cubicBezTo>
                  <a:pt x="48" y="4"/>
                  <a:pt x="39" y="0"/>
                  <a:pt x="33" y="3"/>
                </a:cubicBezTo>
                <a:cubicBezTo>
                  <a:pt x="27" y="6"/>
                  <a:pt x="24" y="14"/>
                  <a:pt x="26" y="26"/>
                </a:cubicBezTo>
                <a:cubicBezTo>
                  <a:pt x="26" y="27"/>
                  <a:pt x="26" y="28"/>
                  <a:pt x="2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7"/>
                  <a:pt x="35" y="26"/>
                  <a:pt x="34" y="25"/>
                </a:cubicBezTo>
                <a:cubicBezTo>
                  <a:pt x="34" y="17"/>
                  <a:pt x="34" y="12"/>
                  <a:pt x="37" y="11"/>
                </a:cubicBezTo>
                <a:cubicBezTo>
                  <a:pt x="39" y="10"/>
                  <a:pt x="44" y="13"/>
                  <a:pt x="49" y="18"/>
                </a:cubicBezTo>
                <a:cubicBezTo>
                  <a:pt x="51" y="20"/>
                  <a:pt x="53" y="23"/>
                  <a:pt x="55" y="25"/>
                </a:cubicBezTo>
                <a:cubicBezTo>
                  <a:pt x="53" y="27"/>
                  <a:pt x="50" y="30"/>
                  <a:pt x="48" y="32"/>
                </a:cubicBezTo>
                <a:close/>
                <a:moveTo>
                  <a:pt x="75" y="42"/>
                </a:moveTo>
                <a:cubicBezTo>
                  <a:pt x="82" y="43"/>
                  <a:pt x="87" y="44"/>
                  <a:pt x="92" y="45"/>
                </a:cubicBezTo>
                <a:cubicBezTo>
                  <a:pt x="99" y="48"/>
                  <a:pt x="104" y="51"/>
                  <a:pt x="104" y="54"/>
                </a:cubicBezTo>
                <a:cubicBezTo>
                  <a:pt x="104" y="56"/>
                  <a:pt x="99" y="59"/>
                  <a:pt x="92" y="62"/>
                </a:cubicBezTo>
                <a:cubicBezTo>
                  <a:pt x="89" y="63"/>
                  <a:pt x="87" y="63"/>
                  <a:pt x="84" y="64"/>
                </a:cubicBezTo>
                <a:cubicBezTo>
                  <a:pt x="82" y="58"/>
                  <a:pt x="80" y="51"/>
                  <a:pt x="77" y="44"/>
                </a:cubicBezTo>
                <a:cubicBezTo>
                  <a:pt x="76" y="44"/>
                  <a:pt x="76" y="43"/>
                  <a:pt x="75" y="42"/>
                </a:cubicBezTo>
                <a:close/>
                <a:moveTo>
                  <a:pt x="75" y="66"/>
                </a:moveTo>
                <a:cubicBezTo>
                  <a:pt x="73" y="60"/>
                  <a:pt x="71" y="54"/>
                  <a:pt x="69" y="48"/>
                </a:cubicBezTo>
                <a:cubicBezTo>
                  <a:pt x="67" y="46"/>
                  <a:pt x="66" y="43"/>
                  <a:pt x="65" y="41"/>
                </a:cubicBezTo>
                <a:cubicBezTo>
                  <a:pt x="62" y="41"/>
                  <a:pt x="59" y="41"/>
                  <a:pt x="57" y="41"/>
                </a:cubicBezTo>
                <a:cubicBezTo>
                  <a:pt x="55" y="41"/>
                  <a:pt x="53" y="41"/>
                  <a:pt x="51" y="41"/>
                </a:cubicBezTo>
                <a:cubicBezTo>
                  <a:pt x="50" y="42"/>
                  <a:pt x="49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1" y="51"/>
                  <a:pt x="35" y="58"/>
                  <a:pt x="31" y="64"/>
                </a:cubicBezTo>
                <a:cubicBezTo>
                  <a:pt x="38" y="66"/>
                  <a:pt x="47" y="67"/>
                  <a:pt x="57" y="67"/>
                </a:cubicBezTo>
                <a:cubicBezTo>
                  <a:pt x="63" y="67"/>
                  <a:pt x="69" y="66"/>
                  <a:pt x="75" y="66"/>
                </a:cubicBezTo>
                <a:close/>
                <a:moveTo>
                  <a:pt x="22" y="62"/>
                </a:moveTo>
                <a:cubicBezTo>
                  <a:pt x="22" y="62"/>
                  <a:pt x="22" y="62"/>
                  <a:pt x="22" y="62"/>
                </a:cubicBezTo>
                <a:cubicBezTo>
                  <a:pt x="14" y="59"/>
                  <a:pt x="9" y="56"/>
                  <a:pt x="9" y="54"/>
                </a:cubicBezTo>
                <a:cubicBezTo>
                  <a:pt x="9" y="51"/>
                  <a:pt x="14" y="48"/>
                  <a:pt x="22" y="45"/>
                </a:cubicBezTo>
                <a:cubicBezTo>
                  <a:pt x="26" y="44"/>
                  <a:pt x="31" y="43"/>
                  <a:pt x="37" y="42"/>
                </a:cubicBezTo>
                <a:cubicBezTo>
                  <a:pt x="31" y="49"/>
                  <a:pt x="26" y="56"/>
                  <a:pt x="22" y="62"/>
                </a:cubicBezTo>
                <a:close/>
                <a:moveTo>
                  <a:pt x="64" y="50"/>
                </a:moveTo>
                <a:cubicBezTo>
                  <a:pt x="63" y="55"/>
                  <a:pt x="61" y="59"/>
                  <a:pt x="57" y="62"/>
                </a:cubicBezTo>
                <a:cubicBezTo>
                  <a:pt x="63" y="62"/>
                  <a:pt x="66" y="55"/>
                  <a:pt x="64" y="50"/>
                </a:cubicBezTo>
                <a:close/>
                <a:moveTo>
                  <a:pt x="49" y="57"/>
                </a:moveTo>
                <a:cubicBezTo>
                  <a:pt x="49" y="55"/>
                  <a:pt x="50" y="54"/>
                  <a:pt x="50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8" y="54"/>
                  <a:pt x="48" y="55"/>
                  <a:pt x="49" y="57"/>
                </a:cubicBezTo>
                <a:close/>
                <a:moveTo>
                  <a:pt x="49" y="50"/>
                </a:moveTo>
                <a:cubicBezTo>
                  <a:pt x="51" y="52"/>
                  <a:pt x="51" y="52"/>
                  <a:pt x="51" y="52"/>
                </a:cubicBezTo>
                <a:cubicBezTo>
                  <a:pt x="53" y="50"/>
                  <a:pt x="55" y="49"/>
                  <a:pt x="57" y="47"/>
                </a:cubicBezTo>
                <a:cubicBezTo>
                  <a:pt x="56" y="45"/>
                  <a:pt x="56" y="45"/>
                  <a:pt x="56" y="45"/>
                </a:cubicBezTo>
                <a:cubicBezTo>
                  <a:pt x="53" y="45"/>
                  <a:pt x="50" y="47"/>
                  <a:pt x="49" y="50"/>
                </a:cubicBezTo>
                <a:close/>
                <a:moveTo>
                  <a:pt x="58" y="45"/>
                </a:moveTo>
                <a:cubicBezTo>
                  <a:pt x="58" y="47"/>
                  <a:pt x="58" y="47"/>
                  <a:pt x="58" y="47"/>
                </a:cubicBezTo>
                <a:cubicBezTo>
                  <a:pt x="59" y="46"/>
                  <a:pt x="59" y="46"/>
                  <a:pt x="60" y="46"/>
                </a:cubicBezTo>
                <a:cubicBezTo>
                  <a:pt x="59" y="45"/>
                  <a:pt x="58" y="45"/>
                  <a:pt x="58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" name="Rectangle 60"/>
          <p:cNvSpPr/>
          <p:nvPr/>
        </p:nvSpPr>
        <p:spPr>
          <a:xfrm>
            <a:off x="279400" y="1252538"/>
            <a:ext cx="282257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运行程序命令</a:t>
            </a:r>
            <a:endParaRPr lang="zh-CN" altLang="en-US" sz="12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8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ldLvl="0" animBg="1"/>
      <p:bldP spid="21511" grpId="0" bldLvl="0" animBg="1"/>
      <p:bldP spid="21520" grpId="0" bldLvl="0" animBg="1"/>
      <p:bldP spid="21521" grpId="0" bldLvl="0" animBg="1"/>
      <p:bldP spid="21526" grpId="0" bldLvl="0"/>
      <p:bldP spid="4" grpId="0" bldLvl="0" animBg="1"/>
      <p:bldP spid="8" grpId="0" bldLvl="0" animBg="1"/>
      <p:bldP spid="11" grpId="0" bldLvl="0"/>
      <p:bldP spid="12" grpId="0" bldLvl="0" animBg="1"/>
      <p:bldP spid="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Straight Connector 17"/>
          <p:cNvSpPr/>
          <p:nvPr/>
        </p:nvSpPr>
        <p:spPr>
          <a:xfrm>
            <a:off x="0" y="30622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483" name="Straight Connector 18"/>
          <p:cNvSpPr/>
          <p:nvPr/>
        </p:nvSpPr>
        <p:spPr>
          <a:xfrm>
            <a:off x="0" y="31242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TextBox 4"/>
          <p:cNvSpPr txBox="1"/>
          <p:nvPr/>
        </p:nvSpPr>
        <p:spPr>
          <a:xfrm>
            <a:off x="4114800" y="2565400"/>
            <a:ext cx="2717800" cy="11064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noProof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rPr>
              <a:t>Part 6</a:t>
            </a:r>
            <a:endParaRPr lang="en-US" altLang="zh-CN" sz="6600" noProof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51050" y="2447925"/>
            <a:ext cx="1873250" cy="1871663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pic>
        <p:nvPicPr>
          <p:cNvPr id="20486" name="Picture 3" descr="C:\Users\ADRIEN~1.REY\AppData\Local\Temp\Rar$DR63.888\icons grid\plane_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2565400"/>
            <a:ext cx="1223962" cy="1633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4114800" y="3732213"/>
            <a:ext cx="3492500" cy="523875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0488" name="TextBox 2"/>
          <p:cNvSpPr txBox="1"/>
          <p:nvPr/>
        </p:nvSpPr>
        <p:spPr>
          <a:xfrm>
            <a:off x="4146550" y="3732213"/>
            <a:ext cx="34607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展望与总结</a:t>
            </a:r>
            <a:endParaRPr lang="zh-CN" altLang="en-US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grpSp>
        <p:nvGrpSpPr>
          <p:cNvPr id="20489" name="组合 5"/>
          <p:cNvGrpSpPr/>
          <p:nvPr/>
        </p:nvGrpSpPr>
        <p:grpSpPr>
          <a:xfrm>
            <a:off x="1676400" y="5514975"/>
            <a:ext cx="6030913" cy="1416050"/>
            <a:chOff x="2574714" y="5613920"/>
            <a:chExt cx="6029734" cy="1415480"/>
          </a:xfrm>
        </p:grpSpPr>
        <p:sp>
          <p:nvSpPr>
            <p:cNvPr id="7" name="等腰三角形 6"/>
            <p:cNvSpPr/>
            <p:nvPr/>
          </p:nvSpPr>
          <p:spPr>
            <a:xfrm>
              <a:off x="2574714" y="5998641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3607898" y="5613920"/>
              <a:ext cx="1972214" cy="1355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5081629" y="5938256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372200" y="6165304"/>
              <a:ext cx="1102803" cy="864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7076001" y="5938256"/>
              <a:ext cx="1528447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457200" y="584200"/>
            <a:ext cx="7620000" cy="563563"/>
          </a:xfrm>
        </p:spPr>
        <p:txBody>
          <a:bodyPr anchor="ctr"/>
          <a:p>
            <a:pPr algn="l">
              <a:buNone/>
            </a:pPr>
            <a:r>
              <a:rPr lang="en-US" altLang="zh-CN" sz="44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Part 6 展望与总结</a:t>
            </a:r>
            <a:endParaRPr lang="en-US" altLang="zh-CN" sz="4400" kern="1200">
              <a:solidFill>
                <a:srgbClr val="0070C0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506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2209800"/>
            <a:ext cx="3962400" cy="3657600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>
                <a:solidFill>
                  <a:srgbClr val="3F3F3F"/>
                </a:solidFill>
              </a:rPr>
              <a:t>该广州二手房房价数据爬取分析的爬虫系统主要是在学完Python课程后，对已有的课程知识加以运用，并学习新的技术有机地结合起来，里面运用了BScrapy、代理池、Cookie池等技术</a:t>
            </a:r>
            <a:endParaRPr lang="en-US" altLang="zh-CN" sz="1800">
              <a:solidFill>
                <a:srgbClr val="3F3F3F"/>
              </a:solidFill>
            </a:endParaRPr>
          </a:p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800">
                <a:solidFill>
                  <a:srgbClr val="3F3F3F"/>
                </a:solidFill>
              </a:rPr>
              <a:t>爬取到了关于广州二手房的户型数量分布—以市区划分、户型数量分布、面积分布、户型和关注人数分布、小区数量分布等信息，并对数据加以可视化分析。</a:t>
            </a:r>
            <a:endParaRPr lang="en-US" altLang="zh-CN" sz="1800">
              <a:solidFill>
                <a:srgbClr val="3F3F3F"/>
              </a:solidFill>
            </a:endParaRPr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724400" y="2209800"/>
            <a:ext cx="3962400" cy="3683000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lnSpc>
                <a:spcPct val="110000"/>
              </a:lnSpc>
              <a:buNone/>
            </a:pPr>
            <a:r>
              <a:rPr lang="en-US" altLang="zh-CN" sz="1800">
                <a:solidFill>
                  <a:srgbClr val="3F3F3F"/>
                </a:solidFill>
              </a:rPr>
              <a:t>爬虫系统的设计与实现涉及多方面的理论、方法和技术，本系统也还有许多新的问题需要解决，需要在实际应用中不断积累和完善，还需要做进一步的研究和开发。</a:t>
            </a:r>
            <a:endParaRPr lang="en-US" altLang="zh-CN" sz="1800">
              <a:solidFill>
                <a:srgbClr val="3F3F3F"/>
              </a:solidFill>
            </a:endParaRPr>
          </a:p>
          <a:p>
            <a:pPr lvl="0" indent="-342900">
              <a:lnSpc>
                <a:spcPct val="110000"/>
              </a:lnSpc>
              <a:buNone/>
            </a:pPr>
            <a:r>
              <a:rPr lang="en-US" altLang="zh-CN" sz="1800">
                <a:solidFill>
                  <a:srgbClr val="3F3F3F"/>
                </a:solidFill>
                <a:sym typeface="黑体" panose="02010609060101010101" charset="-122"/>
              </a:rPr>
              <a:t>功能展望：</a:t>
            </a:r>
            <a:r>
              <a:rPr lang="en-US" altLang="zh-CN" sz="1800">
                <a:solidFill>
                  <a:srgbClr val="3F3F3F"/>
                </a:solidFill>
              </a:rPr>
              <a:t>怎样把爬虫系统和人工智能结合起来，使得人工智能能够自动在网上爬取庞大的网络数据，从而实现不断巨量的自我深度学习呢？如果能够实现这个功能，那只需要时间的积累，这个人工智能也将变得无比的智能与强大</a:t>
            </a:r>
            <a:endParaRPr lang="en-US" altLang="zh-CN" sz="1300">
              <a:solidFill>
                <a:srgbClr val="3F3F3F"/>
              </a:solidFill>
            </a:endParaRPr>
          </a:p>
          <a:p>
            <a:pPr lvl="0" indent="-342900">
              <a:spcBef>
                <a:spcPct val="0"/>
              </a:spcBef>
              <a:buNone/>
            </a:pPr>
            <a:endParaRPr lang="en-US" altLang="zh-CN" sz="1300">
              <a:solidFill>
                <a:srgbClr val="3F3F3F"/>
              </a:solidFill>
            </a:endParaRPr>
          </a:p>
          <a:p>
            <a:pPr lvl="0" indent="-342900">
              <a:spcBef>
                <a:spcPct val="0"/>
              </a:spcBef>
              <a:buNone/>
            </a:pPr>
            <a:endParaRPr lang="en-US" altLang="zh-CN" sz="1300">
              <a:solidFill>
                <a:srgbClr val="3F3F3F"/>
              </a:solidFill>
            </a:endParaRPr>
          </a:p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300">
              <a:solidFill>
                <a:srgbClr val="3F3F3F"/>
              </a:solidFill>
            </a:endParaRPr>
          </a:p>
        </p:txBody>
      </p:sp>
      <p:sp>
        <p:nvSpPr>
          <p:cNvPr id="2150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09600" y="1727200"/>
            <a:ext cx="3527425" cy="320675"/>
          </a:xfrm>
          <a:solidFill>
            <a:srgbClr val="0070C0"/>
          </a:solidFill>
        </p:spPr>
        <p:txBody>
          <a:bodyPr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400">
                <a:solidFill>
                  <a:schemeClr val="bg1"/>
                </a:solidFill>
                <a:latin typeface="方正兰亭粗黑_GBK" charset="-122"/>
              </a:rPr>
              <a:t>总结</a:t>
            </a:r>
            <a:endParaRPr lang="en-US" altLang="zh-CN" sz="14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21509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800600" y="1727200"/>
            <a:ext cx="3578225" cy="320675"/>
          </a:xfrm>
          <a:solidFill>
            <a:srgbClr val="0070C0"/>
          </a:solidFill>
        </p:spPr>
        <p:txBody>
          <a:bodyPr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400">
                <a:solidFill>
                  <a:schemeClr val="bg1"/>
                </a:solidFill>
                <a:latin typeface="方正兰亭粗黑_GBK" charset="-122"/>
              </a:rPr>
              <a:t>展望</a:t>
            </a:r>
            <a:endParaRPr lang="en-US" altLang="zh-CN" sz="14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18449" name="页脚占位符 1"/>
          <p:cNvSpPr/>
          <p:nvPr/>
        </p:nvSpPr>
        <p:spPr>
          <a:xfrm>
            <a:off x="323850" y="6359525"/>
            <a:ext cx="6629400" cy="390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400">
                <a:solidFill>
                  <a:srgbClr val="0065B0"/>
                </a:solidFill>
                <a:latin typeface="方正兰亭粗黑_GBK" charset="-122"/>
                <a:ea typeface="黑体" panose="02010609060101010101" charset="-122"/>
                <a:sym typeface="方正兰亭粗黑_GBK" charset="-122"/>
              </a:rPr>
              <a:t>基于Python的广州二手房信息爬取数据分析</a:t>
            </a:r>
            <a:endParaRPr lang="en-US" altLang="zh-CN" sz="1400">
              <a:solidFill>
                <a:srgbClr val="7F7F7F"/>
              </a:solidFill>
              <a:latin typeface="方正兰亭粗黑_GBK" charset="-122"/>
              <a:ea typeface="宋体" panose="02010600030101010101" pitchFamily="2" charset="-122"/>
              <a:sym typeface="方正兰亭粗黑_GBK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7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78" name="Rectangle 16"/>
          <p:cNvSpPr/>
          <p:nvPr/>
        </p:nvSpPr>
        <p:spPr>
          <a:xfrm>
            <a:off x="0" y="2260600"/>
            <a:ext cx="228600" cy="17272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zh-CN" sz="1600">
              <a:solidFill>
                <a:srgbClr val="0C0C0C"/>
              </a:solidFill>
              <a:latin typeface="方正兰亭粗黑_GBK" charset="-122"/>
              <a:ea typeface="宋体" panose="02010600030101010101" pitchFamily="2" charset="-122"/>
              <a:sym typeface="方正兰亭粗黑_GBK" charset="-122"/>
            </a:endParaRPr>
          </a:p>
        </p:txBody>
      </p:sp>
      <p:sp>
        <p:nvSpPr>
          <p:cNvPr id="50179" name="Straight Connector 17"/>
          <p:cNvSpPr/>
          <p:nvPr/>
        </p:nvSpPr>
        <p:spPr>
          <a:xfrm>
            <a:off x="0" y="30622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180" name="Straight Connector 18"/>
          <p:cNvSpPr/>
          <p:nvPr/>
        </p:nvSpPr>
        <p:spPr>
          <a:xfrm>
            <a:off x="0" y="31242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181" name="Text Placeholder 2"/>
          <p:cNvSpPr>
            <a:spLocks noGrp="1"/>
          </p:cNvSpPr>
          <p:nvPr>
            <p:ph sz="quarter" idx="4294967295"/>
          </p:nvPr>
        </p:nvSpPr>
        <p:spPr>
          <a:xfrm>
            <a:off x="381000" y="2286000"/>
            <a:ext cx="8153400" cy="1295400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lnSpc>
                <a:spcPct val="80000"/>
              </a:lnSpc>
              <a:buNone/>
            </a:pPr>
            <a:r>
              <a:rPr lang="en-US" altLang="zh-CN" sz="4800">
                <a:latin typeface="方正兰亭粗黑_GBK" charset="-122"/>
              </a:rPr>
              <a:t>THANKS </a:t>
            </a:r>
            <a:r>
              <a:rPr lang="en-US" altLang="zh-CN" sz="4800">
                <a:solidFill>
                  <a:srgbClr val="0065B0"/>
                </a:solidFill>
                <a:latin typeface="方正兰亭粗黑_GBK" charset="-122"/>
              </a:rPr>
              <a:t>FOR YOUR TIME</a:t>
            </a:r>
            <a:endParaRPr lang="zh-CN" altLang="en-US" sz="4800">
              <a:latin typeface="方正兰亭粗黑_GBK" charset="-122"/>
            </a:endParaRPr>
          </a:p>
        </p:txBody>
      </p:sp>
      <p:sp>
        <p:nvSpPr>
          <p:cNvPr id="50182" name="Text Placeholder 3"/>
          <p:cNvSpPr>
            <a:spLocks noGrp="1"/>
          </p:cNvSpPr>
          <p:nvPr>
            <p:ph sz="quarter" idx="4294967295"/>
          </p:nvPr>
        </p:nvSpPr>
        <p:spPr>
          <a:xfrm>
            <a:off x="457200" y="3352800"/>
            <a:ext cx="6477000" cy="762000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7F7F7F"/>
                </a:solidFill>
                <a:sym typeface="方正兰亭粗黑_GBK" charset="-122"/>
              </a:rPr>
              <a:t>基于Python的广州二手房信息爬取数据分析</a:t>
            </a:r>
            <a:endParaRPr lang="en-US" altLang="zh-CN" sz="1400" kern="1200">
              <a:solidFill>
                <a:srgbClr val="0065B0"/>
              </a:solidFill>
              <a:latin typeface="+mj-lt"/>
              <a:ea typeface="+mj-ea"/>
              <a:cs typeface="+mj-cs"/>
              <a:sym typeface="方正兰亭粗黑_GBK" charset="-122"/>
            </a:endParaRPr>
          </a:p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400">
              <a:solidFill>
                <a:srgbClr val="7F7F7F"/>
              </a:solidFill>
            </a:endParaRPr>
          </a:p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7F7F7F"/>
                </a:solidFill>
                <a:sym typeface="Arial" panose="020B0604020202020204" pitchFamily="34" charset="0"/>
              </a:rPr>
              <a:t>《Python数据分析与机器学习》课程设计</a:t>
            </a:r>
            <a:endParaRPr lang="zh-CN" altLang="en-US" sz="1400" kern="1200"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lvl="0" indent="-34290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7F7F7F"/>
                </a:solidFill>
              </a:rPr>
              <a:t> </a:t>
            </a:r>
            <a:endParaRPr lang="en-US" altLang="zh-CN" sz="1400">
              <a:solidFill>
                <a:srgbClr val="7F7F7F"/>
              </a:solidFill>
            </a:endParaRPr>
          </a:p>
          <a:p>
            <a:pPr lvl="0" indent="-342900">
              <a:spcBef>
                <a:spcPct val="0"/>
              </a:spcBef>
              <a:buNone/>
            </a:pPr>
            <a:endParaRPr lang="en-US" altLang="zh-CN" sz="1400">
              <a:solidFill>
                <a:srgbClr val="7F7F7F"/>
              </a:solidFill>
            </a:endParaRPr>
          </a:p>
          <a:p>
            <a:pPr lvl="0" indent="-342900">
              <a:buNone/>
            </a:pPr>
            <a:endParaRPr lang="en-US" altLang="zh-CN" sz="1400"/>
          </a:p>
        </p:txBody>
      </p:sp>
      <p:pic>
        <p:nvPicPr>
          <p:cNvPr id="50183" name="Picture 3" descr="C:\Users\ADRIEN~1.REY\AppData\Local\Temp\Rar$DR63.888\icons grid\plane_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25" y="2133600"/>
            <a:ext cx="1223963" cy="1633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"/>
          <p:cNvSpPr>
            <a:spLocks noGrp="1"/>
          </p:cNvSpPr>
          <p:nvPr>
            <p:ph type="ctrTitle"/>
          </p:nvPr>
        </p:nvSpPr>
        <p:spPr>
          <a:xfrm>
            <a:off x="457200" y="584200"/>
            <a:ext cx="8180388" cy="563563"/>
          </a:xfrm>
        </p:spPr>
        <p:txBody>
          <a:bodyPr anchor="ctr"/>
          <a:p>
            <a:pPr algn="l">
              <a:buSzPct val="1000"/>
              <a:buNone/>
            </a:pPr>
            <a:r>
              <a:rPr lang="en-US" altLang="zh-CN" sz="3200" kern="1200">
                <a:solidFill>
                  <a:srgbClr val="0065B0"/>
                </a:solidFill>
                <a:latin typeface="+mj-lt"/>
                <a:ea typeface="+mj-ea"/>
                <a:cs typeface="+mj-cs"/>
                <a:sym typeface="方正兰亭粗黑_GBK" charset="-122"/>
              </a:rPr>
              <a:t>基于Python的广州二手房信息爬取数据分析</a:t>
            </a:r>
            <a:endParaRPr lang="en-US" altLang="zh-CN" sz="3200" kern="1200">
              <a:solidFill>
                <a:srgbClr val="0070C0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146" name="Text Placeholder 9"/>
          <p:cNvSpPr>
            <a:spLocks noGrp="1"/>
          </p:cNvSpPr>
          <p:nvPr>
            <p:ph sz="quarter" idx="4294967295"/>
          </p:nvPr>
        </p:nvSpPr>
        <p:spPr>
          <a:xfrm>
            <a:off x="533400" y="3022600"/>
            <a:ext cx="2286000" cy="365125"/>
          </a:xfrm>
          <a:solidFill>
            <a:srgbClr val="0070C0"/>
          </a:solidFill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</a:rPr>
              <a:t>Part1 引言</a:t>
            </a:r>
            <a:endParaRPr lang="en-US" altLang="zh-CN" sz="16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6147" name="Text Placeholder 10"/>
          <p:cNvSpPr>
            <a:spLocks noGrp="1"/>
          </p:cNvSpPr>
          <p:nvPr>
            <p:ph sz="quarter" idx="4294967295"/>
          </p:nvPr>
        </p:nvSpPr>
        <p:spPr>
          <a:xfrm>
            <a:off x="3124200" y="3022600"/>
            <a:ext cx="2286000" cy="365125"/>
          </a:xfrm>
          <a:solidFill>
            <a:srgbClr val="0070C0"/>
          </a:solidFill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</a:rPr>
              <a:t>Part2 需求分析</a:t>
            </a:r>
            <a:endParaRPr lang="en-US" altLang="zh-CN" sz="16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6148" name="Text Placeholder 11"/>
          <p:cNvSpPr>
            <a:spLocks noGrp="1"/>
          </p:cNvSpPr>
          <p:nvPr>
            <p:ph sz="quarter" idx="4294967295"/>
          </p:nvPr>
        </p:nvSpPr>
        <p:spPr>
          <a:xfrm>
            <a:off x="5715000" y="3022600"/>
            <a:ext cx="2286000" cy="365125"/>
          </a:xfrm>
          <a:solidFill>
            <a:srgbClr val="0070C0"/>
          </a:solidFill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</a:rPr>
              <a:t>Part3 系统设计</a:t>
            </a:r>
            <a:endParaRPr lang="en-US" altLang="zh-CN" sz="1200">
              <a:solidFill>
                <a:schemeClr val="bg1"/>
              </a:solidFill>
              <a:latin typeface="方正兰亭粗黑_GBK" charset="-122"/>
            </a:endParaRPr>
          </a:p>
          <a:p>
            <a:pPr lvl="0" indent="-342900">
              <a:buNone/>
            </a:pPr>
            <a:endParaRPr lang="en-US" altLang="zh-CN" sz="1200">
              <a:solidFill>
                <a:schemeClr val="bg1"/>
              </a:solidFill>
              <a:latin typeface="方正兰亭粗黑_GBK" charset="-122"/>
            </a:endParaRPr>
          </a:p>
          <a:p>
            <a:pPr lvl="0" indent="-342900">
              <a:buNone/>
            </a:pPr>
            <a:endParaRPr lang="en-US" altLang="zh-CN" sz="12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6149" name="Text Placeholder 12"/>
          <p:cNvSpPr>
            <a:spLocks noGrp="1"/>
          </p:cNvSpPr>
          <p:nvPr>
            <p:ph sz="quarter" idx="4294967295"/>
          </p:nvPr>
        </p:nvSpPr>
        <p:spPr>
          <a:xfrm>
            <a:off x="533400" y="5359400"/>
            <a:ext cx="2286000" cy="365125"/>
          </a:xfrm>
          <a:solidFill>
            <a:srgbClr val="0070C0"/>
          </a:solidFill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</a:rPr>
              <a:t>Part4 系统实现</a:t>
            </a:r>
            <a:endParaRPr lang="en-US" altLang="zh-CN" sz="16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6150" name="Text Placeholder 13"/>
          <p:cNvSpPr>
            <a:spLocks noGrp="1"/>
          </p:cNvSpPr>
          <p:nvPr>
            <p:ph sz="quarter" idx="4294967295"/>
          </p:nvPr>
        </p:nvSpPr>
        <p:spPr>
          <a:xfrm>
            <a:off x="3124200" y="5359400"/>
            <a:ext cx="2286000" cy="365125"/>
          </a:xfrm>
          <a:solidFill>
            <a:srgbClr val="0070C0"/>
          </a:solidFill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</a:rPr>
              <a:t>Part5 系统测试</a:t>
            </a:r>
            <a:endParaRPr lang="en-US" altLang="zh-CN" sz="16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6151" name="Text Placeholder 14"/>
          <p:cNvSpPr>
            <a:spLocks noGrp="1"/>
          </p:cNvSpPr>
          <p:nvPr>
            <p:ph sz="quarter" idx="4294967295"/>
          </p:nvPr>
        </p:nvSpPr>
        <p:spPr>
          <a:xfrm>
            <a:off x="5715000" y="5359400"/>
            <a:ext cx="2286000" cy="365125"/>
          </a:xfrm>
          <a:solidFill>
            <a:srgbClr val="0070C0"/>
          </a:solidFill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</a:rPr>
              <a:t>Part6 展望与总结</a:t>
            </a:r>
            <a:endParaRPr lang="en-US" altLang="zh-CN" sz="1400">
              <a:solidFill>
                <a:schemeClr val="bg1"/>
              </a:solidFill>
              <a:latin typeface="方正兰亭粗黑_GBK" charset="-122"/>
            </a:endParaRPr>
          </a:p>
          <a:p>
            <a:pPr lvl="0" indent="-342900">
              <a:buNone/>
            </a:pPr>
            <a:endParaRPr lang="en-US" altLang="zh-CN" sz="1400">
              <a:solidFill>
                <a:schemeClr val="bg1"/>
              </a:solidFill>
              <a:latin typeface="方正兰亭粗黑_GBK" charset="-122"/>
            </a:endParaRPr>
          </a:p>
          <a:p>
            <a:pPr lvl="0" indent="-342900">
              <a:buNone/>
            </a:pPr>
            <a:endParaRPr lang="en-US" altLang="zh-CN" sz="14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6152" name="Picture Placeholder 2"/>
          <p:cNvSpPr>
            <a:spLocks noGrp="1"/>
          </p:cNvSpPr>
          <p:nvPr>
            <p:ph sz="quarter" idx="4294967295"/>
          </p:nvPr>
        </p:nvSpPr>
        <p:spPr>
          <a:xfrm>
            <a:off x="533400" y="1576388"/>
            <a:ext cx="2286000" cy="1276350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/>
            <a:r>
              <a:rPr lang="zh-CN" altLang="en-US" sz="1600"/>
              <a:t>背景介绍</a:t>
            </a:r>
            <a:endParaRPr lang="zh-CN" altLang="en-US" sz="1600"/>
          </a:p>
          <a:p>
            <a:pPr lvl="0" indent="-342900"/>
            <a:r>
              <a:rPr lang="zh-CN" altLang="en-US" sz="1600"/>
              <a:t>技术工具介绍</a:t>
            </a:r>
            <a:endParaRPr lang="zh-CN" altLang="en-US" sz="1600"/>
          </a:p>
          <a:p>
            <a:pPr lvl="0" indent="-342900"/>
            <a:r>
              <a:rPr lang="en-US" altLang="zh-CN" sz="1600"/>
              <a:t>项目分工</a:t>
            </a:r>
            <a:endParaRPr lang="en-US" altLang="zh-CN" sz="1600"/>
          </a:p>
        </p:txBody>
      </p:sp>
      <p:sp>
        <p:nvSpPr>
          <p:cNvPr id="6153" name="Picture Placeholder 3"/>
          <p:cNvSpPr>
            <a:spLocks noGrp="1"/>
          </p:cNvSpPr>
          <p:nvPr>
            <p:ph sz="quarter" idx="4294967295"/>
          </p:nvPr>
        </p:nvSpPr>
        <p:spPr>
          <a:xfrm>
            <a:off x="3036888" y="1641475"/>
            <a:ext cx="2373312" cy="1274763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lnSpc>
                <a:spcPct val="80000"/>
              </a:lnSpc>
            </a:pPr>
            <a:r>
              <a:rPr lang="zh-CN" altLang="en-US" sz="1600"/>
              <a:t>开发环境搭载</a:t>
            </a:r>
            <a:endParaRPr lang="zh-CN" altLang="en-US" sz="1600"/>
          </a:p>
          <a:p>
            <a:pPr lvl="0" indent="-342900">
              <a:lnSpc>
                <a:spcPct val="80000"/>
              </a:lnSpc>
            </a:pPr>
            <a:r>
              <a:rPr lang="zh-CN" altLang="en-US" sz="1600"/>
              <a:t>性能需求</a:t>
            </a:r>
            <a:r>
              <a:rPr lang="en-US" altLang="zh-CN" sz="1600"/>
              <a:t>&amp;</a:t>
            </a:r>
            <a:r>
              <a:rPr lang="zh-CN" altLang="en-US" sz="1600"/>
              <a:t>功能需求</a:t>
            </a:r>
            <a:endParaRPr lang="zh-CN" altLang="en-US" sz="1600"/>
          </a:p>
          <a:p>
            <a:pPr lvl="0" indent="-342900">
              <a:lnSpc>
                <a:spcPct val="80000"/>
              </a:lnSpc>
            </a:pPr>
            <a:r>
              <a:rPr lang="zh-CN" altLang="en-US" sz="1600"/>
              <a:t>机器学习算法介绍与应用</a:t>
            </a:r>
            <a:endParaRPr lang="zh-CN" altLang="en-US" sz="1600"/>
          </a:p>
        </p:txBody>
      </p:sp>
      <p:sp>
        <p:nvSpPr>
          <p:cNvPr id="6154" name="Picture Placeholder 4"/>
          <p:cNvSpPr>
            <a:spLocks noGrp="1"/>
          </p:cNvSpPr>
          <p:nvPr>
            <p:ph sz="quarter" idx="4294967295"/>
          </p:nvPr>
        </p:nvSpPr>
        <p:spPr>
          <a:xfrm>
            <a:off x="5715000" y="1498600"/>
            <a:ext cx="2362200" cy="1524000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/>
            <a:r>
              <a:rPr lang="zh-CN" altLang="en-US" sz="1600"/>
              <a:t>Scrapy框架介绍</a:t>
            </a:r>
            <a:endParaRPr lang="zh-CN" altLang="en-US" sz="1600"/>
          </a:p>
          <a:p>
            <a:pPr lvl="0" indent="-342900"/>
            <a:r>
              <a:rPr lang="zh-CN" altLang="en-US" sz="1600"/>
              <a:t>数据爬虫设计实现 </a:t>
            </a:r>
            <a:endParaRPr lang="zh-CN" altLang="en-US" sz="1600"/>
          </a:p>
          <a:p>
            <a:pPr lvl="0" indent="-342900"/>
            <a:r>
              <a:rPr lang="zh-CN" altLang="en-US" sz="1600"/>
              <a:t>功能框图</a:t>
            </a:r>
            <a:endParaRPr lang="zh-CN" altLang="en-US" sz="1600"/>
          </a:p>
          <a:p>
            <a:pPr lvl="0" indent="-342900"/>
            <a:r>
              <a:rPr lang="zh-CN" altLang="en-US" sz="1600"/>
              <a:t>设计流程图</a:t>
            </a:r>
            <a:endParaRPr lang="zh-CN" altLang="en-US" sz="1600"/>
          </a:p>
          <a:p>
            <a:pPr lvl="0" indent="-342900"/>
            <a:endParaRPr lang="zh-CN" altLang="en-US" sz="1600"/>
          </a:p>
        </p:txBody>
      </p:sp>
      <p:sp>
        <p:nvSpPr>
          <p:cNvPr id="6155" name="Picture Placeholder 5"/>
          <p:cNvSpPr>
            <a:spLocks noGrp="1"/>
          </p:cNvSpPr>
          <p:nvPr>
            <p:ph sz="quarter" idx="4294967295"/>
          </p:nvPr>
        </p:nvSpPr>
        <p:spPr>
          <a:xfrm>
            <a:off x="5791200" y="4021138"/>
            <a:ext cx="2286000" cy="1144587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/>
            <a:r>
              <a:rPr lang="zh-CN" altLang="en-US" sz="1600"/>
              <a:t>总结</a:t>
            </a:r>
            <a:endParaRPr lang="zh-CN" altLang="en-US" sz="1600"/>
          </a:p>
          <a:p>
            <a:pPr lvl="0" indent="-342900"/>
            <a:r>
              <a:rPr lang="zh-CN" altLang="en-US" sz="1600"/>
              <a:t>展望</a:t>
            </a:r>
            <a:endParaRPr lang="zh-CN" altLang="en-US" sz="1600"/>
          </a:p>
        </p:txBody>
      </p:sp>
      <p:sp>
        <p:nvSpPr>
          <p:cNvPr id="6156" name="Picture Placeholder 6"/>
          <p:cNvSpPr>
            <a:spLocks noGrp="1"/>
          </p:cNvSpPr>
          <p:nvPr>
            <p:ph sz="quarter" idx="4294967295"/>
          </p:nvPr>
        </p:nvSpPr>
        <p:spPr>
          <a:xfrm>
            <a:off x="3081338" y="4054475"/>
            <a:ext cx="2286000" cy="1077913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/>
            <a:r>
              <a:rPr lang="zh-CN" altLang="en-US" sz="1600"/>
              <a:t>预测效果图</a:t>
            </a:r>
            <a:endParaRPr lang="zh-CN" altLang="en-US" sz="1600"/>
          </a:p>
          <a:p>
            <a:pPr lvl="0" indent="-342900"/>
            <a:r>
              <a:rPr lang="zh-CN" altLang="en-US" sz="1600"/>
              <a:t>项目运行图</a:t>
            </a:r>
            <a:endParaRPr lang="zh-CN" altLang="en-US" sz="1600"/>
          </a:p>
        </p:txBody>
      </p:sp>
      <p:sp>
        <p:nvSpPr>
          <p:cNvPr id="6157" name="Picture Placeholder 18"/>
          <p:cNvSpPr>
            <a:spLocks noGrp="1"/>
          </p:cNvSpPr>
          <p:nvPr>
            <p:ph sz="quarter" idx="4294967295"/>
          </p:nvPr>
        </p:nvSpPr>
        <p:spPr>
          <a:xfrm>
            <a:off x="593725" y="4054475"/>
            <a:ext cx="2286000" cy="1084263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/>
            <a:r>
              <a:rPr lang="zh-CN" altLang="en-US" sz="1600"/>
              <a:t>系统界面实现</a:t>
            </a:r>
            <a:endParaRPr lang="zh-CN" altLang="en-US" sz="1600"/>
          </a:p>
          <a:p>
            <a:pPr lvl="0" indent="-342900"/>
            <a:r>
              <a:rPr lang="zh-CN" altLang="en-US" sz="1600"/>
              <a:t>功能代码实现</a:t>
            </a:r>
            <a:endParaRPr lang="zh-CN" altLang="en-US" sz="1600"/>
          </a:p>
        </p:txBody>
      </p:sp>
      <p:sp>
        <p:nvSpPr>
          <p:cNvPr id="6158" name="页脚占位符 1"/>
          <p:cNvSpPr/>
          <p:nvPr>
            <p:ph type="ftr" sz="quarter" idx="11"/>
          </p:nvPr>
        </p:nvSpPr>
        <p:spPr/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r>
              <a:rPr lang="zh-CN" altLang="en-US" sz="1400">
                <a:solidFill>
                  <a:srgbClr val="7F7F7F"/>
                </a:solidFill>
                <a:latin typeface="方正兰亭粗黑_GBK" charset="-122"/>
                <a:ea typeface="宋体" panose="02010600030101010101" pitchFamily="2" charset="-122"/>
              </a:rPr>
              <a:t>《Python数据分析与机器学习》课程设计</a:t>
            </a:r>
            <a:endParaRPr lang="en-US" altLang="zh-CN" sz="1400">
              <a:solidFill>
                <a:srgbClr val="7F7F7F"/>
              </a:solidFill>
              <a:latin typeface="方正兰亭粗黑_GBK" charset="-122"/>
              <a:sym typeface="方正兰亭粗黑_GBK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Straight Connector 17"/>
          <p:cNvSpPr/>
          <p:nvPr/>
        </p:nvSpPr>
        <p:spPr>
          <a:xfrm>
            <a:off x="0" y="30622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1" name="Straight Connector 18"/>
          <p:cNvSpPr/>
          <p:nvPr/>
        </p:nvSpPr>
        <p:spPr>
          <a:xfrm>
            <a:off x="0" y="31242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TextBox 4"/>
          <p:cNvSpPr txBox="1"/>
          <p:nvPr/>
        </p:nvSpPr>
        <p:spPr>
          <a:xfrm>
            <a:off x="4114800" y="2565400"/>
            <a:ext cx="2717800" cy="1108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noProof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rPr>
              <a:t>Part 1</a:t>
            </a:r>
            <a:endParaRPr lang="en-US" altLang="zh-CN" sz="6600" noProof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51050" y="2447925"/>
            <a:ext cx="1873250" cy="1871663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pic>
        <p:nvPicPr>
          <p:cNvPr id="7174" name="Picture 3" descr="C:\Users\ADRIEN~1.REY\AppData\Local\Temp\Rar$DR63.888\icons grid\plane_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2565400"/>
            <a:ext cx="1223962" cy="1633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4114800" y="3732213"/>
            <a:ext cx="3492500" cy="523875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7176" name="TextBox 2"/>
          <p:cNvSpPr txBox="1"/>
          <p:nvPr/>
        </p:nvSpPr>
        <p:spPr>
          <a:xfrm>
            <a:off x="4146550" y="3732213"/>
            <a:ext cx="34607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引言</a:t>
            </a:r>
            <a:endParaRPr lang="zh-CN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grpSp>
        <p:nvGrpSpPr>
          <p:cNvPr id="7177" name="组合 5"/>
          <p:cNvGrpSpPr/>
          <p:nvPr/>
        </p:nvGrpSpPr>
        <p:grpSpPr>
          <a:xfrm>
            <a:off x="1676400" y="5514975"/>
            <a:ext cx="6030913" cy="1416050"/>
            <a:chOff x="2574714" y="5613920"/>
            <a:chExt cx="6029734" cy="1415480"/>
          </a:xfrm>
        </p:grpSpPr>
        <p:sp>
          <p:nvSpPr>
            <p:cNvPr id="7" name="等腰三角形 6"/>
            <p:cNvSpPr/>
            <p:nvPr/>
          </p:nvSpPr>
          <p:spPr>
            <a:xfrm>
              <a:off x="2574714" y="5998641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3607898" y="5613920"/>
              <a:ext cx="1972214" cy="1355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5081629" y="5938256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372200" y="6165304"/>
              <a:ext cx="1102803" cy="864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7076001" y="5938256"/>
              <a:ext cx="1528447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traight Connector 6"/>
          <p:cNvSpPr/>
          <p:nvPr/>
        </p:nvSpPr>
        <p:spPr>
          <a:xfrm>
            <a:off x="3200400" y="1584325"/>
            <a:ext cx="0" cy="3581400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4" name="Straight Connector 7"/>
          <p:cNvSpPr/>
          <p:nvPr/>
        </p:nvSpPr>
        <p:spPr>
          <a:xfrm>
            <a:off x="6096000" y="1584325"/>
            <a:ext cx="0" cy="3581400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457200" y="584200"/>
            <a:ext cx="7620000" cy="563563"/>
          </a:xfrm>
        </p:spPr>
        <p:txBody>
          <a:bodyPr anchor="ctr"/>
          <a:p>
            <a:pPr algn="l">
              <a:buNone/>
            </a:pPr>
            <a:r>
              <a:rPr lang="en-US" altLang="zh-CN" sz="44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方正兰亭粗黑_GBK" charset="-122"/>
              </a:rPr>
              <a:t>Part 1 </a:t>
            </a:r>
            <a:r>
              <a:rPr lang="zh-CN" altLang="en-US" sz="44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方正兰亭粗黑_GBK" charset="-122"/>
              </a:rPr>
              <a:t>引言</a:t>
            </a:r>
            <a:endParaRPr lang="zh-CN" altLang="en-US" sz="4400" kern="1200">
              <a:solidFill>
                <a:srgbClr val="0070C0"/>
              </a:solidFill>
              <a:latin typeface="+mj-lt"/>
              <a:ea typeface="+mj-ea"/>
              <a:cs typeface="+mj-cs"/>
              <a:sym typeface="方正兰亭粗黑_GBK" charset="-122"/>
            </a:endParaRPr>
          </a:p>
        </p:txBody>
      </p:sp>
      <p:sp>
        <p:nvSpPr>
          <p:cNvPr id="8196" name="Text Placeholder 3"/>
          <p:cNvSpPr>
            <a:spLocks noGrp="1"/>
          </p:cNvSpPr>
          <p:nvPr>
            <p:ph sz="quarter" idx="4294967295"/>
          </p:nvPr>
        </p:nvSpPr>
        <p:spPr>
          <a:xfrm>
            <a:off x="533400" y="2108200"/>
            <a:ext cx="2590800" cy="3911600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r>
              <a:rPr lang="en-US" altLang="zh-CN" sz="1800"/>
              <a:t>本小组确立题目为基于Python的广州二手房信息数据爬取分析项目的设计与实现</a:t>
            </a:r>
            <a:endParaRPr lang="en-US" altLang="zh-CN" sz="1800"/>
          </a:p>
          <a:p>
            <a:pPr marL="0" lvl="0" indent="0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r>
              <a:rPr lang="en-US" altLang="zh-CN" sz="1800"/>
              <a:t>爬虫功能主要的确定功能为：对广州二手房的房价基础信息继续宁爬取和数据可视化分析</a:t>
            </a:r>
            <a:endParaRPr lang="en-US" altLang="zh-CN" sz="1800"/>
          </a:p>
          <a:p>
            <a:pPr marL="0" lvl="0" indent="0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None/>
            </a:pPr>
            <a:endParaRPr lang="en-US" altLang="zh-CN" sz="1400"/>
          </a:p>
          <a:p>
            <a:pPr marL="0" lvl="0" indent="0"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endParaRPr lang="en-US" altLang="zh-CN" sz="1400"/>
          </a:p>
          <a:p>
            <a:pPr marL="0" lvl="0" indent="0"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endParaRPr lang="en-US" altLang="zh-CN" sz="1400"/>
          </a:p>
        </p:txBody>
      </p:sp>
      <p:sp>
        <p:nvSpPr>
          <p:cNvPr id="8197" name="Text Placeholder 4"/>
          <p:cNvSpPr>
            <a:spLocks noGrp="1"/>
          </p:cNvSpPr>
          <p:nvPr>
            <p:ph sz="quarter" idx="4294967295"/>
          </p:nvPr>
        </p:nvSpPr>
        <p:spPr>
          <a:xfrm>
            <a:off x="3287713" y="2108200"/>
            <a:ext cx="2720975" cy="3911600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r>
              <a:rPr lang="en-US" altLang="zh-CN" sz="1800"/>
              <a:t>IDLE：PycharmPyCharm</a:t>
            </a:r>
            <a:endParaRPr lang="en-US" altLang="zh-CN" sz="1800"/>
          </a:p>
          <a:p>
            <a:pPr lvl="0" indent="-342900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r>
              <a:rPr lang="en-US" altLang="zh-CN" sz="1800"/>
              <a:t>框架：Scrapy</a:t>
            </a:r>
            <a:endParaRPr lang="en-US" altLang="zh-CN" sz="1800"/>
          </a:p>
          <a:p>
            <a:pPr lvl="0" indent="-342900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r>
              <a:rPr lang="en-US" altLang="zh-CN" sz="1800"/>
              <a:t>非关系型数据库： Mongodb，Redis</a:t>
            </a:r>
            <a:endParaRPr lang="en-US" altLang="zh-CN" sz="1800"/>
          </a:p>
          <a:p>
            <a:pPr lvl="0" indent="-342900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r>
              <a:rPr lang="en-US" altLang="zh-CN" sz="1800"/>
              <a:t>Coffee：Execl</a:t>
            </a:r>
            <a:endParaRPr lang="en-US" altLang="zh-CN" sz="1800"/>
          </a:p>
          <a:p>
            <a:pPr lvl="0" indent="-342900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endParaRPr lang="en-US" altLang="zh-CN" sz="1800"/>
          </a:p>
          <a:p>
            <a:pPr lvl="0" indent="-342900"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endParaRPr lang="en-US" altLang="zh-CN" sz="1400"/>
          </a:p>
          <a:p>
            <a:pPr lvl="0" indent="-342900"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endParaRPr lang="en-US" altLang="zh-CN" sz="1400"/>
          </a:p>
        </p:txBody>
      </p:sp>
      <p:sp>
        <p:nvSpPr>
          <p:cNvPr id="15366" name="Text Placeholder 5"/>
          <p:cNvSpPr>
            <a:spLocks noGrp="1"/>
          </p:cNvSpPr>
          <p:nvPr>
            <p:ph sz="quarter" idx="4294967295"/>
          </p:nvPr>
        </p:nvSpPr>
        <p:spPr>
          <a:xfrm>
            <a:off x="6178550" y="2057400"/>
            <a:ext cx="2736850" cy="4030663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 algn="l" fontAlgn="base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r>
              <a:rPr lang="en-US" altLang="zh-CN" sz="1800" strike="noStrike" noProof="1"/>
              <a:t>区志瑜：系统框架的确定和项目书的优化</a:t>
            </a:r>
            <a:endParaRPr lang="en-US" altLang="zh-CN" sz="1800" strike="noStrike" noProof="1"/>
          </a:p>
          <a:p>
            <a:pPr lvl="0" indent="-342900" algn="l" fontAlgn="base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r>
              <a:rPr lang="en-US" altLang="zh-CN" sz="1800" strike="noStrike" noProof="1"/>
              <a:t>苏冠为：需求分析和 系统设计</a:t>
            </a:r>
            <a:endParaRPr lang="en-US" altLang="zh-CN" sz="1800" strike="noStrike" noProof="1"/>
          </a:p>
          <a:p>
            <a:pPr lvl="0" indent="-342900" algn="l" fontAlgn="base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r>
              <a:rPr lang="en-US" altLang="zh-CN" sz="1800" strike="noStrike" noProof="1"/>
              <a:t>曾瑞斌：爬虫系统的实现和测试</a:t>
            </a:r>
            <a:endParaRPr lang="en-US" altLang="zh-CN" sz="1800" strike="noStrike" noProof="1"/>
          </a:p>
          <a:p>
            <a:pPr lvl="0" indent="-342900" algn="l" fontAlgn="base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r>
              <a:rPr lang="en-US" altLang="zh-CN" sz="1800" strike="noStrike" noProof="1"/>
              <a:t>郑伟东：PPT和数据收集</a:t>
            </a:r>
            <a:endParaRPr lang="en-US" altLang="zh-CN" sz="1800" strike="noStrike" noProof="1"/>
          </a:p>
          <a:p>
            <a:pPr lvl="0" indent="-342900" algn="l" fontAlgn="base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r>
              <a:rPr lang="en-US" altLang="zh-CN" sz="1800" strike="noStrike" noProof="1"/>
              <a:t>郭易胜：PPT</a:t>
            </a:r>
            <a:endParaRPr lang="en-US" altLang="zh-CN" sz="1400" strike="noStrike" noProof="1"/>
          </a:p>
          <a:p>
            <a:pPr marL="0" lvl="0" indent="0" fontAlgn="base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None/>
            </a:pPr>
            <a:endParaRPr lang="en-US" altLang="zh-CN" sz="1400" strike="noStrike" noProof="1"/>
          </a:p>
          <a:p>
            <a:pPr lvl="0" indent="-342900" fontAlgn="base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endParaRPr lang="en-US" altLang="zh-CN" sz="1400" strike="noStrike" noProof="1"/>
          </a:p>
          <a:p>
            <a:pPr lvl="0" indent="-342900" fontAlgn="base">
              <a:lnSpc>
                <a:spcPct val="150000"/>
              </a:lnSpc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endParaRPr lang="en-US" altLang="zh-CN" sz="1400" strike="noStrike" noProof="1"/>
          </a:p>
          <a:p>
            <a:pPr lvl="0" indent="-342900" fontAlgn="base"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endParaRPr lang="en-US" altLang="zh-CN" sz="1400" strike="noStrike" noProof="1"/>
          </a:p>
          <a:p>
            <a:pPr lvl="0" indent="-342900" fontAlgn="base">
              <a:buClr>
                <a:srgbClr val="0070C0"/>
              </a:buClr>
              <a:buSzPct val="120000"/>
              <a:buFont typeface="Courier New" panose="02070309020205020404" pitchFamily="1" charset="0"/>
              <a:buChar char="o"/>
            </a:pPr>
            <a:endParaRPr lang="en-US" altLang="zh-CN" sz="1400" strike="noStrike" noProof="1"/>
          </a:p>
        </p:txBody>
      </p:sp>
      <p:sp>
        <p:nvSpPr>
          <p:cNvPr id="8199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3429000" y="1600200"/>
            <a:ext cx="2057400" cy="381000"/>
          </a:xfrm>
          <a:solidFill>
            <a:srgbClr val="0070C0"/>
          </a:solidFill>
        </p:spPr>
        <p:txBody>
          <a:bodyPr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</a:rPr>
              <a:t>技术工具介绍</a:t>
            </a:r>
            <a:endParaRPr lang="en-US" altLang="zh-CN" sz="16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8200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324600" y="1600200"/>
            <a:ext cx="2057400" cy="381000"/>
          </a:xfrm>
          <a:solidFill>
            <a:srgbClr val="0070C0"/>
          </a:solidFill>
        </p:spPr>
        <p:txBody>
          <a:bodyPr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</a:rPr>
              <a:t>项目分工</a:t>
            </a:r>
            <a:endParaRPr lang="en-US" altLang="zh-CN" sz="16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8201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533400" y="1600200"/>
            <a:ext cx="2057400" cy="381000"/>
          </a:xfrm>
          <a:solidFill>
            <a:srgbClr val="0070C0"/>
          </a:solidFill>
        </p:spPr>
        <p:txBody>
          <a:bodyPr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>
              <a:lnSpc>
                <a:spcPct val="8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</a:rPr>
              <a:t>背景介绍</a:t>
            </a:r>
            <a:r>
              <a:rPr lang="en-US" altLang="zh-CN" sz="1000">
                <a:solidFill>
                  <a:schemeClr val="bg1"/>
                </a:solidFill>
                <a:latin typeface="方正兰亭粗黑_GBK" charset="-122"/>
              </a:rPr>
              <a:t>	</a:t>
            </a:r>
            <a:endParaRPr lang="en-US" altLang="zh-CN" sz="1000">
              <a:solidFill>
                <a:schemeClr val="bg1"/>
              </a:solidFill>
              <a:latin typeface="方正兰亭粗黑_GBK" charset="-122"/>
            </a:endParaRPr>
          </a:p>
        </p:txBody>
      </p:sp>
      <p:sp>
        <p:nvSpPr>
          <p:cNvPr id="8202" name="页脚占位符 1"/>
          <p:cNvSpPr/>
          <p:nvPr>
            <p:ph type="ftr" sz="quarter" idx="11"/>
          </p:nvPr>
        </p:nvSpPr>
        <p:spPr/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r>
              <a:rPr lang="en-US" altLang="zh-CN" sz="1400">
                <a:solidFill>
                  <a:srgbClr val="0065B0"/>
                </a:solidFill>
                <a:latin typeface="方正兰亭粗黑_GBK" charset="-122"/>
                <a:ea typeface="黑体" panose="02010609060101010101" charset="-122"/>
                <a:sym typeface="方正兰亭粗黑_GBK" charset="-122"/>
              </a:rPr>
              <a:t>基于Python的广州二手房信息爬取数据分析</a:t>
            </a:r>
            <a:endParaRPr lang="en-US" altLang="zh-CN" sz="1400">
              <a:solidFill>
                <a:srgbClr val="7F7F7F"/>
              </a:solidFill>
              <a:latin typeface="方正兰亭粗黑_GBK" charset="-122"/>
              <a:sym typeface="方正兰亭粗黑_GBK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Straight Connector 17"/>
          <p:cNvSpPr/>
          <p:nvPr/>
        </p:nvSpPr>
        <p:spPr>
          <a:xfrm>
            <a:off x="0" y="30622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9" name="Straight Connector 18"/>
          <p:cNvSpPr/>
          <p:nvPr/>
        </p:nvSpPr>
        <p:spPr>
          <a:xfrm>
            <a:off x="0" y="31242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TextBox 4"/>
          <p:cNvSpPr txBox="1"/>
          <p:nvPr/>
        </p:nvSpPr>
        <p:spPr>
          <a:xfrm>
            <a:off x="4114800" y="2565400"/>
            <a:ext cx="2717800" cy="11064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noProof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rPr>
              <a:t>Part 2</a:t>
            </a:r>
            <a:endParaRPr lang="en-US" altLang="zh-CN" sz="6600" noProof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51050" y="2447925"/>
            <a:ext cx="1873250" cy="1871663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pic>
        <p:nvPicPr>
          <p:cNvPr id="9222" name="Picture 3" descr="C:\Users\ADRIEN~1.REY\AppData\Local\Temp\Rar$DR63.888\icons grid\plane_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2565400"/>
            <a:ext cx="1223962" cy="1633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4114800" y="3732213"/>
            <a:ext cx="3492500" cy="523875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224" name="TextBox 2"/>
          <p:cNvSpPr txBox="1"/>
          <p:nvPr/>
        </p:nvSpPr>
        <p:spPr>
          <a:xfrm>
            <a:off x="4184650" y="3733800"/>
            <a:ext cx="3459163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需求分析</a:t>
            </a:r>
            <a:endParaRPr lang="zh-CN" altLang="en-US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grpSp>
        <p:nvGrpSpPr>
          <p:cNvPr id="9225" name="组合 5"/>
          <p:cNvGrpSpPr/>
          <p:nvPr/>
        </p:nvGrpSpPr>
        <p:grpSpPr>
          <a:xfrm>
            <a:off x="1676400" y="5514975"/>
            <a:ext cx="6030913" cy="1416050"/>
            <a:chOff x="2574714" y="5613920"/>
            <a:chExt cx="6029734" cy="1415480"/>
          </a:xfrm>
        </p:grpSpPr>
        <p:sp>
          <p:nvSpPr>
            <p:cNvPr id="7" name="等腰三角形 6"/>
            <p:cNvSpPr/>
            <p:nvPr/>
          </p:nvSpPr>
          <p:spPr>
            <a:xfrm>
              <a:off x="2574714" y="5998641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3607898" y="5613920"/>
              <a:ext cx="1972214" cy="1355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5081629" y="5938256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372200" y="6165304"/>
              <a:ext cx="1102803" cy="864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7076001" y="5938256"/>
              <a:ext cx="1528447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6"/>
          <p:cNvSpPr/>
          <p:nvPr/>
        </p:nvSpPr>
        <p:spPr>
          <a:xfrm>
            <a:off x="1992313" y="52388"/>
            <a:ext cx="1947862" cy="390525"/>
          </a:xfrm>
          <a:prstGeom prst="rect">
            <a:avLst/>
          </a:prstGeom>
          <a:solidFill>
            <a:srgbClr val="558ED5"/>
          </a:solidFill>
          <a:ln w="19050">
            <a:noFill/>
          </a:ln>
        </p:spPr>
        <p:txBody>
          <a:bodyPr wrap="square" lIns="91440" tIns="45720" rIns="91440" bIns="45720" anchor="t"/>
          <a:p>
            <a:endParaRPr lang="zh-CN" altLang="en-US" sz="16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243" name="Rectangle 8"/>
          <p:cNvSpPr/>
          <p:nvPr/>
        </p:nvSpPr>
        <p:spPr>
          <a:xfrm>
            <a:off x="1954213" y="2100263"/>
            <a:ext cx="1947862" cy="393700"/>
          </a:xfrm>
          <a:prstGeom prst="rect">
            <a:avLst/>
          </a:prstGeom>
          <a:solidFill>
            <a:srgbClr val="558ED5"/>
          </a:solidFill>
          <a:ln w="19050">
            <a:noFill/>
          </a:ln>
        </p:spPr>
        <p:txBody>
          <a:bodyPr wrap="square" lIns="91440" tIns="45720" rIns="91440" bIns="45720" anchor="t"/>
          <a:p>
            <a:endParaRPr lang="zh-CN" altLang="en-US" sz="16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727075" y="2701925"/>
            <a:ext cx="3182938" cy="1384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prstDash val="sysDash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endParaRPr lang="zh-CN" altLang="en-US" sz="1600" strike="noStrike" noProof="1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245" name="Rectangle 10"/>
          <p:cNvSpPr/>
          <p:nvPr/>
        </p:nvSpPr>
        <p:spPr>
          <a:xfrm>
            <a:off x="1317625" y="4302125"/>
            <a:ext cx="2597150" cy="395288"/>
          </a:xfrm>
          <a:prstGeom prst="rect">
            <a:avLst/>
          </a:prstGeom>
          <a:solidFill>
            <a:srgbClr val="558ED5"/>
          </a:solidFill>
          <a:ln w="19050">
            <a:noFill/>
          </a:ln>
        </p:spPr>
        <p:txBody>
          <a:bodyPr wrap="square" lIns="91440" tIns="45720" rIns="91440" bIns="45720" anchor="t"/>
          <a:p>
            <a:endParaRPr lang="zh-CN" altLang="en-US" sz="16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grpSp>
        <p:nvGrpSpPr>
          <p:cNvPr id="10246" name="组合 39"/>
          <p:cNvGrpSpPr/>
          <p:nvPr/>
        </p:nvGrpSpPr>
        <p:grpSpPr>
          <a:xfrm>
            <a:off x="3903663" y="225425"/>
            <a:ext cx="2152650" cy="5592763"/>
            <a:chOff x="4725373" y="2666119"/>
            <a:chExt cx="2309648" cy="3062229"/>
          </a:xfrm>
        </p:grpSpPr>
        <p:sp>
          <p:nvSpPr>
            <p:cNvPr id="10247" name="Freeform 38"/>
            <p:cNvSpPr/>
            <p:nvPr/>
          </p:nvSpPr>
          <p:spPr>
            <a:xfrm>
              <a:off x="4772100" y="3263535"/>
              <a:ext cx="2127748" cy="10107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7748" y="981512"/>
                </a:cxn>
              </a:cxnLst>
              <a:pathLst>
                <a:path w="410" h="173">
                  <a:moveTo>
                    <a:pt x="0" y="0"/>
                  </a:moveTo>
                  <a:cubicBezTo>
                    <a:pt x="326" y="0"/>
                    <a:pt x="206" y="173"/>
                    <a:pt x="410" y="168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8" name="Freeform 39"/>
            <p:cNvSpPr/>
            <p:nvPr/>
          </p:nvSpPr>
          <p:spPr>
            <a:xfrm>
              <a:off x="4772100" y="3817742"/>
              <a:ext cx="2127748" cy="4377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7748" y="426056"/>
                </a:cxn>
              </a:cxnLst>
              <a:pathLst>
                <a:path w="410" h="75">
                  <a:moveTo>
                    <a:pt x="0" y="0"/>
                  </a:moveTo>
                  <a:cubicBezTo>
                    <a:pt x="326" y="0"/>
                    <a:pt x="206" y="75"/>
                    <a:pt x="410" y="73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9" name="Freeform 40"/>
            <p:cNvSpPr/>
            <p:nvPr/>
          </p:nvSpPr>
          <p:spPr>
            <a:xfrm>
              <a:off x="4772100" y="2666119"/>
              <a:ext cx="2127748" cy="16250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7748" y="1572438"/>
                </a:cxn>
              </a:cxnLst>
              <a:pathLst>
                <a:path w="410" h="278">
                  <a:moveTo>
                    <a:pt x="0" y="0"/>
                  </a:moveTo>
                  <a:cubicBezTo>
                    <a:pt x="326" y="0"/>
                    <a:pt x="206" y="278"/>
                    <a:pt x="410" y="269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0" name="Freeform 41"/>
            <p:cNvSpPr/>
            <p:nvPr/>
          </p:nvSpPr>
          <p:spPr>
            <a:xfrm>
              <a:off x="4737637" y="4203144"/>
              <a:ext cx="2050068" cy="812840"/>
            </a:xfrm>
            <a:custGeom>
              <a:avLst/>
              <a:gdLst/>
              <a:ahLst/>
              <a:cxnLst>
                <a:cxn ang="0">
                  <a:pos x="0" y="812840"/>
                </a:cxn>
                <a:cxn ang="0">
                  <a:pos x="2050068" y="26362"/>
                </a:cxn>
              </a:cxnLst>
              <a:pathLst>
                <a:path w="410" h="185">
                  <a:moveTo>
                    <a:pt x="0" y="185"/>
                  </a:moveTo>
                  <a:cubicBezTo>
                    <a:pt x="326" y="185"/>
                    <a:pt x="206" y="0"/>
                    <a:pt x="410" y="6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1" name="Freeform 43"/>
            <p:cNvSpPr/>
            <p:nvPr/>
          </p:nvSpPr>
          <p:spPr>
            <a:xfrm>
              <a:off x="4772100" y="4216020"/>
              <a:ext cx="2127748" cy="1512328"/>
            </a:xfrm>
            <a:custGeom>
              <a:avLst/>
              <a:gdLst/>
              <a:ahLst/>
              <a:cxnLst>
                <a:cxn ang="0">
                  <a:pos x="0" y="1512328"/>
                </a:cxn>
                <a:cxn ang="0">
                  <a:pos x="2127748" y="46712"/>
                </a:cxn>
              </a:cxnLst>
              <a:pathLst>
                <a:path w="410" h="259">
                  <a:moveTo>
                    <a:pt x="0" y="259"/>
                  </a:moveTo>
                  <a:cubicBezTo>
                    <a:pt x="326" y="259"/>
                    <a:pt x="206" y="0"/>
                    <a:pt x="410" y="8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2" name="Line 44"/>
            <p:cNvSpPr/>
            <p:nvPr/>
          </p:nvSpPr>
          <p:spPr>
            <a:xfrm>
              <a:off x="4725373" y="4262987"/>
              <a:ext cx="2179481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square" lIns="91440" tIns="45720" rIns="91440" bIns="45720" anchor="t"/>
            <a:p>
              <a:endParaRPr lang="zh-CN" altLang="en-US" sz="160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0253" name="Freeform 228"/>
            <p:cNvSpPr/>
            <p:nvPr/>
          </p:nvSpPr>
          <p:spPr>
            <a:xfrm>
              <a:off x="6771347" y="4144630"/>
              <a:ext cx="263674" cy="2348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674" y="118355"/>
                </a:cxn>
                <a:cxn ang="0">
                  <a:pos x="0" y="234833"/>
                </a:cxn>
                <a:cxn ang="0">
                  <a:pos x="0" y="0"/>
                </a:cxn>
              </a:cxnLst>
              <a:pathLst>
                <a:path w="158" h="125">
                  <a:moveTo>
                    <a:pt x="0" y="0"/>
                  </a:moveTo>
                  <a:lnTo>
                    <a:pt x="158" y="63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6B6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54" name="矩形 49"/>
          <p:cNvSpPr/>
          <p:nvPr/>
        </p:nvSpPr>
        <p:spPr>
          <a:xfrm>
            <a:off x="2265363" y="79375"/>
            <a:ext cx="14097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开发环境搭载</a:t>
            </a:r>
            <a:endParaRPr lang="zh-CN" altLang="zh-CN" sz="1600" b="1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grpSp>
        <p:nvGrpSpPr>
          <p:cNvPr id="10255" name="组合 3"/>
          <p:cNvGrpSpPr/>
          <p:nvPr/>
        </p:nvGrpSpPr>
        <p:grpSpPr>
          <a:xfrm>
            <a:off x="895350" y="714375"/>
            <a:ext cx="3095625" cy="1220788"/>
            <a:chOff x="1411" y="1125"/>
            <a:chExt cx="4874" cy="1922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1411" y="1125"/>
              <a:ext cx="4874" cy="192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prstDash val="sysDash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/>
              <a:endParaRPr lang="zh-CN" altLang="en-US" sz="1600" strike="noStrike" noProof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0257" name="矩形 50"/>
            <p:cNvSpPr/>
            <p:nvPr/>
          </p:nvSpPr>
          <p:spPr>
            <a:xfrm>
              <a:off x="1641" y="1125"/>
              <a:ext cx="4644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1200" b="1" dirty="0">
                  <a:solidFill>
                    <a:schemeClr val="bg1"/>
                  </a:solidFill>
                  <a:latin typeface="幼圆" panose="02010509060101010101" charset="-122"/>
                  <a:ea typeface="幼圆" panose="02010509060101010101" charset="-122"/>
                  <a:sym typeface="时尚中黑简体" pitchFamily="2" charset="-122"/>
                </a:rPr>
                <a:t>开发软件</a:t>
              </a:r>
              <a:r>
                <a:rPr lang="zh-CN" altLang="en-US" sz="1200" dirty="0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  <a:sym typeface="时尚中黑简体" pitchFamily="2" charset="-122"/>
                </a:rPr>
                <a:t>：Python3.5、Scrapy、pycharm、Redis、MongoDB</a:t>
              </a:r>
              <a:endParaRPr lang="zh-CN" altLang="en-US" sz="12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  <a:p>
              <a:r>
                <a:rPr lang="zh-CN" altLang="en-US" sz="1200" b="1" dirty="0">
                  <a:solidFill>
                    <a:schemeClr val="bg1"/>
                  </a:solidFill>
                  <a:latin typeface="幼圆" panose="02010509060101010101" charset="-122"/>
                  <a:ea typeface="幼圆" panose="02010509060101010101" charset="-122"/>
                  <a:sym typeface="时尚中黑简体" pitchFamily="2" charset="-122"/>
                </a:rPr>
                <a:t>库和模块</a:t>
              </a:r>
              <a:r>
                <a:rPr lang="zh-CN" altLang="en-US" sz="1200" dirty="0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  <a:sym typeface="时尚中黑简体" pitchFamily="2" charset="-122"/>
                </a:rPr>
                <a:t>：Matplotlib、pandas、sklearn、json、requests、logging、pymongo、redis、selenium、multiprocessing、pyquery、re</a:t>
              </a:r>
              <a:endParaRPr lang="zh-CN" altLang="en-US" sz="12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10258" name="矩形 51"/>
          <p:cNvSpPr/>
          <p:nvPr/>
        </p:nvSpPr>
        <p:spPr>
          <a:xfrm>
            <a:off x="1992313" y="2100263"/>
            <a:ext cx="1922462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性能需求&amp;功能需求</a:t>
            </a:r>
            <a:endParaRPr lang="zh-CN" altLang="zh-CN" sz="1600" b="1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sp>
        <p:nvSpPr>
          <p:cNvPr id="10259" name="矩形 52"/>
          <p:cNvSpPr/>
          <p:nvPr/>
        </p:nvSpPr>
        <p:spPr>
          <a:xfrm>
            <a:off x="727075" y="2795588"/>
            <a:ext cx="3243263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性能需求</a:t>
            </a:r>
            <a:r>
              <a:rPr lang="zh-CN" altLang="en-US" sz="12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：实时、高效、操作简便、数据在简单明了，一目了然、并且能够看出房价中的差价、对比</a:t>
            </a:r>
            <a:endParaRPr lang="zh-CN" altLang="en-US" sz="12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功能需求</a:t>
            </a:r>
            <a:r>
              <a:rPr lang="zh-CN" altLang="en-US" sz="12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：数据收集后，能用视图效果显示出当地房价。能够直观的看出房价的差距，各个区的差距。也能查询某个小区的二手房价。</a:t>
            </a:r>
            <a:endParaRPr lang="zh-CN" altLang="en-US" sz="12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sp>
        <p:nvSpPr>
          <p:cNvPr id="10260" name="矩形 55"/>
          <p:cNvSpPr/>
          <p:nvPr/>
        </p:nvSpPr>
        <p:spPr>
          <a:xfrm>
            <a:off x="1400175" y="4302125"/>
            <a:ext cx="24320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机器学习算法介绍与应用</a:t>
            </a:r>
            <a:endParaRPr lang="zh-CN" altLang="zh-CN" sz="1600" b="1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176963" y="1065213"/>
            <a:ext cx="3959225" cy="39592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262" name="TextBox 57"/>
          <p:cNvSpPr txBox="1"/>
          <p:nvPr/>
        </p:nvSpPr>
        <p:spPr>
          <a:xfrm>
            <a:off x="6481763" y="2051050"/>
            <a:ext cx="1922462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Part 2 </a:t>
            </a:r>
            <a:r>
              <a:rPr lang="zh-CN" altLang="en-US" sz="32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需求分析</a:t>
            </a:r>
            <a:endParaRPr lang="zh-CN" altLang="en-US" sz="32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263" name="TextBox 58"/>
          <p:cNvSpPr txBox="1"/>
          <p:nvPr/>
        </p:nvSpPr>
        <p:spPr>
          <a:xfrm>
            <a:off x="6996113" y="3225800"/>
            <a:ext cx="2185987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开发环境搭载</a:t>
            </a:r>
            <a:endParaRPr lang="en-US" altLang="zh-CN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  </a:t>
            </a:r>
            <a:r>
              <a:rPr lang="zh-CN" altLang="zh-CN" sz="1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性能需求&amp;功能需求</a:t>
            </a:r>
            <a:endParaRPr lang="en-US" altLang="zh-CN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  <a:p>
            <a:r>
              <a:rPr lang="zh-CN" altLang="zh-CN" sz="1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机器学习算法介绍与应用</a:t>
            </a:r>
            <a:endParaRPr lang="en-US" altLang="zh-CN" sz="16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264" name="Freeform 8"/>
          <p:cNvSpPr>
            <a:spLocks noEditPoints="1"/>
          </p:cNvSpPr>
          <p:nvPr/>
        </p:nvSpPr>
        <p:spPr>
          <a:xfrm>
            <a:off x="8510588" y="2082800"/>
            <a:ext cx="1008062" cy="1012825"/>
          </a:xfrm>
          <a:custGeom>
            <a:avLst/>
            <a:gdLst/>
            <a:ahLst/>
            <a:cxnLst>
              <a:cxn ang="0">
                <a:pos x="364050" y="37910"/>
              </a:cxn>
              <a:cxn ang="0">
                <a:pos x="970800" y="360148"/>
              </a:cxn>
              <a:cxn ang="0">
                <a:pos x="653423" y="976191"/>
              </a:cxn>
              <a:cxn ang="0">
                <a:pos x="280038" y="938281"/>
              </a:cxn>
              <a:cxn ang="0">
                <a:pos x="46673" y="653953"/>
              </a:cxn>
              <a:cxn ang="0">
                <a:pos x="886788" y="578132"/>
              </a:cxn>
              <a:cxn ang="0">
                <a:pos x="840115" y="426491"/>
              </a:cxn>
              <a:cxn ang="0">
                <a:pos x="737435" y="398058"/>
              </a:cxn>
              <a:cxn ang="0">
                <a:pos x="690761" y="331715"/>
              </a:cxn>
              <a:cxn ang="0">
                <a:pos x="728100" y="236939"/>
              </a:cxn>
              <a:cxn ang="0">
                <a:pos x="672092" y="227462"/>
              </a:cxn>
              <a:cxn ang="0">
                <a:pos x="644088" y="293805"/>
              </a:cxn>
              <a:cxn ang="0">
                <a:pos x="616084" y="236939"/>
              </a:cxn>
              <a:cxn ang="0">
                <a:pos x="606750" y="142163"/>
              </a:cxn>
              <a:cxn ang="0">
                <a:pos x="532073" y="123208"/>
              </a:cxn>
              <a:cxn ang="0">
                <a:pos x="429392" y="142163"/>
              </a:cxn>
              <a:cxn ang="0">
                <a:pos x="373384" y="217984"/>
              </a:cxn>
              <a:cxn ang="0">
                <a:pos x="336046" y="189551"/>
              </a:cxn>
              <a:cxn ang="0">
                <a:pos x="289373" y="265372"/>
              </a:cxn>
              <a:cxn ang="0">
                <a:pos x="233365" y="293805"/>
              </a:cxn>
              <a:cxn ang="0">
                <a:pos x="270703" y="322238"/>
              </a:cxn>
              <a:cxn ang="0">
                <a:pos x="317377" y="274850"/>
              </a:cxn>
              <a:cxn ang="0">
                <a:pos x="364050" y="331715"/>
              </a:cxn>
              <a:cxn ang="0">
                <a:pos x="308042" y="379103"/>
              </a:cxn>
              <a:cxn ang="0">
                <a:pos x="298707" y="435969"/>
              </a:cxn>
              <a:cxn ang="0">
                <a:pos x="280038" y="492834"/>
              </a:cxn>
              <a:cxn ang="0">
                <a:pos x="205361" y="492834"/>
              </a:cxn>
              <a:cxn ang="0">
                <a:pos x="224030" y="568655"/>
              </a:cxn>
              <a:cxn ang="0">
                <a:pos x="242700" y="568655"/>
              </a:cxn>
              <a:cxn ang="0">
                <a:pos x="298707" y="606565"/>
              </a:cxn>
              <a:cxn ang="0">
                <a:pos x="354715" y="625520"/>
              </a:cxn>
              <a:cxn ang="0">
                <a:pos x="429392" y="587610"/>
              </a:cxn>
              <a:cxn ang="0">
                <a:pos x="522738" y="597088"/>
              </a:cxn>
              <a:cxn ang="0">
                <a:pos x="578746" y="625520"/>
              </a:cxn>
              <a:cxn ang="0">
                <a:pos x="662758" y="625520"/>
              </a:cxn>
              <a:cxn ang="0">
                <a:pos x="672092" y="691863"/>
              </a:cxn>
              <a:cxn ang="0">
                <a:pos x="644088" y="748729"/>
              </a:cxn>
              <a:cxn ang="0">
                <a:pos x="634754" y="805595"/>
              </a:cxn>
              <a:cxn ang="0">
                <a:pos x="597415" y="852982"/>
              </a:cxn>
              <a:cxn ang="0">
                <a:pos x="569411" y="890893"/>
              </a:cxn>
              <a:cxn ang="0">
                <a:pos x="849450" y="691863"/>
              </a:cxn>
              <a:cxn ang="0">
                <a:pos x="485400" y="890893"/>
              </a:cxn>
              <a:cxn ang="0">
                <a:pos x="420057" y="796117"/>
              </a:cxn>
              <a:cxn ang="0">
                <a:pos x="382719" y="758207"/>
              </a:cxn>
              <a:cxn ang="0">
                <a:pos x="336046" y="710819"/>
              </a:cxn>
              <a:cxn ang="0">
                <a:pos x="354715" y="634998"/>
              </a:cxn>
              <a:cxn ang="0">
                <a:pos x="270703" y="606565"/>
              </a:cxn>
              <a:cxn ang="0">
                <a:pos x="186692" y="587610"/>
              </a:cxn>
              <a:cxn ang="0">
                <a:pos x="121350" y="530744"/>
              </a:cxn>
              <a:cxn ang="0">
                <a:pos x="326711" y="852982"/>
              </a:cxn>
            </a:cxnLst>
            <a:pathLst>
              <a:path w="108" h="107">
                <a:moveTo>
                  <a:pt x="39" y="4"/>
                </a:move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53" y="0"/>
                  <a:pt x="67" y="2"/>
                  <a:pt x="78" y="8"/>
                </a:cubicBezTo>
                <a:cubicBezTo>
                  <a:pt x="90" y="14"/>
                  <a:pt x="99" y="24"/>
                  <a:pt x="103" y="38"/>
                </a:cubicBezTo>
                <a:cubicBezTo>
                  <a:pt x="104" y="38"/>
                  <a:pt x="104" y="38"/>
                  <a:pt x="104" y="38"/>
                </a:cubicBezTo>
                <a:cubicBezTo>
                  <a:pt x="104" y="38"/>
                  <a:pt x="104" y="38"/>
                  <a:pt x="104" y="38"/>
                </a:cubicBezTo>
                <a:cubicBezTo>
                  <a:pt x="108" y="52"/>
                  <a:pt x="106" y="66"/>
                  <a:pt x="100" y="78"/>
                </a:cubicBezTo>
                <a:cubicBezTo>
                  <a:pt x="94" y="89"/>
                  <a:pt x="83" y="99"/>
                  <a:pt x="70" y="103"/>
                </a:cubicBezTo>
                <a:cubicBezTo>
                  <a:pt x="70" y="103"/>
                  <a:pt x="70" y="103"/>
                  <a:pt x="70" y="103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56" y="107"/>
                  <a:pt x="42" y="106"/>
                  <a:pt x="30" y="99"/>
                </a:cubicBezTo>
                <a:cubicBezTo>
                  <a:pt x="18" y="93"/>
                  <a:pt x="9" y="83"/>
                  <a:pt x="5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0" y="55"/>
                  <a:pt x="2" y="41"/>
                  <a:pt x="8" y="29"/>
                </a:cubicBezTo>
                <a:cubicBezTo>
                  <a:pt x="15" y="18"/>
                  <a:pt x="25" y="8"/>
                  <a:pt x="39" y="4"/>
                </a:cubicBezTo>
                <a:close/>
                <a:moveTo>
                  <a:pt x="95" y="61"/>
                </a:moveTo>
                <a:cubicBezTo>
                  <a:pt x="92" y="54"/>
                  <a:pt x="92" y="54"/>
                  <a:pt x="92" y="54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5"/>
                  <a:pt x="90" y="45"/>
                  <a:pt x="90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6"/>
                  <a:pt x="79" y="43"/>
                  <a:pt x="79" y="42"/>
                </a:cubicBezTo>
                <a:cubicBezTo>
                  <a:pt x="79" y="41"/>
                  <a:pt x="77" y="40"/>
                  <a:pt x="77" y="40"/>
                </a:cubicBezTo>
                <a:cubicBezTo>
                  <a:pt x="75" y="38"/>
                  <a:pt x="75" y="38"/>
                  <a:pt x="75" y="38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27"/>
                  <a:pt x="75" y="27"/>
                  <a:pt x="75" y="27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8" y="25"/>
                  <a:pt x="78" y="25"/>
                </a:cubicBezTo>
                <a:cubicBezTo>
                  <a:pt x="79" y="25"/>
                  <a:pt x="79" y="23"/>
                  <a:pt x="79" y="23"/>
                </a:cubicBezTo>
                <a:cubicBezTo>
                  <a:pt x="79" y="23"/>
                  <a:pt x="77" y="23"/>
                  <a:pt x="76" y="23"/>
                </a:cubicBezTo>
                <a:cubicBezTo>
                  <a:pt x="75" y="23"/>
                  <a:pt x="73" y="24"/>
                  <a:pt x="72" y="24"/>
                </a:cubicBezTo>
                <a:cubicBezTo>
                  <a:pt x="71" y="25"/>
                  <a:pt x="73" y="27"/>
                  <a:pt x="73" y="27"/>
                </a:cubicBezTo>
                <a:cubicBezTo>
                  <a:pt x="72" y="31"/>
                  <a:pt x="72" y="31"/>
                  <a:pt x="72" y="31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29"/>
                  <a:pt x="69" y="29"/>
                  <a:pt x="69" y="29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25"/>
                  <a:pt x="66" y="25"/>
                  <a:pt x="66" y="25"/>
                </a:cubicBezTo>
                <a:cubicBezTo>
                  <a:pt x="67" y="21"/>
                  <a:pt x="67" y="21"/>
                  <a:pt x="67" y="21"/>
                </a:cubicBezTo>
                <a:cubicBezTo>
                  <a:pt x="64" y="18"/>
                  <a:pt x="64" y="18"/>
                  <a:pt x="64" y="18"/>
                </a:cubicBezTo>
                <a:cubicBezTo>
                  <a:pt x="65" y="15"/>
                  <a:pt x="65" y="15"/>
                  <a:pt x="65" y="15"/>
                </a:cubicBezTo>
                <a:cubicBezTo>
                  <a:pt x="58" y="17"/>
                  <a:pt x="58" y="17"/>
                  <a:pt x="58" y="17"/>
                </a:cubicBezTo>
                <a:cubicBezTo>
                  <a:pt x="56" y="16"/>
                  <a:pt x="56" y="16"/>
                  <a:pt x="56" y="16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2"/>
                  <a:pt x="58" y="12"/>
                  <a:pt x="58" y="12"/>
                </a:cubicBezTo>
                <a:cubicBezTo>
                  <a:pt x="54" y="12"/>
                  <a:pt x="49" y="12"/>
                  <a:pt x="44" y="14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21"/>
                  <a:pt x="45" y="21"/>
                </a:cubicBezTo>
                <a:cubicBezTo>
                  <a:pt x="45" y="22"/>
                  <a:pt x="43" y="22"/>
                  <a:pt x="43" y="22"/>
                </a:cubicBezTo>
                <a:cubicBezTo>
                  <a:pt x="40" y="23"/>
                  <a:pt x="40" y="23"/>
                  <a:pt x="40" y="23"/>
                </a:cubicBezTo>
                <a:cubicBezTo>
                  <a:pt x="39" y="18"/>
                  <a:pt x="39" y="18"/>
                  <a:pt x="39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6" y="20"/>
                  <a:pt x="36" y="20"/>
                  <a:pt x="36" y="20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8"/>
                  <a:pt x="34" y="28"/>
                  <a:pt x="34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6" y="30"/>
                  <a:pt x="26" y="30"/>
                  <a:pt x="26" y="30"/>
                </a:cubicBezTo>
                <a:cubicBezTo>
                  <a:pt x="25" y="31"/>
                  <a:pt x="25" y="31"/>
                  <a:pt x="25" y="31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36"/>
                  <a:pt x="28" y="36"/>
                  <a:pt x="28" y="36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9" y="31"/>
                  <a:pt x="29" y="31"/>
                </a:cubicBezTo>
                <a:cubicBezTo>
                  <a:pt x="31" y="30"/>
                  <a:pt x="31" y="30"/>
                  <a:pt x="31" y="30"/>
                </a:cubicBezTo>
                <a:cubicBezTo>
                  <a:pt x="34" y="29"/>
                  <a:pt x="34" y="29"/>
                  <a:pt x="34" y="29"/>
                </a:cubicBezTo>
                <a:cubicBezTo>
                  <a:pt x="36" y="31"/>
                  <a:pt x="36" y="31"/>
                  <a:pt x="36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40" y="35"/>
                  <a:pt x="39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6"/>
                  <a:pt x="38" y="39"/>
                  <a:pt x="36" y="39"/>
                </a:cubicBezTo>
                <a:cubicBezTo>
                  <a:pt x="33" y="40"/>
                  <a:pt x="33" y="40"/>
                  <a:pt x="33" y="40"/>
                </a:cubicBezTo>
                <a:cubicBezTo>
                  <a:pt x="31" y="44"/>
                  <a:pt x="31" y="44"/>
                  <a:pt x="31" y="44"/>
                </a:cubicBezTo>
                <a:cubicBezTo>
                  <a:pt x="33" y="43"/>
                  <a:pt x="33" y="43"/>
                  <a:pt x="33" y="43"/>
                </a:cubicBezTo>
                <a:cubicBezTo>
                  <a:pt x="32" y="46"/>
                  <a:pt x="32" y="46"/>
                  <a:pt x="32" y="46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51"/>
                  <a:pt x="32" y="52"/>
                </a:cubicBezTo>
                <a:cubicBezTo>
                  <a:pt x="32" y="52"/>
                  <a:pt x="31" y="52"/>
                  <a:pt x="30" y="52"/>
                </a:cubicBezTo>
                <a:cubicBezTo>
                  <a:pt x="29" y="53"/>
                  <a:pt x="28" y="49"/>
                  <a:pt x="28" y="49"/>
                </a:cubicBezTo>
                <a:cubicBezTo>
                  <a:pt x="26" y="51"/>
                  <a:pt x="26" y="51"/>
                  <a:pt x="26" y="51"/>
                </a:cubicBezTo>
                <a:cubicBezTo>
                  <a:pt x="22" y="52"/>
                  <a:pt x="22" y="52"/>
                  <a:pt x="22" y="52"/>
                </a:cubicBezTo>
                <a:cubicBezTo>
                  <a:pt x="21" y="56"/>
                  <a:pt x="21" y="56"/>
                  <a:pt x="21" y="56"/>
                </a:cubicBezTo>
                <a:cubicBezTo>
                  <a:pt x="22" y="59"/>
                  <a:pt x="22" y="59"/>
                  <a:pt x="22" y="59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57"/>
                  <a:pt x="24" y="57"/>
                  <a:pt x="24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4"/>
                  <a:pt x="32" y="64"/>
                  <a:pt x="32" y="64"/>
                </a:cubicBezTo>
                <a:cubicBezTo>
                  <a:pt x="34" y="66"/>
                  <a:pt x="34" y="66"/>
                  <a:pt x="34" y="66"/>
                </a:cubicBezTo>
                <a:cubicBezTo>
                  <a:pt x="38" y="67"/>
                  <a:pt x="38" y="67"/>
                  <a:pt x="38" y="67"/>
                </a:cubicBezTo>
                <a:cubicBezTo>
                  <a:pt x="38" y="67"/>
                  <a:pt x="38" y="66"/>
                  <a:pt x="38" y="66"/>
                </a:cubicBezTo>
                <a:cubicBezTo>
                  <a:pt x="39" y="65"/>
                  <a:pt x="38" y="65"/>
                  <a:pt x="40" y="64"/>
                </a:cubicBezTo>
                <a:cubicBezTo>
                  <a:pt x="41" y="63"/>
                  <a:pt x="44" y="62"/>
                  <a:pt x="44" y="62"/>
                </a:cubicBezTo>
                <a:cubicBezTo>
                  <a:pt x="45" y="62"/>
                  <a:pt x="45" y="62"/>
                  <a:pt x="46" y="62"/>
                </a:cubicBezTo>
                <a:cubicBezTo>
                  <a:pt x="47" y="62"/>
                  <a:pt x="48" y="62"/>
                  <a:pt x="48" y="62"/>
                </a:cubicBezTo>
                <a:cubicBezTo>
                  <a:pt x="49" y="62"/>
                  <a:pt x="50" y="61"/>
                  <a:pt x="51" y="62"/>
                </a:cubicBezTo>
                <a:cubicBezTo>
                  <a:pt x="52" y="62"/>
                  <a:pt x="55" y="62"/>
                  <a:pt x="56" y="63"/>
                </a:cubicBezTo>
                <a:cubicBezTo>
                  <a:pt x="56" y="63"/>
                  <a:pt x="57" y="63"/>
                  <a:pt x="57" y="63"/>
                </a:cubicBezTo>
                <a:cubicBezTo>
                  <a:pt x="58" y="64"/>
                  <a:pt x="58" y="64"/>
                  <a:pt x="59" y="65"/>
                </a:cubicBezTo>
                <a:cubicBezTo>
                  <a:pt x="61" y="65"/>
                  <a:pt x="61" y="66"/>
                  <a:pt x="62" y="66"/>
                </a:cubicBezTo>
                <a:cubicBezTo>
                  <a:pt x="64" y="66"/>
                  <a:pt x="65" y="66"/>
                  <a:pt x="66" y="66"/>
                </a:cubicBezTo>
                <a:cubicBezTo>
                  <a:pt x="67" y="66"/>
                  <a:pt x="68" y="66"/>
                  <a:pt x="69" y="66"/>
                </a:cubicBezTo>
                <a:cubicBezTo>
                  <a:pt x="69" y="66"/>
                  <a:pt x="71" y="66"/>
                  <a:pt x="71" y="66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71" y="70"/>
                  <a:pt x="71" y="71"/>
                </a:cubicBezTo>
                <a:cubicBezTo>
                  <a:pt x="72" y="72"/>
                  <a:pt x="72" y="72"/>
                  <a:pt x="72" y="73"/>
                </a:cubicBezTo>
                <a:cubicBezTo>
                  <a:pt x="72" y="74"/>
                  <a:pt x="73" y="75"/>
                  <a:pt x="72" y="76"/>
                </a:cubicBezTo>
                <a:cubicBezTo>
                  <a:pt x="71" y="76"/>
                  <a:pt x="71" y="77"/>
                  <a:pt x="70" y="77"/>
                </a:cubicBezTo>
                <a:cubicBezTo>
                  <a:pt x="70" y="78"/>
                  <a:pt x="70" y="77"/>
                  <a:pt x="69" y="79"/>
                </a:cubicBezTo>
                <a:cubicBezTo>
                  <a:pt x="69" y="80"/>
                  <a:pt x="68" y="81"/>
                  <a:pt x="68" y="81"/>
                </a:cubicBezTo>
                <a:cubicBezTo>
                  <a:pt x="68" y="81"/>
                  <a:pt x="68" y="81"/>
                  <a:pt x="68" y="82"/>
                </a:cubicBezTo>
                <a:cubicBezTo>
                  <a:pt x="68" y="84"/>
                  <a:pt x="69" y="84"/>
                  <a:pt x="68" y="85"/>
                </a:cubicBezTo>
                <a:cubicBezTo>
                  <a:pt x="67" y="86"/>
                  <a:pt x="68" y="87"/>
                  <a:pt x="67" y="88"/>
                </a:cubicBezTo>
                <a:cubicBezTo>
                  <a:pt x="66" y="88"/>
                  <a:pt x="64" y="89"/>
                  <a:pt x="64" y="89"/>
                </a:cubicBezTo>
                <a:cubicBezTo>
                  <a:pt x="64" y="89"/>
                  <a:pt x="64" y="89"/>
                  <a:pt x="64" y="90"/>
                </a:cubicBezTo>
                <a:cubicBezTo>
                  <a:pt x="64" y="91"/>
                  <a:pt x="65" y="91"/>
                  <a:pt x="63" y="92"/>
                </a:cubicBezTo>
                <a:cubicBezTo>
                  <a:pt x="62" y="93"/>
                  <a:pt x="60" y="93"/>
                  <a:pt x="60" y="93"/>
                </a:cubicBezTo>
                <a:cubicBezTo>
                  <a:pt x="60" y="93"/>
                  <a:pt x="61" y="94"/>
                  <a:pt x="61" y="94"/>
                </a:cubicBezTo>
                <a:cubicBezTo>
                  <a:pt x="63" y="94"/>
                  <a:pt x="64" y="94"/>
                  <a:pt x="66" y="93"/>
                </a:cubicBezTo>
                <a:cubicBezTo>
                  <a:pt x="66" y="93"/>
                  <a:pt x="66" y="93"/>
                  <a:pt x="66" y="93"/>
                </a:cubicBezTo>
                <a:cubicBezTo>
                  <a:pt x="77" y="90"/>
                  <a:pt x="86" y="82"/>
                  <a:pt x="91" y="73"/>
                </a:cubicBezTo>
                <a:cubicBezTo>
                  <a:pt x="93" y="69"/>
                  <a:pt x="94" y="65"/>
                  <a:pt x="95" y="61"/>
                </a:cubicBezTo>
                <a:close/>
                <a:moveTo>
                  <a:pt x="53" y="95"/>
                </a:moveTo>
                <a:cubicBezTo>
                  <a:pt x="53" y="94"/>
                  <a:pt x="52" y="94"/>
                  <a:pt x="52" y="94"/>
                </a:cubicBezTo>
                <a:cubicBezTo>
                  <a:pt x="52" y="94"/>
                  <a:pt x="52" y="90"/>
                  <a:pt x="52" y="89"/>
                </a:cubicBezTo>
                <a:cubicBezTo>
                  <a:pt x="52" y="88"/>
                  <a:pt x="49" y="84"/>
                  <a:pt x="49" y="84"/>
                </a:cubicBezTo>
                <a:cubicBezTo>
                  <a:pt x="45" y="84"/>
                  <a:pt x="45" y="84"/>
                  <a:pt x="45" y="84"/>
                </a:cubicBezTo>
                <a:cubicBezTo>
                  <a:pt x="45" y="84"/>
                  <a:pt x="44" y="84"/>
                  <a:pt x="44" y="84"/>
                </a:cubicBezTo>
                <a:cubicBezTo>
                  <a:pt x="44" y="83"/>
                  <a:pt x="41" y="82"/>
                  <a:pt x="41" y="82"/>
                </a:cubicBezTo>
                <a:cubicBezTo>
                  <a:pt x="41" y="82"/>
                  <a:pt x="41" y="81"/>
                  <a:pt x="41" y="80"/>
                </a:cubicBezTo>
                <a:cubicBezTo>
                  <a:pt x="40" y="79"/>
                  <a:pt x="40" y="79"/>
                  <a:pt x="39" y="79"/>
                </a:cubicBezTo>
                <a:cubicBezTo>
                  <a:pt x="38" y="78"/>
                  <a:pt x="38" y="78"/>
                  <a:pt x="37" y="77"/>
                </a:cubicBezTo>
                <a:cubicBezTo>
                  <a:pt x="37" y="76"/>
                  <a:pt x="37" y="76"/>
                  <a:pt x="36" y="75"/>
                </a:cubicBezTo>
                <a:cubicBezTo>
                  <a:pt x="36" y="74"/>
                  <a:pt x="38" y="71"/>
                  <a:pt x="38" y="70"/>
                </a:cubicBezTo>
                <a:cubicBezTo>
                  <a:pt x="38" y="70"/>
                  <a:pt x="37" y="68"/>
                  <a:pt x="37" y="68"/>
                </a:cubicBezTo>
                <a:cubicBezTo>
                  <a:pt x="37" y="68"/>
                  <a:pt x="37" y="68"/>
                  <a:pt x="38" y="67"/>
                </a:cubicBezTo>
                <a:cubicBezTo>
                  <a:pt x="34" y="68"/>
                  <a:pt x="34" y="68"/>
                  <a:pt x="34" y="68"/>
                </a:cubicBezTo>
                <a:cubicBezTo>
                  <a:pt x="31" y="66"/>
                  <a:pt x="31" y="66"/>
                  <a:pt x="31" y="66"/>
                </a:cubicBezTo>
                <a:cubicBezTo>
                  <a:pt x="29" y="64"/>
                  <a:pt x="29" y="64"/>
                  <a:pt x="29" y="64"/>
                </a:cubicBezTo>
                <a:cubicBezTo>
                  <a:pt x="25" y="63"/>
                  <a:pt x="25" y="63"/>
                  <a:pt x="25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2" y="63"/>
                  <a:pt x="21" y="62"/>
                  <a:pt x="20" y="62"/>
                </a:cubicBezTo>
                <a:cubicBezTo>
                  <a:pt x="20" y="61"/>
                  <a:pt x="19" y="61"/>
                  <a:pt x="17" y="60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9"/>
                  <a:pt x="14" y="62"/>
                  <a:pt x="15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8" y="77"/>
                  <a:pt x="25" y="85"/>
                  <a:pt x="35" y="90"/>
                </a:cubicBezTo>
                <a:cubicBezTo>
                  <a:pt x="40" y="93"/>
                  <a:pt x="47" y="95"/>
                  <a:pt x="53" y="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31838" y="4894263"/>
            <a:ext cx="3182938" cy="1154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prstDash val="sysDash"/>
          </a:ln>
        </p:spPr>
        <p:txBody>
          <a:bodyPr vert="horz" wrap="square" lIns="91440" tIns="45720" rIns="91440" bIns="45720" numCol="1" anchor="t" anchorCtr="0" compatLnSpc="1"/>
          <a:p>
            <a:pPr fontAlgn="base"/>
            <a:endParaRPr lang="zh-CN" altLang="en-US" sz="1600" strike="noStrike" noProof="1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266" name="矩形 53"/>
          <p:cNvSpPr/>
          <p:nvPr/>
        </p:nvSpPr>
        <p:spPr>
          <a:xfrm>
            <a:off x="800100" y="4964113"/>
            <a:ext cx="3190875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学习系统的基本结构。环境向系统的学习部分提供某些信息，学习部分利用这些信息修改知识库，以增进系统执行部分完成任务的效能，执行部分根据知识库完成任务，同时把获得的信息反馈给学习部分</a:t>
            </a:r>
            <a:endParaRPr lang="zh-CN" altLang="en-US" sz="12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sp>
        <p:nvSpPr>
          <p:cNvPr id="10267" name="页脚占位符 1"/>
          <p:cNvSpPr/>
          <p:nvPr>
            <p:ph type="ftr" sz="quarter" idx="11"/>
          </p:nvPr>
        </p:nvSpPr>
        <p:spPr/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r>
              <a:rPr lang="en-US" altLang="zh-CN" sz="1400">
                <a:solidFill>
                  <a:srgbClr val="0065B0"/>
                </a:solidFill>
                <a:latin typeface="方正兰亭粗黑_GBK" charset="-122"/>
                <a:ea typeface="黑体" panose="02010609060101010101" charset="-122"/>
                <a:sym typeface="方正兰亭粗黑_GBK" charset="-122"/>
              </a:rPr>
              <a:t>基于Python的广州二手房信息爬取数据分析</a:t>
            </a:r>
            <a:endParaRPr lang="en-US" altLang="zh-CN" sz="1400">
              <a:solidFill>
                <a:srgbClr val="7F7F7F"/>
              </a:solidFill>
              <a:latin typeface="方正兰亭粗黑_GBK" charset="-122"/>
              <a:sym typeface="方正兰亭粗黑_GBK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2176780"/>
            <a:ext cx="4319905" cy="3044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图片 6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2176780"/>
            <a:ext cx="4320032" cy="29686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4676775" y="1603375"/>
            <a:ext cx="4320032" cy="5035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latin typeface="幼圆" panose="02010509060101010101" charset="-122"/>
                <a:ea typeface="幼圆" panose="02010509060101010101" charset="-122"/>
              </a:rPr>
              <a:t>所需环境</a:t>
            </a:r>
            <a:endParaRPr lang="zh-CN" altLang="en-US" strike="noStrike" noProof="1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8125" y="1602740"/>
            <a:ext cx="4320032" cy="504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latin typeface="幼圆" panose="02010509060101010101" charset="-122"/>
                <a:ea typeface="幼圆" panose="02010509060101010101" charset="-122"/>
              </a:rPr>
              <a:t>运行环境</a:t>
            </a:r>
            <a:endParaRPr lang="zh-CN" altLang="en-US" strike="noStrike" noProof="1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1269" name="页脚占位符 1"/>
          <p:cNvSpPr/>
          <p:nvPr>
            <p:ph type="ftr" sz="quarter" idx="11"/>
          </p:nvPr>
        </p:nvSpPr>
        <p:spPr/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r>
              <a:rPr lang="en-US" altLang="zh-CN" sz="1400">
                <a:solidFill>
                  <a:srgbClr val="0065B0"/>
                </a:solidFill>
                <a:latin typeface="方正兰亭粗黑_GBK" charset="-122"/>
                <a:ea typeface="黑体" panose="02010609060101010101" charset="-122"/>
                <a:sym typeface="方正兰亭粗黑_GBK" charset="-122"/>
              </a:rPr>
              <a:t>基于Python的广州二手房信息爬取数据分析</a:t>
            </a:r>
            <a:endParaRPr lang="en-US" altLang="zh-CN" sz="1400">
              <a:solidFill>
                <a:srgbClr val="7F7F7F"/>
              </a:solidFill>
              <a:latin typeface="方正兰亭粗黑_GBK" charset="-122"/>
              <a:sym typeface="方正兰亭粗黑_GBK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125" y="315595"/>
            <a:ext cx="43738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400">
                <a:solidFill>
                  <a:srgbClr val="0070C0"/>
                </a:solidFill>
                <a:latin typeface="+mj-lt"/>
                <a:ea typeface="+mj-ea"/>
                <a:cs typeface="+mj-cs"/>
                <a:sym typeface="方正兰亭粗黑_GBK" charset="-122"/>
              </a:rPr>
              <a:t>Part 2 需求分析</a:t>
            </a:r>
            <a:endParaRPr lang="zh-CN" altLang="zh-CN">
              <a:solidFill>
                <a:srgbClr val="0070C0"/>
              </a:solidFill>
              <a:latin typeface="+mj-lt"/>
              <a:ea typeface="+mj-ea"/>
              <a:cs typeface="+mj-cs"/>
              <a:sym typeface="方正兰亭粗黑_GBK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9144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Straight Connector 17"/>
          <p:cNvSpPr/>
          <p:nvPr/>
        </p:nvSpPr>
        <p:spPr>
          <a:xfrm>
            <a:off x="0" y="3062288"/>
            <a:ext cx="101600" cy="1587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291" name="Straight Connector 18"/>
          <p:cNvSpPr/>
          <p:nvPr/>
        </p:nvSpPr>
        <p:spPr>
          <a:xfrm>
            <a:off x="0" y="3124200"/>
            <a:ext cx="101600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TextBox 4"/>
          <p:cNvSpPr txBox="1"/>
          <p:nvPr/>
        </p:nvSpPr>
        <p:spPr>
          <a:xfrm>
            <a:off x="4114800" y="2565400"/>
            <a:ext cx="2717800" cy="110648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noProof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rPr>
              <a:t>Part 3</a:t>
            </a:r>
            <a:endParaRPr lang="en-US" altLang="zh-CN" sz="6600" noProof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51050" y="2447925"/>
            <a:ext cx="1873250" cy="1871663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pic>
        <p:nvPicPr>
          <p:cNvPr id="12294" name="Picture 3" descr="C:\Users\ADRIEN~1.REY\AppData\Local\Temp\Rar$DR63.888\icons grid\plane_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2565400"/>
            <a:ext cx="1223962" cy="1633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4114800" y="3732213"/>
            <a:ext cx="3492500" cy="523875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6" name="TextBox 2"/>
          <p:cNvSpPr txBox="1"/>
          <p:nvPr/>
        </p:nvSpPr>
        <p:spPr>
          <a:xfrm>
            <a:off x="4146550" y="3732213"/>
            <a:ext cx="34607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时尚中黑简体" pitchFamily="2" charset="-122"/>
              </a:rPr>
              <a:t>系统设计</a:t>
            </a:r>
            <a:endParaRPr lang="zh-CN" altLang="en-US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时尚中黑简体" pitchFamily="2" charset="-122"/>
            </a:endParaRPr>
          </a:p>
        </p:txBody>
      </p:sp>
      <p:grpSp>
        <p:nvGrpSpPr>
          <p:cNvPr id="12297" name="组合 5"/>
          <p:cNvGrpSpPr/>
          <p:nvPr/>
        </p:nvGrpSpPr>
        <p:grpSpPr>
          <a:xfrm>
            <a:off x="1676400" y="5514975"/>
            <a:ext cx="6030913" cy="1416050"/>
            <a:chOff x="2574714" y="5613920"/>
            <a:chExt cx="6029734" cy="1415480"/>
          </a:xfrm>
        </p:grpSpPr>
        <p:sp>
          <p:nvSpPr>
            <p:cNvPr id="7" name="等腰三角形 6"/>
            <p:cNvSpPr/>
            <p:nvPr/>
          </p:nvSpPr>
          <p:spPr>
            <a:xfrm>
              <a:off x="2574714" y="5998641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3607898" y="5613920"/>
              <a:ext cx="1972214" cy="1355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5081629" y="5938256"/>
              <a:ext cx="1565238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372200" y="6165304"/>
              <a:ext cx="1102803" cy="864095"/>
            </a:xfrm>
            <a:prstGeom prst="triangle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7076001" y="5938256"/>
              <a:ext cx="1528447" cy="103075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171450" y="19050"/>
            <a:ext cx="3282950" cy="614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7" name="椭圆 56"/>
          <p:cNvSpPr/>
          <p:nvPr/>
        </p:nvSpPr>
        <p:spPr>
          <a:xfrm>
            <a:off x="6478588" y="-1179512"/>
            <a:ext cx="3959225" cy="39592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trike="noStrike" noProof="1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315" name="Text Placeholder 3"/>
          <p:cNvSpPr>
            <a:spLocks noGrp="1"/>
          </p:cNvSpPr>
          <p:nvPr>
            <p:ph sz="quarter" idx="4294967295"/>
          </p:nvPr>
        </p:nvSpPr>
        <p:spPr>
          <a:xfrm>
            <a:off x="4102100" y="3094038"/>
            <a:ext cx="1676400" cy="365125"/>
          </a:xfrm>
          <a:solidFill>
            <a:srgbClr val="558ED5"/>
          </a:solidFill>
        </p:spPr>
        <p:txBody>
          <a:bodyPr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lnSpc>
                <a:spcPct val="90000"/>
              </a:lnSpc>
              <a:spcBef>
                <a:spcPts val="1125"/>
              </a:spcBef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  <a:sym typeface="方正兰亭粗黑_GBK" charset="-122"/>
              </a:rPr>
              <a:t> Scrapy框架</a:t>
            </a:r>
            <a:endParaRPr lang="en-US" altLang="zh-CN" sz="1600">
              <a:solidFill>
                <a:schemeClr val="bg1"/>
              </a:solidFill>
              <a:latin typeface="方正兰亭粗黑_GBK" charset="-122"/>
              <a:sym typeface="方正兰亭粗黑_GBK" charset="-122"/>
            </a:endParaRPr>
          </a:p>
        </p:txBody>
      </p:sp>
      <p:sp>
        <p:nvSpPr>
          <p:cNvPr id="13316" name="Text Placeholder 4"/>
          <p:cNvSpPr>
            <a:spLocks noGrp="1"/>
          </p:cNvSpPr>
          <p:nvPr>
            <p:ph type="subTitle" idx="1"/>
          </p:nvPr>
        </p:nvSpPr>
        <p:spPr>
          <a:xfrm>
            <a:off x="4025900" y="3498850"/>
            <a:ext cx="2971800" cy="812800"/>
          </a:xfrm>
        </p:spPr>
        <p:txBody>
          <a:bodyPr anchor="t"/>
          <a:p>
            <a:pPr algn="l" defTabSz="914400">
              <a:lnSpc>
                <a:spcPct val="110000"/>
              </a:lnSpc>
              <a:spcBef>
                <a:spcPct val="0"/>
              </a:spcBef>
            </a:pPr>
            <a:r>
              <a:rPr lang="en-US" altLang="zh-CN" sz="1300" kern="1200">
                <a:solidFill>
                  <a:srgbClr val="3F3F3F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利用Scrapy框架(cookie池和代理池)爬取广州二手房基本信息，并存到Mongodb数据库和生成Execl表格，并对数据进行可视化操作。</a:t>
            </a:r>
            <a:endParaRPr lang="en-US" altLang="zh-CN" sz="1300" kern="1200">
              <a:solidFill>
                <a:srgbClr val="3F3F3F"/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3317" name="Text Placeholder 3"/>
          <p:cNvSpPr>
            <a:spLocks noGrp="1"/>
          </p:cNvSpPr>
          <p:nvPr>
            <p:ph sz="quarter" idx="4294967295"/>
          </p:nvPr>
        </p:nvSpPr>
        <p:spPr>
          <a:xfrm>
            <a:off x="4102100" y="4495800"/>
            <a:ext cx="1812925" cy="366713"/>
          </a:xfrm>
          <a:solidFill>
            <a:srgbClr val="558ED5"/>
          </a:solidFill>
        </p:spPr>
        <p:txBody>
          <a:bodyPr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-342900">
              <a:lnSpc>
                <a:spcPct val="90000"/>
              </a:lnSpc>
              <a:spcBef>
                <a:spcPts val="1125"/>
              </a:spcBef>
              <a:buNone/>
            </a:pPr>
            <a:r>
              <a:rPr lang="en-US" altLang="zh-CN" sz="1600">
                <a:solidFill>
                  <a:schemeClr val="bg1"/>
                </a:solidFill>
                <a:latin typeface="方正兰亭粗黑_GBK" charset="-122"/>
                <a:sym typeface="方正兰亭粗黑_GBK" charset="-122"/>
              </a:rPr>
              <a:t>数据爬虫设计实现</a:t>
            </a:r>
            <a:endParaRPr lang="en-US" altLang="zh-CN" sz="1600">
              <a:solidFill>
                <a:schemeClr val="bg1"/>
              </a:solidFill>
              <a:latin typeface="方正兰亭粗黑_GBK" charset="-122"/>
              <a:sym typeface="方正兰亭粗黑_GBK" charset="-122"/>
            </a:endParaRPr>
          </a:p>
        </p:txBody>
      </p:sp>
      <p:sp>
        <p:nvSpPr>
          <p:cNvPr id="13318" name="Text Placeholder 4"/>
          <p:cNvSpPr>
            <a:spLocks noGrp="1"/>
          </p:cNvSpPr>
          <p:nvPr>
            <p:ph type="subTitle" idx="1"/>
          </p:nvPr>
        </p:nvSpPr>
        <p:spPr>
          <a:xfrm>
            <a:off x="4025900" y="4846638"/>
            <a:ext cx="2971800" cy="812800"/>
          </a:xfrm>
        </p:spPr>
        <p:txBody>
          <a:bodyPr anchor="t"/>
          <a:p>
            <a:pPr algn="l" defTabSz="914400">
              <a:lnSpc>
                <a:spcPct val="110000"/>
              </a:lnSpc>
              <a:spcBef>
                <a:spcPct val="0"/>
              </a:spcBef>
            </a:pPr>
            <a:r>
              <a:rPr lang="en-US" altLang="zh-CN" sz="1300" kern="1200">
                <a:solidFill>
                  <a:srgbClr val="3F3F3F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爬取的内容：区域、小区名、总价、房型、面积、单价、朝向、楼层位置、装修情况、建筑时间、是否有电梯、产权类型、住宅类型、发布日期</a:t>
            </a:r>
            <a:endParaRPr lang="en-US" altLang="zh-CN" sz="1300" kern="1200">
              <a:solidFill>
                <a:srgbClr val="3F3F3F"/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3319" name="Text Placeholder 3"/>
          <p:cNvSpPr>
            <a:spLocks noGrp="1"/>
          </p:cNvSpPr>
          <p:nvPr>
            <p:ph sz="quarter" idx="4294967295"/>
          </p:nvPr>
        </p:nvSpPr>
        <p:spPr>
          <a:xfrm>
            <a:off x="4025900" y="2116138"/>
            <a:ext cx="3127375" cy="812800"/>
          </a:xfrm>
        </p:spPr>
        <p:txBody>
          <a:bodyPr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-342900">
              <a:lnSpc>
                <a:spcPct val="110000"/>
              </a:lnSpc>
              <a:buNone/>
            </a:pPr>
            <a:r>
              <a:rPr lang="en-US" altLang="zh-CN" sz="1300">
                <a:solidFill>
                  <a:srgbClr val="3F3F3F"/>
                </a:solidFill>
                <a:sym typeface="方正兰亭粗黑_GBK" charset="-122"/>
              </a:rPr>
              <a:t>Scrapy是一个基于Twisted的异步处理框架，是纯Python实现的爬虫框架，其架构清晰，模块之间的耦合程度低，可扩展性极强，可以灵活完成各种需求。</a:t>
            </a:r>
            <a:endParaRPr lang="en-US" altLang="zh-CN" sz="1300">
              <a:solidFill>
                <a:srgbClr val="3F3F3F"/>
              </a:solidFill>
              <a:sym typeface="方正兰亭粗黑_GBK" charset="-122"/>
            </a:endParaRPr>
          </a:p>
        </p:txBody>
      </p:sp>
      <p:sp>
        <p:nvSpPr>
          <p:cNvPr id="13320" name="Text Placeholder 4"/>
          <p:cNvSpPr>
            <a:spLocks noGrp="1"/>
          </p:cNvSpPr>
          <p:nvPr/>
        </p:nvSpPr>
        <p:spPr>
          <a:xfrm>
            <a:off x="101600" y="1873250"/>
            <a:ext cx="3441700" cy="242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defTabSz="914400">
              <a:lnSpc>
                <a:spcPct val="1100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rPr>
              <a:t>Scrapy架构图 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13321" name="内容占位符 1" descr="图片3"/>
          <p:cNvPicPr>
            <a:picLocks noGrp="1" noChangeAspect="1"/>
          </p:cNvPicPr>
          <p:nvPr>
            <p:ph sz="quarter" idx="4294967295"/>
          </p:nvPr>
        </p:nvPicPr>
        <p:blipFill>
          <a:blip r:embed="rId1"/>
          <a:stretch>
            <a:fillRect/>
          </a:stretch>
        </p:blipFill>
        <p:spPr>
          <a:xfrm>
            <a:off x="323850" y="125413"/>
            <a:ext cx="2997200" cy="1747837"/>
          </a:xfrm>
        </p:spPr>
      </p:pic>
      <p:sp>
        <p:nvSpPr>
          <p:cNvPr id="13322" name="Text Placeholder 4"/>
          <p:cNvSpPr>
            <a:spLocks noGrp="1"/>
          </p:cNvSpPr>
          <p:nvPr/>
        </p:nvSpPr>
        <p:spPr>
          <a:xfrm>
            <a:off x="101600" y="3862388"/>
            <a:ext cx="3441700" cy="2428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defTabSz="914400">
              <a:lnSpc>
                <a:spcPct val="1100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rPr>
              <a:t>代理池框图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13323" name="内容占位符 1" descr="C:\Users\XX\Desktop\图片4.png图片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182813"/>
            <a:ext cx="2997200" cy="167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4" name="内容占位符 1" descr="C:\Users\XX\Desktop\图片5.png图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170363"/>
            <a:ext cx="2997200" cy="168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5" name="Text Placeholder 4"/>
          <p:cNvSpPr>
            <a:spLocks noGrp="1"/>
          </p:cNvSpPr>
          <p:nvPr/>
        </p:nvSpPr>
        <p:spPr>
          <a:xfrm>
            <a:off x="101600" y="5854700"/>
            <a:ext cx="3441700" cy="242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defTabSz="914400">
              <a:lnSpc>
                <a:spcPct val="110000"/>
              </a:lnSpc>
            </a:pP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rPr>
              <a:t>Cookie池框图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3326" name="文本框 17"/>
          <p:cNvSpPr txBox="1"/>
          <p:nvPr/>
        </p:nvSpPr>
        <p:spPr>
          <a:xfrm>
            <a:off x="6872288" y="1195388"/>
            <a:ext cx="2163762" cy="1230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8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Part 3</a:t>
            </a:r>
            <a:endParaRPr lang="zh-CN" altLang="en-US" sz="28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系统设计</a:t>
            </a:r>
            <a:endParaRPr lang="en-US" altLang="zh-CN" sz="280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  <a:p>
            <a:endParaRPr lang="en-US" altLang="zh-CN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327" name="Freeform 63"/>
          <p:cNvSpPr>
            <a:spLocks noEditPoints="1"/>
          </p:cNvSpPr>
          <p:nvPr/>
        </p:nvSpPr>
        <p:spPr>
          <a:xfrm>
            <a:off x="7153275" y="177800"/>
            <a:ext cx="1374775" cy="946150"/>
          </a:xfrm>
          <a:custGeom>
            <a:avLst/>
            <a:gdLst/>
            <a:ahLst/>
            <a:cxnLst>
              <a:cxn ang="0">
                <a:pos x="438327" y="121136"/>
              </a:cxn>
              <a:cxn ang="0">
                <a:pos x="1290630" y="352397"/>
              </a:cxn>
              <a:cxn ang="0">
                <a:pos x="1241927" y="385435"/>
              </a:cxn>
              <a:cxn ang="0">
                <a:pos x="1205400" y="429484"/>
              </a:cxn>
              <a:cxn ang="0">
                <a:pos x="1156697" y="473534"/>
              </a:cxn>
              <a:cxn ang="0">
                <a:pos x="1107994" y="947069"/>
              </a:cxn>
              <a:cxn ang="0">
                <a:pos x="1107994" y="517584"/>
              </a:cxn>
              <a:cxn ang="0">
                <a:pos x="986236" y="947069"/>
              </a:cxn>
              <a:cxn ang="0">
                <a:pos x="937533" y="649733"/>
              </a:cxn>
              <a:cxn ang="0">
                <a:pos x="901006" y="616696"/>
              </a:cxn>
              <a:cxn ang="0">
                <a:pos x="852303" y="947069"/>
              </a:cxn>
              <a:cxn ang="0">
                <a:pos x="852303" y="594671"/>
              </a:cxn>
              <a:cxn ang="0">
                <a:pos x="718369" y="947069"/>
              </a:cxn>
              <a:cxn ang="0">
                <a:pos x="681842" y="715807"/>
              </a:cxn>
              <a:cxn ang="0">
                <a:pos x="633139" y="748845"/>
              </a:cxn>
              <a:cxn ang="0">
                <a:pos x="584436" y="947069"/>
              </a:cxn>
              <a:cxn ang="0">
                <a:pos x="584436" y="781882"/>
              </a:cxn>
              <a:cxn ang="0">
                <a:pos x="462678" y="947069"/>
              </a:cxn>
              <a:cxn ang="0">
                <a:pos x="413975" y="770870"/>
              </a:cxn>
              <a:cxn ang="0">
                <a:pos x="377448" y="737832"/>
              </a:cxn>
              <a:cxn ang="0">
                <a:pos x="328745" y="947069"/>
              </a:cxn>
              <a:cxn ang="0">
                <a:pos x="328745" y="737832"/>
              </a:cxn>
              <a:cxn ang="0">
                <a:pos x="194812" y="947069"/>
              </a:cxn>
              <a:cxn ang="0">
                <a:pos x="60878" y="869981"/>
              </a:cxn>
              <a:cxn ang="0">
                <a:pos x="24351" y="836944"/>
              </a:cxn>
              <a:cxn ang="0">
                <a:pos x="0" y="638720"/>
              </a:cxn>
              <a:cxn ang="0">
                <a:pos x="462678" y="704795"/>
              </a:cxn>
              <a:cxn ang="0">
                <a:pos x="852303" y="495559"/>
              </a:cxn>
              <a:cxn ang="0">
                <a:pos x="998412" y="506571"/>
              </a:cxn>
              <a:cxn ang="0">
                <a:pos x="1351509" y="143161"/>
              </a:cxn>
              <a:cxn ang="0">
                <a:pos x="1083642" y="110124"/>
              </a:cxn>
              <a:cxn ang="0">
                <a:pos x="901006" y="341385"/>
              </a:cxn>
              <a:cxn ang="0">
                <a:pos x="511381" y="539609"/>
              </a:cxn>
              <a:cxn ang="0">
                <a:pos x="304394" y="473534"/>
              </a:cxn>
              <a:cxn ang="0">
                <a:pos x="158284" y="947069"/>
              </a:cxn>
              <a:cxn ang="0">
                <a:pos x="158284" y="825932"/>
              </a:cxn>
              <a:cxn ang="0">
                <a:pos x="377448" y="132149"/>
              </a:cxn>
              <a:cxn ang="0">
                <a:pos x="596612" y="209236"/>
              </a:cxn>
              <a:cxn ang="0">
                <a:pos x="474854" y="209236"/>
              </a:cxn>
              <a:cxn ang="0">
                <a:pos x="523557" y="484546"/>
              </a:cxn>
              <a:cxn ang="0">
                <a:pos x="413975" y="341385"/>
              </a:cxn>
              <a:cxn ang="0">
                <a:pos x="243515" y="418472"/>
              </a:cxn>
              <a:cxn ang="0">
                <a:pos x="365272" y="187211"/>
              </a:cxn>
              <a:cxn ang="0">
                <a:pos x="255690" y="242273"/>
              </a:cxn>
            </a:cxnLst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8" name="页脚占位符 1"/>
          <p:cNvSpPr/>
          <p:nvPr/>
        </p:nvSpPr>
        <p:spPr>
          <a:xfrm>
            <a:off x="323850" y="6359525"/>
            <a:ext cx="6629400" cy="390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1400">
                <a:solidFill>
                  <a:srgbClr val="0065B0"/>
                </a:solidFill>
                <a:latin typeface="方正兰亭粗黑_GBK" charset="-122"/>
                <a:ea typeface="黑体" panose="02010609060101010101" charset="-122"/>
                <a:sym typeface="方正兰亭粗黑_GBK" charset="-122"/>
              </a:rPr>
              <a:t>基于Python的广州二手房信息爬取数据分析</a:t>
            </a:r>
            <a:endParaRPr lang="en-US" altLang="zh-CN" sz="1400">
              <a:solidFill>
                <a:srgbClr val="7F7F7F"/>
              </a:solidFill>
              <a:latin typeface="方正兰亭粗黑_GBK" charset="-122"/>
              <a:ea typeface="宋体" panose="02010600030101010101" pitchFamily="2" charset="-122"/>
              <a:sym typeface="方正兰亭粗黑_GBK" charset="-122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方正兰亭粗黑_GB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方正兰亭粗黑_GB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方正兰亭粗黑_GB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方正兰亭粗黑_GB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2277</Words>
  <Application>WPS 演示</Application>
  <PresentationFormat>全屏显示(4:3)</PresentationFormat>
  <Paragraphs>263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宋体</vt:lpstr>
      <vt:lpstr>Wingdings</vt:lpstr>
      <vt:lpstr>MS PGothic</vt:lpstr>
      <vt:lpstr>方正兰亭粗黑_GBK</vt:lpstr>
      <vt:lpstr>黑体</vt:lpstr>
      <vt:lpstr>方正兰亭黑_GBK</vt:lpstr>
      <vt:lpstr>时尚中黑简体</vt:lpstr>
      <vt:lpstr>幼圆</vt:lpstr>
      <vt:lpstr>Courier New</vt:lpstr>
      <vt:lpstr>Arial Unicode MS</vt:lpstr>
      <vt:lpstr>Sansation</vt:lpstr>
      <vt:lpstr>Calibri</vt:lpstr>
      <vt:lpstr>Open Sans Extrabold</vt:lpstr>
      <vt:lpstr>Open Sans</vt:lpstr>
      <vt:lpstr>Futura LT Condensed</vt:lpstr>
      <vt:lpstr>Tahoma</vt:lpstr>
      <vt:lpstr>Segoe Print</vt:lpstr>
      <vt:lpstr>方正兰亭粗黑_GBK</vt:lpstr>
      <vt:lpstr>Office Theme</vt:lpstr>
      <vt:lpstr>1_Office Theme</vt:lpstr>
      <vt:lpstr>2_Office Theme</vt:lpstr>
      <vt:lpstr>3_Office Theme</vt:lpstr>
      <vt:lpstr>基于Python的广州二手房信息爬取数据分析</vt:lpstr>
      <vt:lpstr>基于Python的广州二手房信息爬取数据分析</vt:lpstr>
      <vt:lpstr>PowerPoint 演示文稿</vt:lpstr>
      <vt:lpstr>Part 1 引言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Part 3 系统设计  </vt:lpstr>
      <vt:lpstr>PowerPoint 演示文稿</vt:lpstr>
      <vt:lpstr>PowerPoint 演示文稿</vt:lpstr>
      <vt:lpstr>PowerPoint 演示文稿</vt:lpstr>
      <vt:lpstr>Part 5 系统测试</vt:lpstr>
      <vt:lpstr>PowerPoint 演示文稿</vt:lpstr>
      <vt:lpstr>PowerPoint 演示文稿</vt:lpstr>
      <vt:lpstr>PowerPoint 演示文稿</vt:lpstr>
      <vt:lpstr>Part 6 展望与总结</vt:lpstr>
      <vt:lpstr>PowerPoint 演示文稿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adrienne.reynolds</dc:creator>
  <cp:lastModifiedBy>这#红</cp:lastModifiedBy>
  <cp:revision>201</cp:revision>
  <dcterms:created xsi:type="dcterms:W3CDTF">2011-12-26T17:46:00Z</dcterms:created>
  <dcterms:modified xsi:type="dcterms:W3CDTF">2018-05-29T09:03:43Z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