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6" r:id="rId6"/>
    <p:sldId id="268" r:id="rId7"/>
    <p:sldId id="270" r:id="rId8"/>
    <p:sldId id="264" r:id="rId9"/>
    <p:sldId id="269" r:id="rId10"/>
    <p:sldId id="278" r:id="rId11"/>
    <p:sldId id="279" r:id="rId12"/>
    <p:sldId id="267" r:id="rId13"/>
    <p:sldId id="280" r:id="rId14"/>
    <p:sldId id="275" r:id="rId15"/>
    <p:sldId id="263" r:id="rId16"/>
    <p:sldId id="274" r:id="rId17"/>
    <p:sldId id="281" r:id="rId18"/>
    <p:sldId id="282" r:id="rId19"/>
    <p:sldId id="271" r:id="rId20"/>
    <p:sldId id="283" r:id="rId21"/>
    <p:sldId id="272" r:id="rId22"/>
    <p:sldId id="265" r:id="rId23"/>
    <p:sldId id="284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D28C79"/>
    <a:srgbClr val="FFFFFF"/>
    <a:srgbClr val="AC6672"/>
    <a:srgbClr val="534544"/>
    <a:srgbClr val="FDDAB8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07966-0C12-4460-9FF2-07053C8024A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D774-439B-4C6C-BD2E-16B8BF406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8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D774-439B-4C6C-BD2E-16B8BF406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D774-439B-4C6C-BD2E-16B8BF406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3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D774-439B-4C6C-BD2E-16B8BF4068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D774-439B-4C6C-BD2E-16B8BF406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1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8494-9973-4D26-AB74-66644975C5D0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A4C-D91D-4E20-B49B-32BA9E87C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8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2711824" cy="7644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1784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7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8494-9973-4D26-AB74-66644975C5D0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9A4C-D91D-4E20-B49B-32BA9E87C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68831" y="2043995"/>
            <a:ext cx="5285801" cy="313931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 err="1" smtClean="0">
                <a:solidFill>
                  <a:schemeClr val="bg1"/>
                </a:solidFill>
              </a:rPr>
              <a:t>Flowable</a:t>
            </a:r>
            <a:endParaRPr kumimoji="1" lang="en-US" altLang="zh-CN" sz="6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</a:rPr>
              <a:t>工作流引擎</a:t>
            </a:r>
            <a:r>
              <a:rPr kumimoji="1" lang="en-US" altLang="zh-CN" sz="6600" b="1" dirty="0" smtClean="0">
                <a:solidFill>
                  <a:schemeClr val="bg1"/>
                </a:solidFill>
              </a:rPr>
              <a:t> v6.4.0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2832" y="264477"/>
            <a:ext cx="446206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流程引擎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*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所包含的服务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0174" y="1301719"/>
            <a:ext cx="388865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2174" y="3000296"/>
            <a:ext cx="1883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5400" dirty="0">
                <a:solidFill>
                  <a:prstClr val="black">
                    <a:lumMod val="75000"/>
                    <a:lumOff val="25000"/>
                  </a:prstClr>
                </a:solidFill>
                <a:ea typeface="造字工房力黑（非商用）常规体" pitchFamily="50" charset="-122"/>
              </a:rPr>
              <a:t>SWOT</a:t>
            </a:r>
            <a:endParaRPr lang="zh-CN" altLang="en-US" sz="5400" dirty="0">
              <a:solidFill>
                <a:prstClr val="black">
                  <a:lumMod val="75000"/>
                  <a:lumOff val="25000"/>
                </a:prstClr>
              </a:solidFill>
              <a:ea typeface="造字工房力黑（非商用）常规体" pitchFamily="5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79128" y="3449454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96683" y="3449454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 rot="5400000" flipV="1">
            <a:off x="3689170" y="3481562"/>
            <a:ext cx="4690775" cy="0"/>
            <a:chOff x="1548927" y="2053391"/>
            <a:chExt cx="6455356" cy="0"/>
          </a:xfrm>
        </p:grpSpPr>
        <p:cxnSp>
          <p:nvCxnSpPr>
            <p:cNvPr id="14" name="直接连接符 13"/>
            <p:cNvCxnSpPr/>
            <p:nvPr/>
          </p:nvCxnSpPr>
          <p:spPr>
            <a:xfrm rot="5400000" flipV="1">
              <a:off x="2538779" y="1063539"/>
              <a:ext cx="0" cy="19797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V="1">
              <a:off x="6970247" y="1019354"/>
              <a:ext cx="0" cy="206807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185080" y="1949502"/>
            <a:ext cx="335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对用户组的增删改查操作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对用户的增删改查操作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包括头像图片等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对组内成员的增删改查操作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6360" y="1949502"/>
            <a:ext cx="335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获取各种表单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流程实例表单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96213" y="4629066"/>
            <a:ext cx="335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包含着相对较多的不可控因素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意义上为对流程实例的直接修改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如添加节点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网关的配置临时更变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但这都会导致整个流程定义的絮乱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36360" y="4629066"/>
            <a:ext cx="335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管理服务包含对当前正在执行的流程实例的操作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以及对历史流程实例的操作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29031" y="1282254"/>
            <a:ext cx="40002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prstClr val="white"/>
                </a:solidFill>
              </a:rPr>
              <a:t>IdentityService</a:t>
            </a:r>
            <a:r>
              <a:rPr lang="en-US" altLang="zh-CN" sz="2800" dirty="0" smtClean="0">
                <a:solidFill>
                  <a:prstClr val="white"/>
                </a:solidFill>
              </a:rPr>
              <a:t>:</a:t>
            </a:r>
            <a:r>
              <a:rPr lang="zh-CN" altLang="en-US" sz="2800" dirty="0" smtClean="0">
                <a:solidFill>
                  <a:prstClr val="white"/>
                </a:solidFill>
              </a:rPr>
              <a:t>身份认同服务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2428" y="1301719"/>
            <a:ext cx="3262553" cy="463904"/>
          </a:xfrm>
          <a:prstGeom prst="rect">
            <a:avLst/>
          </a:prstGeom>
          <a:solidFill>
            <a:srgbClr val="D28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04513" y="3982942"/>
            <a:ext cx="4142022" cy="463904"/>
          </a:xfrm>
          <a:prstGeom prst="rect">
            <a:avLst/>
          </a:prstGeom>
          <a:solidFill>
            <a:srgbClr val="534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32429" y="3982942"/>
            <a:ext cx="3262552" cy="463904"/>
          </a:xfrm>
          <a:prstGeom prst="rect">
            <a:avLst/>
          </a:prstGeom>
          <a:solidFill>
            <a:srgbClr val="FD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46366" y="1282254"/>
            <a:ext cx="35743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prstClr val="white"/>
                </a:solidFill>
              </a:rPr>
              <a:t>FormService</a:t>
            </a:r>
            <a:r>
              <a:rPr lang="en-US" altLang="zh-CN" sz="2800" dirty="0" smtClean="0">
                <a:solidFill>
                  <a:prstClr val="white"/>
                </a:solidFill>
              </a:rPr>
              <a:t>:</a:t>
            </a:r>
            <a:r>
              <a:rPr lang="zh-CN" altLang="en-US" sz="2800" dirty="0" smtClean="0">
                <a:solidFill>
                  <a:prstClr val="white"/>
                </a:solidFill>
              </a:rPr>
              <a:t>表单服务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08660" y="3953284"/>
            <a:ext cx="35743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ManagementService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管理服务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77879" y="3923626"/>
            <a:ext cx="46762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prstClr val="white"/>
                </a:solidFill>
              </a:rPr>
              <a:t>DynamicBpmnService</a:t>
            </a:r>
            <a:r>
              <a:rPr lang="en-US" altLang="zh-CN" sz="2800" dirty="0" smtClean="0">
                <a:solidFill>
                  <a:prstClr val="white"/>
                </a:solidFill>
              </a:rPr>
              <a:t>:</a:t>
            </a:r>
            <a:r>
              <a:rPr lang="zh-CN" altLang="en-US" dirty="0" smtClean="0">
                <a:solidFill>
                  <a:prstClr val="white"/>
                </a:solidFill>
              </a:rPr>
              <a:t>动态</a:t>
            </a:r>
            <a:r>
              <a:rPr lang="en-US" altLang="zh-CN" dirty="0" smtClean="0">
                <a:solidFill>
                  <a:prstClr val="white"/>
                </a:solidFill>
              </a:rPr>
              <a:t>Bpmn20</a:t>
            </a:r>
            <a:r>
              <a:rPr lang="zh-CN" altLang="en-US" dirty="0" smtClean="0">
                <a:solidFill>
                  <a:prstClr val="white"/>
                </a:solidFill>
              </a:rPr>
              <a:t>服务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26" name="肘形连接符 25"/>
          <p:cNvCxnSpPr/>
          <p:nvPr/>
        </p:nvCxnSpPr>
        <p:spPr>
          <a:xfrm>
            <a:off x="2233523" y="2719229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>
            <a:off x="6846366" y="2534861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9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76235" y="233376"/>
            <a:ext cx="333578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Century Gothic"/>
              </a:rPr>
              <a:t>流程引擎内</a:t>
            </a:r>
            <a:r>
              <a:rPr kumimoji="1" lang="zh-CN" altLang="en-US" sz="2400" b="1" dirty="0">
                <a:solidFill>
                  <a:schemeClr val="bg1"/>
                </a:solidFill>
                <a:latin typeface="Century Gothic"/>
              </a:rPr>
              <a:t>关键字描述</a:t>
            </a:r>
            <a:endParaRPr kumimoji="1" lang="en-US" altLang="zh-CN" sz="2400" b="1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59226" y="2922637"/>
            <a:ext cx="494891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963834" y="230905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814645" y="2309054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60581" y="2336867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55"/>
          <p:cNvSpPr/>
          <p:nvPr/>
        </p:nvSpPr>
        <p:spPr>
          <a:xfrm>
            <a:off x="529627" y="4351935"/>
            <a:ext cx="192164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定义文件实例化时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可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创建一个开始表单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填入开始实例化任务的一些内容</a:t>
            </a:r>
          </a:p>
        </p:txBody>
      </p:sp>
      <p:sp>
        <p:nvSpPr>
          <p:cNvPr id="39" name="矩形 39"/>
          <p:cNvSpPr/>
          <p:nvPr/>
        </p:nvSpPr>
        <p:spPr>
          <a:xfrm>
            <a:off x="828392" y="3782879"/>
            <a:ext cx="138928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流程定义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55"/>
          <p:cNvSpPr/>
          <p:nvPr/>
        </p:nvSpPr>
        <p:spPr>
          <a:xfrm>
            <a:off x="2678534" y="4362122"/>
            <a:ext cx="18762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任务在进行的时候，填入一些参数，可以设置为必填或者可选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表单内还可以存入图片数据</a:t>
            </a:r>
          </a:p>
        </p:txBody>
      </p:sp>
      <p:sp>
        <p:nvSpPr>
          <p:cNvPr id="49" name="矩形 55"/>
          <p:cNvSpPr/>
          <p:nvPr/>
        </p:nvSpPr>
        <p:spPr>
          <a:xfrm>
            <a:off x="9747228" y="4300134"/>
            <a:ext cx="213434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部署文件后会生成定义文件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部署可以设置激活，挂起等状态，特别注意的是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部署文件时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文件名的后缀名必须是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bpmn20.xml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，否则无法生成流程定义文件</a:t>
            </a:r>
          </a:p>
        </p:txBody>
      </p:sp>
      <p:cxnSp>
        <p:nvCxnSpPr>
          <p:cNvPr id="55" name="直接连接符 54"/>
          <p:cNvCxnSpPr>
            <a:stCxn id="35" idx="6"/>
          </p:cNvCxnSpPr>
          <p:nvPr/>
        </p:nvCxnSpPr>
        <p:spPr>
          <a:xfrm>
            <a:off x="2087747" y="2950450"/>
            <a:ext cx="862487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6"/>
          </p:cNvCxnSpPr>
          <p:nvPr/>
        </p:nvCxnSpPr>
        <p:spPr>
          <a:xfrm>
            <a:off x="4191000" y="2922638"/>
            <a:ext cx="907211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1041811" y="2922637"/>
            <a:ext cx="678409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"/>
          <p:cNvSpPr>
            <a:spLocks/>
          </p:cNvSpPr>
          <p:nvPr/>
        </p:nvSpPr>
        <p:spPr bwMode="auto">
          <a:xfrm>
            <a:off x="1148796" y="2636411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3210100" y="2716680"/>
            <a:ext cx="734634" cy="465216"/>
            <a:chOff x="5662466" y="2439430"/>
            <a:chExt cx="734634" cy="465216"/>
          </a:xfrm>
        </p:grpSpPr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5789343" y="2693184"/>
              <a:ext cx="468349" cy="211462"/>
            </a:xfrm>
            <a:custGeom>
              <a:avLst/>
              <a:gdLst>
                <a:gd name="T0" fmla="*/ 302 w 598"/>
                <a:gd name="T1" fmla="*/ 72 h 270"/>
                <a:gd name="T2" fmla="*/ 302 w 598"/>
                <a:gd name="T3" fmla="*/ 72 h 270"/>
                <a:gd name="T4" fmla="*/ 274 w 598"/>
                <a:gd name="T5" fmla="*/ 70 h 270"/>
                <a:gd name="T6" fmla="*/ 260 w 598"/>
                <a:gd name="T7" fmla="*/ 68 h 270"/>
                <a:gd name="T8" fmla="*/ 244 w 598"/>
                <a:gd name="T9" fmla="*/ 62 h 270"/>
                <a:gd name="T10" fmla="*/ 80 w 598"/>
                <a:gd name="T11" fmla="*/ 0 h 270"/>
                <a:gd name="T12" fmla="*/ 0 w 598"/>
                <a:gd name="T13" fmla="*/ 0 h 270"/>
                <a:gd name="T14" fmla="*/ 0 w 598"/>
                <a:gd name="T15" fmla="*/ 98 h 270"/>
                <a:gd name="T16" fmla="*/ 0 w 598"/>
                <a:gd name="T17" fmla="*/ 98 h 270"/>
                <a:gd name="T18" fmla="*/ 2 w 598"/>
                <a:gd name="T19" fmla="*/ 110 h 270"/>
                <a:gd name="T20" fmla="*/ 4 w 598"/>
                <a:gd name="T21" fmla="*/ 122 h 270"/>
                <a:gd name="T22" fmla="*/ 8 w 598"/>
                <a:gd name="T23" fmla="*/ 132 h 270"/>
                <a:gd name="T24" fmla="*/ 14 w 598"/>
                <a:gd name="T25" fmla="*/ 144 h 270"/>
                <a:gd name="T26" fmla="*/ 22 w 598"/>
                <a:gd name="T27" fmla="*/ 152 h 270"/>
                <a:gd name="T28" fmla="*/ 30 w 598"/>
                <a:gd name="T29" fmla="*/ 162 h 270"/>
                <a:gd name="T30" fmla="*/ 40 w 598"/>
                <a:gd name="T31" fmla="*/ 168 h 270"/>
                <a:gd name="T32" fmla="*/ 50 w 598"/>
                <a:gd name="T33" fmla="*/ 174 h 270"/>
                <a:gd name="T34" fmla="*/ 248 w 598"/>
                <a:gd name="T35" fmla="*/ 260 h 270"/>
                <a:gd name="T36" fmla="*/ 248 w 598"/>
                <a:gd name="T37" fmla="*/ 260 h 270"/>
                <a:gd name="T38" fmla="*/ 260 w 598"/>
                <a:gd name="T39" fmla="*/ 264 h 270"/>
                <a:gd name="T40" fmla="*/ 272 w 598"/>
                <a:gd name="T41" fmla="*/ 268 h 270"/>
                <a:gd name="T42" fmla="*/ 298 w 598"/>
                <a:gd name="T43" fmla="*/ 270 h 270"/>
                <a:gd name="T44" fmla="*/ 326 w 598"/>
                <a:gd name="T45" fmla="*/ 268 h 270"/>
                <a:gd name="T46" fmla="*/ 338 w 598"/>
                <a:gd name="T47" fmla="*/ 264 h 270"/>
                <a:gd name="T48" fmla="*/ 348 w 598"/>
                <a:gd name="T49" fmla="*/ 260 h 270"/>
                <a:gd name="T50" fmla="*/ 548 w 598"/>
                <a:gd name="T51" fmla="*/ 174 h 270"/>
                <a:gd name="T52" fmla="*/ 548 w 598"/>
                <a:gd name="T53" fmla="*/ 174 h 270"/>
                <a:gd name="T54" fmla="*/ 558 w 598"/>
                <a:gd name="T55" fmla="*/ 168 h 270"/>
                <a:gd name="T56" fmla="*/ 568 w 598"/>
                <a:gd name="T57" fmla="*/ 162 h 270"/>
                <a:gd name="T58" fmla="*/ 576 w 598"/>
                <a:gd name="T59" fmla="*/ 152 h 270"/>
                <a:gd name="T60" fmla="*/ 584 w 598"/>
                <a:gd name="T61" fmla="*/ 144 h 270"/>
                <a:gd name="T62" fmla="*/ 590 w 598"/>
                <a:gd name="T63" fmla="*/ 132 h 270"/>
                <a:gd name="T64" fmla="*/ 594 w 598"/>
                <a:gd name="T65" fmla="*/ 120 h 270"/>
                <a:gd name="T66" fmla="*/ 598 w 598"/>
                <a:gd name="T67" fmla="*/ 110 h 270"/>
                <a:gd name="T68" fmla="*/ 598 w 598"/>
                <a:gd name="T69" fmla="*/ 98 h 270"/>
                <a:gd name="T70" fmla="*/ 598 w 598"/>
                <a:gd name="T71" fmla="*/ 0 h 270"/>
                <a:gd name="T72" fmla="*/ 510 w 598"/>
                <a:gd name="T73" fmla="*/ 0 h 270"/>
                <a:gd name="T74" fmla="*/ 366 w 598"/>
                <a:gd name="T75" fmla="*/ 62 h 270"/>
                <a:gd name="T76" fmla="*/ 366 w 598"/>
                <a:gd name="T77" fmla="*/ 62 h 270"/>
                <a:gd name="T78" fmla="*/ 352 w 598"/>
                <a:gd name="T79" fmla="*/ 66 h 270"/>
                <a:gd name="T80" fmla="*/ 336 w 598"/>
                <a:gd name="T81" fmla="*/ 70 h 270"/>
                <a:gd name="T82" fmla="*/ 320 w 598"/>
                <a:gd name="T83" fmla="*/ 72 h 270"/>
                <a:gd name="T84" fmla="*/ 302 w 598"/>
                <a:gd name="T85" fmla="*/ 72 h 270"/>
                <a:gd name="T86" fmla="*/ 302 w 598"/>
                <a:gd name="T87" fmla="*/ 7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8" h="270">
                  <a:moveTo>
                    <a:pt x="302" y="72"/>
                  </a:moveTo>
                  <a:lnTo>
                    <a:pt x="302" y="72"/>
                  </a:lnTo>
                  <a:lnTo>
                    <a:pt x="274" y="70"/>
                  </a:lnTo>
                  <a:lnTo>
                    <a:pt x="260" y="68"/>
                  </a:lnTo>
                  <a:lnTo>
                    <a:pt x="244" y="62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0"/>
                  </a:lnTo>
                  <a:lnTo>
                    <a:pt x="4" y="122"/>
                  </a:lnTo>
                  <a:lnTo>
                    <a:pt x="8" y="132"/>
                  </a:lnTo>
                  <a:lnTo>
                    <a:pt x="14" y="144"/>
                  </a:lnTo>
                  <a:lnTo>
                    <a:pt x="22" y="152"/>
                  </a:lnTo>
                  <a:lnTo>
                    <a:pt x="30" y="162"/>
                  </a:lnTo>
                  <a:lnTo>
                    <a:pt x="40" y="168"/>
                  </a:lnTo>
                  <a:lnTo>
                    <a:pt x="50" y="174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60" y="264"/>
                  </a:lnTo>
                  <a:lnTo>
                    <a:pt x="272" y="268"/>
                  </a:lnTo>
                  <a:lnTo>
                    <a:pt x="298" y="270"/>
                  </a:lnTo>
                  <a:lnTo>
                    <a:pt x="326" y="268"/>
                  </a:lnTo>
                  <a:lnTo>
                    <a:pt x="338" y="264"/>
                  </a:lnTo>
                  <a:lnTo>
                    <a:pt x="348" y="260"/>
                  </a:lnTo>
                  <a:lnTo>
                    <a:pt x="548" y="174"/>
                  </a:lnTo>
                  <a:lnTo>
                    <a:pt x="548" y="174"/>
                  </a:lnTo>
                  <a:lnTo>
                    <a:pt x="558" y="168"/>
                  </a:lnTo>
                  <a:lnTo>
                    <a:pt x="568" y="162"/>
                  </a:lnTo>
                  <a:lnTo>
                    <a:pt x="576" y="152"/>
                  </a:lnTo>
                  <a:lnTo>
                    <a:pt x="584" y="144"/>
                  </a:lnTo>
                  <a:lnTo>
                    <a:pt x="590" y="132"/>
                  </a:lnTo>
                  <a:lnTo>
                    <a:pt x="594" y="120"/>
                  </a:lnTo>
                  <a:lnTo>
                    <a:pt x="598" y="110"/>
                  </a:lnTo>
                  <a:lnTo>
                    <a:pt x="598" y="98"/>
                  </a:lnTo>
                  <a:lnTo>
                    <a:pt x="598" y="0"/>
                  </a:lnTo>
                  <a:lnTo>
                    <a:pt x="510" y="0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52" y="66"/>
                  </a:lnTo>
                  <a:lnTo>
                    <a:pt x="336" y="70"/>
                  </a:lnTo>
                  <a:lnTo>
                    <a:pt x="320" y="72"/>
                  </a:lnTo>
                  <a:lnTo>
                    <a:pt x="302" y="72"/>
                  </a:lnTo>
                  <a:lnTo>
                    <a:pt x="302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5662466" y="2439430"/>
              <a:ext cx="734634" cy="391596"/>
            </a:xfrm>
            <a:custGeom>
              <a:avLst/>
              <a:gdLst>
                <a:gd name="T0" fmla="*/ 22 w 938"/>
                <a:gd name="T1" fmla="*/ 196 h 500"/>
                <a:gd name="T2" fmla="*/ 416 w 938"/>
                <a:gd name="T3" fmla="*/ 348 h 500"/>
                <a:gd name="T4" fmla="*/ 416 w 938"/>
                <a:gd name="T5" fmla="*/ 348 h 500"/>
                <a:gd name="T6" fmla="*/ 428 w 938"/>
                <a:gd name="T7" fmla="*/ 352 h 500"/>
                <a:gd name="T8" fmla="*/ 440 w 938"/>
                <a:gd name="T9" fmla="*/ 354 h 500"/>
                <a:gd name="T10" fmla="*/ 466 w 938"/>
                <a:gd name="T11" fmla="*/ 356 h 500"/>
                <a:gd name="T12" fmla="*/ 494 w 938"/>
                <a:gd name="T13" fmla="*/ 352 h 500"/>
                <a:gd name="T14" fmla="*/ 506 w 938"/>
                <a:gd name="T15" fmla="*/ 350 h 500"/>
                <a:gd name="T16" fmla="*/ 518 w 938"/>
                <a:gd name="T17" fmla="*/ 346 h 500"/>
                <a:gd name="T18" fmla="*/ 894 w 938"/>
                <a:gd name="T19" fmla="*/ 188 h 500"/>
                <a:gd name="T20" fmla="*/ 894 w 938"/>
                <a:gd name="T21" fmla="*/ 422 h 500"/>
                <a:gd name="T22" fmla="*/ 870 w 938"/>
                <a:gd name="T23" fmla="*/ 500 h 500"/>
                <a:gd name="T24" fmla="*/ 938 w 938"/>
                <a:gd name="T25" fmla="*/ 500 h 500"/>
                <a:gd name="T26" fmla="*/ 914 w 938"/>
                <a:gd name="T27" fmla="*/ 420 h 500"/>
                <a:gd name="T28" fmla="*/ 914 w 938"/>
                <a:gd name="T29" fmla="*/ 178 h 500"/>
                <a:gd name="T30" fmla="*/ 912 w 938"/>
                <a:gd name="T31" fmla="*/ 178 h 500"/>
                <a:gd name="T32" fmla="*/ 912 w 938"/>
                <a:gd name="T33" fmla="*/ 178 h 500"/>
                <a:gd name="T34" fmla="*/ 918 w 938"/>
                <a:gd name="T35" fmla="*/ 174 h 500"/>
                <a:gd name="T36" fmla="*/ 922 w 938"/>
                <a:gd name="T37" fmla="*/ 170 h 500"/>
                <a:gd name="T38" fmla="*/ 922 w 938"/>
                <a:gd name="T39" fmla="*/ 164 h 500"/>
                <a:gd name="T40" fmla="*/ 922 w 938"/>
                <a:gd name="T41" fmla="*/ 160 h 500"/>
                <a:gd name="T42" fmla="*/ 920 w 938"/>
                <a:gd name="T43" fmla="*/ 156 h 500"/>
                <a:gd name="T44" fmla="*/ 916 w 938"/>
                <a:gd name="T45" fmla="*/ 152 h 500"/>
                <a:gd name="T46" fmla="*/ 910 w 938"/>
                <a:gd name="T47" fmla="*/ 148 h 500"/>
                <a:gd name="T48" fmla="*/ 902 w 938"/>
                <a:gd name="T49" fmla="*/ 144 h 500"/>
                <a:gd name="T50" fmla="*/ 518 w 938"/>
                <a:gd name="T51" fmla="*/ 8 h 500"/>
                <a:gd name="T52" fmla="*/ 518 w 938"/>
                <a:gd name="T53" fmla="*/ 8 h 500"/>
                <a:gd name="T54" fmla="*/ 506 w 938"/>
                <a:gd name="T55" fmla="*/ 4 h 500"/>
                <a:gd name="T56" fmla="*/ 494 w 938"/>
                <a:gd name="T57" fmla="*/ 2 h 500"/>
                <a:gd name="T58" fmla="*/ 466 w 938"/>
                <a:gd name="T59" fmla="*/ 0 h 500"/>
                <a:gd name="T60" fmla="*/ 440 w 938"/>
                <a:gd name="T61" fmla="*/ 2 h 500"/>
                <a:gd name="T62" fmla="*/ 426 w 938"/>
                <a:gd name="T63" fmla="*/ 6 h 500"/>
                <a:gd name="T64" fmla="*/ 416 w 938"/>
                <a:gd name="T65" fmla="*/ 8 h 500"/>
                <a:gd name="T66" fmla="*/ 22 w 938"/>
                <a:gd name="T67" fmla="*/ 156 h 500"/>
                <a:gd name="T68" fmla="*/ 22 w 938"/>
                <a:gd name="T69" fmla="*/ 156 h 500"/>
                <a:gd name="T70" fmla="*/ 12 w 938"/>
                <a:gd name="T71" fmla="*/ 162 h 500"/>
                <a:gd name="T72" fmla="*/ 6 w 938"/>
                <a:gd name="T73" fmla="*/ 166 h 500"/>
                <a:gd name="T74" fmla="*/ 2 w 938"/>
                <a:gd name="T75" fmla="*/ 172 h 500"/>
                <a:gd name="T76" fmla="*/ 0 w 938"/>
                <a:gd name="T77" fmla="*/ 176 h 500"/>
                <a:gd name="T78" fmla="*/ 2 w 938"/>
                <a:gd name="T79" fmla="*/ 182 h 500"/>
                <a:gd name="T80" fmla="*/ 6 w 938"/>
                <a:gd name="T81" fmla="*/ 186 h 500"/>
                <a:gd name="T82" fmla="*/ 12 w 938"/>
                <a:gd name="T83" fmla="*/ 192 h 500"/>
                <a:gd name="T84" fmla="*/ 22 w 938"/>
                <a:gd name="T85" fmla="*/ 196 h 500"/>
                <a:gd name="T86" fmla="*/ 22 w 938"/>
                <a:gd name="T87" fmla="*/ 1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8" h="500">
                  <a:moveTo>
                    <a:pt x="22" y="196"/>
                  </a:moveTo>
                  <a:lnTo>
                    <a:pt x="416" y="348"/>
                  </a:lnTo>
                  <a:lnTo>
                    <a:pt x="416" y="348"/>
                  </a:lnTo>
                  <a:lnTo>
                    <a:pt x="428" y="352"/>
                  </a:lnTo>
                  <a:lnTo>
                    <a:pt x="440" y="354"/>
                  </a:lnTo>
                  <a:lnTo>
                    <a:pt x="466" y="356"/>
                  </a:lnTo>
                  <a:lnTo>
                    <a:pt x="494" y="352"/>
                  </a:lnTo>
                  <a:lnTo>
                    <a:pt x="506" y="350"/>
                  </a:lnTo>
                  <a:lnTo>
                    <a:pt x="518" y="346"/>
                  </a:lnTo>
                  <a:lnTo>
                    <a:pt x="894" y="188"/>
                  </a:lnTo>
                  <a:lnTo>
                    <a:pt x="894" y="422"/>
                  </a:lnTo>
                  <a:lnTo>
                    <a:pt x="870" y="500"/>
                  </a:lnTo>
                  <a:lnTo>
                    <a:pt x="938" y="500"/>
                  </a:lnTo>
                  <a:lnTo>
                    <a:pt x="914" y="420"/>
                  </a:lnTo>
                  <a:lnTo>
                    <a:pt x="914" y="178"/>
                  </a:lnTo>
                  <a:lnTo>
                    <a:pt x="912" y="178"/>
                  </a:lnTo>
                  <a:lnTo>
                    <a:pt x="912" y="178"/>
                  </a:lnTo>
                  <a:lnTo>
                    <a:pt x="918" y="174"/>
                  </a:lnTo>
                  <a:lnTo>
                    <a:pt x="922" y="170"/>
                  </a:lnTo>
                  <a:lnTo>
                    <a:pt x="922" y="164"/>
                  </a:lnTo>
                  <a:lnTo>
                    <a:pt x="922" y="160"/>
                  </a:lnTo>
                  <a:lnTo>
                    <a:pt x="920" y="156"/>
                  </a:lnTo>
                  <a:lnTo>
                    <a:pt x="916" y="152"/>
                  </a:lnTo>
                  <a:lnTo>
                    <a:pt x="910" y="148"/>
                  </a:lnTo>
                  <a:lnTo>
                    <a:pt x="902" y="144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6" y="4"/>
                  </a:lnTo>
                  <a:lnTo>
                    <a:pt x="494" y="2"/>
                  </a:lnTo>
                  <a:lnTo>
                    <a:pt x="466" y="0"/>
                  </a:lnTo>
                  <a:lnTo>
                    <a:pt x="440" y="2"/>
                  </a:lnTo>
                  <a:lnTo>
                    <a:pt x="426" y="6"/>
                  </a:lnTo>
                  <a:lnTo>
                    <a:pt x="416" y="8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2" y="162"/>
                  </a:lnTo>
                  <a:lnTo>
                    <a:pt x="6" y="166"/>
                  </a:lnTo>
                  <a:lnTo>
                    <a:pt x="2" y="172"/>
                  </a:lnTo>
                  <a:lnTo>
                    <a:pt x="0" y="176"/>
                  </a:lnTo>
                  <a:lnTo>
                    <a:pt x="2" y="182"/>
                  </a:lnTo>
                  <a:lnTo>
                    <a:pt x="6" y="186"/>
                  </a:lnTo>
                  <a:lnTo>
                    <a:pt x="12" y="192"/>
                  </a:lnTo>
                  <a:lnTo>
                    <a:pt x="22" y="196"/>
                  </a:lnTo>
                  <a:lnTo>
                    <a:pt x="22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087596" y="2527145"/>
            <a:ext cx="726802" cy="736201"/>
            <a:chOff x="7639243" y="2325084"/>
            <a:chExt cx="726802" cy="736201"/>
          </a:xfrm>
        </p:grpSpPr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39"/>
          <p:cNvSpPr/>
          <p:nvPr/>
        </p:nvSpPr>
        <p:spPr>
          <a:xfrm>
            <a:off x="2921995" y="3760047"/>
            <a:ext cx="138928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流程实例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矩形 39"/>
          <p:cNvSpPr/>
          <p:nvPr/>
        </p:nvSpPr>
        <p:spPr>
          <a:xfrm>
            <a:off x="9814645" y="3729965"/>
            <a:ext cx="1581818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流程部署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104675" y="229889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endCxn id="40" idx="2"/>
          </p:cNvCxnSpPr>
          <p:nvPr/>
        </p:nvCxnSpPr>
        <p:spPr>
          <a:xfrm>
            <a:off x="6331841" y="2907886"/>
            <a:ext cx="1000484" cy="1475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32325" y="2309054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22" idx="2"/>
          </p:cNvCxnSpPr>
          <p:nvPr/>
        </p:nvCxnSpPr>
        <p:spPr>
          <a:xfrm>
            <a:off x="8586748" y="2922637"/>
            <a:ext cx="1227897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39"/>
          <p:cNvSpPr/>
          <p:nvPr/>
        </p:nvSpPr>
        <p:spPr>
          <a:xfrm>
            <a:off x="5239825" y="3760047"/>
            <a:ext cx="956866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节点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7594978" y="3778762"/>
            <a:ext cx="956866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任务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矩形 55"/>
          <p:cNvSpPr/>
          <p:nvPr/>
        </p:nvSpPr>
        <p:spPr>
          <a:xfrm>
            <a:off x="4891193" y="4351935"/>
            <a:ext cx="2199720" cy="228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一个流程实例里包含了多个节点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比如领导审批是一个节点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总经理审批也是一个节点，但是反欺诈查询这种不需要人为参与的也叫一个节点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.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按照流程的定义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一步一步往下走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.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</p:txBody>
      </p:sp>
      <p:sp>
        <p:nvSpPr>
          <p:cNvPr id="48" name="矩形 55"/>
          <p:cNvSpPr/>
          <p:nvPr/>
        </p:nvSpPr>
        <p:spPr>
          <a:xfrm>
            <a:off x="7167840" y="4306778"/>
            <a:ext cx="2199720" cy="899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任务为节点的一个分支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任务是针对于需要人为参与的节点</a:t>
            </a:r>
          </a:p>
        </p:txBody>
      </p:sp>
      <p:sp>
        <p:nvSpPr>
          <p:cNvPr id="21" name="十字星 20"/>
          <p:cNvSpPr/>
          <p:nvPr/>
        </p:nvSpPr>
        <p:spPr>
          <a:xfrm>
            <a:off x="5348586" y="2541612"/>
            <a:ext cx="762049" cy="762049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7532571" y="2716805"/>
            <a:ext cx="910750" cy="4511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08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7029450" y="2686050"/>
            <a:ext cx="2266950" cy="2266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43200" y="2686050"/>
            <a:ext cx="2266950" cy="2266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2700" y="1432345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91000" y="1432345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29300" y="1432345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48550" y="1432345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805632" y="262360"/>
            <a:ext cx="4462068" cy="100456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 err="1" smtClean="0">
                <a:latin typeface="Century Gothic"/>
              </a:rPr>
              <a:t>IdmEngine</a:t>
            </a:r>
            <a:r>
              <a:rPr kumimoji="1" lang="en-US" altLang="zh-CN" sz="2400" b="1" dirty="0" smtClean="0">
                <a:latin typeface="Century Gothic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身份识别引擎所包含的服务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1000" y="1924050"/>
            <a:ext cx="3657600" cy="3657600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38091" y="3253034"/>
            <a:ext cx="3363417" cy="10525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</a:rPr>
              <a:t>主</a:t>
            </a:r>
            <a:r>
              <a:rPr kumimoji="1" lang="en-US" altLang="zh-CN" sz="2400" b="1" dirty="0" smtClean="0">
                <a:latin typeface="Century Gothic"/>
              </a:rPr>
              <a:t>:</a:t>
            </a:r>
            <a:r>
              <a:rPr kumimoji="1" lang="en-US" altLang="zh-CN" sz="2400" b="1" dirty="0" err="1" smtClean="0">
                <a:latin typeface="Century Gothic"/>
              </a:rPr>
              <a:t>IdmIdentityService</a:t>
            </a:r>
            <a:endParaRPr kumimoji="1" lang="en-US" altLang="zh-CN" sz="2400" b="1" dirty="0" smtClean="0">
              <a:latin typeface="Century Gothic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身份认同服务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169226" y="3374620"/>
            <a:ext cx="797793" cy="75645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094015" y="3521754"/>
            <a:ext cx="728369" cy="609323"/>
            <a:chOff x="6235762" y="3175631"/>
            <a:chExt cx="728369" cy="609323"/>
          </a:xfrm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5361" y="2995456"/>
            <a:ext cx="2549883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以及对组内用户的操作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权限的操作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对用户的设置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用户所属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用户照片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用户验证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指定查询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的用户图片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362" y="2529709"/>
            <a:ext cx="2492987" cy="4524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b="1" dirty="0" smtClean="0">
                <a:latin typeface="Century Gothic"/>
                <a:ea typeface="微软雅黑"/>
              </a:rPr>
              <a:t>对用户和组的增删改查</a:t>
            </a:r>
            <a:endParaRPr kumimoji="1" lang="en-US" altLang="zh-CN" b="1" dirty="0">
              <a:latin typeface="Century Gothic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19764" y="3622745"/>
            <a:ext cx="220117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对身份识别引擎所对应的表应该有的操作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35984" y="2810217"/>
            <a:ext cx="3256016" cy="81252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b="1" dirty="0" smtClean="0">
                <a:latin typeface="Century Gothic"/>
              </a:rPr>
              <a:t>次</a:t>
            </a:r>
            <a:r>
              <a:rPr kumimoji="1" lang="en-US" altLang="zh-CN" b="1" dirty="0" smtClean="0">
                <a:latin typeface="Century Gothic"/>
              </a:rPr>
              <a:t>:</a:t>
            </a:r>
            <a:r>
              <a:rPr kumimoji="1" lang="en-US" altLang="zh-CN" b="1" dirty="0" err="1" smtClean="0">
                <a:latin typeface="Century Gothic"/>
              </a:rPr>
              <a:t>IdmManagementService</a:t>
            </a:r>
            <a:endParaRPr kumimoji="1" lang="en-US" altLang="zh-CN" b="1" dirty="0" smtClean="0">
              <a:latin typeface="Century Gothic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b="1" dirty="0" smtClean="0">
                <a:latin typeface="Century Gothic"/>
                <a:ea typeface="微软雅黑"/>
              </a:rPr>
              <a:t>身份管理服务</a:t>
            </a:r>
            <a:endParaRPr kumimoji="1" lang="en-US" altLang="zh-CN" b="1" dirty="0">
              <a:latin typeface="Century Gothic"/>
              <a:ea typeface="微软雅黑"/>
            </a:endParaRPr>
          </a:p>
        </p:txBody>
      </p:sp>
      <p:cxnSp>
        <p:nvCxnSpPr>
          <p:cNvPr id="21" name="肘形连接符 20"/>
          <p:cNvCxnSpPr/>
          <p:nvPr/>
        </p:nvCxnSpPr>
        <p:spPr>
          <a:xfrm>
            <a:off x="689395" y="6103573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73630" y="233376"/>
            <a:ext cx="3844739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Century Gothic"/>
              </a:rPr>
              <a:t>身份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Century Gothic"/>
              </a:rPr>
              <a:t>认同服务内</a:t>
            </a:r>
            <a:r>
              <a:rPr kumimoji="1" lang="zh-CN" altLang="en-US" sz="2400" b="1" dirty="0">
                <a:solidFill>
                  <a:schemeClr val="bg1"/>
                </a:solidFill>
                <a:latin typeface="Century Gothic"/>
              </a:rPr>
              <a:t>关键字描述</a:t>
            </a:r>
            <a:endParaRPr kumimoji="1" lang="en-US" altLang="zh-CN" sz="2400" b="1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cxnSp>
        <p:nvCxnSpPr>
          <p:cNvPr id="14" name="直接连接符 13"/>
          <p:cNvCxnSpPr>
            <a:endCxn id="35" idx="2"/>
          </p:cNvCxnSpPr>
          <p:nvPr/>
        </p:nvCxnSpPr>
        <p:spPr>
          <a:xfrm>
            <a:off x="359226" y="2922637"/>
            <a:ext cx="846073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597215" y="2323079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252959" y="230905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05299" y="230905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55"/>
          <p:cNvSpPr/>
          <p:nvPr/>
        </p:nvSpPr>
        <p:spPr>
          <a:xfrm>
            <a:off x="1138328" y="4329690"/>
            <a:ext cx="195855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每一个用户。包含了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，名称，图片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头像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，详细信息，是否已激活等属性</a:t>
            </a:r>
          </a:p>
        </p:txBody>
      </p:sp>
      <p:sp>
        <p:nvSpPr>
          <p:cNvPr id="39" name="矩形 39"/>
          <p:cNvSpPr/>
          <p:nvPr/>
        </p:nvSpPr>
        <p:spPr>
          <a:xfrm>
            <a:off x="1205299" y="3782879"/>
            <a:ext cx="70113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用户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55"/>
          <p:cNvSpPr/>
          <p:nvPr/>
        </p:nvSpPr>
        <p:spPr>
          <a:xfrm>
            <a:off x="3414401" y="4347472"/>
            <a:ext cx="1641622" cy="124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一个组可以拥有多个用户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可设置父组，组名称，组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等属性</a:t>
            </a:r>
          </a:p>
        </p:txBody>
      </p:sp>
      <p:sp>
        <p:nvSpPr>
          <p:cNvPr id="49" name="矩形 55"/>
          <p:cNvSpPr/>
          <p:nvPr/>
        </p:nvSpPr>
        <p:spPr>
          <a:xfrm>
            <a:off x="9147037" y="4294561"/>
            <a:ext cx="2532399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权限是一个比较抽象的概念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可以自定义权限的名称，设置到组里，或者用户里</a:t>
            </a:r>
          </a:p>
        </p:txBody>
      </p:sp>
      <p:cxnSp>
        <p:nvCxnSpPr>
          <p:cNvPr id="55" name="直接连接符 54"/>
          <p:cNvCxnSpPr>
            <a:stCxn id="35" idx="6"/>
          </p:cNvCxnSpPr>
          <p:nvPr/>
        </p:nvCxnSpPr>
        <p:spPr>
          <a:xfrm>
            <a:off x="2432465" y="2922638"/>
            <a:ext cx="1164750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2" idx="2"/>
          </p:cNvCxnSpPr>
          <p:nvPr/>
        </p:nvCxnSpPr>
        <p:spPr>
          <a:xfrm>
            <a:off x="7865482" y="2922637"/>
            <a:ext cx="1387477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0480125" y="2922637"/>
            <a:ext cx="1240095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"/>
          <p:cNvSpPr>
            <a:spLocks/>
          </p:cNvSpPr>
          <p:nvPr/>
        </p:nvSpPr>
        <p:spPr bwMode="auto">
          <a:xfrm>
            <a:off x="1493514" y="2608599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3843481" y="2730704"/>
            <a:ext cx="734634" cy="465216"/>
            <a:chOff x="5662466" y="2439430"/>
            <a:chExt cx="734634" cy="465216"/>
          </a:xfrm>
        </p:grpSpPr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5789343" y="2693184"/>
              <a:ext cx="468349" cy="211462"/>
            </a:xfrm>
            <a:custGeom>
              <a:avLst/>
              <a:gdLst>
                <a:gd name="T0" fmla="*/ 302 w 598"/>
                <a:gd name="T1" fmla="*/ 72 h 270"/>
                <a:gd name="T2" fmla="*/ 302 w 598"/>
                <a:gd name="T3" fmla="*/ 72 h 270"/>
                <a:gd name="T4" fmla="*/ 274 w 598"/>
                <a:gd name="T5" fmla="*/ 70 h 270"/>
                <a:gd name="T6" fmla="*/ 260 w 598"/>
                <a:gd name="T7" fmla="*/ 68 h 270"/>
                <a:gd name="T8" fmla="*/ 244 w 598"/>
                <a:gd name="T9" fmla="*/ 62 h 270"/>
                <a:gd name="T10" fmla="*/ 80 w 598"/>
                <a:gd name="T11" fmla="*/ 0 h 270"/>
                <a:gd name="T12" fmla="*/ 0 w 598"/>
                <a:gd name="T13" fmla="*/ 0 h 270"/>
                <a:gd name="T14" fmla="*/ 0 w 598"/>
                <a:gd name="T15" fmla="*/ 98 h 270"/>
                <a:gd name="T16" fmla="*/ 0 w 598"/>
                <a:gd name="T17" fmla="*/ 98 h 270"/>
                <a:gd name="T18" fmla="*/ 2 w 598"/>
                <a:gd name="T19" fmla="*/ 110 h 270"/>
                <a:gd name="T20" fmla="*/ 4 w 598"/>
                <a:gd name="T21" fmla="*/ 122 h 270"/>
                <a:gd name="T22" fmla="*/ 8 w 598"/>
                <a:gd name="T23" fmla="*/ 132 h 270"/>
                <a:gd name="T24" fmla="*/ 14 w 598"/>
                <a:gd name="T25" fmla="*/ 144 h 270"/>
                <a:gd name="T26" fmla="*/ 22 w 598"/>
                <a:gd name="T27" fmla="*/ 152 h 270"/>
                <a:gd name="T28" fmla="*/ 30 w 598"/>
                <a:gd name="T29" fmla="*/ 162 h 270"/>
                <a:gd name="T30" fmla="*/ 40 w 598"/>
                <a:gd name="T31" fmla="*/ 168 h 270"/>
                <a:gd name="T32" fmla="*/ 50 w 598"/>
                <a:gd name="T33" fmla="*/ 174 h 270"/>
                <a:gd name="T34" fmla="*/ 248 w 598"/>
                <a:gd name="T35" fmla="*/ 260 h 270"/>
                <a:gd name="T36" fmla="*/ 248 w 598"/>
                <a:gd name="T37" fmla="*/ 260 h 270"/>
                <a:gd name="T38" fmla="*/ 260 w 598"/>
                <a:gd name="T39" fmla="*/ 264 h 270"/>
                <a:gd name="T40" fmla="*/ 272 w 598"/>
                <a:gd name="T41" fmla="*/ 268 h 270"/>
                <a:gd name="T42" fmla="*/ 298 w 598"/>
                <a:gd name="T43" fmla="*/ 270 h 270"/>
                <a:gd name="T44" fmla="*/ 326 w 598"/>
                <a:gd name="T45" fmla="*/ 268 h 270"/>
                <a:gd name="T46" fmla="*/ 338 w 598"/>
                <a:gd name="T47" fmla="*/ 264 h 270"/>
                <a:gd name="T48" fmla="*/ 348 w 598"/>
                <a:gd name="T49" fmla="*/ 260 h 270"/>
                <a:gd name="T50" fmla="*/ 548 w 598"/>
                <a:gd name="T51" fmla="*/ 174 h 270"/>
                <a:gd name="T52" fmla="*/ 548 w 598"/>
                <a:gd name="T53" fmla="*/ 174 h 270"/>
                <a:gd name="T54" fmla="*/ 558 w 598"/>
                <a:gd name="T55" fmla="*/ 168 h 270"/>
                <a:gd name="T56" fmla="*/ 568 w 598"/>
                <a:gd name="T57" fmla="*/ 162 h 270"/>
                <a:gd name="T58" fmla="*/ 576 w 598"/>
                <a:gd name="T59" fmla="*/ 152 h 270"/>
                <a:gd name="T60" fmla="*/ 584 w 598"/>
                <a:gd name="T61" fmla="*/ 144 h 270"/>
                <a:gd name="T62" fmla="*/ 590 w 598"/>
                <a:gd name="T63" fmla="*/ 132 h 270"/>
                <a:gd name="T64" fmla="*/ 594 w 598"/>
                <a:gd name="T65" fmla="*/ 120 h 270"/>
                <a:gd name="T66" fmla="*/ 598 w 598"/>
                <a:gd name="T67" fmla="*/ 110 h 270"/>
                <a:gd name="T68" fmla="*/ 598 w 598"/>
                <a:gd name="T69" fmla="*/ 98 h 270"/>
                <a:gd name="T70" fmla="*/ 598 w 598"/>
                <a:gd name="T71" fmla="*/ 0 h 270"/>
                <a:gd name="T72" fmla="*/ 510 w 598"/>
                <a:gd name="T73" fmla="*/ 0 h 270"/>
                <a:gd name="T74" fmla="*/ 366 w 598"/>
                <a:gd name="T75" fmla="*/ 62 h 270"/>
                <a:gd name="T76" fmla="*/ 366 w 598"/>
                <a:gd name="T77" fmla="*/ 62 h 270"/>
                <a:gd name="T78" fmla="*/ 352 w 598"/>
                <a:gd name="T79" fmla="*/ 66 h 270"/>
                <a:gd name="T80" fmla="*/ 336 w 598"/>
                <a:gd name="T81" fmla="*/ 70 h 270"/>
                <a:gd name="T82" fmla="*/ 320 w 598"/>
                <a:gd name="T83" fmla="*/ 72 h 270"/>
                <a:gd name="T84" fmla="*/ 302 w 598"/>
                <a:gd name="T85" fmla="*/ 72 h 270"/>
                <a:gd name="T86" fmla="*/ 302 w 598"/>
                <a:gd name="T87" fmla="*/ 7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8" h="270">
                  <a:moveTo>
                    <a:pt x="302" y="72"/>
                  </a:moveTo>
                  <a:lnTo>
                    <a:pt x="302" y="72"/>
                  </a:lnTo>
                  <a:lnTo>
                    <a:pt x="274" y="70"/>
                  </a:lnTo>
                  <a:lnTo>
                    <a:pt x="260" y="68"/>
                  </a:lnTo>
                  <a:lnTo>
                    <a:pt x="244" y="62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0"/>
                  </a:lnTo>
                  <a:lnTo>
                    <a:pt x="4" y="122"/>
                  </a:lnTo>
                  <a:lnTo>
                    <a:pt x="8" y="132"/>
                  </a:lnTo>
                  <a:lnTo>
                    <a:pt x="14" y="144"/>
                  </a:lnTo>
                  <a:lnTo>
                    <a:pt x="22" y="152"/>
                  </a:lnTo>
                  <a:lnTo>
                    <a:pt x="30" y="162"/>
                  </a:lnTo>
                  <a:lnTo>
                    <a:pt x="40" y="168"/>
                  </a:lnTo>
                  <a:lnTo>
                    <a:pt x="50" y="174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60" y="264"/>
                  </a:lnTo>
                  <a:lnTo>
                    <a:pt x="272" y="268"/>
                  </a:lnTo>
                  <a:lnTo>
                    <a:pt x="298" y="270"/>
                  </a:lnTo>
                  <a:lnTo>
                    <a:pt x="326" y="268"/>
                  </a:lnTo>
                  <a:lnTo>
                    <a:pt x="338" y="264"/>
                  </a:lnTo>
                  <a:lnTo>
                    <a:pt x="348" y="260"/>
                  </a:lnTo>
                  <a:lnTo>
                    <a:pt x="548" y="174"/>
                  </a:lnTo>
                  <a:lnTo>
                    <a:pt x="548" y="174"/>
                  </a:lnTo>
                  <a:lnTo>
                    <a:pt x="558" y="168"/>
                  </a:lnTo>
                  <a:lnTo>
                    <a:pt x="568" y="162"/>
                  </a:lnTo>
                  <a:lnTo>
                    <a:pt x="576" y="152"/>
                  </a:lnTo>
                  <a:lnTo>
                    <a:pt x="584" y="144"/>
                  </a:lnTo>
                  <a:lnTo>
                    <a:pt x="590" y="132"/>
                  </a:lnTo>
                  <a:lnTo>
                    <a:pt x="594" y="120"/>
                  </a:lnTo>
                  <a:lnTo>
                    <a:pt x="598" y="110"/>
                  </a:lnTo>
                  <a:lnTo>
                    <a:pt x="598" y="98"/>
                  </a:lnTo>
                  <a:lnTo>
                    <a:pt x="598" y="0"/>
                  </a:lnTo>
                  <a:lnTo>
                    <a:pt x="510" y="0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52" y="66"/>
                  </a:lnTo>
                  <a:lnTo>
                    <a:pt x="336" y="70"/>
                  </a:lnTo>
                  <a:lnTo>
                    <a:pt x="320" y="72"/>
                  </a:lnTo>
                  <a:lnTo>
                    <a:pt x="302" y="72"/>
                  </a:lnTo>
                  <a:lnTo>
                    <a:pt x="302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5662466" y="2439430"/>
              <a:ext cx="734634" cy="391596"/>
            </a:xfrm>
            <a:custGeom>
              <a:avLst/>
              <a:gdLst>
                <a:gd name="T0" fmla="*/ 22 w 938"/>
                <a:gd name="T1" fmla="*/ 196 h 500"/>
                <a:gd name="T2" fmla="*/ 416 w 938"/>
                <a:gd name="T3" fmla="*/ 348 h 500"/>
                <a:gd name="T4" fmla="*/ 416 w 938"/>
                <a:gd name="T5" fmla="*/ 348 h 500"/>
                <a:gd name="T6" fmla="*/ 428 w 938"/>
                <a:gd name="T7" fmla="*/ 352 h 500"/>
                <a:gd name="T8" fmla="*/ 440 w 938"/>
                <a:gd name="T9" fmla="*/ 354 h 500"/>
                <a:gd name="T10" fmla="*/ 466 w 938"/>
                <a:gd name="T11" fmla="*/ 356 h 500"/>
                <a:gd name="T12" fmla="*/ 494 w 938"/>
                <a:gd name="T13" fmla="*/ 352 h 500"/>
                <a:gd name="T14" fmla="*/ 506 w 938"/>
                <a:gd name="T15" fmla="*/ 350 h 500"/>
                <a:gd name="T16" fmla="*/ 518 w 938"/>
                <a:gd name="T17" fmla="*/ 346 h 500"/>
                <a:gd name="T18" fmla="*/ 894 w 938"/>
                <a:gd name="T19" fmla="*/ 188 h 500"/>
                <a:gd name="T20" fmla="*/ 894 w 938"/>
                <a:gd name="T21" fmla="*/ 422 h 500"/>
                <a:gd name="T22" fmla="*/ 870 w 938"/>
                <a:gd name="T23" fmla="*/ 500 h 500"/>
                <a:gd name="T24" fmla="*/ 938 w 938"/>
                <a:gd name="T25" fmla="*/ 500 h 500"/>
                <a:gd name="T26" fmla="*/ 914 w 938"/>
                <a:gd name="T27" fmla="*/ 420 h 500"/>
                <a:gd name="T28" fmla="*/ 914 w 938"/>
                <a:gd name="T29" fmla="*/ 178 h 500"/>
                <a:gd name="T30" fmla="*/ 912 w 938"/>
                <a:gd name="T31" fmla="*/ 178 h 500"/>
                <a:gd name="T32" fmla="*/ 912 w 938"/>
                <a:gd name="T33" fmla="*/ 178 h 500"/>
                <a:gd name="T34" fmla="*/ 918 w 938"/>
                <a:gd name="T35" fmla="*/ 174 h 500"/>
                <a:gd name="T36" fmla="*/ 922 w 938"/>
                <a:gd name="T37" fmla="*/ 170 h 500"/>
                <a:gd name="T38" fmla="*/ 922 w 938"/>
                <a:gd name="T39" fmla="*/ 164 h 500"/>
                <a:gd name="T40" fmla="*/ 922 w 938"/>
                <a:gd name="T41" fmla="*/ 160 h 500"/>
                <a:gd name="T42" fmla="*/ 920 w 938"/>
                <a:gd name="T43" fmla="*/ 156 h 500"/>
                <a:gd name="T44" fmla="*/ 916 w 938"/>
                <a:gd name="T45" fmla="*/ 152 h 500"/>
                <a:gd name="T46" fmla="*/ 910 w 938"/>
                <a:gd name="T47" fmla="*/ 148 h 500"/>
                <a:gd name="T48" fmla="*/ 902 w 938"/>
                <a:gd name="T49" fmla="*/ 144 h 500"/>
                <a:gd name="T50" fmla="*/ 518 w 938"/>
                <a:gd name="T51" fmla="*/ 8 h 500"/>
                <a:gd name="T52" fmla="*/ 518 w 938"/>
                <a:gd name="T53" fmla="*/ 8 h 500"/>
                <a:gd name="T54" fmla="*/ 506 w 938"/>
                <a:gd name="T55" fmla="*/ 4 h 500"/>
                <a:gd name="T56" fmla="*/ 494 w 938"/>
                <a:gd name="T57" fmla="*/ 2 h 500"/>
                <a:gd name="T58" fmla="*/ 466 w 938"/>
                <a:gd name="T59" fmla="*/ 0 h 500"/>
                <a:gd name="T60" fmla="*/ 440 w 938"/>
                <a:gd name="T61" fmla="*/ 2 h 500"/>
                <a:gd name="T62" fmla="*/ 426 w 938"/>
                <a:gd name="T63" fmla="*/ 6 h 500"/>
                <a:gd name="T64" fmla="*/ 416 w 938"/>
                <a:gd name="T65" fmla="*/ 8 h 500"/>
                <a:gd name="T66" fmla="*/ 22 w 938"/>
                <a:gd name="T67" fmla="*/ 156 h 500"/>
                <a:gd name="T68" fmla="*/ 22 w 938"/>
                <a:gd name="T69" fmla="*/ 156 h 500"/>
                <a:gd name="T70" fmla="*/ 12 w 938"/>
                <a:gd name="T71" fmla="*/ 162 h 500"/>
                <a:gd name="T72" fmla="*/ 6 w 938"/>
                <a:gd name="T73" fmla="*/ 166 h 500"/>
                <a:gd name="T74" fmla="*/ 2 w 938"/>
                <a:gd name="T75" fmla="*/ 172 h 500"/>
                <a:gd name="T76" fmla="*/ 0 w 938"/>
                <a:gd name="T77" fmla="*/ 176 h 500"/>
                <a:gd name="T78" fmla="*/ 2 w 938"/>
                <a:gd name="T79" fmla="*/ 182 h 500"/>
                <a:gd name="T80" fmla="*/ 6 w 938"/>
                <a:gd name="T81" fmla="*/ 186 h 500"/>
                <a:gd name="T82" fmla="*/ 12 w 938"/>
                <a:gd name="T83" fmla="*/ 192 h 500"/>
                <a:gd name="T84" fmla="*/ 22 w 938"/>
                <a:gd name="T85" fmla="*/ 196 h 500"/>
                <a:gd name="T86" fmla="*/ 22 w 938"/>
                <a:gd name="T87" fmla="*/ 1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8" h="500">
                  <a:moveTo>
                    <a:pt x="22" y="196"/>
                  </a:moveTo>
                  <a:lnTo>
                    <a:pt x="416" y="348"/>
                  </a:lnTo>
                  <a:lnTo>
                    <a:pt x="416" y="348"/>
                  </a:lnTo>
                  <a:lnTo>
                    <a:pt x="428" y="352"/>
                  </a:lnTo>
                  <a:lnTo>
                    <a:pt x="440" y="354"/>
                  </a:lnTo>
                  <a:lnTo>
                    <a:pt x="466" y="356"/>
                  </a:lnTo>
                  <a:lnTo>
                    <a:pt x="494" y="352"/>
                  </a:lnTo>
                  <a:lnTo>
                    <a:pt x="506" y="350"/>
                  </a:lnTo>
                  <a:lnTo>
                    <a:pt x="518" y="346"/>
                  </a:lnTo>
                  <a:lnTo>
                    <a:pt x="894" y="188"/>
                  </a:lnTo>
                  <a:lnTo>
                    <a:pt x="894" y="422"/>
                  </a:lnTo>
                  <a:lnTo>
                    <a:pt x="870" y="500"/>
                  </a:lnTo>
                  <a:lnTo>
                    <a:pt x="938" y="500"/>
                  </a:lnTo>
                  <a:lnTo>
                    <a:pt x="914" y="420"/>
                  </a:lnTo>
                  <a:lnTo>
                    <a:pt x="914" y="178"/>
                  </a:lnTo>
                  <a:lnTo>
                    <a:pt x="912" y="178"/>
                  </a:lnTo>
                  <a:lnTo>
                    <a:pt x="912" y="178"/>
                  </a:lnTo>
                  <a:lnTo>
                    <a:pt x="918" y="174"/>
                  </a:lnTo>
                  <a:lnTo>
                    <a:pt x="922" y="170"/>
                  </a:lnTo>
                  <a:lnTo>
                    <a:pt x="922" y="164"/>
                  </a:lnTo>
                  <a:lnTo>
                    <a:pt x="922" y="160"/>
                  </a:lnTo>
                  <a:lnTo>
                    <a:pt x="920" y="156"/>
                  </a:lnTo>
                  <a:lnTo>
                    <a:pt x="916" y="152"/>
                  </a:lnTo>
                  <a:lnTo>
                    <a:pt x="910" y="148"/>
                  </a:lnTo>
                  <a:lnTo>
                    <a:pt x="902" y="144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6" y="4"/>
                  </a:lnTo>
                  <a:lnTo>
                    <a:pt x="494" y="2"/>
                  </a:lnTo>
                  <a:lnTo>
                    <a:pt x="466" y="0"/>
                  </a:lnTo>
                  <a:lnTo>
                    <a:pt x="440" y="2"/>
                  </a:lnTo>
                  <a:lnTo>
                    <a:pt x="426" y="6"/>
                  </a:lnTo>
                  <a:lnTo>
                    <a:pt x="416" y="8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2" y="162"/>
                  </a:lnTo>
                  <a:lnTo>
                    <a:pt x="6" y="166"/>
                  </a:lnTo>
                  <a:lnTo>
                    <a:pt x="2" y="172"/>
                  </a:lnTo>
                  <a:lnTo>
                    <a:pt x="0" y="176"/>
                  </a:lnTo>
                  <a:lnTo>
                    <a:pt x="2" y="182"/>
                  </a:lnTo>
                  <a:lnTo>
                    <a:pt x="6" y="186"/>
                  </a:lnTo>
                  <a:lnTo>
                    <a:pt x="12" y="192"/>
                  </a:lnTo>
                  <a:lnTo>
                    <a:pt x="22" y="196"/>
                  </a:lnTo>
                  <a:lnTo>
                    <a:pt x="22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525910" y="2527146"/>
            <a:ext cx="726802" cy="736201"/>
            <a:chOff x="7639243" y="2325084"/>
            <a:chExt cx="726802" cy="736201"/>
          </a:xfrm>
        </p:grpSpPr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39"/>
          <p:cNvSpPr/>
          <p:nvPr/>
        </p:nvSpPr>
        <p:spPr>
          <a:xfrm>
            <a:off x="3785888" y="3757815"/>
            <a:ext cx="439804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组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矩形 39"/>
          <p:cNvSpPr/>
          <p:nvPr/>
        </p:nvSpPr>
        <p:spPr>
          <a:xfrm>
            <a:off x="9539607" y="3754312"/>
            <a:ext cx="713105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权限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638316" y="2323079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endCxn id="33" idx="2"/>
          </p:cNvCxnSpPr>
          <p:nvPr/>
        </p:nvCxnSpPr>
        <p:spPr>
          <a:xfrm flipV="1">
            <a:off x="4824381" y="2936662"/>
            <a:ext cx="1813935" cy="2595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39"/>
          <p:cNvSpPr/>
          <p:nvPr/>
        </p:nvSpPr>
        <p:spPr>
          <a:xfrm>
            <a:off x="6807121" y="3782879"/>
            <a:ext cx="1058362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Token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55"/>
          <p:cNvSpPr/>
          <p:nvPr/>
        </p:nvSpPr>
        <p:spPr>
          <a:xfrm>
            <a:off x="6431088" y="4307358"/>
            <a:ext cx="1641622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会记录下每一次用户更新时候的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Token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</p:txBody>
      </p:sp>
      <p:sp>
        <p:nvSpPr>
          <p:cNvPr id="15" name="五角星 14"/>
          <p:cNvSpPr/>
          <p:nvPr/>
        </p:nvSpPr>
        <p:spPr>
          <a:xfrm>
            <a:off x="6875186" y="2577989"/>
            <a:ext cx="717345" cy="717345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0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191000" y="1787270"/>
            <a:ext cx="3124200" cy="4000500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86219" y="274352"/>
            <a:ext cx="5036443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 err="1" smtClean="0">
                <a:latin typeface="Century Gothic"/>
              </a:rPr>
              <a:t>FormEngine</a:t>
            </a:r>
            <a:r>
              <a:rPr kumimoji="1" lang="en-US" altLang="zh-CN" sz="2400" b="1" dirty="0" smtClean="0">
                <a:latin typeface="Century Gothic"/>
              </a:rPr>
              <a:t>:</a:t>
            </a:r>
            <a:r>
              <a:rPr kumimoji="1" lang="zh-CN" altLang="en-US" sz="2400" b="1" dirty="0" smtClean="0">
                <a:latin typeface="Century Gothic"/>
              </a:rPr>
              <a:t>表单引擎所包含的服务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4423372" y="2010124"/>
            <a:ext cx="3150388" cy="40244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81932" y="2256911"/>
            <a:ext cx="3124200" cy="4000500"/>
          </a:xfrm>
          <a:prstGeom prst="rect">
            <a:avLst/>
          </a:prstGeom>
          <a:noFill/>
          <a:ln>
            <a:solidFill>
              <a:srgbClr val="AC6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657600" y="1787270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267700" y="4729981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1566" y="1787270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3803" y="2697785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获取表单定义的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保存不提交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通过任务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获取任务表单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通过任务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和开始表单的数据创建流程实例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获取开始表单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8253" y="1787270"/>
            <a:ext cx="28093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prstClr val="white"/>
                </a:solidFill>
              </a:rPr>
              <a:t>FormService</a:t>
            </a:r>
            <a:r>
              <a:rPr lang="en-US" altLang="zh-CN" sz="2000" dirty="0" smtClean="0">
                <a:solidFill>
                  <a:prstClr val="white"/>
                </a:solidFill>
              </a:rPr>
              <a:t>:</a:t>
            </a:r>
            <a:r>
              <a:rPr lang="zh-CN" altLang="en-US" sz="2000" dirty="0" smtClean="0">
                <a:solidFill>
                  <a:prstClr val="white"/>
                </a:solidFill>
              </a:rPr>
              <a:t>表单服务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85688" y="4382718"/>
            <a:ext cx="2637966" cy="2017527"/>
            <a:chOff x="885890" y="3770243"/>
            <a:chExt cx="2637966" cy="2017527"/>
          </a:xfrm>
        </p:grpSpPr>
        <p:sp>
          <p:nvSpPr>
            <p:cNvPr id="18" name="矩形 17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91"/>
          <p:cNvSpPr>
            <a:spLocks noEditPoints="1"/>
          </p:cNvSpPr>
          <p:nvPr/>
        </p:nvSpPr>
        <p:spPr bwMode="auto">
          <a:xfrm>
            <a:off x="1412430" y="4882424"/>
            <a:ext cx="1414796" cy="1152133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8705850" y="1752714"/>
            <a:ext cx="2637966" cy="1102628"/>
            <a:chOff x="885890" y="3770243"/>
            <a:chExt cx="2637966" cy="2017527"/>
          </a:xfrm>
        </p:grpSpPr>
        <p:sp>
          <p:nvSpPr>
            <p:cNvPr id="24" name="矩形 23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763068" y="1761618"/>
            <a:ext cx="2775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FormRepositoryService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53274" y="2232739"/>
            <a:ext cx="150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表单库服务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22662" y="3117604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表单的部署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获取表单内资源名称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获取表单模型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获取表单的资源流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表单的定义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创建表单的定义查询器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2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76235" y="233376"/>
            <a:ext cx="301119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Century Gothic"/>
              </a:rPr>
              <a:t>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Century Gothic"/>
              </a:rPr>
              <a:t>单</a:t>
            </a:r>
            <a:r>
              <a:rPr kumimoji="1" lang="en-US" altLang="zh-CN" sz="2400" b="1" dirty="0">
                <a:solidFill>
                  <a:schemeClr val="bg1"/>
                </a:solidFill>
                <a:latin typeface="Century Gothic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Century Gothic"/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Century Gothic"/>
              </a:rPr>
              <a:t>关键字</a:t>
            </a:r>
            <a:r>
              <a:rPr kumimoji="1" lang="zh-CN" altLang="en-US" sz="2400" b="1" dirty="0">
                <a:solidFill>
                  <a:schemeClr val="bg1"/>
                </a:solidFill>
                <a:latin typeface="Century Gothic"/>
              </a:rPr>
              <a:t>描述</a:t>
            </a:r>
            <a:endParaRPr kumimoji="1" lang="en-US" altLang="zh-CN" sz="2400" b="1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cxnSp>
        <p:nvCxnSpPr>
          <p:cNvPr id="14" name="直接连接符 13"/>
          <p:cNvCxnSpPr>
            <a:endCxn id="35" idx="2"/>
          </p:cNvCxnSpPr>
          <p:nvPr/>
        </p:nvCxnSpPr>
        <p:spPr>
          <a:xfrm>
            <a:off x="359226" y="2922637"/>
            <a:ext cx="846073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161700" y="230905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252959" y="230905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05299" y="230905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55"/>
          <p:cNvSpPr/>
          <p:nvPr/>
        </p:nvSpPr>
        <p:spPr>
          <a:xfrm>
            <a:off x="1138327" y="4329690"/>
            <a:ext cx="253239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定义文件实例化时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可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创建一个开始表单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填入开始实例化任务的一些内容</a:t>
            </a:r>
          </a:p>
        </p:txBody>
      </p:sp>
      <p:sp>
        <p:nvSpPr>
          <p:cNvPr id="39" name="矩形 39"/>
          <p:cNvSpPr/>
          <p:nvPr/>
        </p:nvSpPr>
        <p:spPr>
          <a:xfrm>
            <a:off x="1205299" y="3782879"/>
            <a:ext cx="138928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开始表单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55"/>
          <p:cNvSpPr/>
          <p:nvPr/>
        </p:nvSpPr>
        <p:spPr>
          <a:xfrm>
            <a:off x="5010150" y="4299065"/>
            <a:ext cx="253239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任务在进行的时候，填入一些参数，可以设置为必填或者可选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表单内还可以存入图片数据</a:t>
            </a:r>
          </a:p>
        </p:txBody>
      </p:sp>
      <p:sp>
        <p:nvSpPr>
          <p:cNvPr id="49" name="矩形 55"/>
          <p:cNvSpPr/>
          <p:nvPr/>
        </p:nvSpPr>
        <p:spPr>
          <a:xfrm>
            <a:off x="9147037" y="4294561"/>
            <a:ext cx="25323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和任务部署相同意思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把定义好的表单文件部署到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Flowable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服务里。表单部署时的文件名后缀必须为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.form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，否则无法解析成表单定义文件。</a:t>
            </a:r>
          </a:p>
        </p:txBody>
      </p:sp>
      <p:cxnSp>
        <p:nvCxnSpPr>
          <p:cNvPr id="55" name="直接连接符 54"/>
          <p:cNvCxnSpPr>
            <a:stCxn id="35" idx="6"/>
            <a:endCxn id="16" idx="2"/>
          </p:cNvCxnSpPr>
          <p:nvPr/>
        </p:nvCxnSpPr>
        <p:spPr>
          <a:xfrm>
            <a:off x="2432465" y="2922638"/>
            <a:ext cx="2729235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6"/>
            <a:endCxn id="22" idx="2"/>
          </p:cNvCxnSpPr>
          <p:nvPr/>
        </p:nvCxnSpPr>
        <p:spPr>
          <a:xfrm>
            <a:off x="6388866" y="2922638"/>
            <a:ext cx="2864093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0480125" y="2922637"/>
            <a:ext cx="1240095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"/>
          <p:cNvSpPr>
            <a:spLocks/>
          </p:cNvSpPr>
          <p:nvPr/>
        </p:nvSpPr>
        <p:spPr bwMode="auto">
          <a:xfrm>
            <a:off x="1493514" y="2608599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5407966" y="2716680"/>
            <a:ext cx="734634" cy="465216"/>
            <a:chOff x="5662466" y="2439430"/>
            <a:chExt cx="734634" cy="465216"/>
          </a:xfrm>
        </p:grpSpPr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5789343" y="2693184"/>
              <a:ext cx="468349" cy="211462"/>
            </a:xfrm>
            <a:custGeom>
              <a:avLst/>
              <a:gdLst>
                <a:gd name="T0" fmla="*/ 302 w 598"/>
                <a:gd name="T1" fmla="*/ 72 h 270"/>
                <a:gd name="T2" fmla="*/ 302 w 598"/>
                <a:gd name="T3" fmla="*/ 72 h 270"/>
                <a:gd name="T4" fmla="*/ 274 w 598"/>
                <a:gd name="T5" fmla="*/ 70 h 270"/>
                <a:gd name="T6" fmla="*/ 260 w 598"/>
                <a:gd name="T7" fmla="*/ 68 h 270"/>
                <a:gd name="T8" fmla="*/ 244 w 598"/>
                <a:gd name="T9" fmla="*/ 62 h 270"/>
                <a:gd name="T10" fmla="*/ 80 w 598"/>
                <a:gd name="T11" fmla="*/ 0 h 270"/>
                <a:gd name="T12" fmla="*/ 0 w 598"/>
                <a:gd name="T13" fmla="*/ 0 h 270"/>
                <a:gd name="T14" fmla="*/ 0 w 598"/>
                <a:gd name="T15" fmla="*/ 98 h 270"/>
                <a:gd name="T16" fmla="*/ 0 w 598"/>
                <a:gd name="T17" fmla="*/ 98 h 270"/>
                <a:gd name="T18" fmla="*/ 2 w 598"/>
                <a:gd name="T19" fmla="*/ 110 h 270"/>
                <a:gd name="T20" fmla="*/ 4 w 598"/>
                <a:gd name="T21" fmla="*/ 122 h 270"/>
                <a:gd name="T22" fmla="*/ 8 w 598"/>
                <a:gd name="T23" fmla="*/ 132 h 270"/>
                <a:gd name="T24" fmla="*/ 14 w 598"/>
                <a:gd name="T25" fmla="*/ 144 h 270"/>
                <a:gd name="T26" fmla="*/ 22 w 598"/>
                <a:gd name="T27" fmla="*/ 152 h 270"/>
                <a:gd name="T28" fmla="*/ 30 w 598"/>
                <a:gd name="T29" fmla="*/ 162 h 270"/>
                <a:gd name="T30" fmla="*/ 40 w 598"/>
                <a:gd name="T31" fmla="*/ 168 h 270"/>
                <a:gd name="T32" fmla="*/ 50 w 598"/>
                <a:gd name="T33" fmla="*/ 174 h 270"/>
                <a:gd name="T34" fmla="*/ 248 w 598"/>
                <a:gd name="T35" fmla="*/ 260 h 270"/>
                <a:gd name="T36" fmla="*/ 248 w 598"/>
                <a:gd name="T37" fmla="*/ 260 h 270"/>
                <a:gd name="T38" fmla="*/ 260 w 598"/>
                <a:gd name="T39" fmla="*/ 264 h 270"/>
                <a:gd name="T40" fmla="*/ 272 w 598"/>
                <a:gd name="T41" fmla="*/ 268 h 270"/>
                <a:gd name="T42" fmla="*/ 298 w 598"/>
                <a:gd name="T43" fmla="*/ 270 h 270"/>
                <a:gd name="T44" fmla="*/ 326 w 598"/>
                <a:gd name="T45" fmla="*/ 268 h 270"/>
                <a:gd name="T46" fmla="*/ 338 w 598"/>
                <a:gd name="T47" fmla="*/ 264 h 270"/>
                <a:gd name="T48" fmla="*/ 348 w 598"/>
                <a:gd name="T49" fmla="*/ 260 h 270"/>
                <a:gd name="T50" fmla="*/ 548 w 598"/>
                <a:gd name="T51" fmla="*/ 174 h 270"/>
                <a:gd name="T52" fmla="*/ 548 w 598"/>
                <a:gd name="T53" fmla="*/ 174 h 270"/>
                <a:gd name="T54" fmla="*/ 558 w 598"/>
                <a:gd name="T55" fmla="*/ 168 h 270"/>
                <a:gd name="T56" fmla="*/ 568 w 598"/>
                <a:gd name="T57" fmla="*/ 162 h 270"/>
                <a:gd name="T58" fmla="*/ 576 w 598"/>
                <a:gd name="T59" fmla="*/ 152 h 270"/>
                <a:gd name="T60" fmla="*/ 584 w 598"/>
                <a:gd name="T61" fmla="*/ 144 h 270"/>
                <a:gd name="T62" fmla="*/ 590 w 598"/>
                <a:gd name="T63" fmla="*/ 132 h 270"/>
                <a:gd name="T64" fmla="*/ 594 w 598"/>
                <a:gd name="T65" fmla="*/ 120 h 270"/>
                <a:gd name="T66" fmla="*/ 598 w 598"/>
                <a:gd name="T67" fmla="*/ 110 h 270"/>
                <a:gd name="T68" fmla="*/ 598 w 598"/>
                <a:gd name="T69" fmla="*/ 98 h 270"/>
                <a:gd name="T70" fmla="*/ 598 w 598"/>
                <a:gd name="T71" fmla="*/ 0 h 270"/>
                <a:gd name="T72" fmla="*/ 510 w 598"/>
                <a:gd name="T73" fmla="*/ 0 h 270"/>
                <a:gd name="T74" fmla="*/ 366 w 598"/>
                <a:gd name="T75" fmla="*/ 62 h 270"/>
                <a:gd name="T76" fmla="*/ 366 w 598"/>
                <a:gd name="T77" fmla="*/ 62 h 270"/>
                <a:gd name="T78" fmla="*/ 352 w 598"/>
                <a:gd name="T79" fmla="*/ 66 h 270"/>
                <a:gd name="T80" fmla="*/ 336 w 598"/>
                <a:gd name="T81" fmla="*/ 70 h 270"/>
                <a:gd name="T82" fmla="*/ 320 w 598"/>
                <a:gd name="T83" fmla="*/ 72 h 270"/>
                <a:gd name="T84" fmla="*/ 302 w 598"/>
                <a:gd name="T85" fmla="*/ 72 h 270"/>
                <a:gd name="T86" fmla="*/ 302 w 598"/>
                <a:gd name="T87" fmla="*/ 7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8" h="270">
                  <a:moveTo>
                    <a:pt x="302" y="72"/>
                  </a:moveTo>
                  <a:lnTo>
                    <a:pt x="302" y="72"/>
                  </a:lnTo>
                  <a:lnTo>
                    <a:pt x="274" y="70"/>
                  </a:lnTo>
                  <a:lnTo>
                    <a:pt x="260" y="68"/>
                  </a:lnTo>
                  <a:lnTo>
                    <a:pt x="244" y="62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0"/>
                  </a:lnTo>
                  <a:lnTo>
                    <a:pt x="4" y="122"/>
                  </a:lnTo>
                  <a:lnTo>
                    <a:pt x="8" y="132"/>
                  </a:lnTo>
                  <a:lnTo>
                    <a:pt x="14" y="144"/>
                  </a:lnTo>
                  <a:lnTo>
                    <a:pt x="22" y="152"/>
                  </a:lnTo>
                  <a:lnTo>
                    <a:pt x="30" y="162"/>
                  </a:lnTo>
                  <a:lnTo>
                    <a:pt x="40" y="168"/>
                  </a:lnTo>
                  <a:lnTo>
                    <a:pt x="50" y="174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60" y="264"/>
                  </a:lnTo>
                  <a:lnTo>
                    <a:pt x="272" y="268"/>
                  </a:lnTo>
                  <a:lnTo>
                    <a:pt x="298" y="270"/>
                  </a:lnTo>
                  <a:lnTo>
                    <a:pt x="326" y="268"/>
                  </a:lnTo>
                  <a:lnTo>
                    <a:pt x="338" y="264"/>
                  </a:lnTo>
                  <a:lnTo>
                    <a:pt x="348" y="260"/>
                  </a:lnTo>
                  <a:lnTo>
                    <a:pt x="548" y="174"/>
                  </a:lnTo>
                  <a:lnTo>
                    <a:pt x="548" y="174"/>
                  </a:lnTo>
                  <a:lnTo>
                    <a:pt x="558" y="168"/>
                  </a:lnTo>
                  <a:lnTo>
                    <a:pt x="568" y="162"/>
                  </a:lnTo>
                  <a:lnTo>
                    <a:pt x="576" y="152"/>
                  </a:lnTo>
                  <a:lnTo>
                    <a:pt x="584" y="144"/>
                  </a:lnTo>
                  <a:lnTo>
                    <a:pt x="590" y="132"/>
                  </a:lnTo>
                  <a:lnTo>
                    <a:pt x="594" y="120"/>
                  </a:lnTo>
                  <a:lnTo>
                    <a:pt x="598" y="110"/>
                  </a:lnTo>
                  <a:lnTo>
                    <a:pt x="598" y="98"/>
                  </a:lnTo>
                  <a:lnTo>
                    <a:pt x="598" y="0"/>
                  </a:lnTo>
                  <a:lnTo>
                    <a:pt x="510" y="0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52" y="66"/>
                  </a:lnTo>
                  <a:lnTo>
                    <a:pt x="336" y="70"/>
                  </a:lnTo>
                  <a:lnTo>
                    <a:pt x="320" y="72"/>
                  </a:lnTo>
                  <a:lnTo>
                    <a:pt x="302" y="72"/>
                  </a:lnTo>
                  <a:lnTo>
                    <a:pt x="302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5662466" y="2439430"/>
              <a:ext cx="734634" cy="391596"/>
            </a:xfrm>
            <a:custGeom>
              <a:avLst/>
              <a:gdLst>
                <a:gd name="T0" fmla="*/ 22 w 938"/>
                <a:gd name="T1" fmla="*/ 196 h 500"/>
                <a:gd name="T2" fmla="*/ 416 w 938"/>
                <a:gd name="T3" fmla="*/ 348 h 500"/>
                <a:gd name="T4" fmla="*/ 416 w 938"/>
                <a:gd name="T5" fmla="*/ 348 h 500"/>
                <a:gd name="T6" fmla="*/ 428 w 938"/>
                <a:gd name="T7" fmla="*/ 352 h 500"/>
                <a:gd name="T8" fmla="*/ 440 w 938"/>
                <a:gd name="T9" fmla="*/ 354 h 500"/>
                <a:gd name="T10" fmla="*/ 466 w 938"/>
                <a:gd name="T11" fmla="*/ 356 h 500"/>
                <a:gd name="T12" fmla="*/ 494 w 938"/>
                <a:gd name="T13" fmla="*/ 352 h 500"/>
                <a:gd name="T14" fmla="*/ 506 w 938"/>
                <a:gd name="T15" fmla="*/ 350 h 500"/>
                <a:gd name="T16" fmla="*/ 518 w 938"/>
                <a:gd name="T17" fmla="*/ 346 h 500"/>
                <a:gd name="T18" fmla="*/ 894 w 938"/>
                <a:gd name="T19" fmla="*/ 188 h 500"/>
                <a:gd name="T20" fmla="*/ 894 w 938"/>
                <a:gd name="T21" fmla="*/ 422 h 500"/>
                <a:gd name="T22" fmla="*/ 870 w 938"/>
                <a:gd name="T23" fmla="*/ 500 h 500"/>
                <a:gd name="T24" fmla="*/ 938 w 938"/>
                <a:gd name="T25" fmla="*/ 500 h 500"/>
                <a:gd name="T26" fmla="*/ 914 w 938"/>
                <a:gd name="T27" fmla="*/ 420 h 500"/>
                <a:gd name="T28" fmla="*/ 914 w 938"/>
                <a:gd name="T29" fmla="*/ 178 h 500"/>
                <a:gd name="T30" fmla="*/ 912 w 938"/>
                <a:gd name="T31" fmla="*/ 178 h 500"/>
                <a:gd name="T32" fmla="*/ 912 w 938"/>
                <a:gd name="T33" fmla="*/ 178 h 500"/>
                <a:gd name="T34" fmla="*/ 918 w 938"/>
                <a:gd name="T35" fmla="*/ 174 h 500"/>
                <a:gd name="T36" fmla="*/ 922 w 938"/>
                <a:gd name="T37" fmla="*/ 170 h 500"/>
                <a:gd name="T38" fmla="*/ 922 w 938"/>
                <a:gd name="T39" fmla="*/ 164 h 500"/>
                <a:gd name="T40" fmla="*/ 922 w 938"/>
                <a:gd name="T41" fmla="*/ 160 h 500"/>
                <a:gd name="T42" fmla="*/ 920 w 938"/>
                <a:gd name="T43" fmla="*/ 156 h 500"/>
                <a:gd name="T44" fmla="*/ 916 w 938"/>
                <a:gd name="T45" fmla="*/ 152 h 500"/>
                <a:gd name="T46" fmla="*/ 910 w 938"/>
                <a:gd name="T47" fmla="*/ 148 h 500"/>
                <a:gd name="T48" fmla="*/ 902 w 938"/>
                <a:gd name="T49" fmla="*/ 144 h 500"/>
                <a:gd name="T50" fmla="*/ 518 w 938"/>
                <a:gd name="T51" fmla="*/ 8 h 500"/>
                <a:gd name="T52" fmla="*/ 518 w 938"/>
                <a:gd name="T53" fmla="*/ 8 h 500"/>
                <a:gd name="T54" fmla="*/ 506 w 938"/>
                <a:gd name="T55" fmla="*/ 4 h 500"/>
                <a:gd name="T56" fmla="*/ 494 w 938"/>
                <a:gd name="T57" fmla="*/ 2 h 500"/>
                <a:gd name="T58" fmla="*/ 466 w 938"/>
                <a:gd name="T59" fmla="*/ 0 h 500"/>
                <a:gd name="T60" fmla="*/ 440 w 938"/>
                <a:gd name="T61" fmla="*/ 2 h 500"/>
                <a:gd name="T62" fmla="*/ 426 w 938"/>
                <a:gd name="T63" fmla="*/ 6 h 500"/>
                <a:gd name="T64" fmla="*/ 416 w 938"/>
                <a:gd name="T65" fmla="*/ 8 h 500"/>
                <a:gd name="T66" fmla="*/ 22 w 938"/>
                <a:gd name="T67" fmla="*/ 156 h 500"/>
                <a:gd name="T68" fmla="*/ 22 w 938"/>
                <a:gd name="T69" fmla="*/ 156 h 500"/>
                <a:gd name="T70" fmla="*/ 12 w 938"/>
                <a:gd name="T71" fmla="*/ 162 h 500"/>
                <a:gd name="T72" fmla="*/ 6 w 938"/>
                <a:gd name="T73" fmla="*/ 166 h 500"/>
                <a:gd name="T74" fmla="*/ 2 w 938"/>
                <a:gd name="T75" fmla="*/ 172 h 500"/>
                <a:gd name="T76" fmla="*/ 0 w 938"/>
                <a:gd name="T77" fmla="*/ 176 h 500"/>
                <a:gd name="T78" fmla="*/ 2 w 938"/>
                <a:gd name="T79" fmla="*/ 182 h 500"/>
                <a:gd name="T80" fmla="*/ 6 w 938"/>
                <a:gd name="T81" fmla="*/ 186 h 500"/>
                <a:gd name="T82" fmla="*/ 12 w 938"/>
                <a:gd name="T83" fmla="*/ 192 h 500"/>
                <a:gd name="T84" fmla="*/ 22 w 938"/>
                <a:gd name="T85" fmla="*/ 196 h 500"/>
                <a:gd name="T86" fmla="*/ 22 w 938"/>
                <a:gd name="T87" fmla="*/ 1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8" h="500">
                  <a:moveTo>
                    <a:pt x="22" y="196"/>
                  </a:moveTo>
                  <a:lnTo>
                    <a:pt x="416" y="348"/>
                  </a:lnTo>
                  <a:lnTo>
                    <a:pt x="416" y="348"/>
                  </a:lnTo>
                  <a:lnTo>
                    <a:pt x="428" y="352"/>
                  </a:lnTo>
                  <a:lnTo>
                    <a:pt x="440" y="354"/>
                  </a:lnTo>
                  <a:lnTo>
                    <a:pt x="466" y="356"/>
                  </a:lnTo>
                  <a:lnTo>
                    <a:pt x="494" y="352"/>
                  </a:lnTo>
                  <a:lnTo>
                    <a:pt x="506" y="350"/>
                  </a:lnTo>
                  <a:lnTo>
                    <a:pt x="518" y="346"/>
                  </a:lnTo>
                  <a:lnTo>
                    <a:pt x="894" y="188"/>
                  </a:lnTo>
                  <a:lnTo>
                    <a:pt x="894" y="422"/>
                  </a:lnTo>
                  <a:lnTo>
                    <a:pt x="870" y="500"/>
                  </a:lnTo>
                  <a:lnTo>
                    <a:pt x="938" y="500"/>
                  </a:lnTo>
                  <a:lnTo>
                    <a:pt x="914" y="420"/>
                  </a:lnTo>
                  <a:lnTo>
                    <a:pt x="914" y="178"/>
                  </a:lnTo>
                  <a:lnTo>
                    <a:pt x="912" y="178"/>
                  </a:lnTo>
                  <a:lnTo>
                    <a:pt x="912" y="178"/>
                  </a:lnTo>
                  <a:lnTo>
                    <a:pt x="918" y="174"/>
                  </a:lnTo>
                  <a:lnTo>
                    <a:pt x="922" y="170"/>
                  </a:lnTo>
                  <a:lnTo>
                    <a:pt x="922" y="164"/>
                  </a:lnTo>
                  <a:lnTo>
                    <a:pt x="922" y="160"/>
                  </a:lnTo>
                  <a:lnTo>
                    <a:pt x="920" y="156"/>
                  </a:lnTo>
                  <a:lnTo>
                    <a:pt x="916" y="152"/>
                  </a:lnTo>
                  <a:lnTo>
                    <a:pt x="910" y="148"/>
                  </a:lnTo>
                  <a:lnTo>
                    <a:pt x="902" y="144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6" y="4"/>
                  </a:lnTo>
                  <a:lnTo>
                    <a:pt x="494" y="2"/>
                  </a:lnTo>
                  <a:lnTo>
                    <a:pt x="466" y="0"/>
                  </a:lnTo>
                  <a:lnTo>
                    <a:pt x="440" y="2"/>
                  </a:lnTo>
                  <a:lnTo>
                    <a:pt x="426" y="6"/>
                  </a:lnTo>
                  <a:lnTo>
                    <a:pt x="416" y="8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2" y="162"/>
                  </a:lnTo>
                  <a:lnTo>
                    <a:pt x="6" y="166"/>
                  </a:lnTo>
                  <a:lnTo>
                    <a:pt x="2" y="172"/>
                  </a:lnTo>
                  <a:lnTo>
                    <a:pt x="0" y="176"/>
                  </a:lnTo>
                  <a:lnTo>
                    <a:pt x="2" y="182"/>
                  </a:lnTo>
                  <a:lnTo>
                    <a:pt x="6" y="186"/>
                  </a:lnTo>
                  <a:lnTo>
                    <a:pt x="12" y="192"/>
                  </a:lnTo>
                  <a:lnTo>
                    <a:pt x="22" y="196"/>
                  </a:lnTo>
                  <a:lnTo>
                    <a:pt x="22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525910" y="2527146"/>
            <a:ext cx="726802" cy="736201"/>
            <a:chOff x="7639243" y="2325084"/>
            <a:chExt cx="726802" cy="736201"/>
          </a:xfrm>
        </p:grpSpPr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39"/>
          <p:cNvSpPr/>
          <p:nvPr/>
        </p:nvSpPr>
        <p:spPr>
          <a:xfrm>
            <a:off x="5095039" y="3743791"/>
            <a:ext cx="138928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任务表单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矩形 39"/>
          <p:cNvSpPr/>
          <p:nvPr/>
        </p:nvSpPr>
        <p:spPr>
          <a:xfrm>
            <a:off x="9252959" y="3743791"/>
            <a:ext cx="1581818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表单的部署</a:t>
            </a:r>
            <a:endParaRPr lang="zh-CN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346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4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9232" y="1843510"/>
            <a:ext cx="3775388" cy="169276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err="1" smtClean="0">
                <a:solidFill>
                  <a:srgbClr val="FFFFFF"/>
                </a:solidFill>
                <a:latin typeface="Century Gothic"/>
                <a:ea typeface="微软雅黑"/>
              </a:rPr>
              <a:t>Flowable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表存储字段说明</a:t>
            </a:r>
            <a:endParaRPr kumimoji="1" lang="en-US" altLang="zh-CN" sz="4000" b="1" dirty="0" smtClea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95931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05632" y="262360"/>
            <a:ext cx="446206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 err="1" smtClean="0">
                <a:latin typeface="Century Gothic"/>
                <a:ea typeface="微软雅黑"/>
              </a:rPr>
              <a:t>Flowable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 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所包含的表格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096000" y="5600700"/>
            <a:ext cx="0" cy="1447800"/>
          </a:xfrm>
          <a:prstGeom prst="line">
            <a:avLst/>
          </a:prstGeom>
          <a:ln w="762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150133" y="4171950"/>
            <a:ext cx="0" cy="144780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50133" y="5600700"/>
            <a:ext cx="3907767" cy="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57900" y="5600700"/>
            <a:ext cx="4239165" cy="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297065" y="4821421"/>
            <a:ext cx="0" cy="779279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638920" y="1333845"/>
            <a:ext cx="1557104" cy="1557104"/>
            <a:chOff x="1126447" y="2117049"/>
            <a:chExt cx="1557104" cy="1557104"/>
          </a:xfrm>
        </p:grpSpPr>
        <p:sp>
          <p:nvSpPr>
            <p:cNvPr id="28" name="椭圆 27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586307" y="1408280"/>
            <a:ext cx="1557104" cy="1557104"/>
            <a:chOff x="1126447" y="2117049"/>
            <a:chExt cx="1557104" cy="1557104"/>
          </a:xfrm>
        </p:grpSpPr>
        <p:sp>
          <p:nvSpPr>
            <p:cNvPr id="31" name="椭圆 30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316886" y="2974193"/>
            <a:ext cx="220117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包含用户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组对应用户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组对应权限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64273" y="3048628"/>
            <a:ext cx="220117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act_fo_form_deployment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表单部署表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act_fo_form_resource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最终存储文件表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act_fo_form_definition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自动导入的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单定义文件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096000" y="4572000"/>
            <a:ext cx="0" cy="1047750"/>
          </a:xfrm>
          <a:prstGeom prst="line">
            <a:avLst/>
          </a:prstGeom>
          <a:ln w="762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246633" y="1354453"/>
            <a:ext cx="1557104" cy="1557104"/>
            <a:chOff x="1126447" y="2117049"/>
            <a:chExt cx="1557104" cy="1557104"/>
          </a:xfrm>
        </p:grpSpPr>
        <p:sp>
          <p:nvSpPr>
            <p:cNvPr id="48" name="椭圆 47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834944" y="2927151"/>
            <a:ext cx="35671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ACT_RE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_*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/>
              <a:t>’RE</a:t>
            </a:r>
            <a:r>
              <a:rPr lang="en-US" altLang="zh-CN" sz="1200" dirty="0"/>
              <a:t>’</a:t>
            </a:r>
            <a:r>
              <a:rPr lang="zh-CN" altLang="en-US" sz="1200" dirty="0" smtClean="0"/>
              <a:t>表</a:t>
            </a:r>
            <a:r>
              <a:rPr lang="en-US" altLang="zh-CN" sz="1200" dirty="0" smtClean="0"/>
              <a:t>repository</a:t>
            </a:r>
            <a:r>
              <a:rPr lang="en-US" altLang="zh-CN" sz="1200" dirty="0"/>
              <a:t>(</a:t>
            </a:r>
            <a:r>
              <a:rPr lang="zh-CN" altLang="en-US" sz="1200" dirty="0"/>
              <a:t>存储</a:t>
            </a:r>
            <a:r>
              <a:rPr lang="en-US" altLang="zh-CN" sz="12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ACT_RU_*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/>
              <a:t>‘</a:t>
            </a:r>
            <a:r>
              <a:rPr lang="en-US" altLang="zh-CN" sz="1200" dirty="0"/>
              <a:t>RU’</a:t>
            </a:r>
            <a:r>
              <a:rPr lang="zh-CN" altLang="en-US" sz="1200" dirty="0"/>
              <a:t>表示</a:t>
            </a:r>
            <a:r>
              <a:rPr lang="en-US" altLang="zh-CN" sz="1200" dirty="0"/>
              <a:t>runtime</a:t>
            </a:r>
            <a:r>
              <a:rPr lang="zh-CN" altLang="en-US" sz="1200" dirty="0"/>
              <a:t>，运行时表</a:t>
            </a:r>
            <a:r>
              <a:rPr lang="en-US" altLang="zh-CN" sz="1200" dirty="0" smtClean="0"/>
              <a:t>-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ACT_HI_*  :    </a:t>
            </a:r>
            <a:r>
              <a:rPr lang="en-US" altLang="zh-CN" sz="1200" dirty="0"/>
              <a:t>’HI’</a:t>
            </a:r>
            <a:r>
              <a:rPr lang="zh-CN" altLang="en-US" sz="1200" dirty="0"/>
              <a:t>表示</a:t>
            </a:r>
            <a:r>
              <a:rPr lang="en-US" altLang="zh-CN" sz="1200" dirty="0"/>
              <a:t>history</a:t>
            </a:r>
            <a:r>
              <a:rPr lang="zh-CN" altLang="en-US" sz="1200" dirty="0"/>
              <a:t>，历史</a:t>
            </a:r>
            <a:r>
              <a:rPr lang="zh-CN" altLang="en-US" sz="1200" dirty="0" smtClean="0"/>
              <a:t>数据表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ACT_GE_* :    </a:t>
            </a:r>
            <a:r>
              <a:rPr lang="en-US" altLang="zh-CN" sz="1200" dirty="0" smtClean="0"/>
              <a:t>’GE’</a:t>
            </a:r>
            <a:r>
              <a:rPr lang="zh-CN" altLang="en-US" sz="1200" dirty="0" smtClean="0"/>
              <a:t>表示</a:t>
            </a:r>
            <a:r>
              <a:rPr lang="en-US" altLang="zh-CN" sz="1200" dirty="0" smtClean="0"/>
              <a:t>general </a:t>
            </a:r>
            <a:r>
              <a:rPr lang="zh-CN" altLang="en-US" sz="1200" dirty="0" smtClean="0"/>
              <a:t>全局</a:t>
            </a:r>
            <a:r>
              <a:rPr lang="zh-CN" altLang="en-US" sz="1200" dirty="0"/>
              <a:t>通用数据及</a:t>
            </a:r>
            <a:r>
              <a:rPr lang="zh-CN" altLang="en-US" sz="1200" dirty="0" smtClean="0"/>
              <a:t>设置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16443" y="1773843"/>
            <a:ext cx="1699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ACT_ID_*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身份引擎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21114" y="1786825"/>
            <a:ext cx="169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流程引擎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*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634861" y="1879323"/>
            <a:ext cx="1699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ACT_FO_FORM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表单引擎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680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5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9232" y="1843510"/>
            <a:ext cx="5407245" cy="249298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err="1" smtClean="0">
                <a:solidFill>
                  <a:srgbClr val="FFFFFF"/>
                </a:solidFill>
                <a:latin typeface="Century Gothic"/>
                <a:ea typeface="微软雅黑"/>
              </a:rPr>
              <a:t>Flowable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流程定义文件 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BPMN20</a:t>
            </a: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讲解</a:t>
            </a:r>
            <a:endParaRPr kumimoji="1" lang="en-US" altLang="zh-CN" sz="4000" b="1" dirty="0" smtClea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7261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4" y="1675578"/>
            <a:ext cx="6052665" cy="4077521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05632" y="262360"/>
            <a:ext cx="446206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流程定义文件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Bpmn20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讲解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6"/>
          <a:stretch/>
        </p:blipFill>
        <p:spPr>
          <a:xfrm>
            <a:off x="5672968" y="1873469"/>
            <a:ext cx="4443018" cy="2865533"/>
          </a:xfrm>
          <a:prstGeom prst="rect">
            <a:avLst/>
          </a:prstGeom>
        </p:spPr>
      </p:pic>
      <p:sp>
        <p:nvSpPr>
          <p:cNvPr id="12" name="泪滴形 11"/>
          <p:cNvSpPr/>
          <p:nvPr/>
        </p:nvSpPr>
        <p:spPr>
          <a:xfrm rot="10800000">
            <a:off x="9334936" y="1327671"/>
            <a:ext cx="2171700" cy="2203231"/>
          </a:xfrm>
          <a:prstGeom prst="teardrop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87336" y="223903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Bpmn20</a:t>
            </a:r>
            <a:endParaRPr lang="zh-CN" altLang="en-US" sz="2800" b="1" dirty="0"/>
          </a:p>
        </p:txBody>
      </p:sp>
      <p:cxnSp>
        <p:nvCxnSpPr>
          <p:cNvPr id="14" name="肘形连接符 13"/>
          <p:cNvCxnSpPr/>
          <p:nvPr/>
        </p:nvCxnSpPr>
        <p:spPr>
          <a:xfrm rot="5400000">
            <a:off x="3249305" y="1191042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60224" y="119187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zh-CN" sz="1400" b="1" dirty="0"/>
              <a:t>多任务模式</a:t>
            </a:r>
            <a:r>
              <a:rPr lang="zh-CN" altLang="zh-CN" sz="1400" b="1" dirty="0" smtClean="0"/>
              <a:t>下</a:t>
            </a:r>
            <a:endParaRPr lang="zh-CN" altLang="en-US" sz="1350" b="1" dirty="0"/>
          </a:p>
        </p:txBody>
      </p:sp>
      <p:cxnSp>
        <p:nvCxnSpPr>
          <p:cNvPr id="16" name="肘形连接符 15"/>
          <p:cNvCxnSpPr/>
          <p:nvPr/>
        </p:nvCxnSpPr>
        <p:spPr>
          <a:xfrm rot="5400000" flipH="1" flipV="1">
            <a:off x="4933105" y="1256688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87911" y="1564952"/>
            <a:ext cx="3604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000" dirty="0"/>
              <a:t>多任务模式下的串行</a:t>
            </a:r>
            <a:r>
              <a:rPr lang="en-US" altLang="zh-CN" sz="1000" dirty="0"/>
              <a:t>,</a:t>
            </a:r>
            <a:r>
              <a:rPr lang="zh-CN" altLang="zh-CN" sz="1000" dirty="0"/>
              <a:t>并行</a:t>
            </a:r>
            <a:r>
              <a:rPr lang="en-US" altLang="zh-CN" sz="1000" dirty="0"/>
              <a:t>,</a:t>
            </a:r>
            <a:r>
              <a:rPr lang="zh-CN" altLang="zh-CN" sz="1000" dirty="0"/>
              <a:t>会签</a:t>
            </a:r>
            <a:r>
              <a:rPr lang="en-US" altLang="zh-CN" sz="1000" dirty="0"/>
              <a:t>,</a:t>
            </a:r>
            <a:r>
              <a:rPr lang="zh-CN" altLang="zh-CN" sz="1000" dirty="0"/>
              <a:t>同步</a:t>
            </a:r>
            <a:r>
              <a:rPr lang="en-US" altLang="zh-CN" sz="1000" dirty="0"/>
              <a:t>,</a:t>
            </a:r>
            <a:r>
              <a:rPr lang="zh-CN" altLang="zh-CN" sz="1000" dirty="0" smtClean="0"/>
              <a:t>异步</a:t>
            </a:r>
            <a:endParaRPr lang="en-US" altLang="zh-CN" sz="1000" dirty="0" smtClean="0"/>
          </a:p>
          <a:p>
            <a:pPr latinLnBrk="1"/>
            <a:r>
              <a:rPr lang="en-US" altLang="zh-CN" sz="1000" dirty="0"/>
              <a:t>1.nrOfInstances  </a:t>
            </a:r>
            <a:r>
              <a:rPr lang="zh-CN" altLang="en-US" sz="1000" dirty="0"/>
              <a:t>实例总数。</a:t>
            </a:r>
          </a:p>
          <a:p>
            <a:pPr latinLnBrk="1"/>
            <a:r>
              <a:rPr lang="en-US" altLang="zh-CN" sz="1000" dirty="0"/>
              <a:t>2.nrOfCompletedInstances  </a:t>
            </a:r>
            <a:r>
              <a:rPr lang="zh-CN" altLang="en-US" sz="1000" dirty="0"/>
              <a:t>当前还没有完成的实例 </a:t>
            </a:r>
            <a:r>
              <a:rPr lang="zh-CN" altLang="en-US" sz="1000" dirty="0" smtClean="0"/>
              <a:t>。</a:t>
            </a:r>
            <a:endParaRPr lang="zh-CN" altLang="en-US" sz="1000" dirty="0"/>
          </a:p>
          <a:p>
            <a:pPr latinLnBrk="1"/>
            <a:r>
              <a:rPr lang="en-US" altLang="zh-CN" sz="1000" dirty="0"/>
              <a:t>3.loopCounter </a:t>
            </a:r>
            <a:r>
              <a:rPr lang="zh-CN" altLang="en-US" sz="1000" dirty="0"/>
              <a:t>已经循环的次数。</a:t>
            </a:r>
          </a:p>
          <a:p>
            <a:pPr latinLnBrk="1"/>
            <a:r>
              <a:rPr lang="en-US" altLang="zh-CN" sz="1000" dirty="0"/>
              <a:t>4.nrOfActiveInstances </a:t>
            </a:r>
            <a:r>
              <a:rPr lang="zh-CN" altLang="en-US" sz="1000" dirty="0"/>
              <a:t>已经完成的实例个数</a:t>
            </a:r>
            <a:r>
              <a:rPr lang="zh-CN" altLang="en-US" sz="1000" dirty="0" smtClean="0"/>
              <a:t>。</a:t>
            </a:r>
            <a:endParaRPr lang="zh-CN" altLang="en-US" sz="1000" dirty="0"/>
          </a:p>
        </p:txBody>
      </p:sp>
      <p:cxnSp>
        <p:nvCxnSpPr>
          <p:cNvPr id="18" name="肘形连接符 17"/>
          <p:cNvCxnSpPr/>
          <p:nvPr/>
        </p:nvCxnSpPr>
        <p:spPr>
          <a:xfrm rot="5400000">
            <a:off x="3297780" y="3186253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10516" y="3189023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b="1" dirty="0" smtClean="0"/>
              <a:t>网关的使用</a:t>
            </a:r>
            <a:endParaRPr lang="zh-CN" altLang="en-US" sz="1350" b="1" dirty="0"/>
          </a:p>
        </p:txBody>
      </p:sp>
      <p:cxnSp>
        <p:nvCxnSpPr>
          <p:cNvPr id="20" name="肘形连接符 19"/>
          <p:cNvCxnSpPr/>
          <p:nvPr/>
        </p:nvCxnSpPr>
        <p:spPr>
          <a:xfrm rot="5400000" flipH="1" flipV="1">
            <a:off x="4981580" y="3251899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08853" y="3555790"/>
            <a:ext cx="2508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zh-CN" sz="1000" dirty="0"/>
              <a:t>用于对多进</a:t>
            </a:r>
            <a:r>
              <a:rPr lang="en-US" altLang="zh-CN" sz="1000" dirty="0"/>
              <a:t>,</a:t>
            </a:r>
            <a:r>
              <a:rPr lang="zh-CN" altLang="zh-CN" sz="1000" dirty="0"/>
              <a:t>单出的决策</a:t>
            </a:r>
            <a:r>
              <a:rPr lang="en-US" altLang="zh-CN" sz="1000" dirty="0"/>
              <a:t>(</a:t>
            </a:r>
            <a:r>
              <a:rPr lang="zh-CN" altLang="zh-CN" sz="1000" dirty="0"/>
              <a:t>判断网关的正则</a:t>
            </a:r>
            <a:r>
              <a:rPr lang="en-US" altLang="zh-CN" sz="1000" dirty="0"/>
              <a:t>)</a:t>
            </a:r>
            <a:endParaRPr lang="en-US" altLang="zh-CN" sz="1000" dirty="0">
              <a:latin typeface="Eras Light ITC" panose="020B0402030504020804" pitchFamily="34" charset="0"/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5400000">
            <a:off x="3321977" y="3990010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8763" y="399001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b="1" dirty="0" smtClean="0"/>
              <a:t>任务参数</a:t>
            </a:r>
            <a:endParaRPr lang="zh-CN" altLang="en-US" sz="1350" b="1" dirty="0"/>
          </a:p>
        </p:txBody>
      </p:sp>
      <p:cxnSp>
        <p:nvCxnSpPr>
          <p:cNvPr id="24" name="肘形连接符 23"/>
          <p:cNvCxnSpPr/>
          <p:nvPr/>
        </p:nvCxnSpPr>
        <p:spPr>
          <a:xfrm rot="5400000" flipH="1" flipV="1">
            <a:off x="5005777" y="4055656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8415" y="4419869"/>
            <a:ext cx="466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000" dirty="0"/>
              <a:t>任务参数</a:t>
            </a:r>
            <a:r>
              <a:rPr lang="en-US" altLang="zh-CN" sz="1000" dirty="0"/>
              <a:t>(</a:t>
            </a:r>
            <a:r>
              <a:rPr lang="zh-CN" altLang="zh-CN" sz="1000" dirty="0"/>
              <a:t>包含</a:t>
            </a:r>
            <a:r>
              <a:rPr lang="en-US" altLang="zh-CN" sz="1000" dirty="0"/>
              <a:t>,</a:t>
            </a:r>
            <a:r>
              <a:rPr lang="zh-CN" altLang="zh-CN" sz="1000" dirty="0"/>
              <a:t>实例开始参数</a:t>
            </a:r>
            <a:r>
              <a:rPr lang="en-US" altLang="zh-CN" sz="1000" dirty="0"/>
              <a:t>,</a:t>
            </a:r>
            <a:r>
              <a:rPr lang="zh-CN" altLang="zh-CN" sz="1000" dirty="0"/>
              <a:t>全局参数</a:t>
            </a:r>
            <a:r>
              <a:rPr lang="en-US" altLang="zh-CN" sz="1000" dirty="0"/>
              <a:t>(</a:t>
            </a:r>
            <a:r>
              <a:rPr lang="zh-CN" altLang="zh-CN" sz="1000" dirty="0"/>
              <a:t>写在定义文件里的</a:t>
            </a:r>
            <a:r>
              <a:rPr lang="en-US" altLang="zh-CN" sz="1000" dirty="0"/>
              <a:t>),</a:t>
            </a:r>
            <a:r>
              <a:rPr lang="zh-CN" altLang="zh-CN" sz="1000" dirty="0"/>
              <a:t>任务参数</a:t>
            </a:r>
            <a:r>
              <a:rPr lang="en-US" altLang="zh-CN" sz="1000" dirty="0"/>
              <a:t>,</a:t>
            </a:r>
            <a:r>
              <a:rPr lang="zh-CN" altLang="zh-CN" sz="1000" dirty="0"/>
              <a:t>网关参数</a:t>
            </a:r>
            <a:r>
              <a:rPr lang="en-US" altLang="zh-CN" sz="1000" dirty="0"/>
              <a:t>)</a:t>
            </a:r>
            <a:endParaRPr lang="zh-CN" altLang="zh-CN" sz="1000" dirty="0"/>
          </a:p>
        </p:txBody>
      </p:sp>
      <p:cxnSp>
        <p:nvCxnSpPr>
          <p:cNvPr id="26" name="肘形连接符 25"/>
          <p:cNvCxnSpPr/>
          <p:nvPr/>
        </p:nvCxnSpPr>
        <p:spPr>
          <a:xfrm rot="5400000">
            <a:off x="3290702" y="2405025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748838" y="240627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b="1" dirty="0" smtClean="0"/>
              <a:t>机器节点</a:t>
            </a:r>
            <a:endParaRPr lang="zh-CN" altLang="en-US" sz="1350" b="1" dirty="0"/>
          </a:p>
        </p:txBody>
      </p:sp>
      <p:cxnSp>
        <p:nvCxnSpPr>
          <p:cNvPr id="28" name="肘形连接符 27"/>
          <p:cNvCxnSpPr/>
          <p:nvPr/>
        </p:nvCxnSpPr>
        <p:spPr>
          <a:xfrm rot="5400000" flipH="1" flipV="1">
            <a:off x="4974502" y="2470671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67644" y="2796041"/>
            <a:ext cx="2764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00" dirty="0" smtClean="0">
                <a:latin typeface="Eras Light ITC" panose="020B0402030504020804" pitchFamily="34" charset="0"/>
              </a:rPr>
              <a:t>机器节点</a:t>
            </a:r>
            <a:r>
              <a:rPr lang="en-US" altLang="zh-CN" sz="1000" dirty="0" smtClean="0">
                <a:latin typeface="Eras Light ITC" panose="020B0402030504020804" pitchFamily="34" charset="0"/>
              </a:rPr>
              <a:t>,</a:t>
            </a:r>
            <a:r>
              <a:rPr lang="zh-CN" altLang="en-US" sz="1000" dirty="0" smtClean="0">
                <a:latin typeface="Eras Light ITC" panose="020B0402030504020804" pitchFamily="34" charset="0"/>
              </a:rPr>
              <a:t>包含了委托</a:t>
            </a:r>
            <a:r>
              <a:rPr lang="en-US" altLang="zh-CN" sz="1000" dirty="0" smtClean="0">
                <a:latin typeface="Eras Light ITC" panose="020B0402030504020804" pitchFamily="34" charset="0"/>
              </a:rPr>
              <a:t>Spring</a:t>
            </a:r>
            <a:r>
              <a:rPr lang="zh-CN" altLang="en-US" sz="1000" dirty="0" smtClean="0">
                <a:latin typeface="Eras Light ITC" panose="020B0402030504020804" pitchFamily="34" charset="0"/>
              </a:rPr>
              <a:t>，以及自身调用</a:t>
            </a:r>
            <a:endParaRPr lang="en-US" altLang="zh-CN" sz="1000" dirty="0">
              <a:latin typeface="Eras Light ITC" panose="020B0402030504020804" pitchFamily="34" charset="0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rot="5400000">
            <a:off x="3318846" y="4823378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710516" y="48317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zh-CN" sz="1400" b="1" dirty="0"/>
              <a:t>任务拥有者</a:t>
            </a:r>
            <a:endParaRPr lang="zh-CN" altLang="en-US" sz="1350" b="1" dirty="0"/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5002646" y="4889024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48951" y="5311050"/>
            <a:ext cx="466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zh-CN" sz="1000" dirty="0"/>
              <a:t>任务拥有者</a:t>
            </a:r>
            <a:r>
              <a:rPr lang="en-US" altLang="zh-CN" sz="1000" dirty="0"/>
              <a:t>(</a:t>
            </a:r>
            <a:r>
              <a:rPr lang="zh-CN" altLang="zh-CN" sz="1000" dirty="0"/>
              <a:t>受让人</a:t>
            </a:r>
            <a:r>
              <a:rPr lang="en-US" altLang="zh-CN" sz="1000" dirty="0"/>
              <a:t>) ,</a:t>
            </a:r>
            <a:r>
              <a:rPr lang="zh-CN" altLang="zh-CN" sz="1000" dirty="0"/>
              <a:t>委托人</a:t>
            </a:r>
            <a:r>
              <a:rPr lang="en-US" altLang="zh-CN" sz="1000" dirty="0"/>
              <a:t>,</a:t>
            </a:r>
            <a:r>
              <a:rPr lang="zh-CN" altLang="zh-CN" sz="1000" dirty="0"/>
              <a:t>的概念</a:t>
            </a:r>
            <a:endParaRPr lang="en-US" altLang="zh-CN" sz="1000" dirty="0">
              <a:latin typeface="Eras Light ITC" panose="020B0402030504020804" pitchFamily="34" charset="0"/>
            </a:endParaRPr>
          </a:p>
        </p:txBody>
      </p:sp>
      <p:cxnSp>
        <p:nvCxnSpPr>
          <p:cNvPr id="34" name="肘形连接符 33"/>
          <p:cNvCxnSpPr/>
          <p:nvPr/>
        </p:nvCxnSpPr>
        <p:spPr>
          <a:xfrm rot="5400000">
            <a:off x="3311613" y="5755809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89643" y="57648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zh-CN" sz="1400" b="1" dirty="0"/>
              <a:t>表单</a:t>
            </a:r>
            <a:endParaRPr lang="zh-CN" altLang="en-US" sz="1350" b="1" dirty="0"/>
          </a:p>
        </p:txBody>
      </p:sp>
      <p:cxnSp>
        <p:nvCxnSpPr>
          <p:cNvPr id="36" name="肘形连接符 35"/>
          <p:cNvCxnSpPr/>
          <p:nvPr/>
        </p:nvCxnSpPr>
        <p:spPr>
          <a:xfrm rot="5400000" flipH="1" flipV="1">
            <a:off x="4995413" y="5821455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050781" y="6137459"/>
            <a:ext cx="212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00" dirty="0" smtClean="0">
                <a:latin typeface="Eras Light ITC" panose="020B0402030504020804" pitchFamily="34" charset="0"/>
              </a:rPr>
              <a:t>表单又可分为定义表单和额外表单</a:t>
            </a:r>
            <a:endParaRPr lang="en-US" altLang="zh-CN" sz="1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70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9" name="等腰三角形 8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2" name="等腰三角形 11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356715" y="791521"/>
            <a:ext cx="335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大纲讲解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576" y="1661841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069954" y="1872513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872607" y="1661841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970985" y="1872513"/>
            <a:ext cx="294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几个重点的概念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872607" y="3282071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970985" y="3492743"/>
            <a:ext cx="294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数据库表格说明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31961" y="3197789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2130339" y="3408461"/>
            <a:ext cx="294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所包含的几个引擎及服务说明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71576" y="4838183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05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069954" y="5048855"/>
            <a:ext cx="294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流程定义文件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BPMN20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72607" y="4912641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06</a:t>
            </a:r>
            <a:endParaRPr lang="zh-CN" altLang="en-US" sz="28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970985" y="5123313"/>
            <a:ext cx="294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个人对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的看法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4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 smtClean="0">
                <a:solidFill>
                  <a:schemeClr val="bg1"/>
                </a:solidFill>
              </a:rPr>
              <a:t>6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9232" y="1843510"/>
            <a:ext cx="4618568" cy="249298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err="1" smtClean="0">
                <a:solidFill>
                  <a:srgbClr val="FFFFFF"/>
                </a:solidFill>
                <a:latin typeface="Century Gothic"/>
                <a:ea typeface="微软雅黑"/>
              </a:rPr>
              <a:t>Flowable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个人对于</a:t>
            </a:r>
            <a:r>
              <a:rPr kumimoji="1" lang="en-US" altLang="zh-CN" sz="4000" b="1" dirty="0" err="1" smtClean="0">
                <a:solidFill>
                  <a:srgbClr val="FFFFFF"/>
                </a:solidFill>
                <a:latin typeface="Century Gothic"/>
                <a:ea typeface="微软雅黑"/>
              </a:rPr>
              <a:t>Flowable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的看法</a:t>
            </a:r>
            <a:endParaRPr kumimoji="1" lang="en-US" altLang="zh-CN" sz="4000" b="1" dirty="0" smtClea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45003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32006" y="255281"/>
            <a:ext cx="768973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只需要开发这几个端口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,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就可以实现最基本的流程工作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11" name="六边形 10"/>
          <p:cNvSpPr/>
          <p:nvPr/>
        </p:nvSpPr>
        <p:spPr>
          <a:xfrm rot="16200000">
            <a:off x="1481275" y="1901479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16200000">
            <a:off x="3795984" y="3285478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 rot="16200000">
            <a:off x="4573904" y="1901478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16200000">
            <a:off x="7691009" y="1911004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 rot="16200000">
            <a:off x="2240144" y="3285478"/>
            <a:ext cx="1765902" cy="1555840"/>
          </a:xfrm>
          <a:prstGeom prst="hexagon">
            <a:avLst/>
          </a:prstGeom>
          <a:solidFill>
            <a:srgbClr val="AC667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 rot="16200000">
            <a:off x="6135167" y="1901479"/>
            <a:ext cx="1765902" cy="1555840"/>
          </a:xfrm>
          <a:prstGeom prst="hexagon">
            <a:avLst/>
          </a:prstGeom>
          <a:solidFill>
            <a:srgbClr val="AC667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16200000">
            <a:off x="7157717" y="3749870"/>
            <a:ext cx="2832487" cy="2495550"/>
          </a:xfrm>
          <a:prstGeom prst="hexagon">
            <a:avLst/>
          </a:prstGeom>
          <a:solidFill>
            <a:srgbClr val="53454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82663" y="2445105"/>
            <a:ext cx="214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部署文件接口</a:t>
            </a:r>
            <a:endParaRPr lang="zh-CN" altLang="en-US" sz="20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499667" y="3676532"/>
            <a:ext cx="121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查询定义文件接口</a:t>
            </a:r>
            <a:endParaRPr lang="zh-CN" altLang="en-US" sz="20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4141637" y="3776144"/>
            <a:ext cx="130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发起流程实例接口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419217" y="2229661"/>
            <a:ext cx="114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完成任务接口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871201" y="2088759"/>
            <a:ext cx="1441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流程管理员操作接口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  (</a:t>
            </a:r>
            <a:r>
              <a:rPr lang="zh-CN" altLang="en-US" sz="2400" b="1" dirty="0" smtClean="0"/>
              <a:t>大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548841" y="4099309"/>
            <a:ext cx="205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12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除了流程管理员操作接口相对较大，正常的流程实例</a:t>
            </a:r>
            <a:r>
              <a:rPr lang="en-US" altLang="zh-CN" sz="12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,</a:t>
            </a:r>
            <a:r>
              <a:rPr lang="zh-CN" altLang="en-US" sz="12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只需要通过制作几个接口</a:t>
            </a:r>
            <a:endParaRPr lang="en-US" altLang="zh-CN" sz="1200" dirty="0" smtClean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79131" y="2445105"/>
            <a:ext cx="156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查询任务接口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326185" y="4715516"/>
            <a:ext cx="2647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1.</a:t>
            </a:r>
            <a:r>
              <a:rPr lang="zh-CN" altLang="en-US" sz="1200" dirty="0" smtClean="0">
                <a:solidFill>
                  <a:schemeClr val="bg1"/>
                </a:solidFill>
              </a:rPr>
              <a:t>部署定义文件接口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2.</a:t>
            </a:r>
            <a:r>
              <a:rPr lang="zh-CN" altLang="en-US" sz="1200" dirty="0" smtClean="0">
                <a:solidFill>
                  <a:schemeClr val="bg1"/>
                </a:solidFill>
              </a:rPr>
              <a:t>查询定义文件接口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可发起的实例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3.</a:t>
            </a:r>
            <a:r>
              <a:rPr lang="zh-CN" altLang="en-US" sz="1200" dirty="0" smtClean="0">
                <a:solidFill>
                  <a:schemeClr val="bg1"/>
                </a:solidFill>
              </a:rPr>
              <a:t>发起流程实例接口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4.</a:t>
            </a:r>
            <a:r>
              <a:rPr lang="zh-CN" altLang="en-US" sz="1200" dirty="0" smtClean="0">
                <a:solidFill>
                  <a:schemeClr val="bg1"/>
                </a:solidFill>
              </a:rPr>
              <a:t>查询待执行任务接口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5.</a:t>
            </a:r>
            <a:r>
              <a:rPr lang="zh-CN" altLang="en-US" sz="1200" dirty="0" smtClean="0">
                <a:solidFill>
                  <a:schemeClr val="bg1"/>
                </a:solidFill>
              </a:rPr>
              <a:t>完成任务的接口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28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805632" y="262360"/>
            <a:ext cx="4462068" cy="52443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个人觉得</a:t>
            </a:r>
            <a:r>
              <a:rPr kumimoji="1" lang="en-US" altLang="zh-CN" sz="2400" b="1" dirty="0" err="1" smtClean="0">
                <a:latin typeface="Century Gothic"/>
                <a:ea typeface="微软雅黑"/>
              </a:rPr>
              <a:t>Flowable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的优点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568" y="1480867"/>
            <a:ext cx="7723874" cy="4609381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55"/>
          <p:cNvSpPr/>
          <p:nvPr/>
        </p:nvSpPr>
        <p:spPr>
          <a:xfrm>
            <a:off x="1933518" y="1982552"/>
            <a:ext cx="70638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可以肯定的是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Flowable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是一个功能非常强大的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框架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可以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大大的减少后端程序员开发时的工作量以及代码的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Bug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出现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2: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统一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通过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Flowable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提供的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BPMN20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文件格式去配置好定义文件后，再把任务节点对应的表单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逻辑设置好后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代码错误的可能性很低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目前暂未发现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3: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真的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做到了一劳永逸的概念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比如一个反欺诈查询的功能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我们第一次开发好后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以后如果有用到反欺诈查询功能的需求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甚至连服务器都不需要重新部署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直接从定义文件里添加反欺诈查询功能模块，并且配置好对应的参数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就可以完成新的需求的上线。</a:t>
            </a:r>
          </a:p>
        </p:txBody>
      </p:sp>
    </p:spTree>
    <p:extLst>
      <p:ext uri="{BB962C8B-B14F-4D97-AF65-F5344CB8AC3E}">
        <p14:creationId xmlns:p14="http://schemas.microsoft.com/office/powerpoint/2010/main" val="1427002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805632" y="262360"/>
            <a:ext cx="446206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个人觉得</a:t>
            </a:r>
            <a:r>
              <a:rPr kumimoji="1" lang="en-US" altLang="zh-CN" sz="2400" b="1" dirty="0" err="1" smtClean="0">
                <a:latin typeface="Century Gothic"/>
                <a:ea typeface="微软雅黑"/>
              </a:rPr>
              <a:t>Flowable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的缺点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568" y="1480867"/>
            <a:ext cx="7723874" cy="4609381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55"/>
          <p:cNvSpPr/>
          <p:nvPr/>
        </p:nvSpPr>
        <p:spPr>
          <a:xfrm>
            <a:off x="1933518" y="1982552"/>
            <a:ext cx="724498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因为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Flowable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的抽象程度较高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把各个属性区分的很清楚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所需要的门槛相对较高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占用的数据库空间量也相对较大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并且在一个实例没有结束之前，所有实例内的参数都会存在数据库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如果多个实例并未完成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会造成数据库存储空间的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疲乏。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3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由于内建的查询规范相对庞大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导致在作一个精准查询时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对应的查询方法相对较多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42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68831" y="2043995"/>
            <a:ext cx="5285801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48342" y="3884524"/>
            <a:ext cx="3187719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</a:rPr>
              <a:t>交流方式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: 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9006" y="4229516"/>
            <a:ext cx="3187719" cy="83099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bg1"/>
                </a:solidFill>
              </a:rPr>
              <a:t>QQ: 510768394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</a:rPr>
              <a:t>钉钉：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13055745509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1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0604" y="2635457"/>
            <a:ext cx="4105607" cy="81259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err="1" smtClean="0">
                <a:solidFill>
                  <a:srgbClr val="FFFFFF"/>
                </a:solidFill>
                <a:latin typeface="Century Gothic"/>
                <a:ea typeface="微软雅黑"/>
              </a:rPr>
              <a:t>Flowable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是什么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97936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97338" y="224945"/>
            <a:ext cx="254341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 err="1" smtClean="0">
                <a:latin typeface="Century Gothic"/>
                <a:ea typeface="微软雅黑"/>
              </a:rPr>
              <a:t>Flowable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 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是什么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10" name="流程图: 手动输入 9"/>
          <p:cNvSpPr/>
          <p:nvPr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26829" y="3442369"/>
            <a:ext cx="3078083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en-US" altLang="zh-CN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b="1" kern="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Flowable</a:t>
            </a:r>
            <a:r>
              <a:rPr lang="en-US" altLang="zh-CN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的由来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6830" y="3807200"/>
            <a:ext cx="2936093" cy="3323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始于</a:t>
            </a:r>
            <a:r>
              <a:rPr lang="en-US" altLang="zh-CN" sz="12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Activity</a:t>
            </a:r>
            <a:endParaRPr lang="zh-CN" alt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26829" y="4432967"/>
            <a:ext cx="3078083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en-US" altLang="zh-CN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b="1" kern="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Flowable</a:t>
            </a:r>
            <a:r>
              <a:rPr lang="en-US" altLang="zh-CN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的特点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26830" y="4797798"/>
            <a:ext cx="2936093" cy="3323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更好的兼容于</a:t>
            </a:r>
            <a:r>
              <a:rPr lang="en-US" altLang="zh-CN" sz="12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Spring-Boot</a:t>
            </a:r>
            <a:endParaRPr lang="zh-CN" alt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7504" y="2623486"/>
            <a:ext cx="2528252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en-US" altLang="zh-CN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、工作流是什么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12917" y="5423565"/>
            <a:ext cx="4001412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en-US" altLang="zh-CN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、用</a:t>
            </a:r>
            <a:r>
              <a:rPr lang="en-US" altLang="zh-CN" sz="2400" b="1" kern="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Flowable</a:t>
            </a:r>
            <a:r>
              <a:rPr lang="en-US" altLang="zh-CN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产生的帮助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2918" y="5788396"/>
            <a:ext cx="2936093" cy="3323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大大的减少类似流程的代码开发和测试</a:t>
            </a:r>
            <a:endParaRPr lang="zh-CN" alt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" name="肘形连接符 21"/>
          <p:cNvCxnSpPr/>
          <p:nvPr/>
        </p:nvCxnSpPr>
        <p:spPr>
          <a:xfrm>
            <a:off x="3675756" y="2843912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>
            <a:off x="4191000" y="3654512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>
            <a:off x="4536310" y="4694640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>
            <a:off x="5235382" y="5685238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7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2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9232" y="1843510"/>
            <a:ext cx="5314271" cy="249298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err="1" smtClean="0">
                <a:solidFill>
                  <a:srgbClr val="FFFFFF"/>
                </a:solidFill>
                <a:latin typeface="Century Gothic"/>
                <a:ea typeface="微软雅黑"/>
              </a:rPr>
              <a:t>Flowable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</a:p>
          <a:p>
            <a:pPr>
              <a:lnSpc>
                <a:spcPct val="130000"/>
              </a:lnSpc>
            </a:pP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所包含的几个重要概念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46256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75442" y="1762607"/>
            <a:ext cx="4665977" cy="3718746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6" y="1985461"/>
            <a:ext cx="5353224" cy="372918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85072" y="262360"/>
            <a:ext cx="478262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 err="1" smtClean="0">
                <a:latin typeface="Century Gothic"/>
                <a:ea typeface="微软雅黑"/>
              </a:rPr>
              <a:t>Flowable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 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所包含的几个重要概念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602" y="2216228"/>
            <a:ext cx="5439218" cy="3718746"/>
          </a:xfrm>
          <a:prstGeom prst="rect">
            <a:avLst/>
          </a:prstGeom>
          <a:noFill/>
          <a:ln>
            <a:solidFill>
              <a:srgbClr val="AC6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25451" y="1612568"/>
            <a:ext cx="2590800" cy="641953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5400000">
            <a:off x="6702292" y="2477114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02293" y="2481291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 smtClean="0">
                <a:solidFill>
                  <a:prstClr val="black"/>
                </a:solidFill>
              </a:rPr>
              <a:t>部署文件是什么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5400000" flipH="1" flipV="1">
            <a:off x="7798707" y="2532293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6702291" y="3295632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02292" y="3299809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 smtClean="0">
                <a:solidFill>
                  <a:prstClr val="black"/>
                </a:solidFill>
              </a:rPr>
              <a:t>定义文件是什么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cxnSp>
        <p:nvCxnSpPr>
          <p:cNvPr id="24" name="肘形连接符 23"/>
          <p:cNvCxnSpPr/>
          <p:nvPr/>
        </p:nvCxnSpPr>
        <p:spPr>
          <a:xfrm rot="5400000" flipH="1" flipV="1">
            <a:off x="7882828" y="3341850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5400000">
            <a:off x="6702291" y="4071934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02292" y="4076111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 smtClean="0">
                <a:solidFill>
                  <a:prstClr val="black"/>
                </a:solidFill>
              </a:rPr>
              <a:t>流程实例是什么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5400000" flipH="1" flipV="1">
            <a:off x="7882828" y="4118152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6705348" y="4948939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05349" y="4953116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 smtClean="0">
                <a:solidFill>
                  <a:prstClr val="black"/>
                </a:solidFill>
              </a:rPr>
              <a:t>任务节点是什么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7885885" y="4995157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5400000">
            <a:off x="6725451" y="5710467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725452" y="5714644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 smtClean="0">
                <a:solidFill>
                  <a:prstClr val="black"/>
                </a:solidFill>
              </a:rPr>
              <a:t>网关是什么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cxnSp>
        <p:nvCxnSpPr>
          <p:cNvPr id="36" name="肘形连接符 35"/>
          <p:cNvCxnSpPr/>
          <p:nvPr/>
        </p:nvCxnSpPr>
        <p:spPr>
          <a:xfrm rot="5400000" flipH="1" flipV="1">
            <a:off x="7555645" y="5764603"/>
            <a:ext cx="216000" cy="21600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47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3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9232" y="1843510"/>
            <a:ext cx="4801310" cy="249298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err="1" smtClean="0">
                <a:solidFill>
                  <a:srgbClr val="FFFFFF"/>
                </a:solidFill>
                <a:latin typeface="Century Gothic"/>
                <a:ea typeface="微软雅黑"/>
              </a:rPr>
              <a:t>Flowable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所包含的几个引擎和</a:t>
            </a:r>
            <a:endParaRPr kumimoji="1" lang="en-US" altLang="zh-CN" sz="4000" b="1" dirty="0" smtClean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服务说明</a:t>
            </a:r>
            <a:endParaRPr kumimoji="1" lang="en-US" altLang="zh-CN" sz="4000" b="1" dirty="0" smtClea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43285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05632" y="262360"/>
            <a:ext cx="446206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 err="1" smtClean="0">
                <a:latin typeface="Century Gothic"/>
                <a:ea typeface="微软雅黑"/>
              </a:rPr>
              <a:t>Flowable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 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所包含的几个引擎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096000" y="5600700"/>
            <a:ext cx="0" cy="1447800"/>
          </a:xfrm>
          <a:prstGeom prst="line">
            <a:avLst/>
          </a:prstGeom>
          <a:ln w="762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32140" y="5600700"/>
            <a:ext cx="4863860" cy="0"/>
          </a:xfrm>
          <a:prstGeom prst="line">
            <a:avLst/>
          </a:prstGeom>
          <a:ln w="762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232140" y="4171950"/>
            <a:ext cx="0" cy="1447800"/>
          </a:xfrm>
          <a:prstGeom prst="line">
            <a:avLst/>
          </a:prstGeom>
          <a:ln w="762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607998" y="4171950"/>
            <a:ext cx="0" cy="144780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07998" y="5600700"/>
            <a:ext cx="2449902" cy="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12330" y="5600700"/>
            <a:ext cx="4152900" cy="0"/>
          </a:xfrm>
          <a:prstGeom prst="line">
            <a:avLst/>
          </a:prstGeom>
          <a:ln w="762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57900" y="5600700"/>
            <a:ext cx="2410365" cy="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468265" y="4152900"/>
            <a:ext cx="0" cy="144780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0865230" y="4171950"/>
            <a:ext cx="0" cy="1447800"/>
          </a:xfrm>
          <a:prstGeom prst="line">
            <a:avLst/>
          </a:prstGeom>
          <a:ln w="762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90246" y="1357546"/>
            <a:ext cx="1557104" cy="1557104"/>
            <a:chOff x="1126447" y="2117049"/>
            <a:chExt cx="1557104" cy="1557104"/>
          </a:xfrm>
        </p:grpSpPr>
        <p:sp>
          <p:nvSpPr>
            <p:cNvPr id="24" name="椭圆 23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28081" y="1357546"/>
            <a:ext cx="1557104" cy="1557104"/>
            <a:chOff x="1126447" y="2117049"/>
            <a:chExt cx="1557104" cy="1557104"/>
          </a:xfrm>
        </p:grpSpPr>
        <p:sp>
          <p:nvSpPr>
            <p:cNvPr id="28" name="椭圆 27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12184" y="1357546"/>
            <a:ext cx="1557104" cy="1557104"/>
            <a:chOff x="1126447" y="2117049"/>
            <a:chExt cx="1557104" cy="1557104"/>
          </a:xfrm>
        </p:grpSpPr>
        <p:sp>
          <p:nvSpPr>
            <p:cNvPr id="31" name="椭圆 30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33383" y="1357546"/>
            <a:ext cx="1557104" cy="1557104"/>
            <a:chOff x="1126447" y="2117049"/>
            <a:chExt cx="1557104" cy="1557104"/>
          </a:xfrm>
        </p:grpSpPr>
        <p:sp>
          <p:nvSpPr>
            <p:cNvPr id="34" name="椭圆 33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67849" y="1828589"/>
            <a:ext cx="1699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ContentEngine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内容引擎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721" y="2997894"/>
            <a:ext cx="220117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作用于从流程部署文件转换为流程定义文件的引擎。以及将流程定义文件生成为图片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06047" y="2997894"/>
            <a:ext cx="22011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作用于流程图规划时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对指定任务拥有者的选择。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当身份识别引擎对应数据库组和人员配置完成后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可以直接选择指定的任务拥有者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290150" y="2997894"/>
            <a:ext cx="220117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作用于在不同的任务节点下表单的设置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BMPN20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文件配置时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去配置任务所对应的表单文件。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669124" y="2997894"/>
            <a:ext cx="220117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作用于在流程图的配置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任务的走向决策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串行、并行的额外参数变量生成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096000" y="4171950"/>
            <a:ext cx="0" cy="1447800"/>
          </a:xfrm>
          <a:prstGeom prst="line">
            <a:avLst/>
          </a:prstGeom>
          <a:ln w="762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336189" y="1357546"/>
            <a:ext cx="1557104" cy="1557104"/>
            <a:chOff x="1126447" y="2117049"/>
            <a:chExt cx="1557104" cy="1557104"/>
          </a:xfrm>
        </p:grpSpPr>
        <p:sp>
          <p:nvSpPr>
            <p:cNvPr id="48" name="椭圆 47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014155" y="2997894"/>
            <a:ext cx="220117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最核心的引擎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主要用于整个流程的部署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实例的发起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已经完成的数据的维护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包含的服务在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Flowable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配置完成后 可以直接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05604" y="1797544"/>
            <a:ext cx="1699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IdmEngine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身份引擎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10670" y="1789918"/>
            <a:ext cx="16991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ProcessEngine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流程引擎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*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60738" y="1828589"/>
            <a:ext cx="1699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FormEngine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表单引擎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037378" y="1828589"/>
            <a:ext cx="1699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DmnEngine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决策引擎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07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2832" y="264477"/>
            <a:ext cx="4462068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流程引擎</a:t>
            </a:r>
            <a:r>
              <a:rPr kumimoji="1" lang="en-US" altLang="zh-CN" sz="2400" b="1" dirty="0" smtClean="0">
                <a:latin typeface="Century Gothic"/>
                <a:ea typeface="微软雅黑"/>
              </a:rPr>
              <a:t>*</a:t>
            </a:r>
            <a:r>
              <a:rPr kumimoji="1" lang="zh-CN" altLang="en-US" sz="2400" b="1" dirty="0" smtClean="0">
                <a:latin typeface="Century Gothic"/>
                <a:ea typeface="微软雅黑"/>
              </a:rPr>
              <a:t>所包含的服务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0174" y="1301719"/>
            <a:ext cx="3316443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2174" y="3000296"/>
            <a:ext cx="1883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5400" dirty="0">
                <a:solidFill>
                  <a:prstClr val="black">
                    <a:lumMod val="75000"/>
                    <a:lumOff val="25000"/>
                  </a:prstClr>
                </a:solidFill>
                <a:ea typeface="造字工房力黑（非商用）常规体" pitchFamily="50" charset="-122"/>
              </a:rPr>
              <a:t>SWOT</a:t>
            </a:r>
            <a:endParaRPr lang="zh-CN" altLang="en-US" sz="5400" dirty="0">
              <a:solidFill>
                <a:prstClr val="black">
                  <a:lumMod val="75000"/>
                  <a:lumOff val="25000"/>
                </a:prstClr>
              </a:solidFill>
              <a:ea typeface="造字工房力黑（非商用）常规体" pitchFamily="5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79128" y="3449454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96683" y="3449454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 rot="5400000" flipV="1">
            <a:off x="3689170" y="3481562"/>
            <a:ext cx="4690775" cy="0"/>
            <a:chOff x="1548927" y="2053391"/>
            <a:chExt cx="6455356" cy="0"/>
          </a:xfrm>
        </p:grpSpPr>
        <p:cxnSp>
          <p:nvCxnSpPr>
            <p:cNvPr id="14" name="直接连接符 13"/>
            <p:cNvCxnSpPr/>
            <p:nvPr/>
          </p:nvCxnSpPr>
          <p:spPr>
            <a:xfrm rot="5400000" flipV="1">
              <a:off x="2538779" y="1063539"/>
              <a:ext cx="0" cy="19797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V="1">
              <a:off x="6970247" y="1019354"/>
              <a:ext cx="0" cy="206807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864127" y="1949502"/>
            <a:ext cx="335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 dirty="0" smtClean="0"/>
              <a:t>部署文件的增删改查操作</a:t>
            </a:r>
            <a:endParaRPr lang="zh-CN" altLang="en-US" sz="1200" dirty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对定义文件的查询操作</a:t>
            </a:r>
            <a:endParaRPr lang="zh-CN" altLang="en-US" sz="1200" dirty="0"/>
          </a:p>
          <a:p>
            <a:pPr defTabSz="685800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6360" y="1949502"/>
            <a:ext cx="335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对流程实例的增删改查操作取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对任务的监听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6858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对流程实例内变量的抓取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40288" y="4861727"/>
            <a:ext cx="3358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对于历史流程实例的查询及删除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对历史流程实例内的变量查询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对历史流程内的身份链接查询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对历史流程内的日志查询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51528" y="4564686"/>
            <a:ext cx="3358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对任务的创建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受让人的设置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委托人的设置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任务的优先级别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对任务的变量管理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任务的注释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任务附件的管理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对任务的查询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对任务的身份链接标识管理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任务候选用户管理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29031" y="1282254"/>
            <a:ext cx="32346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>
                <a:solidFill>
                  <a:prstClr val="white"/>
                </a:solidFill>
              </a:rPr>
              <a:t>RepositoryService</a:t>
            </a:r>
            <a:r>
              <a:rPr lang="en-US" altLang="zh-CN" sz="2800" dirty="0">
                <a:solidFill>
                  <a:prstClr val="white"/>
                </a:solidFill>
              </a:rPr>
              <a:t>:</a:t>
            </a:r>
            <a:r>
              <a:rPr lang="zh-CN" altLang="en-US" sz="2800" dirty="0">
                <a:solidFill>
                  <a:prstClr val="white"/>
                </a:solidFill>
              </a:rPr>
              <a:t>库服务</a:t>
            </a:r>
          </a:p>
        </p:txBody>
      </p:sp>
      <p:sp>
        <p:nvSpPr>
          <p:cNvPr id="21" name="矩形 20"/>
          <p:cNvSpPr/>
          <p:nvPr/>
        </p:nvSpPr>
        <p:spPr>
          <a:xfrm>
            <a:off x="6832428" y="1301719"/>
            <a:ext cx="3262553" cy="463904"/>
          </a:xfrm>
          <a:prstGeom prst="rect">
            <a:avLst/>
          </a:prstGeom>
          <a:solidFill>
            <a:srgbClr val="D28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41285" y="4046099"/>
            <a:ext cx="3307586" cy="463904"/>
          </a:xfrm>
          <a:prstGeom prst="rect">
            <a:avLst/>
          </a:prstGeom>
          <a:solidFill>
            <a:srgbClr val="534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75197" y="3982945"/>
            <a:ext cx="3262552" cy="463904"/>
          </a:xfrm>
          <a:prstGeom prst="rect">
            <a:avLst/>
          </a:prstGeom>
          <a:solidFill>
            <a:srgbClr val="FD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46366" y="1282254"/>
            <a:ext cx="35743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prstClr val="white"/>
                </a:solidFill>
              </a:rPr>
              <a:t>RuntimeService</a:t>
            </a:r>
            <a:r>
              <a:rPr lang="en-US" altLang="zh-CN" sz="2800" dirty="0" smtClean="0">
                <a:solidFill>
                  <a:prstClr val="white"/>
                </a:solidFill>
              </a:rPr>
              <a:t>:</a:t>
            </a:r>
            <a:r>
              <a:rPr lang="zh-CN" altLang="en-US" sz="2800" dirty="0" smtClean="0">
                <a:solidFill>
                  <a:prstClr val="white"/>
                </a:solidFill>
              </a:rPr>
              <a:t>运行服务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51428" y="3953287"/>
            <a:ext cx="35743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TaskService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过程服务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32428" y="4041466"/>
            <a:ext cx="35743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 err="1" smtClean="0">
                <a:solidFill>
                  <a:prstClr val="white"/>
                </a:solidFill>
              </a:rPr>
              <a:t>HistoryService</a:t>
            </a:r>
            <a:r>
              <a:rPr lang="en-US" altLang="zh-CN" sz="2800" dirty="0" smtClean="0">
                <a:solidFill>
                  <a:prstClr val="white"/>
                </a:solidFill>
              </a:rPr>
              <a:t>:</a:t>
            </a:r>
            <a:r>
              <a:rPr lang="zh-CN" altLang="en-US" sz="2800" dirty="0" smtClean="0">
                <a:solidFill>
                  <a:prstClr val="white"/>
                </a:solidFill>
              </a:rPr>
              <a:t>历史服务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cxnSp>
        <p:nvCxnSpPr>
          <p:cNvPr id="31" name="肘形连接符 30"/>
          <p:cNvCxnSpPr/>
          <p:nvPr/>
        </p:nvCxnSpPr>
        <p:spPr>
          <a:xfrm>
            <a:off x="1914346" y="2492675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6841285" y="2686558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1679128" y="6407191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841285" y="5783449"/>
            <a:ext cx="638354" cy="206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34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1653</Words>
  <Application>Microsoft Office PowerPoint</Application>
  <PresentationFormat>宽屏</PresentationFormat>
  <Paragraphs>244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Eras Light ITC</vt:lpstr>
      <vt:lpstr>News Gothic MT</vt:lpstr>
      <vt:lpstr>宋体</vt:lpstr>
      <vt:lpstr>微软雅黑</vt:lpstr>
      <vt:lpstr>造字工房力黑（非商用）常规体</vt:lpstr>
      <vt:lpstr>Arial</vt:lpstr>
      <vt:lpstr>Calibri</vt:lpstr>
      <vt:lpstr>Calibri Light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个人用户</cp:lastModifiedBy>
  <cp:revision>73</cp:revision>
  <dcterms:created xsi:type="dcterms:W3CDTF">2015-08-18T05:03:53Z</dcterms:created>
  <dcterms:modified xsi:type="dcterms:W3CDTF">2018-11-08T09:29:48Z</dcterms:modified>
</cp:coreProperties>
</file>