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1071" r:id="rId2"/>
    <p:sldId id="1413" r:id="rId3"/>
    <p:sldId id="553" r:id="rId4"/>
    <p:sldId id="324" r:id="rId5"/>
    <p:sldId id="1410" r:id="rId6"/>
    <p:sldId id="1412" r:id="rId7"/>
    <p:sldId id="549" r:id="rId8"/>
    <p:sldId id="1399" r:id="rId9"/>
    <p:sldId id="1400" r:id="rId10"/>
    <p:sldId id="542" r:id="rId11"/>
    <p:sldId id="1401" r:id="rId12"/>
    <p:sldId id="1403" r:id="rId13"/>
    <p:sldId id="1404" r:id="rId14"/>
    <p:sldId id="1402" r:id="rId15"/>
    <p:sldId id="1405" r:id="rId16"/>
    <p:sldId id="1406" r:id="rId17"/>
    <p:sldId id="1408" r:id="rId18"/>
    <p:sldId id="1409" r:id="rId19"/>
    <p:sldId id="1411" r:id="rId20"/>
    <p:sldId id="13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8C4"/>
    <a:srgbClr val="218DD6"/>
    <a:srgbClr val="00B0F0"/>
    <a:srgbClr val="FFD247"/>
    <a:srgbClr val="C68F06"/>
    <a:srgbClr val="292729"/>
    <a:srgbClr val="E0D3CD"/>
    <a:srgbClr val="91949D"/>
    <a:srgbClr val="292B37"/>
    <a:srgbClr val="848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3394" autoAdjust="0"/>
  </p:normalViewPr>
  <p:slideViewPr>
    <p:cSldViewPr>
      <p:cViewPr varScale="1">
        <p:scale>
          <a:sx n="90" d="100"/>
          <a:sy n="90" d="100"/>
        </p:scale>
        <p:origin x="84" y="12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te_in_autumn/article/details/8950441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ooc.com/wenda/detail/60286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qq_41686130/article/details/81175915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92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0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9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4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https://blog.csdn.net/late_in_autumn/article/details/89504417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Stack)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、队列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(Queue)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、链表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Linked List)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等数据的逻辑结构都属于线性表。</a:t>
            </a:r>
          </a:p>
          <a:p>
            <a:br>
              <a:rPr lang="zh-CN" altLang="en-US" dirty="0"/>
            </a:br>
            <a:r>
              <a:rPr lang="en-US" altLang="zh-CN" dirty="0">
                <a:hlinkClick r:id="rId3"/>
              </a:rPr>
              <a:t>http://www.imooc.com/wenda/detail/602860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https://blog.csdn.net/qq_41686130/article/details/81175915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2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6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2020/4/20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2"/>
            <a:ext cx="239622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2" y="493728"/>
            <a:ext cx="2394787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406400" y="1715378"/>
            <a:ext cx="18796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3" y="1761100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21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3" y="3239380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21" y="3503391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8"/>
            <a:ext cx="18796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3" y="4717660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21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30A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1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4CCE8734-AB3B-4C8C-BB8B-3570EC4117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84989" y="516886"/>
            <a:ext cx="2394787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7752D56-6F0E-471C-B0D7-C19DF361A0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1" y="292956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4" r:id="rId12"/>
    <p:sldLayoutId id="2147483655" r:id="rId13"/>
    <p:sldLayoutId id="2147483656" r:id="rId14"/>
    <p:sldLayoutId id="2147483658" r:id="rId15"/>
    <p:sldLayoutId id="2147483672" r:id="rId16"/>
    <p:sldLayoutId id="21474836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74152" y="3933056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0A8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思明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90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数据结构与算法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0AA2D-93D5-4C5E-A587-77CAC8B948FA}"/>
              </a:ext>
            </a:extLst>
          </p:cNvPr>
          <p:cNvSpPr txBox="1"/>
          <p:nvPr/>
        </p:nvSpPr>
        <p:spPr>
          <a:xfrm>
            <a:off x="5506210" y="4349849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2020/6/19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408531-69DB-40B8-AD39-394494352DC5}"/>
              </a:ext>
            </a:extLst>
          </p:cNvPr>
          <p:cNvSpPr/>
          <p:nvPr/>
        </p:nvSpPr>
        <p:spPr>
          <a:xfrm>
            <a:off x="5438082" y="3343194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入门篇</a:t>
            </a:r>
            <a:endParaRPr lang="en-US" altLang="zh-CN" sz="3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FD57A8-EBC2-4D34-9382-4700749070E5}"/>
              </a:ext>
            </a:extLst>
          </p:cNvPr>
          <p:cNvSpPr/>
          <p:nvPr/>
        </p:nvSpPr>
        <p:spPr>
          <a:xfrm>
            <a:off x="1343472" y="2564904"/>
            <a:ext cx="9619990" cy="163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1624687" y="2708920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解决问题的方法和步骤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数据结构的实现离不开算法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6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0032" y="4238175"/>
            <a:ext cx="5983374" cy="646331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生活中的算法</a:t>
            </a:r>
          </a:p>
        </p:txBody>
      </p:sp>
    </p:spTree>
    <p:extLst>
      <p:ext uri="{BB962C8B-B14F-4D97-AF65-F5344CB8AC3E}">
        <p14:creationId xmlns:p14="http://schemas.microsoft.com/office/powerpoint/2010/main" val="13274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生活中的算法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B53B6E-3AB9-49C5-B061-4107B39F334C}"/>
              </a:ext>
            </a:extLst>
          </p:cNvPr>
          <p:cNvSpPr/>
          <p:nvPr/>
        </p:nvSpPr>
        <p:spPr>
          <a:xfrm>
            <a:off x="1343472" y="2780928"/>
            <a:ext cx="961999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AC8F409B-4AFA-4C42-BD42-A5723CCD3A50}"/>
              </a:ext>
            </a:extLst>
          </p:cNvPr>
          <p:cNvSpPr txBox="1"/>
          <p:nvPr/>
        </p:nvSpPr>
        <p:spPr>
          <a:xfrm>
            <a:off x="1624687" y="2924943"/>
            <a:ext cx="9369966" cy="59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</a:t>
            </a: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米的电线，中间出现了故障，如何迅速的找出故障点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生活中的算法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DFC00D-D76A-48B9-91AD-10BB33E7CE5B}"/>
              </a:ext>
            </a:extLst>
          </p:cNvPr>
          <p:cNvSpPr/>
          <p:nvPr/>
        </p:nvSpPr>
        <p:spPr>
          <a:xfrm>
            <a:off x="1343472" y="2564904"/>
            <a:ext cx="9619990" cy="163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21705C3A-31D4-4539-B634-69AC2BC1E634}"/>
              </a:ext>
            </a:extLst>
          </p:cNvPr>
          <p:cNvSpPr txBox="1"/>
          <p:nvPr/>
        </p:nvSpPr>
        <p:spPr>
          <a:xfrm>
            <a:off x="1624687" y="2708920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线性查找法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二分查找法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0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313" y="4266529"/>
            <a:ext cx="5983374" cy="646331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1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zh-CN" altLang="en-US" sz="4000" dirty="0"/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E4085AFD-CAB5-44C3-8BB7-11CF385736DB}"/>
              </a:ext>
            </a:extLst>
          </p:cNvPr>
          <p:cNvSpPr/>
          <p:nvPr/>
        </p:nvSpPr>
        <p:spPr>
          <a:xfrm>
            <a:off x="884151" y="3789040"/>
            <a:ext cx="10245085" cy="206721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35700" tIns="35700" rIns="35700" bIns="35700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A726EC3A-400A-4DCE-B773-2C927FC0D4B3}"/>
              </a:ext>
            </a:extLst>
          </p:cNvPr>
          <p:cNvSpPr txBox="1"/>
          <p:nvPr/>
        </p:nvSpPr>
        <p:spPr>
          <a:xfrm>
            <a:off x="884151" y="3191963"/>
            <a:ext cx="9369966" cy="48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常见语言的数组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A12879-9FD8-4611-99C4-26B9570AFCD3}"/>
              </a:ext>
            </a:extLst>
          </p:cNvPr>
          <p:cNvSpPr txBox="1"/>
          <p:nvPr/>
        </p:nvSpPr>
        <p:spPr>
          <a:xfrm>
            <a:off x="1181370" y="3993341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ource Han Sans CN Normal"/>
                <a:sym typeface="Source Han Sans CN Normal"/>
              </a:rPr>
              <a:t>常见语言的数组不能存放不同的数据类型</a:t>
            </a:r>
            <a:endParaRPr lang="en-US" altLang="zh-CN" sz="1905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ource Han Sans CN Normal"/>
              <a:sym typeface="Source Han Sans CN Normal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ource Han Sans CN Normal"/>
                <a:sym typeface="Source Han Sans CN Normal"/>
              </a:rPr>
              <a:t>常见语言的数组容量不会自动改变</a:t>
            </a:r>
            <a:endParaRPr lang="en-US" altLang="zh-CN" sz="1905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73B9293-EDB5-471E-B7C4-CE05484220B7}"/>
              </a:ext>
            </a:extLst>
          </p:cNvPr>
          <p:cNvSpPr txBox="1"/>
          <p:nvPr/>
        </p:nvSpPr>
        <p:spPr>
          <a:xfrm>
            <a:off x="893339" y="1112072"/>
            <a:ext cx="9369966" cy="48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</a:t>
            </a: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数组不是真正的数组</a:t>
            </a:r>
          </a:p>
        </p:txBody>
      </p:sp>
      <p:sp>
        <p:nvSpPr>
          <p:cNvPr id="23" name="圆角矩形">
            <a:extLst>
              <a:ext uri="{FF2B5EF4-FFF2-40B4-BE49-F238E27FC236}">
                <a16:creationId xmlns:a16="http://schemas.microsoft.com/office/drawing/2014/main" id="{068D41AD-9662-489B-AA0C-C8754AC2E085}"/>
              </a:ext>
            </a:extLst>
          </p:cNvPr>
          <p:cNvSpPr/>
          <p:nvPr/>
        </p:nvSpPr>
        <p:spPr>
          <a:xfrm>
            <a:off x="917442" y="1796697"/>
            <a:ext cx="10245085" cy="93849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35700" tIns="35700" rIns="35700" bIns="35700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DF19E5-9C72-4D74-A31F-DB4891B63FF8}"/>
              </a:ext>
            </a:extLst>
          </p:cNvPr>
          <p:cNvSpPr txBox="1"/>
          <p:nvPr/>
        </p:nvSpPr>
        <p:spPr>
          <a:xfrm>
            <a:off x="1205473" y="1868061"/>
            <a:ext cx="9923763" cy="59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数组</a:t>
            </a:r>
            <a:r>
              <a:rPr lang="en-US" altLang="zh-CN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( Array )</a:t>
            </a:r>
            <a:r>
              <a:rPr lang="zh-CN" altLang="en-US" sz="1905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在内存中用一串连续的区域来存放一些值</a:t>
            </a:r>
          </a:p>
        </p:txBody>
      </p:sp>
    </p:spTree>
    <p:extLst>
      <p:ext uri="{BB962C8B-B14F-4D97-AF65-F5344CB8AC3E}">
        <p14:creationId xmlns:p14="http://schemas.microsoft.com/office/powerpoint/2010/main" val="14845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zh-CN" altLang="en-US" sz="4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60FC46-63AC-412E-A23F-B8CFF935E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2" y="836421"/>
            <a:ext cx="8233336" cy="56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zh-CN" altLang="en-US" sz="4000" dirty="0"/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A726EC3A-400A-4DCE-B773-2C927FC0D4B3}"/>
              </a:ext>
            </a:extLst>
          </p:cNvPr>
          <p:cNvSpPr txBox="1"/>
          <p:nvPr/>
        </p:nvSpPr>
        <p:spPr>
          <a:xfrm>
            <a:off x="911424" y="1700808"/>
            <a:ext cx="9369966" cy="48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在数组中删除和插入元素会很低效</a:t>
            </a: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9BDB3B1B-F04E-4DC1-A783-AEB916818037}"/>
              </a:ext>
            </a:extLst>
          </p:cNvPr>
          <p:cNvSpPr/>
          <p:nvPr/>
        </p:nvSpPr>
        <p:spPr>
          <a:xfrm>
            <a:off x="911424" y="2492897"/>
            <a:ext cx="10245085" cy="1728192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35700" tIns="35700" rIns="35700" bIns="35700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D2E489-C5BA-4426-BE25-E528C7AC0AD4}"/>
              </a:ext>
            </a:extLst>
          </p:cNvPr>
          <p:cNvSpPr txBox="1"/>
          <p:nvPr/>
        </p:nvSpPr>
        <p:spPr>
          <a:xfrm>
            <a:off x="1208643" y="2697197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插入数据，数组要把插入位置后面的所有元素都像后移动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  <a:sym typeface="Source Han Sans CN Normal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删除数据，后面的所有数据都要向前移动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  <a:sym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27951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zh-CN" altLang="en-US" sz="4000" dirty="0"/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A726EC3A-400A-4DCE-B773-2C927FC0D4B3}"/>
              </a:ext>
            </a:extLst>
          </p:cNvPr>
          <p:cNvSpPr txBox="1"/>
          <p:nvPr/>
        </p:nvSpPr>
        <p:spPr>
          <a:xfrm>
            <a:off x="911424" y="1700808"/>
            <a:ext cx="9369966" cy="48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线性结构和非线性结构</a:t>
            </a: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9BDB3B1B-F04E-4DC1-A783-AEB916818037}"/>
              </a:ext>
            </a:extLst>
          </p:cNvPr>
          <p:cNvSpPr/>
          <p:nvPr/>
        </p:nvSpPr>
        <p:spPr>
          <a:xfrm>
            <a:off x="911424" y="2492896"/>
            <a:ext cx="10513168" cy="230425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35700" tIns="35700" rIns="35700" bIns="35700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D2E489-C5BA-4426-BE25-E528C7AC0AD4}"/>
              </a:ext>
            </a:extLst>
          </p:cNvPr>
          <p:cNvSpPr txBox="1"/>
          <p:nvPr/>
        </p:nvSpPr>
        <p:spPr>
          <a:xfrm>
            <a:off x="1208643" y="2697197"/>
            <a:ext cx="9639886" cy="176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线性结构是一个有序数据元素的集合，其特点是数据元素之间存在一对一的线性关系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  <a:sym typeface="Source Han Sans CN Normal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Source Han Sans CN Normal"/>
              </a:rPr>
              <a:t>非线性结构中各个数据元素不再保持在一个线性序列中，每个数据元素可能与零个或者多个其他数据元素发生联系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  <a:sym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22225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B53B6E-3AB9-49C5-B061-4107B39F334C}"/>
              </a:ext>
            </a:extLst>
          </p:cNvPr>
          <p:cNvSpPr/>
          <p:nvPr/>
        </p:nvSpPr>
        <p:spPr>
          <a:xfrm>
            <a:off x="1343472" y="2708920"/>
            <a:ext cx="9865096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 dirty="0"/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AC8F409B-4AFA-4C42-BD42-A5723CCD3A50}"/>
              </a:ext>
            </a:extLst>
          </p:cNvPr>
          <p:cNvSpPr txBox="1"/>
          <p:nvPr/>
        </p:nvSpPr>
        <p:spPr>
          <a:xfrm>
            <a:off x="1624687" y="2924943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数组可以在任意位置插入和删除元素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数组是一种不受限制的线性结构</a:t>
            </a:r>
            <a:endParaRPr lang="en-US" altLang="zh-CN" sz="190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自我介绍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EE70B12-1388-43A4-8DA6-5C2E5FA94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289263"/>
            <a:ext cx="3022524" cy="3315769"/>
          </a:xfrm>
          <a:prstGeom prst="rect">
            <a:avLst/>
          </a:prstGeom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9171FBC9-AD29-428A-84C2-686FE2544FBC}"/>
              </a:ext>
            </a:extLst>
          </p:cNvPr>
          <p:cNvSpPr/>
          <p:nvPr/>
        </p:nvSpPr>
        <p:spPr>
          <a:xfrm>
            <a:off x="1030918" y="5434707"/>
            <a:ext cx="10106025" cy="41774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 Unicode MS" panose="020B0604020202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君子有九思：视思明，听思聪，色思温，貌思恭，言思忠，事思敬，疑思问，忿思难，见得思义</a:t>
            </a:r>
            <a:endParaRPr lang="en-US" altLang="zh-CN" sz="1600" dirty="0">
              <a:latin typeface="Arial Unicode MS" panose="020B0604020202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231904" y="2290990"/>
            <a:ext cx="6096000" cy="21209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曾任职于网易微专业、中国铁路总公司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国家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AAAAA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级物流企业，曾任深圳某物联网公司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CTO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八年项目开发经验、四年项目管理经验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231904" y="1772816"/>
            <a:ext cx="2894075" cy="609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思明</a:t>
            </a:r>
            <a:endParaRPr lang="zh-CN" altLang="zh-CN" sz="2540" b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83243FD-A494-4A2C-BFB7-1BFE979B6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06" y="1231046"/>
            <a:ext cx="3454855" cy="37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10413" y="3075057"/>
            <a:ext cx="677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课程安排</a:t>
            </a:r>
          </a:p>
        </p:txBody>
      </p:sp>
      <p:sp>
        <p:nvSpPr>
          <p:cNvPr id="4" name="圆形">
            <a:extLst>
              <a:ext uri="{FF2B5EF4-FFF2-40B4-BE49-F238E27FC236}">
                <a16:creationId xmlns:a16="http://schemas.microsoft.com/office/drawing/2014/main" id="{ECC4E9C0-8E8B-4E6E-B3BD-6480128BD489}"/>
              </a:ext>
            </a:extLst>
          </p:cNvPr>
          <p:cNvSpPr/>
          <p:nvPr/>
        </p:nvSpPr>
        <p:spPr>
          <a:xfrm>
            <a:off x="2443086" y="1570200"/>
            <a:ext cx="584640" cy="584640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圆形">
            <a:extLst>
              <a:ext uri="{FF2B5EF4-FFF2-40B4-BE49-F238E27FC236}">
                <a16:creationId xmlns:a16="http://schemas.microsoft.com/office/drawing/2014/main" id="{89271E5E-43BB-486B-A21D-99D11DE2F52F}"/>
              </a:ext>
            </a:extLst>
          </p:cNvPr>
          <p:cNvSpPr/>
          <p:nvPr/>
        </p:nvSpPr>
        <p:spPr>
          <a:xfrm>
            <a:off x="2509588" y="1636173"/>
            <a:ext cx="584640" cy="584640"/>
          </a:xfrm>
          <a:prstGeom prst="rect">
            <a:avLst/>
          </a:prstGeom>
          <a:solidFill>
            <a:srgbClr val="30A8C4"/>
          </a:solidFill>
          <a:ln w="12700"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FCBC8B39-C61C-49AC-8D49-95E099ABE2A4}"/>
              </a:ext>
            </a:extLst>
          </p:cNvPr>
          <p:cNvSpPr txBox="1"/>
          <p:nvPr/>
        </p:nvSpPr>
        <p:spPr>
          <a:xfrm>
            <a:off x="3359696" y="1700808"/>
            <a:ext cx="5640767" cy="39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02" tIns="35702" rIns="35702" bIns="35702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2117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</a:p>
        </p:txBody>
      </p:sp>
      <p:sp>
        <p:nvSpPr>
          <p:cNvPr id="8" name="文本框 22">
            <a:extLst>
              <a:ext uri="{FF2B5EF4-FFF2-40B4-BE49-F238E27FC236}">
                <a16:creationId xmlns:a16="http://schemas.microsoft.com/office/drawing/2014/main" id="{E73BBD0D-8264-47F1-AB63-2A2C5261BBB0}"/>
              </a:ext>
            </a:extLst>
          </p:cNvPr>
          <p:cNvSpPr txBox="1"/>
          <p:nvPr/>
        </p:nvSpPr>
        <p:spPr>
          <a:xfrm>
            <a:off x="3359696" y="2936202"/>
            <a:ext cx="5323236" cy="39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02" tIns="35702" rIns="35702" bIns="35702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2117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en-US" altLang="zh-CN" sz="2117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4A399528-5A6F-4C98-80CC-E7A42DACDADD}"/>
              </a:ext>
            </a:extLst>
          </p:cNvPr>
          <p:cNvSpPr txBox="1"/>
          <p:nvPr/>
        </p:nvSpPr>
        <p:spPr>
          <a:xfrm>
            <a:off x="3359696" y="4178101"/>
            <a:ext cx="4662943" cy="39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02" tIns="35702" rIns="35702" bIns="35702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2117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生活中的算法</a:t>
            </a:r>
            <a:endParaRPr sz="2117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01">
            <a:extLst>
              <a:ext uri="{FF2B5EF4-FFF2-40B4-BE49-F238E27FC236}">
                <a16:creationId xmlns:a16="http://schemas.microsoft.com/office/drawing/2014/main" id="{0BE45AD1-899A-4340-AD77-84DDAF6B5A9D}"/>
              </a:ext>
            </a:extLst>
          </p:cNvPr>
          <p:cNvSpPr txBox="1"/>
          <p:nvPr/>
        </p:nvSpPr>
        <p:spPr>
          <a:xfrm>
            <a:off x="2637398" y="1769415"/>
            <a:ext cx="357436" cy="36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02" tIns="35702" rIns="35702" bIns="35702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</a:p>
        </p:txBody>
      </p:sp>
      <p:sp>
        <p:nvSpPr>
          <p:cNvPr id="11" name="圆形">
            <a:extLst>
              <a:ext uri="{FF2B5EF4-FFF2-40B4-BE49-F238E27FC236}">
                <a16:creationId xmlns:a16="http://schemas.microsoft.com/office/drawing/2014/main" id="{302EBA1A-3CCA-4184-9862-229546528986}"/>
              </a:ext>
            </a:extLst>
          </p:cNvPr>
          <p:cNvSpPr/>
          <p:nvPr/>
        </p:nvSpPr>
        <p:spPr>
          <a:xfrm>
            <a:off x="2443086" y="2764533"/>
            <a:ext cx="584640" cy="584640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圆形">
            <a:extLst>
              <a:ext uri="{FF2B5EF4-FFF2-40B4-BE49-F238E27FC236}">
                <a16:creationId xmlns:a16="http://schemas.microsoft.com/office/drawing/2014/main" id="{A3309997-6E6D-41F4-8931-9ECCB5FE2F2B}"/>
              </a:ext>
            </a:extLst>
          </p:cNvPr>
          <p:cNvSpPr/>
          <p:nvPr/>
        </p:nvSpPr>
        <p:spPr>
          <a:xfrm>
            <a:off x="2509588" y="2830506"/>
            <a:ext cx="584640" cy="584640"/>
          </a:xfrm>
          <a:prstGeom prst="rect">
            <a:avLst/>
          </a:prstGeom>
          <a:solidFill>
            <a:srgbClr val="218DD6"/>
          </a:solidFill>
          <a:ln w="12700">
            <a:solidFill>
              <a:srgbClr val="00B0F0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01">
            <a:extLst>
              <a:ext uri="{FF2B5EF4-FFF2-40B4-BE49-F238E27FC236}">
                <a16:creationId xmlns:a16="http://schemas.microsoft.com/office/drawing/2014/main" id="{3AEFA146-438B-46AD-A487-2ECEDB4C024E}"/>
              </a:ext>
            </a:extLst>
          </p:cNvPr>
          <p:cNvSpPr txBox="1"/>
          <p:nvPr/>
        </p:nvSpPr>
        <p:spPr>
          <a:xfrm>
            <a:off x="2633393" y="2963758"/>
            <a:ext cx="394332" cy="36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02" tIns="35702" rIns="35702" bIns="35702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圆形">
            <a:extLst>
              <a:ext uri="{FF2B5EF4-FFF2-40B4-BE49-F238E27FC236}">
                <a16:creationId xmlns:a16="http://schemas.microsoft.com/office/drawing/2014/main" id="{1F766A42-3456-418E-81C7-3CBB756AC333}"/>
              </a:ext>
            </a:extLst>
          </p:cNvPr>
          <p:cNvSpPr/>
          <p:nvPr/>
        </p:nvSpPr>
        <p:spPr>
          <a:xfrm>
            <a:off x="2444961" y="4023398"/>
            <a:ext cx="584640" cy="584640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圆形">
            <a:extLst>
              <a:ext uri="{FF2B5EF4-FFF2-40B4-BE49-F238E27FC236}">
                <a16:creationId xmlns:a16="http://schemas.microsoft.com/office/drawing/2014/main" id="{C883DB18-4DE8-4C62-A265-259183B42B7A}"/>
              </a:ext>
            </a:extLst>
          </p:cNvPr>
          <p:cNvSpPr/>
          <p:nvPr/>
        </p:nvSpPr>
        <p:spPr>
          <a:xfrm>
            <a:off x="2511464" y="4089371"/>
            <a:ext cx="584640" cy="584640"/>
          </a:xfrm>
          <a:prstGeom prst="rect">
            <a:avLst/>
          </a:prstGeom>
          <a:solidFill>
            <a:srgbClr val="30A8C4"/>
          </a:solidFill>
          <a:ln w="12700"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01">
            <a:extLst>
              <a:ext uri="{FF2B5EF4-FFF2-40B4-BE49-F238E27FC236}">
                <a16:creationId xmlns:a16="http://schemas.microsoft.com/office/drawing/2014/main" id="{F2001762-1987-4925-AAC0-4605331CB908}"/>
              </a:ext>
            </a:extLst>
          </p:cNvPr>
          <p:cNvSpPr txBox="1"/>
          <p:nvPr/>
        </p:nvSpPr>
        <p:spPr>
          <a:xfrm>
            <a:off x="2625188" y="4219109"/>
            <a:ext cx="357436" cy="36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02" tIns="35702" rIns="35702" bIns="35702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7ABE541C-7F5D-489D-9EBE-B80228672F03}"/>
              </a:ext>
            </a:extLst>
          </p:cNvPr>
          <p:cNvSpPr txBox="1"/>
          <p:nvPr/>
        </p:nvSpPr>
        <p:spPr>
          <a:xfrm>
            <a:off x="3359696" y="5348236"/>
            <a:ext cx="5323236" cy="39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02" tIns="35702" rIns="35702" bIns="35702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2117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en-US" altLang="zh-CN" sz="2117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圆形">
            <a:extLst>
              <a:ext uri="{FF2B5EF4-FFF2-40B4-BE49-F238E27FC236}">
                <a16:creationId xmlns:a16="http://schemas.microsoft.com/office/drawing/2014/main" id="{8DAB70FC-49E9-42B0-A6D6-E5B55888320F}"/>
              </a:ext>
            </a:extLst>
          </p:cNvPr>
          <p:cNvSpPr/>
          <p:nvPr/>
        </p:nvSpPr>
        <p:spPr>
          <a:xfrm>
            <a:off x="2443086" y="5176567"/>
            <a:ext cx="584640" cy="584640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圆形">
            <a:extLst>
              <a:ext uri="{FF2B5EF4-FFF2-40B4-BE49-F238E27FC236}">
                <a16:creationId xmlns:a16="http://schemas.microsoft.com/office/drawing/2014/main" id="{4E6510DD-3A83-4CA8-A3D3-99676F8A2B7B}"/>
              </a:ext>
            </a:extLst>
          </p:cNvPr>
          <p:cNvSpPr/>
          <p:nvPr/>
        </p:nvSpPr>
        <p:spPr>
          <a:xfrm>
            <a:off x="2509588" y="5242540"/>
            <a:ext cx="584640" cy="584640"/>
          </a:xfrm>
          <a:prstGeom prst="rect">
            <a:avLst/>
          </a:prstGeom>
          <a:solidFill>
            <a:srgbClr val="218DD6"/>
          </a:solidFill>
          <a:ln w="12700">
            <a:solidFill>
              <a:srgbClr val="00B0F0"/>
            </a:solidFill>
            <a:miter lim="400000"/>
          </a:ln>
        </p:spPr>
        <p:txBody>
          <a:bodyPr lIns="35702" tIns="35702" rIns="35702" bIns="35702" anchor="ctr"/>
          <a:lstStyle/>
          <a:p>
            <a:endParaRPr sz="95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01">
            <a:extLst>
              <a:ext uri="{FF2B5EF4-FFF2-40B4-BE49-F238E27FC236}">
                <a16:creationId xmlns:a16="http://schemas.microsoft.com/office/drawing/2014/main" id="{D8641131-3B17-4296-9B0B-8FBB2E965935}"/>
              </a:ext>
            </a:extLst>
          </p:cNvPr>
          <p:cNvSpPr txBox="1"/>
          <p:nvPr/>
        </p:nvSpPr>
        <p:spPr>
          <a:xfrm>
            <a:off x="2633393" y="5375792"/>
            <a:ext cx="394332" cy="36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02" tIns="35702" rIns="35702" bIns="35702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44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  <a:endParaRPr lang="zh-CN" altLang="en-US" sz="4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814050" y="1544188"/>
            <a:ext cx="1346329" cy="900579"/>
            <a:chOff x="1537786" y="2918229"/>
            <a:chExt cx="2544312" cy="1701928"/>
          </a:xfrm>
          <a:solidFill>
            <a:srgbClr val="00B0F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9727839" y="4630907"/>
            <a:ext cx="1280189" cy="917349"/>
            <a:chOff x="18383197" y="8751556"/>
            <a:chExt cx="2419320" cy="1733619"/>
          </a:xfrm>
          <a:solidFill>
            <a:srgbClr val="00B0F0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sp>
        <p:nvSpPr>
          <p:cNvPr id="15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89AC6B2A-4F76-43E0-AFEE-EE637F1DBFB6}"/>
              </a:ext>
            </a:extLst>
          </p:cNvPr>
          <p:cNvSpPr txBox="1"/>
          <p:nvPr/>
        </p:nvSpPr>
        <p:spPr>
          <a:xfrm>
            <a:off x="1695573" y="3129945"/>
            <a:ext cx="8419774" cy="59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数据结构是计算机基础，算法是计算机科学</a:t>
            </a:r>
          </a:p>
        </p:txBody>
      </p:sp>
    </p:spTree>
    <p:extLst>
      <p:ext uri="{BB962C8B-B14F-4D97-AF65-F5344CB8AC3E}">
        <p14:creationId xmlns:p14="http://schemas.microsoft.com/office/powerpoint/2010/main" val="27574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  <a:endParaRPr lang="zh-CN" altLang="en-US" sz="4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814050" y="1544188"/>
            <a:ext cx="1346329" cy="900579"/>
            <a:chOff x="1537786" y="2918229"/>
            <a:chExt cx="2544312" cy="1701928"/>
          </a:xfrm>
          <a:solidFill>
            <a:srgbClr val="00B0F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9727839" y="4630907"/>
            <a:ext cx="1280189" cy="917349"/>
            <a:chOff x="18383197" y="8751556"/>
            <a:chExt cx="2419320" cy="1733619"/>
          </a:xfrm>
          <a:solidFill>
            <a:srgbClr val="00B0F0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695573" y="3129945"/>
            <a:ext cx="8419774" cy="59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程序设计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702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</a:t>
            </a:r>
            <a:endParaRPr lang="zh-CN" altLang="en-US" sz="4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814050" y="1544188"/>
            <a:ext cx="1346329" cy="900579"/>
            <a:chOff x="1537786" y="2918229"/>
            <a:chExt cx="2544312" cy="1701928"/>
          </a:xfrm>
          <a:solidFill>
            <a:srgbClr val="00B0F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9727839" y="4630907"/>
            <a:ext cx="1280189" cy="917349"/>
            <a:chOff x="18383197" y="8751556"/>
            <a:chExt cx="2419320" cy="1733619"/>
          </a:xfrm>
          <a:solidFill>
            <a:srgbClr val="00B0F0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53"/>
            </a:p>
          </p:txBody>
        </p:sp>
      </p:grp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695573" y="3068401"/>
            <a:ext cx="8419774" cy="6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“数据结构（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structure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）是计算机中存储、组织数据的方式。通常情况下，精心选择的数据结构可以带来最优效率的算法。”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中文维基百科</a:t>
            </a:r>
            <a:endParaRPr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常见的数据结构</a:t>
            </a:r>
            <a:endParaRPr lang="zh-CN" altLang="en-US" sz="4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F37BF4B-6410-4918-A53A-D68299BE8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8172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4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7651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Words>464</Words>
  <Application>Microsoft Office PowerPoint</Application>
  <PresentationFormat>宽屏</PresentationFormat>
  <Paragraphs>75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 Unicode MS</vt:lpstr>
      <vt:lpstr>FontAwesome</vt:lpstr>
      <vt:lpstr>Lato Light</vt:lpstr>
      <vt:lpstr>Lato Regular</vt:lpstr>
      <vt:lpstr>Microsoft YaHei UI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自我介绍</vt:lpstr>
      <vt:lpstr>课程安排</vt:lpstr>
      <vt:lpstr>PowerPoint 演示文稿</vt:lpstr>
      <vt:lpstr>数据结构</vt:lpstr>
      <vt:lpstr>数据结构</vt:lpstr>
      <vt:lpstr>数据结构</vt:lpstr>
      <vt:lpstr>常见的数据结构</vt:lpstr>
      <vt:lpstr>PowerPoint 演示文稿</vt:lpstr>
      <vt:lpstr>算法</vt:lpstr>
      <vt:lpstr>PowerPoint 演示文稿</vt:lpstr>
      <vt:lpstr>生活中的算法</vt:lpstr>
      <vt:lpstr>生活中的算法</vt:lpstr>
      <vt:lpstr>PowerPoint 演示文稿</vt:lpstr>
      <vt:lpstr>数组</vt:lpstr>
      <vt:lpstr>数组</vt:lpstr>
      <vt:lpstr>数组</vt:lpstr>
      <vt:lpstr>数组</vt:lpstr>
      <vt:lpstr>数组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NoteBook</cp:lastModifiedBy>
  <cp:revision>964</cp:revision>
  <dcterms:created xsi:type="dcterms:W3CDTF">2014-11-09T01:07:00Z</dcterms:created>
  <dcterms:modified xsi:type="dcterms:W3CDTF">2020-04-20T08:50:54Z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