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71" r:id="rId7"/>
    <p:sldId id="272" r:id="rId8"/>
    <p:sldId id="273" r:id="rId9"/>
    <p:sldId id="275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9" r:id="rId21"/>
    <p:sldId id="268" r:id="rId22"/>
    <p:sldId id="270" r:id="rId23"/>
    <p:sldId id="276" r:id="rId24"/>
    <p:sldId id="279" r:id="rId25"/>
    <p:sldId id="277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41" autoAdjust="0"/>
  </p:normalViewPr>
  <p:slideViewPr>
    <p:cSldViewPr snapToGrid="0" showGuides="1">
      <p:cViewPr varScale="1">
        <p:scale>
          <a:sx n="100" d="100"/>
          <a:sy n="100" d="100"/>
        </p:scale>
        <p:origin x="936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1668E-C097-4507-89D3-FE7373535FD9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73013-13D1-467E-977B-76AE938EA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46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76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마크</a:t>
            </a:r>
            <a:r>
              <a:rPr lang="en-US" altLang="ko-KR" sz="1200" dirty="0"/>
              <a:t>1</a:t>
            </a:r>
            <a:r>
              <a:rPr lang="ko-KR" altLang="en-US" sz="1200" dirty="0"/>
              <a:t>의 작동 방식</a:t>
            </a:r>
            <a:r>
              <a:rPr lang="en-US" altLang="ko-KR" sz="1200" dirty="0"/>
              <a:t>: </a:t>
            </a:r>
            <a:r>
              <a:rPr lang="ko-KR" altLang="en-US" sz="1200" dirty="0"/>
              <a:t>https://tripleampersand.org/kernelled-connections-perceptron-diagram/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3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9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논문</a:t>
            </a:r>
            <a:r>
              <a:rPr lang="en-US" altLang="ko-KR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2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https://www.cs.cmu.edu/~./epxing/Class/10715/reading/McCulloch.and.Pitts.pdf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3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5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1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7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73013-13D1-467E-977B-76AE938EA3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7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960A8-9F4C-4D35-91C2-72DAA0DD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40AEFD-2703-4E14-BE02-5AC338A1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242E2-E569-49CE-A764-40ADE041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D32A4-78DC-4077-81EF-D9016E96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91DAB-5FDF-4F89-8D6B-4316C733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3C0A-BEF1-4238-8054-D5F1A488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B01C22-1F18-412C-8069-08280451A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C3DC4-C2FF-431A-A803-94B7F74F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BF2B5-65FB-421C-8372-AF2BF714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6F8EA-D204-4B9A-9C10-874748C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1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6A31F7-F174-4E6D-B5E2-FEB48D77D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80F53-5803-41F2-ACB1-EFAADB58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66501-D438-4FAD-B0B1-8ADB3DFD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13AF8-8C3F-4A2E-ADD3-C6DB6DBB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BDCA7-F598-4CAE-B92C-B8B85220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5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31DFD-5547-4B00-B022-4AE9D3F4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A1DB4-84EA-4316-A75E-60DF2CEA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F732E-0E3D-43F6-A4EE-D54A593F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3259C-E617-43B7-AB05-E72F43E7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48219-370F-4B4B-B1A0-B36E409A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75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32508-0DF8-419C-83D9-B946E0E7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FE97C-E7F6-4BFC-99DA-8F941D776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9EFA9-A864-4F8F-A7D0-AF9682CC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6A926-15F6-4A28-B776-A5812A29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A2A2A-FAA1-40F6-95E0-32C6A515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DD0A-07C0-4F71-8DBB-A98B7F82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B030E-4C5C-4653-A4FE-627CA8FAC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32571-35AF-4DF1-AFF3-BE05008E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C9D5D-3988-4464-B01D-526C1F14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1366B-2438-4801-9ACA-82370A60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CA4FC-1D3E-44EF-9F25-4CCF6761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0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F95A6-4AB0-4B84-9153-8A6A5915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90322-628A-4206-9A00-E6B88CAF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E34CF-841D-48E9-9F12-053F522E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4ABE77-0D2C-438E-8677-C73CD060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3D44F-F527-4461-AABF-66EE0713B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2C100-A757-428B-8E8A-04808A79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9CA58-1C13-4110-9A51-9935BCD0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9D58-1F50-4708-91C6-F753B61A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3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27855-0618-40F1-9B3B-E66AB71B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8A62EE-68C4-48AB-8527-8CAFD424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0B205-F69F-4AE5-A813-90369CC8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7B5CF-40CC-4350-94EB-BB658ECB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675F24-2520-43D7-B05A-A9203B45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F188D3-E859-41D3-9498-C48585B4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82ED7-BA14-4FBF-A8C7-C74ABA51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C568A-A03C-43DC-948E-11083077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B7ABA-3A09-45BF-AB3A-48108E7F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2D1A6-F7A0-49E1-B2CC-72AFA11BC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81000-08A2-40C1-8A34-6760F34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AEC96-7772-47A8-A524-662C7268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B5783-C576-4CF6-BB0A-766C10E5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937CC-DF3E-413B-BEF8-98C49CF8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1B1054-4A77-4471-8210-AD1292578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2EA3F-0366-44C7-8301-6EE5F2ED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5A725-CDB5-44AE-B0EB-5A4BB411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17879-0458-4439-B70E-BFD1A426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774C5-0939-4CEA-823A-3A9D7A8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BC5E6E-C0BD-4A65-AC58-94095E4F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0EC4E-EEBD-4961-960B-C335959F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5C051-FCA4-411C-A2D5-B289D3657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A12C6-B483-43C0-8C10-5DD6438D31EE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7FD06-7CFD-4A4F-8A9F-D53DE9F2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7023D-7493-463F-8A4F-D3D55308A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985F-BC9C-447F-BCC9-0942CC084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6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8789E-8D7F-4D5F-9CA5-A4D61388A74D}"/>
              </a:ext>
            </a:extLst>
          </p:cNvPr>
          <p:cNvSpPr txBox="1"/>
          <p:nvPr/>
        </p:nvSpPr>
        <p:spPr>
          <a:xfrm>
            <a:off x="3243743" y="3136612"/>
            <a:ext cx="5704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파이썬으로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구현하는 </a:t>
            </a:r>
            <a:r>
              <a:rPr lang="ko-KR" altLang="en-US" sz="3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퍼셉트론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43AFD-2A3E-465F-A024-8AB546C8EF32}"/>
              </a:ext>
            </a:extLst>
          </p:cNvPr>
          <p:cNvSpPr txBox="1"/>
          <p:nvPr/>
        </p:nvSpPr>
        <p:spPr>
          <a:xfrm>
            <a:off x="3243743" y="3830443"/>
            <a:ext cx="570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뉴런부터 프랭크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로젠블랫의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6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퍼셉트론까지</a:t>
            </a:r>
            <a:endParaRPr lang="ko-KR" altLang="en-US" sz="16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80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6B73B2-7A76-4011-A65C-342AB7E5B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1" y="1915706"/>
            <a:ext cx="4145720" cy="2175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43BB7B-411F-4A6C-BCBC-7582680D406F}"/>
                  </a:ext>
                </a:extLst>
              </p:cNvPr>
              <p:cNvSpPr txBox="1"/>
              <p:nvPr/>
            </p:nvSpPr>
            <p:spPr>
              <a:xfrm>
                <a:off x="609598" y="4158475"/>
                <a:ext cx="10821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{0, 1}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43BB7B-411F-4A6C-BCBC-7582680D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4158475"/>
                <a:ext cx="1082180" cy="307777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D11D2-4DEA-4B7E-A34E-346D6A7A66F4}"/>
                  </a:ext>
                </a:extLst>
              </p:cNvPr>
              <p:cNvSpPr txBox="1"/>
              <p:nvPr/>
            </p:nvSpPr>
            <p:spPr>
              <a:xfrm>
                <a:off x="4509084" y="2919592"/>
                <a:ext cx="10821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{0, 1}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D11D2-4DEA-4B7E-A34E-346D6A7A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084" y="2919592"/>
                <a:ext cx="1082180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E6B503-B94E-4E39-AB2D-BF1126ACA987}"/>
                  </a:ext>
                </a:extLst>
              </p:cNvPr>
              <p:cNvSpPr txBox="1"/>
              <p:nvPr/>
            </p:nvSpPr>
            <p:spPr>
              <a:xfrm>
                <a:off x="1549165" y="4158475"/>
                <a:ext cx="10821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{−1, 1}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E6B503-B94E-4E39-AB2D-BF1126AC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165" y="4158475"/>
                <a:ext cx="1082180" cy="307777"/>
              </a:xfrm>
              <a:prstGeom prst="rect">
                <a:avLst/>
              </a:prstGeom>
              <a:blipFill>
                <a:blip r:embed="rId5"/>
                <a:stretch>
                  <a:fillRect r="-562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3F6048-8459-4426-90A4-7825A32BF77E}"/>
                  </a:ext>
                </a:extLst>
              </p:cNvPr>
              <p:cNvSpPr txBox="1"/>
              <p:nvPr/>
            </p:nvSpPr>
            <p:spPr>
              <a:xfrm>
                <a:off x="145405" y="5257366"/>
                <a:ext cx="262435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3F6048-8459-4426-90A4-7825A32BF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05" y="5257366"/>
                <a:ext cx="2624358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A64589-ADF7-4EBC-8A67-E8FBD9DAA32E}"/>
                  </a:ext>
                </a:extLst>
              </p:cNvPr>
              <p:cNvSpPr txBox="1"/>
              <p:nvPr/>
            </p:nvSpPr>
            <p:spPr>
              <a:xfrm>
                <a:off x="2532340" y="5172086"/>
                <a:ext cx="2944536" cy="1019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≥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A64589-ADF7-4EBC-8A67-E8FBD9DA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340" y="5172086"/>
                <a:ext cx="2944536" cy="10191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0AC110A-A65B-4D92-A6C8-3B1D70DA6270}"/>
              </a:ext>
            </a:extLst>
          </p:cNvPr>
          <p:cNvSpPr txBox="1"/>
          <p:nvPr/>
        </p:nvSpPr>
        <p:spPr>
          <a:xfrm>
            <a:off x="6096000" y="2353705"/>
            <a:ext cx="6094602" cy="2150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뉴런은  활성화 되거나 혹은 활성화 되지 않은 두 가지 상태이다. 즉, 뉴런의 활성화는 </a:t>
            </a: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all-or-none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프로세스 이다.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어떤 뉴런을 흥분되게(</a:t>
            </a: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excited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하려면 고정된 수의 시냅스가 일정한 시간내에 활성화(</a:t>
            </a: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activated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되어야 한다.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신경 시스템에서 유일하게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의미있는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시간지연(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delay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)은 시냅스에서의 지연(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synaptic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delay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)이다.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어떠한 억제적인(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inhivitory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 시냅스는 그 시각의 뉴런의 활성화(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activation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0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</a:t>
            </a: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절대적으로 방지한다.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5. 신경망의 구조는 시간에 따라 변하지 않는다.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2D131E-33CD-4BA9-8F0B-9208D5785980}"/>
              </a:ext>
            </a:extLst>
          </p:cNvPr>
          <p:cNvSpPr txBox="1"/>
          <p:nvPr/>
        </p:nvSpPr>
        <p:spPr>
          <a:xfrm>
            <a:off x="6097398" y="1611777"/>
            <a:ext cx="6094602" cy="32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뉴런의 오퍼레이션을 지배하는 </a:t>
            </a:r>
            <a:r>
              <a:rPr lang="en-US" altLang="ko-KR" sz="1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11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가정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0BD00-CF3B-4CB3-85EA-62DFFDA8F72D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27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AE763A-19C5-4FFC-9C1B-58F4DE5B9698}"/>
              </a:ext>
            </a:extLst>
          </p:cNvPr>
          <p:cNvSpPr/>
          <p:nvPr/>
        </p:nvSpPr>
        <p:spPr>
          <a:xfrm>
            <a:off x="5402509" y="2763125"/>
            <a:ext cx="1392573" cy="1392573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C4979A-7068-43EA-94A4-900A86A232FE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098796" y="2763125"/>
            <a:ext cx="0" cy="13925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2681A4-BFDD-4F92-9684-B9CB0D16F66C}"/>
              </a:ext>
            </a:extLst>
          </p:cNvPr>
          <p:cNvCxnSpPr>
            <a:cxnSpLocks/>
          </p:cNvCxnSpPr>
          <p:nvPr/>
        </p:nvCxnSpPr>
        <p:spPr>
          <a:xfrm flipH="1" flipV="1">
            <a:off x="4362276" y="2353460"/>
            <a:ext cx="1157679" cy="697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7B7540-11CD-47E5-A470-E220C4C8843C}"/>
              </a:ext>
            </a:extLst>
          </p:cNvPr>
          <p:cNvCxnSpPr>
            <a:cxnSpLocks/>
          </p:cNvCxnSpPr>
          <p:nvPr/>
        </p:nvCxnSpPr>
        <p:spPr>
          <a:xfrm flipH="1">
            <a:off x="4362277" y="3806855"/>
            <a:ext cx="1157679" cy="697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FF4E82-16BE-4D23-ABEB-9E4EEE8ABAB8}"/>
              </a:ext>
            </a:extLst>
          </p:cNvPr>
          <p:cNvCxnSpPr>
            <a:cxnSpLocks/>
          </p:cNvCxnSpPr>
          <p:nvPr/>
        </p:nvCxnSpPr>
        <p:spPr>
          <a:xfrm flipH="1">
            <a:off x="6795082" y="3429000"/>
            <a:ext cx="118284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AC5E0E-C64C-40CE-9F46-3D82C34AE8CA}"/>
                  </a:ext>
                </a:extLst>
              </p:cNvPr>
              <p:cNvSpPr txBox="1"/>
              <p:nvPr/>
            </p:nvSpPr>
            <p:spPr>
              <a:xfrm>
                <a:off x="3562523" y="216879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AC5E0E-C64C-40CE-9F46-3D82C34AE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2168794"/>
                <a:ext cx="6906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77755A-617D-4320-8112-6C5355B908C3}"/>
                  </a:ext>
                </a:extLst>
              </p:cNvPr>
              <p:cNvSpPr txBox="1"/>
              <p:nvPr/>
            </p:nvSpPr>
            <p:spPr>
              <a:xfrm>
                <a:off x="3562523" y="431987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77755A-617D-4320-8112-6C5355B9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4319874"/>
                <a:ext cx="6906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50276F-7013-4804-B37F-F9A015C70A8D}"/>
                  </a:ext>
                </a:extLst>
              </p:cNvPr>
              <p:cNvSpPr txBox="1"/>
              <p:nvPr/>
            </p:nvSpPr>
            <p:spPr>
              <a:xfrm>
                <a:off x="5402509" y="3198167"/>
                <a:ext cx="69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50276F-7013-4804-B37F-F9A015C70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09" y="3198167"/>
                <a:ext cx="690695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32A1B8-5AC9-486F-AA7B-6BA25CEAED53}"/>
                  </a:ext>
                </a:extLst>
              </p:cNvPr>
              <p:cNvSpPr txBox="1"/>
              <p:nvPr/>
            </p:nvSpPr>
            <p:spPr>
              <a:xfrm>
                <a:off x="6093204" y="3198167"/>
                <a:ext cx="69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32A1B8-5AC9-486F-AA7B-6BA25CEA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204" y="3198167"/>
                <a:ext cx="690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5810BD-73FC-4A99-87D8-3139F4E2CFBA}"/>
                  </a:ext>
                </a:extLst>
              </p:cNvPr>
              <p:cNvSpPr txBox="1"/>
              <p:nvPr/>
            </p:nvSpPr>
            <p:spPr>
              <a:xfrm>
                <a:off x="7997504" y="324433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5810BD-73FC-4A99-87D8-3139F4E2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04" y="3244334"/>
                <a:ext cx="690696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D8CE488-8C96-4B36-9A76-27A991996A62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9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AE763A-19C5-4FFC-9C1B-58F4DE5B9698}"/>
              </a:ext>
            </a:extLst>
          </p:cNvPr>
          <p:cNvSpPr/>
          <p:nvPr/>
        </p:nvSpPr>
        <p:spPr>
          <a:xfrm>
            <a:off x="5402509" y="2763125"/>
            <a:ext cx="1392573" cy="1392573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C4979A-7068-43EA-94A4-900A86A232FE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098796" y="2763125"/>
            <a:ext cx="0" cy="13925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2681A4-BFDD-4F92-9684-B9CB0D16F66C}"/>
              </a:ext>
            </a:extLst>
          </p:cNvPr>
          <p:cNvCxnSpPr>
            <a:cxnSpLocks/>
          </p:cNvCxnSpPr>
          <p:nvPr/>
        </p:nvCxnSpPr>
        <p:spPr>
          <a:xfrm flipH="1" flipV="1">
            <a:off x="4362276" y="2353460"/>
            <a:ext cx="1157679" cy="697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7B7540-11CD-47E5-A470-E220C4C8843C}"/>
              </a:ext>
            </a:extLst>
          </p:cNvPr>
          <p:cNvCxnSpPr>
            <a:cxnSpLocks/>
          </p:cNvCxnSpPr>
          <p:nvPr/>
        </p:nvCxnSpPr>
        <p:spPr>
          <a:xfrm flipH="1">
            <a:off x="4362277" y="3806855"/>
            <a:ext cx="1157679" cy="697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FF4E82-16BE-4D23-ABEB-9E4EEE8ABAB8}"/>
              </a:ext>
            </a:extLst>
          </p:cNvPr>
          <p:cNvCxnSpPr>
            <a:cxnSpLocks/>
          </p:cNvCxnSpPr>
          <p:nvPr/>
        </p:nvCxnSpPr>
        <p:spPr>
          <a:xfrm flipH="1">
            <a:off x="6795082" y="3429000"/>
            <a:ext cx="118284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AC5E0E-C64C-40CE-9F46-3D82C34AE8CA}"/>
                  </a:ext>
                </a:extLst>
              </p:cNvPr>
              <p:cNvSpPr txBox="1"/>
              <p:nvPr/>
            </p:nvSpPr>
            <p:spPr>
              <a:xfrm>
                <a:off x="3562523" y="216879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AC5E0E-C64C-40CE-9F46-3D82C34AE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2168794"/>
                <a:ext cx="6906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77755A-617D-4320-8112-6C5355B908C3}"/>
                  </a:ext>
                </a:extLst>
              </p:cNvPr>
              <p:cNvSpPr txBox="1"/>
              <p:nvPr/>
            </p:nvSpPr>
            <p:spPr>
              <a:xfrm>
                <a:off x="3562523" y="431987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77755A-617D-4320-8112-6C5355B9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4319874"/>
                <a:ext cx="6906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50276F-7013-4804-B37F-F9A015C70A8D}"/>
                  </a:ext>
                </a:extLst>
              </p:cNvPr>
              <p:cNvSpPr txBox="1"/>
              <p:nvPr/>
            </p:nvSpPr>
            <p:spPr>
              <a:xfrm>
                <a:off x="5402509" y="3198167"/>
                <a:ext cx="69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50276F-7013-4804-B37F-F9A015C70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09" y="3198167"/>
                <a:ext cx="690695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32A1B8-5AC9-486F-AA7B-6BA25CEAED53}"/>
                  </a:ext>
                </a:extLst>
              </p:cNvPr>
              <p:cNvSpPr txBox="1"/>
              <p:nvPr/>
            </p:nvSpPr>
            <p:spPr>
              <a:xfrm>
                <a:off x="6093204" y="3198167"/>
                <a:ext cx="69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32A1B8-5AC9-486F-AA7B-6BA25CEA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204" y="3198167"/>
                <a:ext cx="690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5810BD-73FC-4A99-87D8-3139F4E2CFBA}"/>
                  </a:ext>
                </a:extLst>
              </p:cNvPr>
              <p:cNvSpPr txBox="1"/>
              <p:nvPr/>
            </p:nvSpPr>
            <p:spPr>
              <a:xfrm>
                <a:off x="7997504" y="324433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5810BD-73FC-4A99-87D8-3139F4E2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04" y="3244334"/>
                <a:ext cx="690696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8388CD-0F7F-4717-9CFB-14C33060F25D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36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4AE763A-19C5-4FFC-9C1B-58F4DE5B9698}"/>
              </a:ext>
            </a:extLst>
          </p:cNvPr>
          <p:cNvSpPr/>
          <p:nvPr/>
        </p:nvSpPr>
        <p:spPr>
          <a:xfrm>
            <a:off x="5402509" y="2763125"/>
            <a:ext cx="1392573" cy="1392573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C4979A-7068-43EA-94A4-900A86A232FE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098796" y="2763125"/>
            <a:ext cx="0" cy="13925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2681A4-BFDD-4F92-9684-B9CB0D16F66C}"/>
              </a:ext>
            </a:extLst>
          </p:cNvPr>
          <p:cNvCxnSpPr>
            <a:cxnSpLocks/>
          </p:cNvCxnSpPr>
          <p:nvPr/>
        </p:nvCxnSpPr>
        <p:spPr>
          <a:xfrm flipH="1" flipV="1">
            <a:off x="4362276" y="2353460"/>
            <a:ext cx="1157679" cy="697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A7B7540-11CD-47E5-A470-E220C4C8843C}"/>
              </a:ext>
            </a:extLst>
          </p:cNvPr>
          <p:cNvCxnSpPr>
            <a:cxnSpLocks/>
          </p:cNvCxnSpPr>
          <p:nvPr/>
        </p:nvCxnSpPr>
        <p:spPr>
          <a:xfrm flipH="1">
            <a:off x="4362277" y="3806855"/>
            <a:ext cx="1157679" cy="697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FF4E82-16BE-4D23-ABEB-9E4EEE8ABAB8}"/>
              </a:ext>
            </a:extLst>
          </p:cNvPr>
          <p:cNvCxnSpPr>
            <a:cxnSpLocks/>
          </p:cNvCxnSpPr>
          <p:nvPr/>
        </p:nvCxnSpPr>
        <p:spPr>
          <a:xfrm flipH="1">
            <a:off x="6795082" y="3429000"/>
            <a:ext cx="118284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AC5E0E-C64C-40CE-9F46-3D82C34AE8CA}"/>
                  </a:ext>
                </a:extLst>
              </p:cNvPr>
              <p:cNvSpPr txBox="1"/>
              <p:nvPr/>
            </p:nvSpPr>
            <p:spPr>
              <a:xfrm>
                <a:off x="3562523" y="216879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AC5E0E-C64C-40CE-9F46-3D82C34AE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2168794"/>
                <a:ext cx="6906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77755A-617D-4320-8112-6C5355B908C3}"/>
                  </a:ext>
                </a:extLst>
              </p:cNvPr>
              <p:cNvSpPr txBox="1"/>
              <p:nvPr/>
            </p:nvSpPr>
            <p:spPr>
              <a:xfrm>
                <a:off x="3562523" y="431987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77755A-617D-4320-8112-6C5355B9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4319874"/>
                <a:ext cx="6906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50276F-7013-4804-B37F-F9A015C70A8D}"/>
                  </a:ext>
                </a:extLst>
              </p:cNvPr>
              <p:cNvSpPr txBox="1"/>
              <p:nvPr/>
            </p:nvSpPr>
            <p:spPr>
              <a:xfrm>
                <a:off x="5402509" y="3198167"/>
                <a:ext cx="69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C50276F-7013-4804-B37F-F9A015C70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09" y="3198167"/>
                <a:ext cx="690695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32A1B8-5AC9-486F-AA7B-6BA25CEAED53}"/>
                  </a:ext>
                </a:extLst>
              </p:cNvPr>
              <p:cNvSpPr txBox="1"/>
              <p:nvPr/>
            </p:nvSpPr>
            <p:spPr>
              <a:xfrm>
                <a:off x="6093204" y="3198167"/>
                <a:ext cx="69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32A1B8-5AC9-486F-AA7B-6BA25CEA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204" y="3198167"/>
                <a:ext cx="6906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5810BD-73FC-4A99-87D8-3139F4E2CFBA}"/>
                  </a:ext>
                </a:extLst>
              </p:cNvPr>
              <p:cNvSpPr txBox="1"/>
              <p:nvPr/>
            </p:nvSpPr>
            <p:spPr>
              <a:xfrm>
                <a:off x="7997504" y="3244334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5810BD-73FC-4A99-87D8-3139F4E2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04" y="3244334"/>
                <a:ext cx="690696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8FE46A6-AA06-4234-9B72-33F02FCB9B28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38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A6BD47-2F10-463E-A58F-5DD51EAA6716}"/>
                  </a:ext>
                </a:extLst>
              </p:cNvPr>
              <p:cNvSpPr txBox="1"/>
              <p:nvPr/>
            </p:nvSpPr>
            <p:spPr>
              <a:xfrm>
                <a:off x="954422" y="3435833"/>
                <a:ext cx="10283155" cy="3054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(1)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 신호에 해당하는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`x1`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과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`x2`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사용자 입력을 받는다</a:t>
                </a:r>
                <a:endParaRPr lang="en-US" altLang="ko-KR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(2)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뉴런을 흥분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(exited)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되게 하는 시냅스 수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𝜃</m:t>
                    </m:r>
                  </m:oMath>
                </a14:m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)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변수명은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`theta`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 하고 사용자 입력으로 받는다</a:t>
                </a:r>
                <a:endParaRPr lang="en-US" altLang="ko-KR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 신호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`x1`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과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`x2`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또는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1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값 만을 가지며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그 외의 값이 입력될 경우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‘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 신호는 반드시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또는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1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입니다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’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출력한다</a:t>
                </a:r>
                <a:endParaRPr lang="en-US" altLang="ko-KR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뉴런을 흥분 되게 하는 시냅스 수는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이상의 값 만을 가지며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그 외의 값이 입력될 경우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‘theta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반드시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이상의 값 만을 가집니다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＇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를 출력한다</a:t>
                </a:r>
                <a:endParaRPr lang="en-US" altLang="ko-KR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입력 신호 및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theta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조건을 충족할 경우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, </a:t>
                </a:r>
                <a:r>
                  <a:rPr lang="ko-KR" altLang="en-US" sz="1400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멕컬럭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-</a:t>
                </a:r>
                <a:r>
                  <a:rPr lang="ko-KR" altLang="en-US" sz="1400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피츠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모델에 의한 </a:t>
                </a:r>
                <a:r>
                  <a:rPr lang="en-US" altLang="ko-KR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y </a:t>
                </a:r>
                <a:r>
                  <a:rPr lang="ko-KR" altLang="en-US" sz="14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값을 출력한다</a:t>
                </a:r>
                <a:endParaRPr lang="en-US" altLang="ko-KR" sz="14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A6BD47-2F10-463E-A58F-5DD51EAA6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22" y="3435833"/>
                <a:ext cx="10283155" cy="3054682"/>
              </a:xfrm>
              <a:prstGeom prst="rect">
                <a:avLst/>
              </a:prstGeom>
              <a:blipFill>
                <a:blip r:embed="rId2"/>
                <a:stretch>
                  <a:fillRect l="-474" b="-2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F423154-2FB7-4764-9D8A-7335BD7E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76" y="1220201"/>
            <a:ext cx="3386648" cy="1666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671AA-AA6B-4D11-B557-2BD5B1ABDF9D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65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EC9004-4CCB-42B2-B764-8F8998CB96C8}"/>
              </a:ext>
            </a:extLst>
          </p:cNvPr>
          <p:cNvSpPr txBox="1"/>
          <p:nvPr/>
        </p:nvSpPr>
        <p:spPr>
          <a:xfrm>
            <a:off x="2850158" y="2631879"/>
            <a:ext cx="649168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신경 활동의 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`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전부 또는 전무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(All-or-Nothing)`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 특성으로 인해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신경계의 일과 그들 사이의 관계들은 명제논리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(Propositional Logic)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취급된다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망의 행동은 이러한 관점에서 기술될 수 있다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527D1-36A4-4ECD-B3CB-5B14F5ABE538}"/>
              </a:ext>
            </a:extLst>
          </p:cNvPr>
          <p:cNvSpPr txBox="1"/>
          <p:nvPr/>
        </p:nvSpPr>
        <p:spPr>
          <a:xfrm>
            <a:off x="731240" y="4142230"/>
            <a:ext cx="10729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 LOGICAL CALCULUS OF THE IDEAS IMMANENT IN NERVOUS ACTIVITY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(1943)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E8A3D-77AF-4C8E-A78F-F5815441DB39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45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B42F-464F-4AC5-9086-5EB83F5C77EF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Hebbian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 규칙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C9004-4CCB-42B2-B764-8F8998CB96C8}"/>
              </a:ext>
            </a:extLst>
          </p:cNvPr>
          <p:cNvSpPr txBox="1"/>
          <p:nvPr/>
        </p:nvSpPr>
        <p:spPr>
          <a:xfrm>
            <a:off x="2850158" y="3167390"/>
            <a:ext cx="6491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학습은 뇌세포의 연결강화를 의미한다</a:t>
            </a:r>
            <a:endParaRPr lang="en-US" altLang="ko-KR" sz="2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527D1-36A4-4ECD-B3CB-5B14F5ABE538}"/>
              </a:ext>
            </a:extLst>
          </p:cNvPr>
          <p:cNvSpPr txBox="1"/>
          <p:nvPr/>
        </p:nvSpPr>
        <p:spPr>
          <a:xfrm>
            <a:off x="2950126" y="3821414"/>
            <a:ext cx="632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Donald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Olding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Hebb(1904 ~ 1985)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2B297-DD64-43F0-9D74-1DEF1B6C9D3E}"/>
              </a:ext>
            </a:extLst>
          </p:cNvPr>
          <p:cNvSpPr txBox="1"/>
          <p:nvPr/>
        </p:nvSpPr>
        <p:spPr>
          <a:xfrm>
            <a:off x="3076659" y="2990418"/>
            <a:ext cx="354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FD327-592D-4887-97E9-AEC009208FF9}"/>
              </a:ext>
            </a:extLst>
          </p:cNvPr>
          <p:cNvSpPr txBox="1"/>
          <p:nvPr/>
        </p:nvSpPr>
        <p:spPr>
          <a:xfrm>
            <a:off x="8736436" y="2990417"/>
            <a:ext cx="354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35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E2E42EC6-18EF-47AE-9BE7-B12C4B9E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34" y="1408590"/>
            <a:ext cx="1853131" cy="2815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B2E153-AF34-426C-B894-A132528B413D}"/>
              </a:ext>
            </a:extLst>
          </p:cNvPr>
          <p:cNvSpPr txBox="1"/>
          <p:nvPr/>
        </p:nvSpPr>
        <p:spPr>
          <a:xfrm>
            <a:off x="1794019" y="4524276"/>
            <a:ext cx="8603959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두 개의 뉴런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B가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서로 반복적이고 지속적으로 점화(</a:t>
            </a:r>
            <a:r>
              <a:rPr lang="ko-KR" altLang="en-US" sz="12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firing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)하여</a:t>
            </a:r>
            <a:r>
              <a:rPr lang="en-US" altLang="ko-KR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어느 한쪽 또는 양쪽 모두에 어떤 변화를 야기한다면,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상호 간의 점화 효율은 점차 커지게 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BDC78-8913-45BA-9F52-7BBB5B0542C9}"/>
              </a:ext>
            </a:extLst>
          </p:cNvPr>
          <p:cNvSpPr txBox="1"/>
          <p:nvPr/>
        </p:nvSpPr>
        <p:spPr>
          <a:xfrm>
            <a:off x="2934047" y="5147524"/>
            <a:ext cx="6323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Organization of BEHAVIOR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」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(1949)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0792C-436A-4438-B790-DA138367BC7E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Hebbian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 규칙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15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4CE6AB79-51A5-40F0-AFC2-0DDFFA80FB09}"/>
              </a:ext>
            </a:extLst>
          </p:cNvPr>
          <p:cNvSpPr/>
          <p:nvPr/>
        </p:nvSpPr>
        <p:spPr>
          <a:xfrm>
            <a:off x="5402509" y="2030091"/>
            <a:ext cx="1392573" cy="1392573"/>
          </a:xfrm>
          <a:prstGeom prst="ellips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8DAF6A-9D97-493F-BBF0-E3C3B48F6108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6098796" y="2030091"/>
            <a:ext cx="0" cy="139257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C9FCC7-CE85-45DD-B115-B77C04A51868}"/>
              </a:ext>
            </a:extLst>
          </p:cNvPr>
          <p:cNvCxnSpPr>
            <a:cxnSpLocks/>
          </p:cNvCxnSpPr>
          <p:nvPr/>
        </p:nvCxnSpPr>
        <p:spPr>
          <a:xfrm flipH="1" flipV="1">
            <a:off x="4362276" y="1620426"/>
            <a:ext cx="1157679" cy="697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DCD668-8CFC-405B-9CCE-2A8067097632}"/>
              </a:ext>
            </a:extLst>
          </p:cNvPr>
          <p:cNvCxnSpPr>
            <a:cxnSpLocks/>
          </p:cNvCxnSpPr>
          <p:nvPr/>
        </p:nvCxnSpPr>
        <p:spPr>
          <a:xfrm flipH="1">
            <a:off x="4362277" y="3073821"/>
            <a:ext cx="1157679" cy="697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6891F8-C8D3-489E-B273-818EE7D2F25C}"/>
              </a:ext>
            </a:extLst>
          </p:cNvPr>
          <p:cNvCxnSpPr>
            <a:cxnSpLocks/>
          </p:cNvCxnSpPr>
          <p:nvPr/>
        </p:nvCxnSpPr>
        <p:spPr>
          <a:xfrm flipH="1">
            <a:off x="6795082" y="2695966"/>
            <a:ext cx="118284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960E4-2FE3-4B16-A7BD-702EEB4DBA6C}"/>
                  </a:ext>
                </a:extLst>
              </p:cNvPr>
              <p:cNvSpPr txBox="1"/>
              <p:nvPr/>
            </p:nvSpPr>
            <p:spPr>
              <a:xfrm>
                <a:off x="3562523" y="1435760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960E4-2FE3-4B16-A7BD-702EEB4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1435760"/>
                <a:ext cx="6906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932375-1ED1-446B-8034-6310CE7B3E8F}"/>
                  </a:ext>
                </a:extLst>
              </p:cNvPr>
              <p:cNvSpPr txBox="1"/>
              <p:nvPr/>
            </p:nvSpPr>
            <p:spPr>
              <a:xfrm>
                <a:off x="3562523" y="3586840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932375-1ED1-446B-8034-6310CE7B3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3586840"/>
                <a:ext cx="6906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EDFEDC-0992-4B4B-B97B-93B59394025B}"/>
                  </a:ext>
                </a:extLst>
              </p:cNvPr>
              <p:cNvSpPr txBox="1"/>
              <p:nvPr/>
            </p:nvSpPr>
            <p:spPr>
              <a:xfrm>
                <a:off x="5402509" y="2465133"/>
                <a:ext cx="69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EDFEDC-0992-4B4B-B97B-93B593940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09" y="2465133"/>
                <a:ext cx="69069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A4113E-7688-468A-9D16-1B5D411F841E}"/>
                  </a:ext>
                </a:extLst>
              </p:cNvPr>
              <p:cNvSpPr txBox="1"/>
              <p:nvPr/>
            </p:nvSpPr>
            <p:spPr>
              <a:xfrm>
                <a:off x="6093204" y="2465133"/>
                <a:ext cx="690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A4113E-7688-468A-9D16-1B5D411F8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204" y="2465133"/>
                <a:ext cx="6906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68DE10-06A0-477D-B035-4909461EF789}"/>
                  </a:ext>
                </a:extLst>
              </p:cNvPr>
              <p:cNvSpPr txBox="1"/>
              <p:nvPr/>
            </p:nvSpPr>
            <p:spPr>
              <a:xfrm>
                <a:off x="7997504" y="2511300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68DE10-06A0-477D-B035-4909461EF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04" y="2511300"/>
                <a:ext cx="69069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C567A3-AB34-4E6B-A255-014FE965FC3B}"/>
                  </a:ext>
                </a:extLst>
              </p:cNvPr>
              <p:cNvSpPr txBox="1"/>
              <p:nvPr/>
            </p:nvSpPr>
            <p:spPr>
              <a:xfrm>
                <a:off x="4731388" y="1587248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C567A3-AB34-4E6B-A255-014FE965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88" y="1587248"/>
                <a:ext cx="6906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C307A1-D245-4905-B9AB-66B7269A59A1}"/>
                  </a:ext>
                </a:extLst>
              </p:cNvPr>
              <p:cNvSpPr txBox="1"/>
              <p:nvPr/>
            </p:nvSpPr>
            <p:spPr>
              <a:xfrm>
                <a:off x="4829259" y="3428120"/>
                <a:ext cx="690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C307A1-D245-4905-B9AB-66B7269A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259" y="3428120"/>
                <a:ext cx="6906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0C0C6-62B3-4A80-96FE-515220503EFC}"/>
                  </a:ext>
                </a:extLst>
              </p:cNvPr>
              <p:cNvSpPr txBox="1"/>
              <p:nvPr/>
            </p:nvSpPr>
            <p:spPr>
              <a:xfrm>
                <a:off x="3671579" y="5359803"/>
                <a:ext cx="5111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50C0C6-62B3-4A80-96FE-515220503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79" y="5359803"/>
                <a:ext cx="5111693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221F97-5546-43F3-B23E-213895A67A52}"/>
                  </a:ext>
                </a:extLst>
              </p:cNvPr>
              <p:cNvSpPr txBox="1"/>
              <p:nvPr/>
            </p:nvSpPr>
            <p:spPr>
              <a:xfrm>
                <a:off x="6662255" y="5829990"/>
                <a:ext cx="2670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학습률</a:t>
                </a: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</a:t>
                </a:r>
                <a:r>
                  <a:rPr lang="ko-KR" alt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하이퍼파라미터</a:t>
                </a: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)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221F97-5546-43F3-B23E-213895A6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255" y="5829990"/>
                <a:ext cx="2670497" cy="276999"/>
              </a:xfrm>
              <a:prstGeom prst="rect">
                <a:avLst/>
              </a:prstGeom>
              <a:blipFill>
                <a:blip r:embed="rId10"/>
                <a:stretch>
                  <a:fillRect t="-6522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E077C6-43D2-47CE-9B0F-6CA4DCF1D5D1}"/>
                  </a:ext>
                </a:extLst>
              </p:cNvPr>
              <p:cNvSpPr txBox="1"/>
              <p:nvPr/>
            </p:nvSpPr>
            <p:spPr>
              <a:xfrm>
                <a:off x="3562523" y="4284263"/>
                <a:ext cx="511169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E077C6-43D2-47CE-9B0F-6CA4DCF1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23" y="4284263"/>
                <a:ext cx="5111693" cy="8485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CDEE153-ED18-477D-BD40-9513DAE63790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Hebbian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 규칙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80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5FE45D-5025-48BB-AED2-FD80F567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88" y="1042524"/>
            <a:ext cx="3742007" cy="2379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AD128-581B-4A81-BBA8-A3F11A1AF036}"/>
                  </a:ext>
                </a:extLst>
              </p:cNvPr>
              <p:cNvSpPr txBox="1"/>
              <p:nvPr/>
            </p:nvSpPr>
            <p:spPr>
              <a:xfrm>
                <a:off x="954422" y="3561668"/>
                <a:ext cx="10283155" cy="2631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(1) 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가중치에 해당하는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`w1`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과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`w2`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초기값은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1. 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이다</a:t>
                </a:r>
                <a:endPara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(2) </a:t>
                </a:r>
                <a:r>
                  <a:rPr lang="ko-KR" altLang="en-US" sz="1200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학습률에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해당하는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`γ`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는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`gamma`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 명하고 초기값은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0.5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 둔다</a:t>
                </a:r>
                <a:endPara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(3) 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뉴런을 흥분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(exited) 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되게 하는 시냅스 수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rPr>
                      <m:t>𝜃</m:t>
                    </m:r>
                  </m:oMath>
                </a14:m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)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 변수명은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`theta`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 하고 초기값은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2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로 둔다</a:t>
                </a:r>
                <a:endPara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연결강화의 변화를 확인하기 위해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5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회 반복한다</a:t>
                </a:r>
                <a:endPara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매번 입력신호를 사용자로부터 받는다</a:t>
                </a:r>
                <a:endPara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  <a:p>
                <a:pPr marL="342900" indent="-342900">
                  <a:lnSpc>
                    <a:spcPct val="200000"/>
                  </a:lnSpc>
                  <a:buAutoNum type="arabicParenBoth"/>
                </a:pP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매번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</a:t>
                </a:r>
                <a:r>
                  <a:rPr lang="ko-KR" altLang="en-US" sz="1200" dirty="0" err="1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출력값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과 가중치인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`w1`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과 </a:t>
                </a:r>
                <a:r>
                  <a:rPr lang="en-US" altLang="ko-KR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`w2`</a:t>
                </a:r>
                <a:r>
                  <a:rPr lang="ko-KR" altLang="en-US" sz="1200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의 값을 출력한다</a:t>
                </a:r>
                <a:endParaRPr lang="en-US" altLang="ko-KR" sz="1200" dirty="0"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AD128-581B-4A81-BBA8-A3F11A1AF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22" y="3561668"/>
                <a:ext cx="10283155" cy="2631490"/>
              </a:xfrm>
              <a:prstGeom prst="rect">
                <a:avLst/>
              </a:prstGeom>
              <a:blipFill>
                <a:blip r:embed="rId3"/>
                <a:stretch>
                  <a:fillRect l="-297" b="-23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2A871DE-021B-4A3F-A764-0FC364E1D4F3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Hebbian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 규칙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73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89CCB-54A1-447B-AFC2-9AF467399A45}"/>
              </a:ext>
            </a:extLst>
          </p:cNvPr>
          <p:cNvSpPr txBox="1"/>
          <p:nvPr/>
        </p:nvSpPr>
        <p:spPr>
          <a:xfrm>
            <a:off x="1104550" y="1929468"/>
            <a:ext cx="4681057" cy="345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인공지능 개설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槪說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뉴런의 작동방식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Hebbian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 규칙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Frank Rosenblatt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퍼셉트론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 descr="텍스트, 실내, 하얀색, 캐비닛이(가) 표시된 사진&#10;&#10;자동 생성된 설명">
            <a:extLst>
              <a:ext uri="{FF2B5EF4-FFF2-40B4-BE49-F238E27FC236}">
                <a16:creationId xmlns:a16="http://schemas.microsoft.com/office/drawing/2014/main" id="{CB68C270-057C-4C9E-BA07-A939BB05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71" y="2186783"/>
            <a:ext cx="4660134" cy="2484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56C9E3-D6DA-4AF6-8FC2-DF17CC3F423C}"/>
              </a:ext>
            </a:extLst>
          </p:cNvPr>
          <p:cNvSpPr txBox="1"/>
          <p:nvPr/>
        </p:nvSpPr>
        <p:spPr>
          <a:xfrm>
            <a:off x="6782548" y="4671217"/>
            <a:ext cx="4681057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Mark I Perceptron displayed at the Smithsonian museum</a:t>
            </a:r>
            <a:endParaRPr lang="en-US" altLang="ko-KR" sz="1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702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B42F-464F-4AC5-9086-5EB83F5C77EF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Frank Rosenblatt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퍼셉트론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1C898-9D36-40FC-A915-AF16F9F29A50}"/>
              </a:ext>
            </a:extLst>
          </p:cNvPr>
          <p:cNvSpPr txBox="1"/>
          <p:nvPr/>
        </p:nvSpPr>
        <p:spPr>
          <a:xfrm>
            <a:off x="2850158" y="2631879"/>
            <a:ext cx="649168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복잡한 패턴 인식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XOR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문제에 대한 성능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단일 계층 네트워크의 한계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EEDDE-8E6C-4129-B7D8-D2B66F541FF8}"/>
              </a:ext>
            </a:extLst>
          </p:cNvPr>
          <p:cNvSpPr txBox="1"/>
          <p:nvPr/>
        </p:nvSpPr>
        <p:spPr>
          <a:xfrm>
            <a:off x="731240" y="4142230"/>
            <a:ext cx="10729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Perceptrons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An Introduction to Computational Geometry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(1969)</a:t>
            </a:r>
          </a:p>
        </p:txBody>
      </p:sp>
    </p:spTree>
    <p:extLst>
      <p:ext uri="{BB962C8B-B14F-4D97-AF65-F5344CB8AC3E}">
        <p14:creationId xmlns:p14="http://schemas.microsoft.com/office/powerpoint/2010/main" val="265080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B42F-464F-4AC5-9086-5EB83F5C77EF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Frank Rosenblatt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퍼셉트론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F9B95B-F1C2-4182-82E8-98DA25474875}"/>
                  </a:ext>
                </a:extLst>
              </p:cNvPr>
              <p:cNvSpPr txBox="1"/>
              <p:nvPr/>
            </p:nvSpPr>
            <p:spPr>
              <a:xfrm>
                <a:off x="834921" y="2557255"/>
                <a:ext cx="398276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≥ </m:t>
                              </m:r>
                              <m:r>
                                <a:rPr lang="ko-KR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altLang="ko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r>
                                <a:rPr lang="ko-KR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F9B95B-F1C2-4182-82E8-98DA25474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1" y="2557255"/>
                <a:ext cx="3982760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076540-8393-4206-81F6-317CE82B206E}"/>
                  </a:ext>
                </a:extLst>
              </p:cNvPr>
              <p:cNvSpPr txBox="1"/>
              <p:nvPr/>
            </p:nvSpPr>
            <p:spPr>
              <a:xfrm>
                <a:off x="834921" y="3576380"/>
                <a:ext cx="398276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ko-KR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ko-KR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076540-8393-4206-81F6-317CE82B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1" y="3576380"/>
                <a:ext cx="398276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E959F-CADB-4EC9-ACBB-2739984ED9A3}"/>
                  </a:ext>
                </a:extLst>
              </p:cNvPr>
              <p:cNvSpPr txBox="1"/>
              <p:nvPr/>
            </p:nvSpPr>
            <p:spPr>
              <a:xfrm>
                <a:off x="834921" y="4595505"/>
                <a:ext cx="398276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E959F-CADB-4EC9-ACBB-2739984E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1" y="4595505"/>
                <a:ext cx="3982760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7BC1A08C-CC94-4CAF-A482-1AC3725F3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42" y="1445734"/>
            <a:ext cx="3841437" cy="2564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4FCC5F-CABA-4F2C-B21B-48828B66E983}"/>
                  </a:ext>
                </a:extLst>
              </p:cNvPr>
              <p:cNvSpPr txBox="1"/>
              <p:nvPr/>
            </p:nvSpPr>
            <p:spPr>
              <a:xfrm>
                <a:off x="9169296" y="4171222"/>
                <a:ext cx="3022704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4FCC5F-CABA-4F2C-B21B-48828B66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296" y="4171222"/>
                <a:ext cx="3022704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18E0B0-AE54-46CD-A30E-F64F11AB7650}"/>
                  </a:ext>
                </a:extLst>
              </p:cNvPr>
              <p:cNvSpPr txBox="1"/>
              <p:nvPr/>
            </p:nvSpPr>
            <p:spPr>
              <a:xfrm>
                <a:off x="6328140" y="4171222"/>
                <a:ext cx="2375004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18E0B0-AE54-46CD-A30E-F64F11AB7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140" y="4171222"/>
                <a:ext cx="2375004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1A197F-4F54-4261-A5C8-8935D949FE4F}"/>
              </a:ext>
            </a:extLst>
          </p:cNvPr>
          <p:cNvSpPr txBox="1"/>
          <p:nvPr/>
        </p:nvSpPr>
        <p:spPr>
          <a:xfrm>
            <a:off x="1123950" y="1816080"/>
            <a:ext cx="286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편향 도입 근거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&gt;</a:t>
            </a:r>
            <a:endParaRPr lang="ko-KR" altLang="en-US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58B7C2F-7CF0-4808-AE90-46A5157C3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693" y="809223"/>
            <a:ext cx="1976714" cy="13146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2E3F65-FE1A-46CC-B09A-35DDD21E6D16}"/>
              </a:ext>
            </a:extLst>
          </p:cNvPr>
          <p:cNvSpPr/>
          <p:nvPr/>
        </p:nvSpPr>
        <p:spPr>
          <a:xfrm>
            <a:off x="10804849" y="4171222"/>
            <a:ext cx="466531" cy="7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53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B42F-464F-4AC5-9086-5EB83F5C77EF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Frank Rosenblatt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퍼셉트론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1DC27-71A4-42AD-88E4-D623D15E291D}"/>
              </a:ext>
            </a:extLst>
          </p:cNvPr>
          <p:cNvSpPr txBox="1"/>
          <p:nvPr/>
        </p:nvSpPr>
        <p:spPr>
          <a:xfrm>
            <a:off x="954422" y="3607283"/>
            <a:ext cx="10283155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(1)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신호에 해당하는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`x1`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`x2`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사용자 입력을 받는다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(2)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가중치에 해당하는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`w1`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`w2`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사용자 입력을 받는다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(3)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편향에 해당하는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`b1`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사용자 입력을 받는다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신호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`x1`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`x2`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값 만을 가지며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 외의 값이 입력될 경우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‘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신호는 반드시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입니다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’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출력한다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가중치에 해당하는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`w1`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`w2`,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편향에 해당하는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`b1`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은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∞에서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+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∞의 값을 가진다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 신호의 조건을 충족할 경우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Frank Rosenblatt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퍼셉트론에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의한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값을 출력한다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E2F0671-854A-409C-B816-1DF2F3F0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75" y="981075"/>
            <a:ext cx="4075250" cy="24844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AA602C-93DA-428D-BE26-8BC1BE9BCACE}"/>
              </a:ext>
            </a:extLst>
          </p:cNvPr>
          <p:cNvSpPr/>
          <p:nvPr/>
        </p:nvSpPr>
        <p:spPr>
          <a:xfrm>
            <a:off x="7203232" y="2835439"/>
            <a:ext cx="270587" cy="7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54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B42F-464F-4AC5-9086-5EB83F5C77EF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Frank Rosenblatt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퍼셉트론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1DC27-71A4-42AD-88E4-D623D15E291D}"/>
              </a:ext>
            </a:extLst>
          </p:cNvPr>
          <p:cNvSpPr txBox="1"/>
          <p:nvPr/>
        </p:nvSpPr>
        <p:spPr>
          <a:xfrm>
            <a:off x="954422" y="3693008"/>
            <a:ext cx="1028315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앞서 만든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`Frank Rosenblatt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퍼셉트론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OR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게이트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만들 수 있는 가중치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(w1, w2)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편향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(b1)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값을 제시하라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arenBoth"/>
            </a:pP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arenBoth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앞서 만든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`Frank Rosenblatt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퍼셉트론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AND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게이트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만들 수 있는 가중치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(w1, w2)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편향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(b1)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값을 제시하라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arenBoth"/>
            </a:pP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AutoNum type="arabicParenBoth"/>
            </a:pP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앞서 만든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`Frank Rosenblatt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퍼셉트론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을 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en-US" altLang="ko-KR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XOR </a:t>
            </a:r>
            <a:r>
              <a:rPr lang="ko-KR" altLang="en-US" sz="16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게이트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`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만들 수 있는 가중치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(w1, w2)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와 편향</a:t>
            </a:r>
            <a:r>
              <a:rPr lang="en-US" altLang="ko-KR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(b1) </a:t>
            </a:r>
            <a:r>
              <a:rPr lang="ko-KR" altLang="en-US" sz="16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값을 제시하라</a:t>
            </a:r>
            <a:endParaRPr lang="en-US" altLang="ko-KR" sz="16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E2F0671-854A-409C-B816-1DF2F3F0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75" y="981075"/>
            <a:ext cx="4075250" cy="24844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B2877D-AC5A-4CB2-8099-44BA9EF907DC}"/>
              </a:ext>
            </a:extLst>
          </p:cNvPr>
          <p:cNvSpPr/>
          <p:nvPr/>
        </p:nvSpPr>
        <p:spPr>
          <a:xfrm>
            <a:off x="7203232" y="2835439"/>
            <a:ext cx="270587" cy="71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01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B42F-464F-4AC5-9086-5EB83F5C77EF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Frank Rosenblatt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퍼셉트론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1C898-9D36-40FC-A915-AF16F9F29A50}"/>
              </a:ext>
            </a:extLst>
          </p:cNvPr>
          <p:cNvSpPr txBox="1"/>
          <p:nvPr/>
        </p:nvSpPr>
        <p:spPr>
          <a:xfrm>
            <a:off x="2850158" y="2631879"/>
            <a:ext cx="649168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복잡한 패턴 인식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XOR </a:t>
            </a:r>
            <a:r>
              <a:rPr lang="ko-KR" altLang="en-US" sz="14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문제에 대한 성능</a:t>
            </a:r>
            <a:endParaRPr lang="en-US" altLang="ko-KR" sz="14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단일 계층 네트워크의 한계</a:t>
            </a:r>
            <a:endParaRPr lang="en-US" altLang="ko-KR" sz="1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EEDDE-8E6C-4129-B7D8-D2B66F541FF8}"/>
              </a:ext>
            </a:extLst>
          </p:cNvPr>
          <p:cNvSpPr txBox="1"/>
          <p:nvPr/>
        </p:nvSpPr>
        <p:spPr>
          <a:xfrm>
            <a:off x="731240" y="4142230"/>
            <a:ext cx="10729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Perceptrons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An Introduction to Computational Geometry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(1969)</a:t>
            </a:r>
          </a:p>
        </p:txBody>
      </p:sp>
    </p:spTree>
    <p:extLst>
      <p:ext uri="{BB962C8B-B14F-4D97-AF65-F5344CB8AC3E}">
        <p14:creationId xmlns:p14="http://schemas.microsoft.com/office/powerpoint/2010/main" val="296800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6D6378-68B9-4897-890B-C33BF62F2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46" y="1870746"/>
            <a:ext cx="3116508" cy="3116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62D4B-0BE2-4E1B-A967-A558D8F07FBE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인공지능 개설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槪說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BD1DB-9CC4-439B-B052-F15B25027765}"/>
              </a:ext>
            </a:extLst>
          </p:cNvPr>
          <p:cNvSpPr txBox="1"/>
          <p:nvPr/>
        </p:nvSpPr>
        <p:spPr>
          <a:xfrm>
            <a:off x="3048699" y="5096123"/>
            <a:ext cx="6094602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winged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ΤΑΛΩΝ </a:t>
            </a: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armed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with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stone</a:t>
            </a:r>
            <a:endParaRPr lang="en-US" altLang="ko-KR" sz="1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Cabinet</a:t>
            </a: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des</a:t>
            </a: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Médailles</a:t>
            </a: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0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Paris</a:t>
            </a: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85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B62D4B-0BE2-4E1B-A967-A558D8F07FBE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인공지능 개설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槪說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B6355D-EA8B-4495-B3E9-EA39C2CA0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20" y="2004227"/>
            <a:ext cx="3565360" cy="2849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30B658-184A-4FB5-93A4-ABA9EC57874D}"/>
              </a:ext>
            </a:extLst>
          </p:cNvPr>
          <p:cNvSpPr txBox="1"/>
          <p:nvPr/>
        </p:nvSpPr>
        <p:spPr>
          <a:xfrm>
            <a:off x="3048699" y="4928344"/>
            <a:ext cx="6094602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Second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World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War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1939 ~ 1945</a:t>
            </a: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91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B62D4B-0BE2-4E1B-A967-A558D8F07FBE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인공지능 개설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槪說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pic>
        <p:nvPicPr>
          <p:cNvPr id="3" name="그림 2" descr="텍스트, 사람, 실내, 노트북이(가) 표시된 사진&#10;&#10;자동 생성된 설명">
            <a:extLst>
              <a:ext uri="{FF2B5EF4-FFF2-40B4-BE49-F238E27FC236}">
                <a16:creationId xmlns:a16="http://schemas.microsoft.com/office/drawing/2014/main" id="{A04CAEF3-A448-484E-BB55-B6957927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72" y="2010791"/>
            <a:ext cx="4251455" cy="2836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88A1F-07C3-4149-B08F-327DC71A29E9}"/>
              </a:ext>
            </a:extLst>
          </p:cNvPr>
          <p:cNvSpPr txBox="1"/>
          <p:nvPr/>
        </p:nvSpPr>
        <p:spPr>
          <a:xfrm>
            <a:off x="3048699" y="4928344"/>
            <a:ext cx="6094602" cy="534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이세돌과</a:t>
            </a:r>
            <a:r>
              <a:rPr lang="ko-KR" altLang="en-US" sz="1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알파고의 대결</a:t>
            </a:r>
            <a:endParaRPr lang="en-US" altLang="ko-KR" sz="1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2016.03.15</a:t>
            </a:r>
            <a:r>
              <a:rPr lang="ko-KR" altLang="en-US" sz="10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66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B62D4B-0BE2-4E1B-A967-A558D8F07FBE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인공지능 개설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槪說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6664A6-ED3B-44F5-ADD6-CF3C24DD13EC}"/>
              </a:ext>
            </a:extLst>
          </p:cNvPr>
          <p:cNvGrpSpPr/>
          <p:nvPr/>
        </p:nvGrpSpPr>
        <p:grpSpPr>
          <a:xfrm>
            <a:off x="1391973" y="2739993"/>
            <a:ext cx="2049080" cy="1378013"/>
            <a:chOff x="609598" y="4530692"/>
            <a:chExt cx="2049080" cy="13780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9793E8D-E7B5-45CE-83E6-48777F61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9598" y="4530692"/>
              <a:ext cx="1642630" cy="1200215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80BB10-86D6-4898-BCDA-08FE665F6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0083" y="4587842"/>
              <a:ext cx="1642630" cy="1200215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2E0DCDB-C220-4515-B118-B8481C7B5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0568" y="4648166"/>
              <a:ext cx="1642630" cy="1200215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4" name="그림 13" descr="고양이, 집고양이, 앉아있는, 포유류이(가) 표시된 사진&#10;&#10;자동 생성된 설명">
              <a:extLst>
                <a:ext uri="{FF2B5EF4-FFF2-40B4-BE49-F238E27FC236}">
                  <a16:creationId xmlns:a16="http://schemas.microsoft.com/office/drawing/2014/main" id="{F165FDFC-55CE-4988-A9DB-1B7CE96C6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077" y="4708490"/>
              <a:ext cx="1803601" cy="1200215"/>
            </a:xfrm>
            <a:prstGeom prst="rect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</p:pic>
      </p:grpSp>
      <p:pic>
        <p:nvPicPr>
          <p:cNvPr id="18" name="그림 17" descr="흐림이(가) 표시된 사진&#10;&#10;자동 생성된 설명">
            <a:extLst>
              <a:ext uri="{FF2B5EF4-FFF2-40B4-BE49-F238E27FC236}">
                <a16:creationId xmlns:a16="http://schemas.microsoft.com/office/drawing/2014/main" id="{C5037E73-0DF1-40CF-9DCB-E1901E43E0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0" t="10618" b="10103"/>
          <a:stretch/>
        </p:blipFill>
        <p:spPr>
          <a:xfrm>
            <a:off x="4745358" y="2350431"/>
            <a:ext cx="3775075" cy="1955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CBDC6-37F3-4A9E-95FC-60546E63E7F9}"/>
              </a:ext>
            </a:extLst>
          </p:cNvPr>
          <p:cNvSpPr txBox="1"/>
          <p:nvPr/>
        </p:nvSpPr>
        <p:spPr>
          <a:xfrm>
            <a:off x="9909495" y="3244334"/>
            <a:ext cx="184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IS CAT [0, 1]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3A8103-AEB8-4511-A73C-4E954B5F9025}"/>
              </a:ext>
            </a:extLst>
          </p:cNvPr>
          <p:cNvCxnSpPr>
            <a:cxnSpLocks/>
          </p:cNvCxnSpPr>
          <p:nvPr/>
        </p:nvCxnSpPr>
        <p:spPr>
          <a:xfrm>
            <a:off x="8883942" y="3429000"/>
            <a:ext cx="7801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73BDC4-F839-4509-956D-DCDBCC0A4FA0}"/>
              </a:ext>
            </a:extLst>
          </p:cNvPr>
          <p:cNvCxnSpPr>
            <a:cxnSpLocks/>
          </p:cNvCxnSpPr>
          <p:nvPr/>
        </p:nvCxnSpPr>
        <p:spPr>
          <a:xfrm>
            <a:off x="3583498" y="3428999"/>
            <a:ext cx="7801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5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B42F-464F-4AC5-9086-5EB83F5C77EF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뉴런의 작동방식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7" name="그림 6" descr="선화이(가) 표시된 사진&#10;&#10;자동 생성된 설명">
            <a:extLst>
              <a:ext uri="{FF2B5EF4-FFF2-40B4-BE49-F238E27FC236}">
                <a16:creationId xmlns:a16="http://schemas.microsoft.com/office/drawing/2014/main" id="{5C46CBCB-4FF0-4EAA-AE28-BE81299713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5" r="27274"/>
          <a:stretch/>
        </p:blipFill>
        <p:spPr>
          <a:xfrm rot="16200000">
            <a:off x="4287702" y="-749859"/>
            <a:ext cx="3666929" cy="8227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413D8-10C2-45FD-AD74-966F5C36C2FA}"/>
              </a:ext>
            </a:extLst>
          </p:cNvPr>
          <p:cNvSpPr txBox="1"/>
          <p:nvPr/>
        </p:nvSpPr>
        <p:spPr>
          <a:xfrm>
            <a:off x="2586292" y="1660852"/>
            <a:ext cx="133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수상돌기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D60EB-E63D-44DF-8258-491C1D157C15}"/>
              </a:ext>
            </a:extLst>
          </p:cNvPr>
          <p:cNvSpPr txBox="1"/>
          <p:nvPr/>
        </p:nvSpPr>
        <p:spPr>
          <a:xfrm>
            <a:off x="5426122" y="3851776"/>
            <a:ext cx="133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축삭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8D49F-D158-45BF-A369-4B0FAD744D47}"/>
              </a:ext>
            </a:extLst>
          </p:cNvPr>
          <p:cNvSpPr txBox="1"/>
          <p:nvPr/>
        </p:nvSpPr>
        <p:spPr>
          <a:xfrm>
            <a:off x="8265955" y="1506963"/>
            <a:ext cx="133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축삭말단</a:t>
            </a:r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D36AD-A491-4F58-9A8E-619953FDE693}"/>
              </a:ext>
            </a:extLst>
          </p:cNvPr>
          <p:cNvSpPr txBox="1"/>
          <p:nvPr/>
        </p:nvSpPr>
        <p:spPr>
          <a:xfrm>
            <a:off x="8982968" y="2076582"/>
            <a:ext cx="133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시냅스</a:t>
            </a:r>
          </a:p>
        </p:txBody>
      </p:sp>
    </p:spTree>
    <p:extLst>
      <p:ext uri="{BB962C8B-B14F-4D97-AF65-F5344CB8AC3E}">
        <p14:creationId xmlns:p14="http://schemas.microsoft.com/office/powerpoint/2010/main" val="10548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8B42F-464F-4AC5-9086-5EB83F5C77EF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C9004-4CCB-42B2-B764-8F8998CB96C8}"/>
              </a:ext>
            </a:extLst>
          </p:cNvPr>
          <p:cNvSpPr txBox="1"/>
          <p:nvPr/>
        </p:nvSpPr>
        <p:spPr>
          <a:xfrm>
            <a:off x="2850158" y="2631879"/>
            <a:ext cx="649168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신경 활동의 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`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전부 또는 전무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(All-or-Nothing)`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적 특성으로 인해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신경계의 일과 그들 사이의 관계들은 명제논리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(Propositional Logic)</a:t>
            </a: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취급된다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모든 망의 행동은 이러한 관점에서 기술될 수 있다</a:t>
            </a:r>
            <a:r>
              <a:rPr lang="en-US" altLang="ko-KR" sz="1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527D1-36A4-4ECD-B3CB-5B14F5ABE538}"/>
              </a:ext>
            </a:extLst>
          </p:cNvPr>
          <p:cNvSpPr txBox="1"/>
          <p:nvPr/>
        </p:nvSpPr>
        <p:spPr>
          <a:xfrm>
            <a:off x="731240" y="4142230"/>
            <a:ext cx="10729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「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 LOGICAL CALCULUS OF THE IDEAS IMMANENT IN NERVOUS ACTIVITY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」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(1943)</a:t>
            </a:r>
          </a:p>
        </p:txBody>
      </p:sp>
    </p:spTree>
    <p:extLst>
      <p:ext uri="{BB962C8B-B14F-4D97-AF65-F5344CB8AC3E}">
        <p14:creationId xmlns:p14="http://schemas.microsoft.com/office/powerpoint/2010/main" val="343089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남자, 사람이(가) 표시된 사진&#10;&#10;자동 생성된 설명">
            <a:extLst>
              <a:ext uri="{FF2B5EF4-FFF2-40B4-BE49-F238E27FC236}">
                <a16:creationId xmlns:a16="http://schemas.microsoft.com/office/drawing/2014/main" id="{80D34477-EA50-4C5E-B859-B9047182B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176" y="1721546"/>
            <a:ext cx="2457864" cy="3414908"/>
          </a:xfrm>
          <a:prstGeom prst="rect">
            <a:avLst/>
          </a:prstGeom>
        </p:spPr>
      </p:pic>
      <p:pic>
        <p:nvPicPr>
          <p:cNvPr id="6" name="그림 5" descr="텍스트, 사람, 남자, 서있는이(가) 표시된 사진&#10;&#10;자동 생성된 설명">
            <a:extLst>
              <a:ext uri="{FF2B5EF4-FFF2-40B4-BE49-F238E27FC236}">
                <a16:creationId xmlns:a16="http://schemas.microsoft.com/office/drawing/2014/main" id="{A7A4E57E-B21F-4A45-9C95-57D92505AF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5"/>
          <a:stretch/>
        </p:blipFill>
        <p:spPr>
          <a:xfrm>
            <a:off x="7127962" y="1721546"/>
            <a:ext cx="2457864" cy="3414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6B3DB-664D-43D6-AB83-92B12E040377}"/>
              </a:ext>
            </a:extLst>
          </p:cNvPr>
          <p:cNvSpPr txBox="1"/>
          <p:nvPr/>
        </p:nvSpPr>
        <p:spPr>
          <a:xfrm>
            <a:off x="7127962" y="5136454"/>
            <a:ext cx="2457864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Walter Harry Pitts, Jr.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(1923 ~1969)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4192B-3BC0-47CE-9E83-E974CD5BC816}"/>
              </a:ext>
            </a:extLst>
          </p:cNvPr>
          <p:cNvSpPr txBox="1"/>
          <p:nvPr/>
        </p:nvSpPr>
        <p:spPr>
          <a:xfrm>
            <a:off x="2606176" y="5136454"/>
            <a:ext cx="2457864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warren Sturgis McCulloch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(1898 ~ 1969)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3FF88-E8C1-48E8-842A-924F49085917}"/>
              </a:ext>
            </a:extLst>
          </p:cNvPr>
          <p:cNvSpPr txBox="1"/>
          <p:nvPr/>
        </p:nvSpPr>
        <p:spPr>
          <a:xfrm>
            <a:off x="609598" y="302003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McCulloch-Pitts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2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CF73C49D85864B960599BD04D7B198" ma:contentTypeVersion="9" ma:contentTypeDescription="새 문서를 만듭니다." ma:contentTypeScope="" ma:versionID="9af2177fd77a3176dd89de3e8a1f5453">
  <xsd:schema xmlns:xsd="http://www.w3.org/2001/XMLSchema" xmlns:xs="http://www.w3.org/2001/XMLSchema" xmlns:p="http://schemas.microsoft.com/office/2006/metadata/properties" xmlns:ns3="3525c5d5-4c04-459e-bdef-4f7aca0247e7" xmlns:ns4="fff6d2d5-d08a-4d50-9195-bee30a575a03" targetNamespace="http://schemas.microsoft.com/office/2006/metadata/properties" ma:root="true" ma:fieldsID="3f4adaddea6322234a5b3df31ced31a3" ns3:_="" ns4:_="">
    <xsd:import namespace="3525c5d5-4c04-459e-bdef-4f7aca0247e7"/>
    <xsd:import namespace="fff6d2d5-d08a-4d50-9195-bee30a575a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5c5d5-4c04-459e-bdef-4f7aca0247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6d2d5-d08a-4d50-9195-bee30a575a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52E6BD-EC27-41CB-A15C-B4336D5B7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E853D3-147C-4CA1-842D-9A7FFB42659B}">
  <ds:schemaRefs>
    <ds:schemaRef ds:uri="http://www.w3.org/XML/1998/namespace"/>
    <ds:schemaRef ds:uri="http://purl.org/dc/terms/"/>
    <ds:schemaRef ds:uri="fff6d2d5-d08a-4d50-9195-bee30a575a03"/>
    <ds:schemaRef ds:uri="http://schemas.microsoft.com/office/2006/metadata/properties"/>
    <ds:schemaRef ds:uri="http://purl.org/dc/dcmitype/"/>
    <ds:schemaRef ds:uri="http://schemas.microsoft.com/office/2006/documentManagement/types"/>
    <ds:schemaRef ds:uri="3525c5d5-4c04-459e-bdef-4f7aca0247e7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30D3DA6-823A-473E-8B48-A19485E31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5c5d5-4c04-459e-bdef-4f7aca0247e7"/>
    <ds:schemaRef ds:uri="fff6d2d5-d08a-4d50-9195-bee30a575a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1081</Words>
  <Application>Microsoft Office PowerPoint</Application>
  <PresentationFormat>와이드스크린</PresentationFormat>
  <Paragraphs>151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KoPubWorld돋움체 Bold</vt:lpstr>
      <vt:lpstr>KoPubWorld돋움체 Light</vt:lpstr>
      <vt:lpstr>KoPubWorld돋움체 Medium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정연걸</dc:creator>
  <cp:lastModifiedBy>정연걸</cp:lastModifiedBy>
  <cp:revision>122</cp:revision>
  <dcterms:created xsi:type="dcterms:W3CDTF">2022-04-16T04:28:26Z</dcterms:created>
  <dcterms:modified xsi:type="dcterms:W3CDTF">2022-04-22T01:20:07Z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0x010100C8CF73C49D85864B960599BD04D7B198</vt:lpwstr>
  </property>
</Properties>
</file>