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9" r:id="rId1"/>
    <p:sldMasterId id="2147483953" r:id="rId2"/>
  </p:sldMasterIdLst>
  <p:notesMasterIdLst>
    <p:notesMasterId r:id="rId144"/>
  </p:notesMasterIdLst>
  <p:handoutMasterIdLst>
    <p:handoutMasterId r:id="rId145"/>
  </p:handoutMasterIdLst>
  <p:sldIdLst>
    <p:sldId id="292" r:id="rId3"/>
    <p:sldId id="289" r:id="rId4"/>
    <p:sldId id="414" r:id="rId5"/>
    <p:sldId id="415" r:id="rId6"/>
    <p:sldId id="290" r:id="rId7"/>
    <p:sldId id="291" r:id="rId8"/>
    <p:sldId id="293" r:id="rId9"/>
    <p:sldId id="392" r:id="rId10"/>
    <p:sldId id="294" r:id="rId11"/>
    <p:sldId id="333" r:id="rId12"/>
    <p:sldId id="334" r:id="rId13"/>
    <p:sldId id="335" r:id="rId14"/>
    <p:sldId id="393" r:id="rId15"/>
    <p:sldId id="436" r:id="rId16"/>
    <p:sldId id="397" r:id="rId17"/>
    <p:sldId id="396" r:id="rId18"/>
    <p:sldId id="394" r:id="rId19"/>
    <p:sldId id="395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40" r:id="rId31"/>
    <p:sldId id="305" r:id="rId32"/>
    <p:sldId id="306" r:id="rId33"/>
    <p:sldId id="307" r:id="rId34"/>
    <p:sldId id="416" r:id="rId35"/>
    <p:sldId id="341" r:id="rId36"/>
    <p:sldId id="308" r:id="rId37"/>
    <p:sldId id="309" r:id="rId38"/>
    <p:sldId id="336" r:id="rId39"/>
    <p:sldId id="338" r:id="rId40"/>
    <p:sldId id="337" r:id="rId41"/>
    <p:sldId id="310" r:id="rId42"/>
    <p:sldId id="313" r:id="rId43"/>
    <p:sldId id="417" r:id="rId44"/>
    <p:sldId id="342" r:id="rId45"/>
    <p:sldId id="314" r:id="rId46"/>
    <p:sldId id="344" r:id="rId47"/>
    <p:sldId id="369" r:id="rId48"/>
    <p:sldId id="418" r:id="rId49"/>
    <p:sldId id="385" r:id="rId50"/>
    <p:sldId id="386" r:id="rId51"/>
    <p:sldId id="419" r:id="rId52"/>
    <p:sldId id="346" r:id="rId53"/>
    <p:sldId id="345" r:id="rId54"/>
    <p:sldId id="347" r:id="rId55"/>
    <p:sldId id="348" r:id="rId56"/>
    <p:sldId id="420" r:id="rId57"/>
    <p:sldId id="343" r:id="rId58"/>
    <p:sldId id="339" r:id="rId59"/>
    <p:sldId id="349" r:id="rId60"/>
    <p:sldId id="421" r:id="rId61"/>
    <p:sldId id="350" r:id="rId62"/>
    <p:sldId id="315" r:id="rId63"/>
    <p:sldId id="316" r:id="rId64"/>
    <p:sldId id="317" r:id="rId65"/>
    <p:sldId id="363" r:id="rId66"/>
    <p:sldId id="364" r:id="rId67"/>
    <p:sldId id="365" r:id="rId68"/>
    <p:sldId id="423" r:id="rId69"/>
    <p:sldId id="351" r:id="rId70"/>
    <p:sldId id="352" r:id="rId71"/>
    <p:sldId id="353" r:id="rId72"/>
    <p:sldId id="424" r:id="rId73"/>
    <p:sldId id="425" r:id="rId74"/>
    <p:sldId id="354" r:id="rId75"/>
    <p:sldId id="355" r:id="rId76"/>
    <p:sldId id="356" r:id="rId77"/>
    <p:sldId id="357" r:id="rId78"/>
    <p:sldId id="373" r:id="rId79"/>
    <p:sldId id="401" r:id="rId80"/>
    <p:sldId id="402" r:id="rId81"/>
    <p:sldId id="426" r:id="rId82"/>
    <p:sldId id="358" r:id="rId83"/>
    <p:sldId id="359" r:id="rId84"/>
    <p:sldId id="360" r:id="rId85"/>
    <p:sldId id="427" r:id="rId86"/>
    <p:sldId id="428" r:id="rId87"/>
    <p:sldId id="361" r:id="rId88"/>
    <p:sldId id="322" r:id="rId89"/>
    <p:sldId id="431" r:id="rId90"/>
    <p:sldId id="374" r:id="rId91"/>
    <p:sldId id="429" r:id="rId92"/>
    <p:sldId id="430" r:id="rId93"/>
    <p:sldId id="387" r:id="rId94"/>
    <p:sldId id="388" r:id="rId95"/>
    <p:sldId id="389" r:id="rId96"/>
    <p:sldId id="390" r:id="rId97"/>
    <p:sldId id="391" r:id="rId98"/>
    <p:sldId id="422" r:id="rId99"/>
    <p:sldId id="398" r:id="rId100"/>
    <p:sldId id="399" r:id="rId101"/>
    <p:sldId id="400" r:id="rId102"/>
    <p:sldId id="403" r:id="rId103"/>
    <p:sldId id="408" r:id="rId104"/>
    <p:sldId id="404" r:id="rId105"/>
    <p:sldId id="405" r:id="rId106"/>
    <p:sldId id="406" r:id="rId107"/>
    <p:sldId id="407" r:id="rId108"/>
    <p:sldId id="409" r:id="rId109"/>
    <p:sldId id="410" r:id="rId110"/>
    <p:sldId id="411" r:id="rId111"/>
    <p:sldId id="412" r:id="rId112"/>
    <p:sldId id="413" r:id="rId113"/>
    <p:sldId id="432" r:id="rId114"/>
    <p:sldId id="370" r:id="rId115"/>
    <p:sldId id="371" r:id="rId116"/>
    <p:sldId id="375" r:id="rId117"/>
    <p:sldId id="376" r:id="rId118"/>
    <p:sldId id="377" r:id="rId119"/>
    <p:sldId id="378" r:id="rId120"/>
    <p:sldId id="379" r:id="rId121"/>
    <p:sldId id="381" r:id="rId122"/>
    <p:sldId id="380" r:id="rId123"/>
    <p:sldId id="382" r:id="rId124"/>
    <p:sldId id="383" r:id="rId125"/>
    <p:sldId id="384" r:id="rId126"/>
    <p:sldId id="433" r:id="rId127"/>
    <p:sldId id="362" r:id="rId128"/>
    <p:sldId id="323" r:id="rId129"/>
    <p:sldId id="325" r:id="rId130"/>
    <p:sldId id="327" r:id="rId131"/>
    <p:sldId id="328" r:id="rId132"/>
    <p:sldId id="366" r:id="rId133"/>
    <p:sldId id="324" r:id="rId134"/>
    <p:sldId id="329" r:id="rId135"/>
    <p:sldId id="330" r:id="rId136"/>
    <p:sldId id="367" r:id="rId137"/>
    <p:sldId id="368" r:id="rId138"/>
    <p:sldId id="331" r:id="rId139"/>
    <p:sldId id="332" r:id="rId140"/>
    <p:sldId id="434" r:id="rId141"/>
    <p:sldId id="286" r:id="rId142"/>
    <p:sldId id="435" r:id="rId143"/>
  </p:sldIdLst>
  <p:sldSz cx="12192000" cy="6858000"/>
  <p:notesSz cx="9926638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400"/>
    <a:srgbClr val="009944"/>
    <a:srgbClr val="54BEDC"/>
    <a:srgbClr val="06A4E9"/>
    <a:srgbClr val="000000"/>
    <a:srgbClr val="CCFFFF"/>
    <a:srgbClr val="A6DEF9"/>
    <a:srgbClr val="53B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41" autoAdjust="0"/>
  </p:normalViewPr>
  <p:slideViewPr>
    <p:cSldViewPr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notesMaster" Target="notesMasters/notesMaster1.xml"/><Relationship Id="rId149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88493BC-951E-4D1A-B8B2-A992142EFA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2659FC-00F6-40CE-B733-CBBE1F774D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7D447E-D1D5-419E-9DFB-1B6780D8190B}" type="datetimeFigureOut">
              <a:rPr lang="zh-TW" altLang="en-US"/>
              <a:pPr>
                <a:defRPr/>
              </a:pPr>
              <a:t>2022/6/14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EF1D17-9D40-4419-BD24-5DA9BEE883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280AF1-A648-45F4-9FC4-53A6DD0EE9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215024-323C-4E2D-97C9-DDE9396C672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F561FB4-FFB6-4182-8799-F12910657B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455A33-C3EA-4D96-9BFB-419095FACD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F5C2B78-7E88-4BEE-B631-20DEACA9B28F}" type="datetimeFigureOut">
              <a:rPr lang="zh-TW" altLang="en-US"/>
              <a:pPr>
                <a:defRPr/>
              </a:pPr>
              <a:t>2022/6/14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DB9E2ADD-1A8F-427E-BC7A-1D840D450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ED8A52C-4038-4629-92B2-AA0A31C6E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FD9736-1F5C-4793-8A69-E88F0256A5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DEEDC3-A309-492F-9C04-507491421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fld id="{8F2AAE9F-6B84-42E2-AE6F-9716EC50F7B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52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90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7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79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308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3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98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842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6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4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18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493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2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65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76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82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223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59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594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061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310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0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313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07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10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434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08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6340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25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39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65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78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6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5239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170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3131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1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317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57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89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71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5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2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AAE9F-6B84-42E2-AE6F-9716EC50F7BE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55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頁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87486" y="1412776"/>
            <a:ext cx="10180639" cy="685615"/>
          </a:xfrm>
          <a:prstGeom prst="rect">
            <a:avLst/>
          </a:prstGeom>
        </p:spPr>
        <p:txBody>
          <a:bodyPr/>
          <a:lstStyle>
            <a:lvl1pPr algn="l">
              <a:defRPr kumimoji="0" lang="zh-TW" altLang="en-US" sz="44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2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1487485" y="2276872"/>
            <a:ext cx="10180639" cy="2194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3599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頁尾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711624" y="2780928"/>
            <a:ext cx="6768752" cy="540114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63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內頁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551883"/>
            <a:ext cx="11101670" cy="5760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98" y="1268760"/>
            <a:ext cx="11101672" cy="4752528"/>
          </a:xfrm>
          <a:prstGeom prst="rect">
            <a:avLst/>
          </a:prstGeom>
        </p:spPr>
        <p:txBody>
          <a:bodyPr/>
          <a:lstStyle>
            <a:lvl1pPr marL="2286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>
                <a:latin typeface="+mj-ea"/>
                <a:ea typeface="+mj-ea"/>
              </a:defRPr>
            </a:lvl1pPr>
            <a:lvl2pPr marL="742950" indent="-28575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>
                <a:latin typeface="+mj-ea"/>
                <a:ea typeface="+mj-ea"/>
              </a:defRPr>
            </a:lvl2pPr>
            <a:lvl3pPr marL="11430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>
                <a:latin typeface="+mj-ea"/>
                <a:ea typeface="+mj-ea"/>
              </a:defRPr>
            </a:lvl3pPr>
            <a:lvl4pPr marL="16002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>
                <a:latin typeface="+mj-ea"/>
                <a:ea typeface="+mj-ea"/>
              </a:defRPr>
            </a:lvl4pPr>
            <a:lvl5pPr marL="20574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116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540000" y="551883"/>
            <a:ext cx="11101670" cy="57600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539998" y="1268760"/>
            <a:ext cx="11101672" cy="4752528"/>
          </a:xfrm>
          <a:prstGeom prst="rect">
            <a:avLst/>
          </a:prstGeom>
        </p:spPr>
        <p:txBody>
          <a:bodyPr/>
          <a:lstStyle>
            <a:lvl1pPr marL="2286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>
                <a:latin typeface="+mj-ea"/>
                <a:ea typeface="+mj-ea"/>
              </a:defRPr>
            </a:lvl1pPr>
            <a:lvl2pPr marL="742950" indent="-28575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>
                <a:latin typeface="+mj-ea"/>
                <a:ea typeface="+mj-ea"/>
              </a:defRPr>
            </a:lvl2pPr>
            <a:lvl3pPr marL="11430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>
                <a:latin typeface="+mj-ea"/>
                <a:ea typeface="+mj-ea"/>
              </a:defRPr>
            </a:lvl3pPr>
            <a:lvl4pPr marL="16002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>
                <a:latin typeface="+mj-ea"/>
                <a:ea typeface="+mj-ea"/>
              </a:defRPr>
            </a:lvl4pPr>
            <a:lvl5pPr marL="2057400" indent="-228600" eaLnBrk="1" hangingPunct="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476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插頁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67984" y="2848099"/>
            <a:ext cx="11101670" cy="652909"/>
          </a:xfrm>
          <a:prstGeom prst="rect">
            <a:avLst/>
          </a:prstGeom>
        </p:spPr>
        <p:txBody>
          <a:bodyPr/>
          <a:lstStyle>
            <a:lvl1pPr algn="ctr">
              <a:defRPr kumimoji="0"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文字版面配置區 6"/>
          <p:cNvSpPr>
            <a:spLocks noGrp="1"/>
          </p:cNvSpPr>
          <p:nvPr>
            <p:ph type="body" sz="quarter" idx="11"/>
          </p:nvPr>
        </p:nvSpPr>
        <p:spPr>
          <a:xfrm>
            <a:off x="3094484" y="3533006"/>
            <a:ext cx="6003031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341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插頁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95400" y="2996952"/>
            <a:ext cx="4824411" cy="1050999"/>
          </a:xfrm>
          <a:prstGeom prst="rect">
            <a:avLst/>
          </a:prstGeom>
        </p:spPr>
        <p:txBody>
          <a:bodyPr/>
          <a:lstStyle>
            <a:lvl1pPr algn="ctr">
              <a:defRPr kumimoji="0" lang="zh-TW" altLang="en-US" sz="4000" b="1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6456362" y="908050"/>
            <a:ext cx="5256262" cy="5113238"/>
          </a:xfrm>
          <a:prstGeom prst="rect">
            <a:avLst/>
          </a:prstGeom>
        </p:spPr>
        <p:txBody>
          <a:bodyPr/>
          <a:lstStyle>
            <a:lvl1pPr marL="514350" indent="-514350" eaLnBrk="1" hangingPunct="0">
              <a:buClr>
                <a:schemeClr val="accent1">
                  <a:lumMod val="75000"/>
                </a:schemeClr>
              </a:buClr>
              <a:buFont typeface="+mj-ea"/>
              <a:buAutoNum type="ea1ChtPeriod"/>
              <a:defRPr sz="3200" b="1">
                <a:latin typeface="+mj-ea"/>
                <a:ea typeface="+mj-ea"/>
              </a:defRPr>
            </a:lvl1pPr>
            <a:lvl2pPr marL="914400" indent="-457200" eaLnBrk="1" hangingPunct="0">
              <a:buClr>
                <a:schemeClr val="accent1">
                  <a:lumMod val="75000"/>
                </a:schemeClr>
              </a:buClr>
              <a:buFont typeface="+mj-ea"/>
              <a:buAutoNum type="ea1ChtPeriod"/>
              <a:defRPr sz="2800" b="1">
                <a:latin typeface="+mj-ea"/>
                <a:ea typeface="+mj-ea"/>
              </a:defRPr>
            </a:lvl2pPr>
            <a:lvl3pPr marL="1371600" indent="-457200" eaLnBrk="1" hangingPunct="0">
              <a:buClr>
                <a:schemeClr val="accent1">
                  <a:lumMod val="75000"/>
                </a:schemeClr>
              </a:buClr>
              <a:buFont typeface="+mj-ea"/>
              <a:buAutoNum type="ea1ChtPeriod"/>
              <a:defRPr sz="2400" b="1">
                <a:latin typeface="+mj-ea"/>
                <a:ea typeface="+mj-ea"/>
              </a:defRPr>
            </a:lvl3pPr>
            <a:lvl4pPr marL="1714500" indent="-342900" eaLnBrk="1" hangingPunct="0">
              <a:buClr>
                <a:srgbClr val="06A4E9"/>
              </a:buClr>
              <a:buFont typeface="Wingdings" panose="05000000000000000000" pitchFamily="2" charset="2"/>
              <a:buChar char="l"/>
              <a:defRPr sz="1800">
                <a:latin typeface="+mj-ea"/>
                <a:ea typeface="+mj-ea"/>
              </a:defRPr>
            </a:lvl4pPr>
            <a:lvl5pPr marL="2171700" indent="-342900" eaLnBrk="1" hangingPunct="0">
              <a:buClr>
                <a:srgbClr val="06A4E9"/>
              </a:buClr>
              <a:buFont typeface="Wingdings" panose="05000000000000000000" pitchFamily="2" charset="2"/>
              <a:buChar char="l"/>
              <a:defRPr sz="18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48196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8DFC081-7E1C-44EE-97FF-1E21086FCADE}"/>
              </a:ext>
            </a:extLst>
          </p:cNvPr>
          <p:cNvSpPr txBox="1">
            <a:spLocks/>
          </p:cNvSpPr>
          <p:nvPr/>
        </p:nvSpPr>
        <p:spPr>
          <a:xfrm>
            <a:off x="546100" y="6240463"/>
            <a:ext cx="647700" cy="282575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91028D-A4BA-4C29-BE37-BC0D6D98B816}" type="slidenum">
              <a:rPr lang="zh-TW" altLang="en-US" sz="1100">
                <a:solidFill>
                  <a:srgbClr val="595959"/>
                </a:solidFill>
                <a:ea typeface="微軟正黑體" panose="020B0604030504040204" pitchFamily="34" charset="-120"/>
              </a:rPr>
              <a:pPr eaLnBrk="1" hangingPunct="1"/>
              <a:t>‹#›</a:t>
            </a:fld>
            <a:endParaRPr lang="zh-TW" altLang="en-US" sz="1100">
              <a:solidFill>
                <a:srgbClr val="595959"/>
              </a:solidFill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github.com/git-for-windows/git/releases/download/v2.34.1.windows.1/Git-2.34.1-64-bit.ex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download.tortoisegit.org/tgit/2.12.0.0/TortoiseGit-2.12.0.0-64bit.ms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cdist2.perforce.com/perforce/r22.1/bin.ntx64/p4vinst64.ms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9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slide" Target="slide60.xml"/><Relationship Id="rId18" Type="http://schemas.openxmlformats.org/officeDocument/2006/relationships/slide" Target="slide98.xml"/><Relationship Id="rId3" Type="http://schemas.openxmlformats.org/officeDocument/2006/relationships/slide" Target="slide15.xml"/><Relationship Id="rId21" Type="http://schemas.openxmlformats.org/officeDocument/2006/relationships/slide" Target="slide126.xml"/><Relationship Id="rId7" Type="http://schemas.openxmlformats.org/officeDocument/2006/relationships/slide" Target="slide34.xml"/><Relationship Id="rId12" Type="http://schemas.openxmlformats.org/officeDocument/2006/relationships/slide" Target="slide56.xml"/><Relationship Id="rId17" Type="http://schemas.openxmlformats.org/officeDocument/2006/relationships/slide" Target="slide86.xml"/><Relationship Id="rId2" Type="http://schemas.openxmlformats.org/officeDocument/2006/relationships/slide" Target="slide5.xml"/><Relationship Id="rId16" Type="http://schemas.openxmlformats.org/officeDocument/2006/relationships/slide" Target="slide81.xml"/><Relationship Id="rId20" Type="http://schemas.openxmlformats.org/officeDocument/2006/relationships/slide" Target="slide11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9.xml"/><Relationship Id="rId11" Type="http://schemas.openxmlformats.org/officeDocument/2006/relationships/slide" Target="slide92.xml"/><Relationship Id="rId5" Type="http://schemas.openxmlformats.org/officeDocument/2006/relationships/slide" Target="slide28.xml"/><Relationship Id="rId15" Type="http://schemas.openxmlformats.org/officeDocument/2006/relationships/slide" Target="slide73.xml"/><Relationship Id="rId10" Type="http://schemas.openxmlformats.org/officeDocument/2006/relationships/slide" Target="slide51.xml"/><Relationship Id="rId19" Type="http://schemas.openxmlformats.org/officeDocument/2006/relationships/slide" Target="slide113.xml"/><Relationship Id="rId4" Type="http://schemas.openxmlformats.org/officeDocument/2006/relationships/slide" Target="slide19.xml"/><Relationship Id="rId9" Type="http://schemas.openxmlformats.org/officeDocument/2006/relationships/slide" Target="slide48.xml"/><Relationship Id="rId14" Type="http://schemas.openxmlformats.org/officeDocument/2006/relationships/slide" Target="slide6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hiwintw.webex.com/hiwintw/j.php?MTID=m3d22259fe1b80c2c9aaa560d8574ba01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gitlab-training.hiwin.tw/root/practice-project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HIWIN.TW\DFS\open_setup\g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file:///\\HIWIN.TW\DFS\open_setup\Tortois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file:///\\Hiwin.tw\dfs\open_setup\P4Merg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54BF70D3-A756-404B-9EE8-58C58B2D7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7488" y="1412875"/>
            <a:ext cx="10180637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Git</a:t>
            </a:r>
            <a:r>
              <a:rPr lang="zh-TW" altLang="en-US" dirty="0">
                <a:solidFill>
                  <a:srgbClr val="000000"/>
                </a:solidFill>
              </a:rPr>
              <a:t>程式版本控制</a:t>
            </a:r>
            <a:endParaRPr lang="zh-TW" altLang="en-US" dirty="0"/>
          </a:p>
        </p:txBody>
      </p:sp>
      <p:sp>
        <p:nvSpPr>
          <p:cNvPr id="8195" name="文字版面配置區 2">
            <a:extLst>
              <a:ext uri="{FF2B5EF4-FFF2-40B4-BE49-F238E27FC236}">
                <a16:creationId xmlns:a16="http://schemas.microsoft.com/office/drawing/2014/main" id="{356D9DAD-A6BF-4EC9-BFBA-964DDC99257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487488" y="2276475"/>
            <a:ext cx="10180637" cy="2195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750"/>
              </a:spcBef>
            </a:pPr>
            <a:r>
              <a:rPr lang="zh-TW" altLang="en-US" b="1" dirty="0">
                <a:solidFill>
                  <a:srgbClr val="000000"/>
                </a:solidFill>
              </a:rPr>
              <a:t>上銀科技股份有限公司</a:t>
            </a:r>
            <a:endParaRPr lang="en-US" altLang="zh-TW" b="1" dirty="0">
              <a:solidFill>
                <a:srgbClr val="000000"/>
              </a:solidFill>
            </a:endParaRPr>
          </a:p>
          <a:p>
            <a:pPr>
              <a:spcBef>
                <a:spcPts val="750"/>
              </a:spcBef>
            </a:pPr>
            <a:r>
              <a:rPr lang="zh-TW" altLang="en-US" dirty="0">
                <a:solidFill>
                  <a:srgbClr val="000000"/>
                </a:solidFill>
              </a:rPr>
              <a:t>簡報人：資訊二部四組 吳俊青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spcBef>
                <a:spcPts val="750"/>
              </a:spcBef>
            </a:pPr>
            <a:r>
              <a:rPr lang="zh-TW" altLang="en-US" dirty="0">
                <a:solidFill>
                  <a:srgbClr val="000000"/>
                </a:solidFill>
              </a:rPr>
              <a:t>日　期：</a:t>
            </a:r>
            <a:r>
              <a:rPr lang="en-US" altLang="zh-TW" dirty="0">
                <a:solidFill>
                  <a:srgbClr val="000000"/>
                </a:solidFill>
              </a:rPr>
              <a:t>2022.06.18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Git</a:t>
            </a:r>
            <a:r>
              <a:rPr lang="zh-TW" altLang="en-US" dirty="0"/>
              <a:t>環境架設</a:t>
            </a:r>
            <a:r>
              <a:rPr lang="en-US" altLang="zh-TW" dirty="0"/>
              <a:t>(</a:t>
            </a:r>
            <a:r>
              <a:rPr lang="zh-TW" altLang="en-US" dirty="0"/>
              <a:t>公司外部</a:t>
            </a:r>
            <a:r>
              <a:rPr lang="en-US" altLang="zh-TW" dirty="0"/>
              <a:t>)</a:t>
            </a:r>
            <a:br>
              <a:rPr lang="zh-TW" altLang="en-US" dirty="0"/>
            </a:br>
            <a:endParaRPr dirty="0"/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180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860231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全部以要合併進目前</a:t>
            </a:r>
            <a:r>
              <a:rPr lang="en-US" altLang="zh-TW" dirty="0"/>
              <a:t>Branch</a:t>
            </a:r>
            <a:r>
              <a:rPr lang="zh-TW" altLang="en-US" dirty="0"/>
              <a:t>的變更為主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選擇此選項即會自動以該方式進行衝突的解除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988332-03A5-80E8-6653-163C95701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3" y="1196752"/>
            <a:ext cx="4801270" cy="47345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224AD7-F1CF-86CF-15A2-1364EF25599D}"/>
              </a:ext>
            </a:extLst>
          </p:cNvPr>
          <p:cNvSpPr/>
          <p:nvPr/>
        </p:nvSpPr>
        <p:spPr>
          <a:xfrm>
            <a:off x="7608168" y="1988841"/>
            <a:ext cx="363084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454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860231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全部以目前</a:t>
            </a:r>
            <a:r>
              <a:rPr lang="en-US" altLang="zh-TW" dirty="0"/>
              <a:t>Branch</a:t>
            </a:r>
            <a:r>
              <a:rPr lang="zh-TW" altLang="en-US" dirty="0"/>
              <a:t>最新狀態為主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選擇此選項即會自動以該方式進行衝突的解除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988332-03A5-80E8-6653-163C95701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3" y="1196752"/>
            <a:ext cx="4801270" cy="47345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224AD7-F1CF-86CF-15A2-1364EF25599D}"/>
              </a:ext>
            </a:extLst>
          </p:cNvPr>
          <p:cNvSpPr/>
          <p:nvPr/>
        </p:nvSpPr>
        <p:spPr>
          <a:xfrm>
            <a:off x="7608168" y="2204864"/>
            <a:ext cx="208823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15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860231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雙擊衝突檔案即可開啟解衝突畫面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也可透過</a:t>
            </a:r>
            <a:r>
              <a:rPr lang="en-US" altLang="zh-TW" dirty="0"/>
              <a:t>Edit conflicts</a:t>
            </a:r>
            <a:r>
              <a:rPr lang="zh-TW" altLang="en-US" dirty="0"/>
              <a:t>來解除衝突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988332-03A5-80E8-6653-163C95701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3" y="1196752"/>
            <a:ext cx="4801270" cy="47345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224AD7-F1CF-86CF-15A2-1364EF25599D}"/>
              </a:ext>
            </a:extLst>
          </p:cNvPr>
          <p:cNvSpPr/>
          <p:nvPr/>
        </p:nvSpPr>
        <p:spPr>
          <a:xfrm>
            <a:off x="7608168" y="1556792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132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81117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2800" dirty="0"/>
              <a:t>解決衝突</a:t>
            </a:r>
            <a:r>
              <a:rPr lang="en-US" altLang="zh-TW" sz="2800" dirty="0"/>
              <a:t>(Resolve)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2" y="56795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左側為</a:t>
            </a:r>
            <a:r>
              <a:rPr lang="en-US" altLang="zh-TW" dirty="0"/>
              <a:t>Remote</a:t>
            </a:r>
            <a:r>
              <a:rPr lang="zh-TW" altLang="en-US" dirty="0"/>
              <a:t>，通常為本次合併進入的變更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B95D9FC-A76A-B439-EA1A-930FDC335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48130"/>
            <a:ext cx="10848528" cy="48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3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81117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2800" dirty="0"/>
              <a:t>解決衝突</a:t>
            </a:r>
            <a:r>
              <a:rPr lang="en-US" altLang="zh-TW" sz="2800" dirty="0"/>
              <a:t>(Resolve)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2" y="56795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右側為</a:t>
            </a:r>
            <a:r>
              <a:rPr lang="en-US" altLang="zh-TW" dirty="0"/>
              <a:t>Local</a:t>
            </a:r>
            <a:r>
              <a:rPr lang="zh-TW" altLang="en-US" dirty="0"/>
              <a:t>，通常為目前</a:t>
            </a:r>
            <a:r>
              <a:rPr lang="en-US" altLang="zh-TW" dirty="0"/>
              <a:t>Branch</a:t>
            </a:r>
            <a:r>
              <a:rPr lang="zh-TW" altLang="en-US" dirty="0"/>
              <a:t>最後的變更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B95D9FC-A76A-B439-EA1A-930FDC335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48130"/>
            <a:ext cx="10848528" cy="48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45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81117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2800" dirty="0"/>
              <a:t>解決衝突</a:t>
            </a:r>
            <a:r>
              <a:rPr lang="en-US" altLang="zh-TW" sz="2800" dirty="0"/>
              <a:t>(Resolve)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2" y="56795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中間為</a:t>
            </a:r>
            <a:r>
              <a:rPr lang="en-US" altLang="zh-TW" dirty="0"/>
              <a:t>Base</a:t>
            </a:r>
            <a:r>
              <a:rPr lang="zh-TW" altLang="en-US" dirty="0"/>
              <a:t>，通常為目前</a:t>
            </a:r>
            <a:r>
              <a:rPr lang="en-US" altLang="zh-TW" dirty="0"/>
              <a:t>Branch</a:t>
            </a:r>
            <a:r>
              <a:rPr lang="zh-TW" altLang="en-US" dirty="0"/>
              <a:t>最後變更的前一版次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B95D9FC-A76A-B439-EA1A-930FDC335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48130"/>
            <a:ext cx="10848528" cy="48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9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81117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2800" dirty="0"/>
              <a:t>解決衝突</a:t>
            </a:r>
            <a:r>
              <a:rPr lang="en-US" altLang="zh-TW" sz="2800" dirty="0"/>
              <a:t>(Resolve)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2" y="56795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可於下方畫面直接進行修改，以修改內容做為合併的結果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B95D9FC-A76A-B439-EA1A-930FDC335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48130"/>
            <a:ext cx="10848528" cy="48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04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81117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2800" dirty="0"/>
              <a:t>解決衝突</a:t>
            </a:r>
            <a:r>
              <a:rPr lang="en-US" altLang="zh-TW" sz="2800" dirty="0"/>
              <a:t>(Resolve)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2" y="56795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可選擇圖示以決定要取用哪個種類的變更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B95D9FC-A76A-B439-EA1A-930FDC335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48130"/>
            <a:ext cx="10848528" cy="48152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5D62EB3-95E0-01CD-B116-47F90D59F8DE}"/>
              </a:ext>
            </a:extLst>
          </p:cNvPr>
          <p:cNvSpPr/>
          <p:nvPr/>
        </p:nvSpPr>
        <p:spPr>
          <a:xfrm>
            <a:off x="10704512" y="4005064"/>
            <a:ext cx="65650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4139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81117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2800" dirty="0"/>
              <a:t>解決衝突</a:t>
            </a:r>
            <a:r>
              <a:rPr lang="en-US" altLang="zh-TW" sz="2800" dirty="0"/>
              <a:t>(Resolve)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2" y="56795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選擇</a:t>
            </a:r>
            <a:r>
              <a:rPr lang="en-US" altLang="zh-TW" dirty="0"/>
              <a:t>Remote</a:t>
            </a:r>
            <a:r>
              <a:rPr lang="zh-TW" altLang="en-US" dirty="0"/>
              <a:t>的變更，將會僅保留</a:t>
            </a:r>
            <a:r>
              <a:rPr lang="en-US" altLang="zh-TW" dirty="0"/>
              <a:t>Remote</a:t>
            </a:r>
            <a:r>
              <a:rPr lang="zh-TW" altLang="en-US" dirty="0"/>
              <a:t>的變更，反之則是其他選項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F69DDEE-E710-498B-1821-8056D4D0B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" y="1772816"/>
            <a:ext cx="12192000" cy="38638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FEE345D-EC3C-A106-2EC5-2A545F3138DE}"/>
              </a:ext>
            </a:extLst>
          </p:cNvPr>
          <p:cNvSpPr/>
          <p:nvPr/>
        </p:nvSpPr>
        <p:spPr>
          <a:xfrm>
            <a:off x="11576298" y="4667143"/>
            <a:ext cx="65650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2872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81117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2800" dirty="0"/>
              <a:t>解決衝突</a:t>
            </a:r>
            <a:r>
              <a:rPr lang="en-US" altLang="zh-TW" sz="2800" dirty="0"/>
              <a:t>(Resolve)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2" y="56795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根據上述方法解除完衝突內容後，即可存檔並關閉此畫面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F69DDEE-E710-498B-1821-8056D4D0B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" y="1772816"/>
            <a:ext cx="12192000" cy="38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zh-TW" altLang="en-US" dirty="0"/>
              <a:t>公司外部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安裝檔下載路徑：</a:t>
            </a:r>
            <a:r>
              <a:rPr lang="en-US" altLang="zh-TW" dirty="0">
                <a:hlinkClick r:id="rId2"/>
              </a:rPr>
              <a:t>Git</a:t>
            </a:r>
            <a:r>
              <a:rPr lang="zh-TW" altLang="en-US" dirty="0">
                <a:hlinkClick r:id="rId2"/>
              </a:rPr>
              <a:t>安裝檔</a:t>
            </a:r>
            <a:r>
              <a:rPr lang="en-US" altLang="zh-TW" dirty="0">
                <a:hlinkClick r:id="rId2"/>
              </a:rPr>
              <a:t>(2.34.1)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安裝時無須調整任何設定，只需全以下一步完成安裝即可。</a:t>
            </a:r>
            <a:endParaRPr lang="en-US" altLang="zh-TW" dirty="0"/>
          </a:p>
          <a:p>
            <a:pPr>
              <a:defRPr/>
            </a:pPr>
            <a:r>
              <a:rPr lang="en-US" altLang="zh-TW" sz="1800" dirty="0"/>
              <a:t>https://github.com/git-for-windows/git/releases/download/v2.34.1.windows.1/Git-2.34.1-64-bit.exe</a:t>
            </a:r>
            <a:endParaRPr lang="zh-TW" altLang="en-US" sz="1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6F739-C773-7F2D-CE16-9059792D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28" y="2924944"/>
            <a:ext cx="419634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6059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860231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衝突修改完成後，請點選</a:t>
            </a:r>
            <a:r>
              <a:rPr lang="en-US" altLang="zh-TW" dirty="0"/>
              <a:t>Resolved</a:t>
            </a:r>
            <a:r>
              <a:rPr lang="zh-TW" altLang="en-US" dirty="0"/>
              <a:t>已完成衝突解決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完成後該檔案的衝突狀況就會解除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988332-03A5-80E8-6653-163C95701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583" y="1196752"/>
            <a:ext cx="4801270" cy="473458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224AD7-F1CF-86CF-15A2-1364EF25599D}"/>
              </a:ext>
            </a:extLst>
          </p:cNvPr>
          <p:cNvSpPr/>
          <p:nvPr/>
        </p:nvSpPr>
        <p:spPr>
          <a:xfrm>
            <a:off x="7608168" y="1772816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97A3097-F836-33DD-7229-9EFC8A744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12" y="5073971"/>
            <a:ext cx="516327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15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dirty="0"/>
              <a:t>P4Merge</a:t>
            </a:r>
            <a:r>
              <a:rPr lang="zh-TW" altLang="en-US" dirty="0"/>
              <a:t>快速尋找衝突或變更方法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TW" dirty="0"/>
              <a:t>Ctrl</a:t>
            </a:r>
            <a:r>
              <a:rPr lang="zh-TW" altLang="en-US" dirty="0"/>
              <a:t>按住加上上方數字鍵</a:t>
            </a:r>
            <a:r>
              <a:rPr lang="en-US" altLang="zh-TW" dirty="0"/>
              <a:t>1</a:t>
            </a:r>
            <a:r>
              <a:rPr lang="zh-TW" altLang="en-US" dirty="0"/>
              <a:t>：往上尋找變更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TW" dirty="0"/>
              <a:t>Ctrl</a:t>
            </a:r>
            <a:r>
              <a:rPr lang="zh-TW" altLang="en-US" dirty="0"/>
              <a:t>按住加上上方數字鍵</a:t>
            </a:r>
            <a:r>
              <a:rPr lang="en-US" altLang="zh-TW" dirty="0"/>
              <a:t>2</a:t>
            </a:r>
            <a:r>
              <a:rPr lang="zh-TW" altLang="en-US" dirty="0"/>
              <a:t>：往下尋找變更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TW" dirty="0"/>
              <a:t>Ctrl</a:t>
            </a:r>
            <a:r>
              <a:rPr lang="zh-TW" altLang="en-US" dirty="0"/>
              <a:t>按住加上上方數字鍵</a:t>
            </a:r>
            <a:r>
              <a:rPr lang="en-US" altLang="zh-TW" dirty="0"/>
              <a:t>3</a:t>
            </a:r>
            <a:r>
              <a:rPr lang="zh-TW" altLang="en-US" dirty="0"/>
              <a:t>：往上尋找衝突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TW" dirty="0"/>
              <a:t>Ctrl</a:t>
            </a:r>
            <a:r>
              <a:rPr lang="zh-TW" altLang="en-US" dirty="0"/>
              <a:t>按住加上上方數字鍵</a:t>
            </a:r>
            <a:r>
              <a:rPr lang="en-US" altLang="zh-TW" dirty="0"/>
              <a:t>4</a:t>
            </a:r>
            <a:r>
              <a:rPr lang="zh-TW" altLang="en-US" dirty="0"/>
              <a:t>：往下尋找衝突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40131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928648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請切換至</a:t>
            </a:r>
            <a:r>
              <a:rPr lang="en-US" altLang="zh-TW" dirty="0"/>
              <a:t>Conflict-2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</a:t>
            </a:r>
            <a:r>
              <a:rPr lang="en-US" altLang="zh-TW" dirty="0"/>
              <a:t>Pull Conflict-1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完成衝突解除後，請於專案中右鍵點選</a:t>
            </a:r>
            <a:r>
              <a:rPr lang="en-US" altLang="zh-TW" dirty="0"/>
              <a:t>Abort</a:t>
            </a:r>
            <a:r>
              <a:rPr lang="zh-TW" altLang="en-US" dirty="0"/>
              <a:t> </a:t>
            </a:r>
            <a:r>
              <a:rPr lang="en-US" altLang="zh-TW" dirty="0"/>
              <a:t>Merge</a:t>
            </a:r>
            <a:r>
              <a:rPr lang="zh-TW" altLang="en-US" dirty="0"/>
              <a:t>，並重新</a:t>
            </a:r>
            <a:r>
              <a:rPr lang="en-US" altLang="zh-TW" dirty="0"/>
              <a:t>Pull</a:t>
            </a:r>
            <a:r>
              <a:rPr lang="zh-TW" altLang="en-US" dirty="0"/>
              <a:t>即可再次嘗試解決衝突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請嘗試根據以下順序嘗試教學的三種解除衝突方式，並觀察變更是否不同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使用</a:t>
            </a:r>
            <a:r>
              <a:rPr lang="en-US" altLang="zh-TW" dirty="0"/>
              <a:t>P4Merge</a:t>
            </a:r>
            <a:r>
              <a:rPr lang="zh-TW" altLang="en-US" dirty="0"/>
              <a:t>進行衝突內容手動合併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全部以要合併進目前</a:t>
            </a:r>
            <a:r>
              <a:rPr lang="en-US" altLang="zh-TW" dirty="0"/>
              <a:t>Branch</a:t>
            </a:r>
            <a:r>
              <a:rPr lang="zh-TW" altLang="en-US" dirty="0"/>
              <a:t>的變更為主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全部以目前</a:t>
            </a:r>
            <a:r>
              <a:rPr lang="en-US" altLang="zh-TW" dirty="0"/>
              <a:t>Branch</a:t>
            </a:r>
            <a:r>
              <a:rPr lang="zh-TW" altLang="en-US" dirty="0"/>
              <a:t>最新狀態為主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98975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4" y="2847975"/>
            <a:ext cx="11216307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將特定的</a:t>
            </a:r>
            <a:r>
              <a:rPr lang="en-US" altLang="zh-TW" dirty="0"/>
              <a:t>Commit</a:t>
            </a:r>
            <a:r>
              <a:rPr lang="zh-TW" altLang="en-US" dirty="0"/>
              <a:t>紀錄移動到目前</a:t>
            </a:r>
            <a:r>
              <a:rPr lang="en-US" altLang="zh-TW" dirty="0"/>
              <a:t>Branch</a:t>
            </a:r>
            <a:br>
              <a:rPr lang="en-US" altLang="zh-TW" dirty="0"/>
            </a:br>
            <a:r>
              <a:rPr lang="en-US" altLang="zh-TW" dirty="0"/>
              <a:t>(Cherry Pick)</a:t>
            </a:r>
          </a:p>
        </p:txBody>
      </p:sp>
    </p:spTree>
    <p:extLst>
      <p:ext uri="{BB962C8B-B14F-4D97-AF65-F5344CB8AC3E}">
        <p14:creationId xmlns:p14="http://schemas.microsoft.com/office/powerpoint/2010/main" val="9325348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將特定的</a:t>
            </a:r>
            <a:r>
              <a:rPr lang="en-US" altLang="zh-TW" sz="3600" dirty="0"/>
              <a:t>Commit</a:t>
            </a:r>
            <a:r>
              <a:rPr lang="zh-TW" altLang="en-US" sz="3600" dirty="0"/>
              <a:t>紀錄移動到目前</a:t>
            </a:r>
            <a:r>
              <a:rPr lang="en-US" altLang="zh-TW" sz="3600" dirty="0"/>
              <a:t>Branch(Cherry Pick)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如果要將特定的</a:t>
            </a:r>
            <a:r>
              <a:rPr lang="en-US" altLang="zh-TW" dirty="0"/>
              <a:t>Commit</a:t>
            </a:r>
            <a:r>
              <a:rPr lang="zh-TW" altLang="en-US" dirty="0"/>
              <a:t>紀錄移動到目前</a:t>
            </a:r>
            <a:r>
              <a:rPr lang="en-US" altLang="zh-TW" dirty="0"/>
              <a:t>Branch</a:t>
            </a:r>
            <a:r>
              <a:rPr lang="zh-TW" altLang="en-US" dirty="0"/>
              <a:t>，必須至想要取得的</a:t>
            </a:r>
            <a:r>
              <a:rPr lang="en-US" altLang="zh-TW" dirty="0"/>
              <a:t>Commit</a:t>
            </a:r>
            <a:r>
              <a:rPr lang="zh-TW" altLang="en-US" dirty="0"/>
              <a:t>紀錄清單中點選右鍵以啟動</a:t>
            </a:r>
            <a:r>
              <a:rPr lang="en-US" altLang="zh-TW" dirty="0"/>
              <a:t>Cherry Pick</a:t>
            </a:r>
            <a:r>
              <a:rPr lang="zh-TW" altLang="en-US" dirty="0"/>
              <a:t>流程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可多選</a:t>
            </a:r>
            <a:r>
              <a:rPr lang="en-US" altLang="zh-TW" dirty="0"/>
              <a:t>Commit</a:t>
            </a:r>
            <a:r>
              <a:rPr lang="zh-TW" altLang="en-US" dirty="0"/>
              <a:t>紀錄並於其中一個</a:t>
            </a:r>
            <a:r>
              <a:rPr lang="en-US" altLang="zh-TW" dirty="0"/>
              <a:t>Commit</a:t>
            </a:r>
            <a:r>
              <a:rPr lang="zh-TW" altLang="en-US" dirty="0"/>
              <a:t>點選右鍵以啟動流程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B47D921-331A-7FD2-E3A6-00D6CCDBF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804532"/>
            <a:ext cx="4910674" cy="34327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7C9D783-17D9-C653-9BF8-11E6BFD27668}"/>
              </a:ext>
            </a:extLst>
          </p:cNvPr>
          <p:cNvSpPr/>
          <p:nvPr/>
        </p:nvSpPr>
        <p:spPr>
          <a:xfrm>
            <a:off x="9278482" y="5198628"/>
            <a:ext cx="1772337" cy="360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B35F1687-C275-26FC-7983-AFAA56DE1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759501"/>
            <a:ext cx="6049219" cy="140037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66A46E-BE96-97FF-0236-1F8673F826A3}"/>
              </a:ext>
            </a:extLst>
          </p:cNvPr>
          <p:cNvSpPr/>
          <p:nvPr/>
        </p:nvSpPr>
        <p:spPr>
          <a:xfrm>
            <a:off x="3549301" y="5301208"/>
            <a:ext cx="2073091" cy="343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7078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將特定的</a:t>
            </a:r>
            <a:r>
              <a:rPr lang="en-US" altLang="zh-TW" sz="3600" dirty="0"/>
              <a:t>Commit</a:t>
            </a:r>
            <a:r>
              <a:rPr lang="zh-TW" altLang="en-US" sz="3600" dirty="0"/>
              <a:t>紀錄移動到目前</a:t>
            </a:r>
            <a:r>
              <a:rPr lang="en-US" altLang="zh-TW" sz="3600" dirty="0"/>
              <a:t>Branch(Cherry Pick)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E624CAD2-33FC-D077-8C31-CA0F8301A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16" y="2355550"/>
            <a:ext cx="5974168" cy="3864115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466A46E-BE96-97FF-0236-1F8673F826A3}"/>
              </a:ext>
            </a:extLst>
          </p:cNvPr>
          <p:cNvSpPr/>
          <p:nvPr/>
        </p:nvSpPr>
        <p:spPr>
          <a:xfrm>
            <a:off x="3108916" y="2852936"/>
            <a:ext cx="5939412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8">
            <a:extLst>
              <a:ext uri="{FF2B5EF4-FFF2-40B4-BE49-F238E27FC236}">
                <a16:creationId xmlns:a16="http://schemas.microsoft.com/office/drawing/2014/main" id="{642B5693-7C96-A79D-FC0A-7BAEF2D9ADEF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11809312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可再次確認選取的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紀錄，並且可於此次流程中再次決定是否要取得該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</a:t>
            </a: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56477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將特定的</a:t>
            </a:r>
            <a:r>
              <a:rPr lang="en-US" altLang="zh-TW" sz="3600" dirty="0"/>
              <a:t>Commit</a:t>
            </a:r>
            <a:r>
              <a:rPr lang="zh-TW" altLang="en-US" sz="3600" dirty="0"/>
              <a:t>紀錄移動到目前</a:t>
            </a:r>
            <a:r>
              <a:rPr lang="en-US" altLang="zh-TW" sz="3600" dirty="0"/>
              <a:t>Branch(Cherry Pick)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內容版面配置區 8">
            <a:extLst>
              <a:ext uri="{FF2B5EF4-FFF2-40B4-BE49-F238E27FC236}">
                <a16:creationId xmlns:a16="http://schemas.microsoft.com/office/drawing/2014/main" id="{642B5693-7C96-A79D-FC0A-7BAEF2D9ADEF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11809312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點選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紀錄可以再次查看其中的修改內容</a:t>
            </a:r>
            <a:endParaRPr kumimoji="0" lang="en-US" altLang="zh-TW" dirty="0"/>
          </a:p>
        </p:txBody>
      </p:sp>
      <p:pic>
        <p:nvPicPr>
          <p:cNvPr id="8" name="內容版面配置區 7" descr="一張含有 文字 的圖片&#10;&#10;自動產生的描述">
            <a:extLst>
              <a:ext uri="{FF2B5EF4-FFF2-40B4-BE49-F238E27FC236}">
                <a16:creationId xmlns:a16="http://schemas.microsoft.com/office/drawing/2014/main" id="{4FA3F186-81FB-CA34-5341-DBB7A6CC7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9" y="1828670"/>
            <a:ext cx="6768752" cy="4374565"/>
          </a:xfr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D98C02C-5E87-931C-6170-B71C2EAB977B}"/>
              </a:ext>
            </a:extLst>
          </p:cNvPr>
          <p:cNvSpPr/>
          <p:nvPr/>
        </p:nvSpPr>
        <p:spPr>
          <a:xfrm>
            <a:off x="2315581" y="3861048"/>
            <a:ext cx="7272808" cy="1872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1292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將特定的</a:t>
            </a:r>
            <a:r>
              <a:rPr lang="en-US" altLang="zh-TW" sz="3600" dirty="0"/>
              <a:t>Commit</a:t>
            </a:r>
            <a:r>
              <a:rPr lang="zh-TW" altLang="en-US" sz="3600" dirty="0"/>
              <a:t>紀錄移動到目前</a:t>
            </a:r>
            <a:r>
              <a:rPr lang="en-US" altLang="zh-TW" sz="3600" dirty="0"/>
              <a:t>Branch(Cherry Pick)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內容版面配置區 8">
            <a:extLst>
              <a:ext uri="{FF2B5EF4-FFF2-40B4-BE49-F238E27FC236}">
                <a16:creationId xmlns:a16="http://schemas.microsoft.com/office/drawing/2014/main" id="{642B5693-7C96-A79D-FC0A-7BAEF2D9ADEF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8469775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特定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中點選右鍵可改變要對此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執行的內容</a:t>
            </a:r>
            <a:endParaRPr kumimoji="0"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en-US" altLang="zh-TW" dirty="0"/>
              <a:t>Pick:</a:t>
            </a:r>
            <a:r>
              <a:rPr kumimoji="0" lang="zh-TW" altLang="en-US" dirty="0"/>
              <a:t>在本次</a:t>
            </a:r>
            <a:r>
              <a:rPr kumimoji="0" lang="en-US" altLang="zh-TW" dirty="0"/>
              <a:t>Cherry Pick</a:t>
            </a:r>
            <a:r>
              <a:rPr kumimoji="0" lang="zh-TW" altLang="en-US" dirty="0"/>
              <a:t>中直接複製該</a:t>
            </a:r>
            <a:r>
              <a:rPr kumimoji="0" lang="en-US" altLang="zh-TW" dirty="0"/>
              <a:t>Commit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en-US" altLang="zh-TW" dirty="0"/>
              <a:t>Squash:</a:t>
            </a:r>
            <a:r>
              <a:rPr kumimoji="0" lang="zh-TW" altLang="en-US" dirty="0"/>
              <a:t>會與前一個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進行合併</a:t>
            </a:r>
            <a:r>
              <a:rPr kumimoji="0" lang="en-US" altLang="zh-TW" dirty="0"/>
              <a:t>Commit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en-US" altLang="zh-TW" dirty="0"/>
              <a:t>Edit:</a:t>
            </a:r>
            <a:r>
              <a:rPr kumimoji="0" lang="zh-TW" altLang="en-US" dirty="0"/>
              <a:t>可以再次修改此次抓取的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訊息</a:t>
            </a:r>
            <a:endParaRPr kumimoji="0"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en-US" altLang="zh-TW" dirty="0"/>
              <a:t>Skip:</a:t>
            </a:r>
            <a:r>
              <a:rPr kumimoji="0" lang="zh-TW" altLang="en-US" dirty="0"/>
              <a:t>於此次</a:t>
            </a:r>
            <a:r>
              <a:rPr kumimoji="0" lang="en-US" altLang="zh-TW" dirty="0"/>
              <a:t>Cherry Pick</a:t>
            </a:r>
            <a:r>
              <a:rPr kumimoji="0" lang="zh-TW" altLang="en-US" dirty="0"/>
              <a:t>直接忽略</a:t>
            </a:r>
            <a:endParaRPr kumimoji="0" lang="en-US" altLang="zh-TW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5756165-D99E-F4AF-5FCD-0EE14A16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27" y="1283641"/>
            <a:ext cx="2905530" cy="4477375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61300C6-616A-F9C8-8D9C-99E9D8B1D741}"/>
              </a:ext>
            </a:extLst>
          </p:cNvPr>
          <p:cNvSpPr/>
          <p:nvPr/>
        </p:nvSpPr>
        <p:spPr>
          <a:xfrm>
            <a:off x="8976320" y="1784452"/>
            <a:ext cx="1944216" cy="924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7137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將特定的</a:t>
            </a:r>
            <a:r>
              <a:rPr lang="en-US" altLang="zh-TW" sz="3600" dirty="0"/>
              <a:t>Commit</a:t>
            </a:r>
            <a:r>
              <a:rPr lang="zh-TW" altLang="en-US" sz="3600" dirty="0"/>
              <a:t>紀錄移動到目前</a:t>
            </a:r>
            <a:r>
              <a:rPr lang="en-US" altLang="zh-TW" sz="3600" dirty="0"/>
              <a:t>Branch(Cherry Pick)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內容版面配置區 8">
            <a:extLst>
              <a:ext uri="{FF2B5EF4-FFF2-40B4-BE49-F238E27FC236}">
                <a16:creationId xmlns:a16="http://schemas.microsoft.com/office/drawing/2014/main" id="{642B5693-7C96-A79D-FC0A-7BAEF2D9ADEF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11665296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完成</a:t>
            </a:r>
            <a:r>
              <a:rPr kumimoji="0" lang="en-US" altLang="zh-TW" dirty="0"/>
              <a:t>Cherry Pick</a:t>
            </a:r>
            <a:r>
              <a:rPr kumimoji="0" lang="zh-TW" altLang="en-US" dirty="0"/>
              <a:t>後，即會在目前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的紀錄看到本次</a:t>
            </a:r>
            <a:r>
              <a:rPr kumimoji="0" lang="en-US" altLang="zh-TW" dirty="0"/>
              <a:t>Cherry Pick</a:t>
            </a:r>
            <a:r>
              <a:rPr kumimoji="0" lang="zh-TW" altLang="en-US" dirty="0"/>
              <a:t>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記錄</a:t>
            </a:r>
            <a:endParaRPr kumimoji="0" lang="en-US" altLang="zh-TW" dirty="0"/>
          </a:p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會加入在目前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最後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紀錄的上方</a:t>
            </a:r>
            <a:endParaRPr kumimoji="0"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DF94987-A3E2-7BC4-74DB-3A15AB516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12192000" cy="15075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61300C6-616A-F9C8-8D9C-99E9D8B1D741}"/>
              </a:ext>
            </a:extLst>
          </p:cNvPr>
          <p:cNvSpPr/>
          <p:nvPr/>
        </p:nvSpPr>
        <p:spPr>
          <a:xfrm>
            <a:off x="-35632" y="3429000"/>
            <a:ext cx="1178463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048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4" y="2847975"/>
            <a:ext cx="11216307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暫存目前</a:t>
            </a:r>
            <a:r>
              <a:rPr lang="en-US" altLang="zh-TW" dirty="0"/>
              <a:t>Branch</a:t>
            </a:r>
            <a:r>
              <a:rPr lang="zh-TW" altLang="en-US" dirty="0"/>
              <a:t>所有變更</a:t>
            </a:r>
            <a:r>
              <a:rPr lang="en-US" altLang="zh-TW" dirty="0"/>
              <a:t>(Stash)</a:t>
            </a:r>
          </a:p>
        </p:txBody>
      </p:sp>
    </p:spTree>
    <p:extLst>
      <p:ext uri="{BB962C8B-B14F-4D97-AF65-F5344CB8AC3E}">
        <p14:creationId xmlns:p14="http://schemas.microsoft.com/office/powerpoint/2010/main" val="217413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TortoiseGit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zh-TW" altLang="en-US" dirty="0"/>
              <a:t>公司外部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8" y="1268413"/>
            <a:ext cx="12144672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安裝檔下載路徑：</a:t>
            </a:r>
            <a:r>
              <a:rPr lang="en-US" altLang="zh-TW" dirty="0">
                <a:hlinkClick r:id="rId2"/>
              </a:rPr>
              <a:t>TortoiseGit</a:t>
            </a:r>
            <a:r>
              <a:rPr lang="zh-TW" altLang="en-US" dirty="0">
                <a:hlinkClick r:id="rId2"/>
              </a:rPr>
              <a:t>安裝檔</a:t>
            </a:r>
            <a:r>
              <a:rPr lang="en-US" altLang="zh-TW" dirty="0">
                <a:hlinkClick r:id="rId2"/>
              </a:rPr>
              <a:t>(2.12.0.0)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安裝時無須調整任何設定，只需全以下一步完成安裝即可。</a:t>
            </a:r>
            <a:endParaRPr lang="en-US" altLang="zh-TW" dirty="0"/>
          </a:p>
          <a:p>
            <a:pPr>
              <a:defRPr/>
            </a:pPr>
            <a:r>
              <a:rPr lang="en-US" altLang="zh-TW" sz="2400" dirty="0"/>
              <a:t>https://download.tortoisegit.org/tgit/2.12.0.0/TortoiseGit-2.12.0.0-64bit.msi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645EC5-D149-4444-9432-EAAFECDE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04" y="2825113"/>
            <a:ext cx="4320480" cy="33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78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暫存目前</a:t>
            </a:r>
            <a:r>
              <a:rPr lang="en-US" altLang="zh-TW" sz="3600" dirty="0"/>
              <a:t>Branch</a:t>
            </a:r>
            <a:r>
              <a:rPr lang="zh-TW" altLang="en-US" sz="3600" dirty="0"/>
              <a:t>所有變更</a:t>
            </a:r>
            <a:r>
              <a:rPr lang="en-US" altLang="zh-TW" sz="3600" dirty="0"/>
              <a:t>(Stash)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如果程式開發到一半，可透過</a:t>
            </a:r>
            <a:r>
              <a:rPr lang="en-US" altLang="zh-TW" dirty="0"/>
              <a:t>Stash</a:t>
            </a:r>
            <a:r>
              <a:rPr lang="zh-TW" altLang="en-US" dirty="0"/>
              <a:t>將開發的內容暫存，但僅會儲存於本機中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於專案資料夾中點選右鍵即可選擇該功能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56D63B-E996-6FCC-9CE2-EB6CD25F5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466" y="3933056"/>
            <a:ext cx="5229955" cy="177189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01A064-A845-5310-7802-87666AFF2019}"/>
              </a:ext>
            </a:extLst>
          </p:cNvPr>
          <p:cNvSpPr/>
          <p:nvPr/>
        </p:nvSpPr>
        <p:spPr>
          <a:xfrm>
            <a:off x="6312024" y="4293096"/>
            <a:ext cx="2393397" cy="360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28962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暫存目前</a:t>
            </a:r>
            <a:r>
              <a:rPr lang="en-US" altLang="zh-TW" sz="3600" dirty="0"/>
              <a:t>Branch</a:t>
            </a:r>
            <a:r>
              <a:rPr lang="zh-TW" altLang="en-US" sz="3600" dirty="0"/>
              <a:t>所有變更</a:t>
            </a:r>
            <a:r>
              <a:rPr lang="en-US" altLang="zh-TW" sz="3600" dirty="0"/>
              <a:t>(Stash)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必須輸入本次暫存資料的訊息紀錄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勾選此選項時，將會把尚未加入版控的新增一起暫存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勾選此選項時，將會把整份專案進行暫存</a:t>
            </a:r>
            <a:endParaRPr lang="en-US" altLang="zh-TW" dirty="0"/>
          </a:p>
        </p:txBody>
      </p:sp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27D8F02C-2B74-421D-0288-6CF9F1EB5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8" y="3886904"/>
            <a:ext cx="4439270" cy="224821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7B43405-11F6-1C0B-A3E6-9EB17DAE8D14}"/>
              </a:ext>
            </a:extLst>
          </p:cNvPr>
          <p:cNvSpPr/>
          <p:nvPr/>
        </p:nvSpPr>
        <p:spPr>
          <a:xfrm>
            <a:off x="7525776" y="4293096"/>
            <a:ext cx="4258856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65119A-AAFC-E8A9-FCF7-08E7B15621ED}"/>
              </a:ext>
            </a:extLst>
          </p:cNvPr>
          <p:cNvSpPr/>
          <p:nvPr/>
        </p:nvSpPr>
        <p:spPr>
          <a:xfrm>
            <a:off x="7678176" y="4941168"/>
            <a:ext cx="122613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2FEF97-323F-2161-DBCD-E218CC4675CD}"/>
              </a:ext>
            </a:extLst>
          </p:cNvPr>
          <p:cNvSpPr/>
          <p:nvPr/>
        </p:nvSpPr>
        <p:spPr>
          <a:xfrm>
            <a:off x="7678176" y="5373216"/>
            <a:ext cx="122613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93E6D1E-A108-0472-9F17-7BC716ACD83E}"/>
              </a:ext>
            </a:extLst>
          </p:cNvPr>
          <p:cNvSpPr/>
          <p:nvPr/>
        </p:nvSpPr>
        <p:spPr>
          <a:xfrm>
            <a:off x="7277705" y="4456584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D428240-3ECB-585A-0D2A-1D716249197B}"/>
              </a:ext>
            </a:extLst>
          </p:cNvPr>
          <p:cNvSpPr/>
          <p:nvPr/>
        </p:nvSpPr>
        <p:spPr>
          <a:xfrm>
            <a:off x="7440534" y="5029533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D907A83-AEFE-495A-0042-14F7B937BD5B}"/>
              </a:ext>
            </a:extLst>
          </p:cNvPr>
          <p:cNvSpPr/>
          <p:nvPr/>
        </p:nvSpPr>
        <p:spPr>
          <a:xfrm>
            <a:off x="7449539" y="5417666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07220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暫存目前</a:t>
            </a:r>
            <a:r>
              <a:rPr lang="en-US" altLang="zh-TW" sz="3600" dirty="0"/>
              <a:t>Branch</a:t>
            </a:r>
            <a:r>
              <a:rPr lang="zh-TW" altLang="en-US" sz="3600" dirty="0"/>
              <a:t>所有變更</a:t>
            </a:r>
            <a:r>
              <a:rPr lang="en-US" altLang="zh-TW" sz="3600" dirty="0"/>
              <a:t>(Stash)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完成</a:t>
            </a:r>
            <a:r>
              <a:rPr lang="en-US" altLang="zh-TW" dirty="0"/>
              <a:t>Stash</a:t>
            </a:r>
            <a:r>
              <a:rPr lang="zh-TW" altLang="en-US" dirty="0"/>
              <a:t>後，</a:t>
            </a:r>
            <a:r>
              <a:rPr lang="en-US" altLang="zh-TW" dirty="0"/>
              <a:t>Working Tree</a:t>
            </a:r>
            <a:r>
              <a:rPr lang="zh-TW" altLang="en-US" dirty="0"/>
              <a:t>將會變成無任何變更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8D8C5F-5FBD-3312-E65A-CFDFA464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5800"/>
            <a:ext cx="12192000" cy="30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392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暫存目前</a:t>
            </a:r>
            <a:r>
              <a:rPr lang="en-US" altLang="zh-TW" sz="3600" dirty="0"/>
              <a:t>Branch</a:t>
            </a:r>
            <a:r>
              <a:rPr lang="zh-TW" altLang="en-US" sz="3600" dirty="0"/>
              <a:t>所有變更</a:t>
            </a:r>
            <a:r>
              <a:rPr lang="en-US" altLang="zh-TW" sz="3600" dirty="0"/>
              <a:t>(Stash)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有變更被</a:t>
            </a:r>
            <a:r>
              <a:rPr lang="en-US" altLang="zh-TW" dirty="0"/>
              <a:t>Stash</a:t>
            </a:r>
            <a:r>
              <a:rPr lang="zh-TW" altLang="en-US" dirty="0"/>
              <a:t>時，就會出現</a:t>
            </a:r>
            <a:r>
              <a:rPr lang="en-US" altLang="zh-TW" dirty="0"/>
              <a:t>Stash List</a:t>
            </a:r>
            <a:r>
              <a:rPr lang="zh-TW" altLang="en-US" dirty="0"/>
              <a:t>可以查看當時的暫存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點選</a:t>
            </a:r>
            <a:r>
              <a:rPr lang="en-US" altLang="zh-TW" dirty="0"/>
              <a:t>Stash Pop</a:t>
            </a:r>
            <a:r>
              <a:rPr lang="zh-TW" altLang="en-US" dirty="0"/>
              <a:t>時，會將所有暫存的資料全部套用至目前</a:t>
            </a:r>
            <a:r>
              <a:rPr lang="en-US" altLang="zh-TW" dirty="0"/>
              <a:t>Branch</a:t>
            </a:r>
            <a:r>
              <a:rPr lang="zh-TW" altLang="en-US" dirty="0"/>
              <a:t>，所有暫存紀錄也皆會刪除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502733-6675-B05D-0E2A-CA81D69B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72" y="4776298"/>
            <a:ext cx="5201376" cy="14098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DEE207C-91BB-17FD-BDA8-BE7F658159A9}"/>
              </a:ext>
            </a:extLst>
          </p:cNvPr>
          <p:cNvSpPr/>
          <p:nvPr/>
        </p:nvSpPr>
        <p:spPr>
          <a:xfrm>
            <a:off x="9552384" y="5643601"/>
            <a:ext cx="1162512" cy="389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675FB5-D050-B634-C6C7-FCB7FDC65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72" y="3200959"/>
            <a:ext cx="5201376" cy="140989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50899AA-06BB-1A2D-509F-979A9AEA77A4}"/>
              </a:ext>
            </a:extLst>
          </p:cNvPr>
          <p:cNvSpPr/>
          <p:nvPr/>
        </p:nvSpPr>
        <p:spPr>
          <a:xfrm>
            <a:off x="9427208" y="4260275"/>
            <a:ext cx="1162512" cy="389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F39D22F-7AB4-F3B9-EB3F-56744B5BAF6B}"/>
              </a:ext>
            </a:extLst>
          </p:cNvPr>
          <p:cNvSpPr/>
          <p:nvPr/>
        </p:nvSpPr>
        <p:spPr>
          <a:xfrm>
            <a:off x="9333582" y="4155452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DFD22D8-4658-E993-0B58-4DE167B1F5B9}"/>
              </a:ext>
            </a:extLst>
          </p:cNvPr>
          <p:cNvSpPr/>
          <p:nvPr/>
        </p:nvSpPr>
        <p:spPr>
          <a:xfrm>
            <a:off x="9458758" y="5544035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C8EED4A-5A29-247E-6EDF-09C7A379E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76" y="3561723"/>
            <a:ext cx="4239780" cy="26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76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暫存目前</a:t>
            </a:r>
            <a:r>
              <a:rPr lang="en-US" altLang="zh-TW" sz="3600" dirty="0"/>
              <a:t>Branch</a:t>
            </a:r>
            <a:r>
              <a:rPr lang="zh-TW" altLang="en-US" sz="3600" dirty="0"/>
              <a:t>所有變更</a:t>
            </a:r>
            <a:r>
              <a:rPr lang="en-US" altLang="zh-TW" sz="3600" dirty="0"/>
              <a:t>(Stash)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針對選擇的</a:t>
            </a:r>
            <a:r>
              <a:rPr lang="en-US" altLang="zh-TW" dirty="0"/>
              <a:t>Stash</a:t>
            </a:r>
            <a:r>
              <a:rPr lang="zh-TW" altLang="en-US" dirty="0"/>
              <a:t>紀錄，可以點選</a:t>
            </a:r>
            <a:r>
              <a:rPr lang="en-US" altLang="zh-TW" dirty="0"/>
              <a:t>Stash Apply</a:t>
            </a:r>
            <a:r>
              <a:rPr lang="zh-TW" altLang="en-US" dirty="0"/>
              <a:t>將暫存資料套用至目前</a:t>
            </a:r>
            <a:r>
              <a:rPr lang="en-US" altLang="zh-TW" dirty="0"/>
              <a:t>Branch</a:t>
            </a:r>
            <a:r>
              <a:rPr lang="zh-TW" altLang="en-US" dirty="0"/>
              <a:t>，此方法並不會使暫存的紀錄消失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點選此選項會將暫存紀錄完全刪除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0140FE-EC65-5D8A-6953-70CCD3CCB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17" y="2477972"/>
            <a:ext cx="4830092" cy="380060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152F4D1-AC18-0D96-B135-0C48F494426A}"/>
              </a:ext>
            </a:extLst>
          </p:cNvPr>
          <p:cNvSpPr/>
          <p:nvPr/>
        </p:nvSpPr>
        <p:spPr>
          <a:xfrm>
            <a:off x="4333619" y="5804656"/>
            <a:ext cx="1162512" cy="389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E62751-225B-4406-00C3-1C468E13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61" y="5831450"/>
            <a:ext cx="10572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EE06EE-026D-E970-DB9C-34F0FB3FB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087" y="5858284"/>
            <a:ext cx="10953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50EF1E0-2845-91F7-AF34-E4420D4A1108}"/>
              </a:ext>
            </a:extLst>
          </p:cNvPr>
          <p:cNvSpPr/>
          <p:nvPr/>
        </p:nvSpPr>
        <p:spPr>
          <a:xfrm>
            <a:off x="5806400" y="5796872"/>
            <a:ext cx="1162511" cy="389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2875ABC-AFE5-6693-402F-6C5CEA4D2F0E}"/>
              </a:ext>
            </a:extLst>
          </p:cNvPr>
          <p:cNvSpPr/>
          <p:nvPr/>
        </p:nvSpPr>
        <p:spPr>
          <a:xfrm>
            <a:off x="5742250" y="5655249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86BA436-765C-1E12-917E-C9A0C8814395}"/>
              </a:ext>
            </a:extLst>
          </p:cNvPr>
          <p:cNvSpPr/>
          <p:nvPr/>
        </p:nvSpPr>
        <p:spPr>
          <a:xfrm>
            <a:off x="4223792" y="5677996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29144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暫存目前</a:t>
            </a:r>
            <a:r>
              <a:rPr lang="en-US" altLang="zh-TW" sz="3600" dirty="0"/>
              <a:t>Branch</a:t>
            </a:r>
            <a:r>
              <a:rPr lang="zh-TW" altLang="en-US" sz="3600" dirty="0"/>
              <a:t>所有變更</a:t>
            </a:r>
            <a:r>
              <a:rPr lang="en-US" altLang="zh-TW" sz="3600" dirty="0"/>
              <a:t>(Stash)-</a:t>
            </a:r>
            <a:r>
              <a:rPr lang="zh-TW" altLang="en-US" sz="3600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請於目前</a:t>
            </a:r>
            <a:r>
              <a:rPr lang="en-US" altLang="zh-TW" dirty="0"/>
              <a:t>Branch</a:t>
            </a:r>
            <a:r>
              <a:rPr lang="zh-TW" altLang="en-US" dirty="0"/>
              <a:t>進行任意修改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修改完成後，請根據上述教學進行</a:t>
            </a:r>
            <a:r>
              <a:rPr lang="en-US" altLang="zh-TW" dirty="0"/>
              <a:t>Stash</a:t>
            </a:r>
            <a:r>
              <a:rPr lang="zh-TW" altLang="en-US" dirty="0"/>
              <a:t>練習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Stash</a:t>
            </a:r>
            <a:r>
              <a:rPr lang="zh-TW" altLang="en-US" dirty="0"/>
              <a:t>完成後請開啟</a:t>
            </a:r>
            <a:r>
              <a:rPr lang="en-US" altLang="zh-TW" dirty="0"/>
              <a:t>Working Tree</a:t>
            </a:r>
            <a:r>
              <a:rPr lang="zh-TW" altLang="en-US" dirty="0"/>
              <a:t>查看是否已經沒任何修改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請開啟</a:t>
            </a:r>
            <a:r>
              <a:rPr lang="en-US" altLang="zh-TW" dirty="0"/>
              <a:t>Stash List</a:t>
            </a:r>
            <a:r>
              <a:rPr lang="zh-TW" altLang="en-US" dirty="0"/>
              <a:t>將剛剛儲存的變更</a:t>
            </a:r>
            <a:r>
              <a:rPr lang="en-US" altLang="zh-TW" dirty="0"/>
              <a:t>Apply</a:t>
            </a:r>
            <a:r>
              <a:rPr lang="zh-TW" altLang="en-US" dirty="0"/>
              <a:t>出來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Stash Apply </a:t>
            </a:r>
            <a:r>
              <a:rPr lang="zh-TW" altLang="en-US" dirty="0"/>
              <a:t>完成後請查看</a:t>
            </a:r>
            <a:r>
              <a:rPr lang="en-US" altLang="zh-TW" dirty="0"/>
              <a:t>Working Tree</a:t>
            </a:r>
            <a:r>
              <a:rPr lang="zh-TW" altLang="en-US" dirty="0"/>
              <a:t>有前面儲存的修改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最後請將其</a:t>
            </a:r>
            <a:r>
              <a:rPr lang="en-US" altLang="zh-TW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4032302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/>
              <a:t>GitLab</a:t>
            </a:r>
            <a:r>
              <a:rPr lang="zh-TW" altLang="en-US" dirty="0"/>
              <a:t>相關操作介紹</a:t>
            </a:r>
            <a:endParaRPr lang="en-US" altLang="zh-TW" dirty="0"/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1754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432" y="1268760"/>
            <a:ext cx="12310120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如有需要將程式過版至受保護的</a:t>
            </a:r>
            <a:r>
              <a:rPr lang="en-US" altLang="zh-TW" dirty="0"/>
              <a:t>Branch</a:t>
            </a:r>
            <a:r>
              <a:rPr lang="zh-TW" altLang="en-US" dirty="0"/>
              <a:t>，請利用</a:t>
            </a:r>
            <a:r>
              <a:rPr lang="en-US" altLang="zh-TW" dirty="0"/>
              <a:t>GitLab</a:t>
            </a:r>
            <a:r>
              <a:rPr lang="zh-TW" altLang="en-US" dirty="0"/>
              <a:t>的</a:t>
            </a:r>
            <a:r>
              <a:rPr lang="en-US" altLang="zh-TW" dirty="0"/>
              <a:t>Merge</a:t>
            </a:r>
            <a:r>
              <a:rPr lang="zh-TW" altLang="en-US" dirty="0"/>
              <a:t>請求進行過版申請。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發起</a:t>
            </a:r>
            <a:r>
              <a:rPr lang="en-US" altLang="zh-TW" dirty="0"/>
              <a:t>Merge</a:t>
            </a:r>
            <a:r>
              <a:rPr lang="zh-TW" altLang="en-US" dirty="0"/>
              <a:t>請求前，請先行建立一個以</a:t>
            </a:r>
            <a:r>
              <a:rPr lang="en-US" altLang="zh-TW" dirty="0"/>
              <a:t>Merge</a:t>
            </a:r>
            <a:r>
              <a:rPr lang="zh-TW" altLang="en-US" dirty="0"/>
              <a:t>目標</a:t>
            </a:r>
            <a:r>
              <a:rPr lang="en-US" altLang="zh-TW" dirty="0"/>
              <a:t>Branch</a:t>
            </a:r>
            <a:r>
              <a:rPr lang="zh-TW" altLang="en-US" dirty="0"/>
              <a:t>為基底的新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確保用來</a:t>
            </a:r>
            <a:r>
              <a:rPr lang="en-US" altLang="zh-TW" dirty="0"/>
              <a:t>Merge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  <a:r>
              <a:rPr lang="zh-TW" altLang="en-US" dirty="0"/>
              <a:t>是以目標</a:t>
            </a:r>
            <a:r>
              <a:rPr lang="en-US" altLang="zh-TW" dirty="0"/>
              <a:t>Branch</a:t>
            </a:r>
            <a:r>
              <a:rPr lang="zh-TW" altLang="en-US" dirty="0"/>
              <a:t>最</a:t>
            </a:r>
            <a:br>
              <a:rPr lang="en-US" altLang="zh-TW" dirty="0"/>
            </a:br>
            <a:r>
              <a:rPr lang="zh-TW" altLang="en-US" dirty="0"/>
              <a:t>新版為基底，後續加上變更時才能夠避免衝突</a:t>
            </a:r>
            <a:br>
              <a:rPr lang="en-US" altLang="zh-TW" dirty="0"/>
            </a:br>
            <a:r>
              <a:rPr lang="zh-TW" altLang="en-US" dirty="0"/>
              <a:t>發生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EX:</a:t>
            </a:r>
            <a:r>
              <a:rPr lang="zh-TW" altLang="en-US" dirty="0"/>
              <a:t>程式需要過版至測試區，請建立以測試區</a:t>
            </a:r>
            <a:br>
              <a:rPr lang="en-US" altLang="zh-TW" dirty="0"/>
            </a:br>
            <a:r>
              <a:rPr lang="zh-TW" altLang="en-US" dirty="0"/>
              <a:t>為基底的</a:t>
            </a:r>
            <a:r>
              <a:rPr lang="en-US" altLang="zh-TW" dirty="0"/>
              <a:t>Branch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7E334B1-4CD9-31F5-4283-005435565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838442"/>
            <a:ext cx="4505132" cy="32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9133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818423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新</a:t>
            </a:r>
            <a:r>
              <a:rPr lang="en-US" altLang="zh-TW" dirty="0"/>
              <a:t>Branch</a:t>
            </a:r>
            <a:r>
              <a:rPr lang="zh-TW" altLang="en-US" dirty="0"/>
              <a:t>建立完成後，即可將本次</a:t>
            </a:r>
            <a:r>
              <a:rPr lang="en-US" altLang="zh-TW" dirty="0"/>
              <a:t>Merge</a:t>
            </a:r>
            <a:r>
              <a:rPr lang="zh-TW" altLang="en-US" dirty="0"/>
              <a:t>請求需要的變更內容加入該</a:t>
            </a:r>
            <a:r>
              <a:rPr lang="en-US" altLang="zh-TW" dirty="0"/>
              <a:t>Branch</a:t>
            </a:r>
            <a:r>
              <a:rPr lang="zh-TW" altLang="en-US" dirty="0"/>
              <a:t>中。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透過</a:t>
            </a:r>
            <a:r>
              <a:rPr lang="en-US" altLang="zh-TW" dirty="0"/>
              <a:t>Browse References</a:t>
            </a:r>
            <a:r>
              <a:rPr lang="zh-TW" altLang="en-US" dirty="0"/>
              <a:t>即可開啟特定</a:t>
            </a:r>
            <a:r>
              <a:rPr lang="en-US" altLang="zh-TW" dirty="0"/>
              <a:t>Branch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紀錄清單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F15A8F-2B90-4BEA-9F81-DCFB4A003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28" y="332656"/>
            <a:ext cx="3960440" cy="53941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4471E3A-9415-4DA7-AAA6-D601127F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3115805"/>
            <a:ext cx="4968552" cy="31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068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 於特定</a:t>
            </a:r>
            <a:r>
              <a:rPr lang="en-US" altLang="zh-TW" dirty="0"/>
              <a:t>Branch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紀錄清單中，可使用</a:t>
            </a:r>
            <a:r>
              <a:rPr lang="en-US" altLang="zh-TW" dirty="0"/>
              <a:t>Cherry Pick</a:t>
            </a:r>
            <a:r>
              <a:rPr lang="zh-TW" altLang="en-US" dirty="0"/>
              <a:t>功能選擇特定</a:t>
            </a:r>
            <a:r>
              <a:rPr lang="en-US" altLang="zh-TW" dirty="0"/>
              <a:t>Commit</a:t>
            </a:r>
            <a:r>
              <a:rPr lang="zh-TW" altLang="en-US" dirty="0"/>
              <a:t>紀錄，將其中的變更加入至新建的</a:t>
            </a:r>
            <a:r>
              <a:rPr lang="en-US" altLang="zh-TW" dirty="0"/>
              <a:t>Branch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B6A50B-2BCF-4558-A890-AD0FF8B70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28" y="2685978"/>
            <a:ext cx="9289032" cy="35513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DD5A97-B20D-4399-A5D0-11F3DE42EFAD}"/>
              </a:ext>
            </a:extLst>
          </p:cNvPr>
          <p:cNvSpPr/>
          <p:nvPr/>
        </p:nvSpPr>
        <p:spPr>
          <a:xfrm>
            <a:off x="3791744" y="5157192"/>
            <a:ext cx="115212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96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P4Merge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zh-TW" altLang="en-US" dirty="0"/>
              <a:t>公司外部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安裝檔放置路徑：</a:t>
            </a:r>
            <a:r>
              <a:rPr lang="en-US" altLang="zh-TW" dirty="0">
                <a:hlinkClick r:id="rId2"/>
              </a:rPr>
              <a:t>P4Merge</a:t>
            </a:r>
            <a:r>
              <a:rPr lang="zh-TW" altLang="en-US" dirty="0">
                <a:hlinkClick r:id="rId2"/>
              </a:rPr>
              <a:t>安裝檔</a:t>
            </a:r>
            <a:r>
              <a:rPr lang="en-US" altLang="zh-TW" dirty="0">
                <a:hlinkClick r:id="rId2"/>
              </a:rPr>
              <a:t>(2022.1/2286077)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請只勾選安裝</a:t>
            </a:r>
            <a:r>
              <a:rPr lang="en-US" altLang="zh-TW" dirty="0"/>
              <a:t>P4Merge</a:t>
            </a:r>
            <a:r>
              <a:rPr lang="zh-TW" altLang="en-US" dirty="0"/>
              <a:t>，其餘只需全以下一步完成安裝即可。</a:t>
            </a:r>
            <a:endParaRPr lang="en-US" altLang="zh-TW" dirty="0"/>
          </a:p>
          <a:p>
            <a:pPr>
              <a:defRPr/>
            </a:pPr>
            <a:r>
              <a:rPr lang="en-US" altLang="zh-TW" sz="2400" dirty="0"/>
              <a:t>https://cdist2.perforce.com/perforce/r22.1/bin.ntx64/p4vinst64.msi</a:t>
            </a:r>
            <a:endParaRPr lang="zh-TW" altLang="en-US" sz="2400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 descr="一張含有 文字, 螢幕擷取畫面, 監視器, 黑色 的圖片&#10;&#10;自動產生的描述">
            <a:extLst>
              <a:ext uri="{FF2B5EF4-FFF2-40B4-BE49-F238E27FC236}">
                <a16:creationId xmlns:a16="http://schemas.microsoft.com/office/drawing/2014/main" id="{D4F47C64-DAF0-D3A7-9DC8-D9E9C8D6B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72" y="3068960"/>
            <a:ext cx="4677428" cy="3696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735A46-E885-5E2C-91C4-EDB9727B901F}"/>
              </a:ext>
            </a:extLst>
          </p:cNvPr>
          <p:cNvSpPr/>
          <p:nvPr/>
        </p:nvSpPr>
        <p:spPr>
          <a:xfrm>
            <a:off x="965181" y="4235605"/>
            <a:ext cx="2713741" cy="432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8772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12192000" cy="227144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點選</a:t>
            </a:r>
            <a:r>
              <a:rPr lang="en-US" altLang="zh-TW" dirty="0"/>
              <a:t>Cherry Pick</a:t>
            </a:r>
            <a:r>
              <a:rPr lang="zh-TW" altLang="en-US" dirty="0"/>
              <a:t>後，可以確認選取的</a:t>
            </a:r>
            <a:r>
              <a:rPr lang="en-US" altLang="zh-TW" dirty="0"/>
              <a:t>Commit</a:t>
            </a:r>
            <a:r>
              <a:rPr lang="zh-TW" altLang="en-US" dirty="0"/>
              <a:t>紀錄的內容。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點擊</a:t>
            </a:r>
            <a:r>
              <a:rPr lang="en-US" altLang="zh-TW" dirty="0"/>
              <a:t>Continue</a:t>
            </a:r>
            <a:r>
              <a:rPr lang="zh-TW" altLang="en-US" dirty="0"/>
              <a:t>即可將選擇的</a:t>
            </a:r>
            <a:r>
              <a:rPr lang="en-US" altLang="zh-TW" dirty="0"/>
              <a:t>Commit</a:t>
            </a:r>
            <a:r>
              <a:rPr lang="zh-TW" altLang="en-US" dirty="0"/>
              <a:t>紀錄合併進新建的</a:t>
            </a:r>
            <a:r>
              <a:rPr lang="en-US" altLang="zh-TW" dirty="0"/>
              <a:t>Branch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在合併過程中，可能因選擇的</a:t>
            </a:r>
            <a:r>
              <a:rPr lang="en-US" altLang="zh-TW" dirty="0"/>
              <a:t>Commit</a:t>
            </a:r>
            <a:r>
              <a:rPr lang="zh-TW" altLang="en-US" dirty="0"/>
              <a:t>變更造成衝突發生，請根據實際狀況解決衝突問題。</a:t>
            </a: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E75AC6B-7CA8-4BF9-B617-CCCC28770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2836472"/>
            <a:ext cx="5328592" cy="348154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F17CF5A-A7F7-4721-BA2F-47C3A64C9211}"/>
              </a:ext>
            </a:extLst>
          </p:cNvPr>
          <p:cNvSpPr/>
          <p:nvPr/>
        </p:nvSpPr>
        <p:spPr>
          <a:xfrm>
            <a:off x="6219645" y="3128771"/>
            <a:ext cx="5328592" cy="764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7DB46F7-F84E-434A-8871-56F3E15AFE9D}"/>
              </a:ext>
            </a:extLst>
          </p:cNvPr>
          <p:cNvSpPr/>
          <p:nvPr/>
        </p:nvSpPr>
        <p:spPr>
          <a:xfrm>
            <a:off x="6115624" y="3029205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DABEF1-51AB-471B-9707-FF4327CD7379}"/>
              </a:ext>
            </a:extLst>
          </p:cNvPr>
          <p:cNvSpPr/>
          <p:nvPr/>
        </p:nvSpPr>
        <p:spPr>
          <a:xfrm>
            <a:off x="8811933" y="5882043"/>
            <a:ext cx="1008112" cy="43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637F8F9-009D-4EA3-8824-490CFCAFEA4F}"/>
              </a:ext>
            </a:extLst>
          </p:cNvPr>
          <p:cNvSpPr/>
          <p:nvPr/>
        </p:nvSpPr>
        <p:spPr>
          <a:xfrm>
            <a:off x="8718307" y="5782477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17179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12192000" cy="227144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完成</a:t>
            </a:r>
            <a:r>
              <a:rPr lang="en-US" altLang="zh-TW" dirty="0"/>
              <a:t>Cherry Pick</a:t>
            </a:r>
            <a:r>
              <a:rPr lang="zh-TW" altLang="en-US" dirty="0"/>
              <a:t>後，新建</a:t>
            </a:r>
            <a:r>
              <a:rPr lang="en-US" altLang="zh-TW" dirty="0"/>
              <a:t>Branch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紀錄清單將會有選擇的</a:t>
            </a:r>
            <a:r>
              <a:rPr lang="en-US" altLang="zh-TW" dirty="0"/>
              <a:t>Commit</a:t>
            </a:r>
            <a:r>
              <a:rPr lang="zh-TW" altLang="en-US" dirty="0"/>
              <a:t>紀錄加入，內容確認無誤後即可使用</a:t>
            </a:r>
            <a:r>
              <a:rPr lang="en-US" altLang="zh-TW" dirty="0"/>
              <a:t>Push</a:t>
            </a:r>
            <a:r>
              <a:rPr lang="zh-TW" altLang="en-US" dirty="0"/>
              <a:t>功能將其更新至</a:t>
            </a:r>
            <a:r>
              <a:rPr lang="en-US" altLang="zh-TW" dirty="0"/>
              <a:t>GitLab</a:t>
            </a:r>
            <a:r>
              <a:rPr lang="zh-TW" altLang="en-US" dirty="0"/>
              <a:t>上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7358CF-DBB6-2D7B-82B8-64D3B4D23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76" y="2893345"/>
            <a:ext cx="9877135" cy="26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46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5832648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至</a:t>
            </a:r>
            <a:r>
              <a:rPr lang="en-US" altLang="zh-TW" dirty="0"/>
              <a:t>GitLab</a:t>
            </a:r>
            <a:r>
              <a:rPr lang="zh-TW" altLang="en-US" dirty="0"/>
              <a:t>的專案中，點選左側工具列的</a:t>
            </a:r>
            <a:r>
              <a:rPr lang="en-US" altLang="zh-TW" dirty="0"/>
              <a:t>Merge requests</a:t>
            </a:r>
            <a:r>
              <a:rPr lang="zh-TW" altLang="en-US" dirty="0"/>
              <a:t>進入頁面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點選右側的</a:t>
            </a:r>
            <a:r>
              <a:rPr lang="en-US" altLang="zh-TW" dirty="0"/>
              <a:t>New merge request</a:t>
            </a:r>
            <a:r>
              <a:rPr lang="zh-TW" altLang="en-US" dirty="0"/>
              <a:t>即可開始新增</a:t>
            </a:r>
            <a:r>
              <a:rPr lang="en-US" altLang="zh-TW" dirty="0"/>
              <a:t>Merge</a:t>
            </a:r>
            <a:r>
              <a:rPr lang="zh-TW" altLang="en-US" dirty="0"/>
              <a:t>請求的流程。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82A907-127C-65FE-3C90-3C5590FEB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76008"/>
            <a:ext cx="1790026" cy="41946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74FD650-97AF-B233-8FD3-082E6770273C}"/>
              </a:ext>
            </a:extLst>
          </p:cNvPr>
          <p:cNvSpPr/>
          <p:nvPr/>
        </p:nvSpPr>
        <p:spPr>
          <a:xfrm>
            <a:off x="6096000" y="2157518"/>
            <a:ext cx="1626454" cy="360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499CD493-5283-0F90-5769-958F3B7F8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839787"/>
            <a:ext cx="4106621" cy="446125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2AB3A04-0CEE-A5DA-4688-4046EA69D63F}"/>
              </a:ext>
            </a:extLst>
          </p:cNvPr>
          <p:cNvSpPr/>
          <p:nvPr/>
        </p:nvSpPr>
        <p:spPr>
          <a:xfrm>
            <a:off x="9480376" y="4221088"/>
            <a:ext cx="162645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34098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6" y="1295306"/>
            <a:ext cx="12097344" cy="4380852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在新增</a:t>
            </a:r>
            <a:r>
              <a:rPr lang="en-US" altLang="zh-TW" dirty="0"/>
              <a:t>Merge</a:t>
            </a:r>
            <a:r>
              <a:rPr lang="zh-TW" altLang="en-US" dirty="0"/>
              <a:t>請求時，來源</a:t>
            </a:r>
            <a:r>
              <a:rPr lang="en-US" altLang="zh-TW" dirty="0"/>
              <a:t>Branch</a:t>
            </a:r>
            <a:r>
              <a:rPr lang="zh-TW" altLang="en-US" dirty="0"/>
              <a:t>請選擇新建的</a:t>
            </a:r>
            <a:r>
              <a:rPr lang="en-US" altLang="zh-TW" dirty="0"/>
              <a:t>Branch</a:t>
            </a:r>
            <a:r>
              <a:rPr lang="zh-TW" altLang="en-US" dirty="0"/>
              <a:t>，目標</a:t>
            </a:r>
            <a:r>
              <a:rPr lang="en-US" altLang="zh-TW" dirty="0"/>
              <a:t>Branch</a:t>
            </a:r>
            <a:r>
              <a:rPr lang="zh-TW" altLang="en-US" dirty="0"/>
              <a:t>則是選擇希望取得新程式的</a:t>
            </a:r>
            <a:r>
              <a:rPr lang="en-US" altLang="zh-TW" dirty="0"/>
              <a:t>Branch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此項範例為希望將程式過版至測試區，因此目標</a:t>
            </a:r>
            <a:r>
              <a:rPr lang="en-US" altLang="zh-TW" dirty="0"/>
              <a:t>Branch</a:t>
            </a:r>
            <a:r>
              <a:rPr lang="zh-TW" altLang="en-US" dirty="0"/>
              <a:t>為測試區的</a:t>
            </a:r>
            <a:r>
              <a:rPr lang="en-US" altLang="zh-TW" dirty="0"/>
              <a:t>Branch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4A6831-F6F6-4127-96B1-13CB813D5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51" y="3573016"/>
            <a:ext cx="9984098" cy="24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650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B412EBD-9024-4CB2-8D07-E391BC783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70" y="1016732"/>
            <a:ext cx="7204494" cy="4824536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44DB24-7422-45E2-A332-2721BB304D3F}"/>
              </a:ext>
            </a:extLst>
          </p:cNvPr>
          <p:cNvSpPr/>
          <p:nvPr/>
        </p:nvSpPr>
        <p:spPr>
          <a:xfrm>
            <a:off x="5622392" y="1944388"/>
            <a:ext cx="5328592" cy="260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F596733-9E54-426F-94D2-107A38595F6C}"/>
              </a:ext>
            </a:extLst>
          </p:cNvPr>
          <p:cNvSpPr/>
          <p:nvPr/>
        </p:nvSpPr>
        <p:spPr>
          <a:xfrm>
            <a:off x="5528766" y="1800162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33EC44-0663-4E62-AA72-91003B5421D7}"/>
              </a:ext>
            </a:extLst>
          </p:cNvPr>
          <p:cNvSpPr/>
          <p:nvPr/>
        </p:nvSpPr>
        <p:spPr>
          <a:xfrm>
            <a:off x="5447928" y="2591195"/>
            <a:ext cx="6552728" cy="1374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AE1D99B-3C70-483C-A7CC-6407F2E6DD03}"/>
              </a:ext>
            </a:extLst>
          </p:cNvPr>
          <p:cNvSpPr/>
          <p:nvPr/>
        </p:nvSpPr>
        <p:spPr>
          <a:xfrm>
            <a:off x="5354302" y="2446969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2D058D-C818-4E2C-9A32-84A36D144225}"/>
              </a:ext>
            </a:extLst>
          </p:cNvPr>
          <p:cNvSpPr/>
          <p:nvPr/>
        </p:nvSpPr>
        <p:spPr>
          <a:xfrm>
            <a:off x="5502952" y="4557847"/>
            <a:ext cx="2033208" cy="31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9F62943-45C6-492E-9F50-4D0068A1D331}"/>
              </a:ext>
            </a:extLst>
          </p:cNvPr>
          <p:cNvSpPr/>
          <p:nvPr/>
        </p:nvSpPr>
        <p:spPr>
          <a:xfrm>
            <a:off x="5409326" y="4430226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3" name="內容版面配置區 8">
            <a:extLst>
              <a:ext uri="{FF2B5EF4-FFF2-40B4-BE49-F238E27FC236}">
                <a16:creationId xmlns:a16="http://schemas.microsoft.com/office/drawing/2014/main" id="{6BBDDB16-2C5E-412B-A01E-CC1AAED4407F}"/>
              </a:ext>
            </a:extLst>
          </p:cNvPr>
          <p:cNvSpPr txBox="1">
            <a:spLocks/>
          </p:cNvSpPr>
          <p:nvPr/>
        </p:nvSpPr>
        <p:spPr>
          <a:xfrm>
            <a:off x="0" y="1280396"/>
            <a:ext cx="5015880" cy="30847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點選下一步後將跳至此頁面</a:t>
            </a:r>
            <a:endParaRPr kumimoji="0"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zh-TW" altLang="en-US" dirty="0"/>
              <a:t>填入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請求的標題</a:t>
            </a:r>
            <a:endParaRPr kumimoji="0"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zh-TW" altLang="en-US" dirty="0"/>
              <a:t>描述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請求的過版內容</a:t>
            </a:r>
            <a:endParaRPr kumimoji="0"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zh-TW" altLang="en-US" dirty="0"/>
              <a:t>請選擇過版人審核該次過版內容</a:t>
            </a:r>
            <a:endParaRPr kumimoji="0"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kumimoji="0" lang="zh-TW" altLang="en-US" dirty="0"/>
              <a:t>成功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後刪除來源</a:t>
            </a:r>
            <a:r>
              <a:rPr kumimoji="0" lang="en-US" altLang="zh-TW" dirty="0"/>
              <a:t>Branch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E4639D-90BA-4014-9A23-938FD7E763E1}"/>
              </a:ext>
            </a:extLst>
          </p:cNvPr>
          <p:cNvSpPr/>
          <p:nvPr/>
        </p:nvSpPr>
        <p:spPr>
          <a:xfrm>
            <a:off x="5354302" y="5384750"/>
            <a:ext cx="2901938" cy="31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8DD1C66-8490-4812-896A-9AD445A75D80}"/>
              </a:ext>
            </a:extLst>
          </p:cNvPr>
          <p:cNvSpPr/>
          <p:nvPr/>
        </p:nvSpPr>
        <p:spPr>
          <a:xfrm>
            <a:off x="5260676" y="5257129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23437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內容版面配置區 8">
            <a:extLst>
              <a:ext uri="{FF2B5EF4-FFF2-40B4-BE49-F238E27FC236}">
                <a16:creationId xmlns:a16="http://schemas.microsoft.com/office/drawing/2014/main" id="{6BBDDB16-2C5E-412B-A01E-CC1AAED4407F}"/>
              </a:ext>
            </a:extLst>
          </p:cNvPr>
          <p:cNvSpPr txBox="1">
            <a:spLocks/>
          </p:cNvSpPr>
          <p:nvPr/>
        </p:nvSpPr>
        <p:spPr>
          <a:xfrm>
            <a:off x="0" y="1280396"/>
            <a:ext cx="11928648" cy="294069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同樣頁面中，下方即會有本次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請求所會新增的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及所有變更</a:t>
            </a:r>
            <a:endParaRPr kumimoji="0" lang="en-US" altLang="zh-TW" dirty="0"/>
          </a:p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請務必確認內容正確無誤</a:t>
            </a:r>
            <a:endParaRPr kumimoji="0" lang="en-US" altLang="zh-TW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9653FC4-4959-3EA7-BC7F-115FF56FF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366676"/>
            <a:ext cx="10165468" cy="38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438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內容版面配置區 8">
            <a:extLst>
              <a:ext uri="{FF2B5EF4-FFF2-40B4-BE49-F238E27FC236}">
                <a16:creationId xmlns:a16="http://schemas.microsoft.com/office/drawing/2014/main" id="{6BBDDB16-2C5E-412B-A01E-CC1AAED4407F}"/>
              </a:ext>
            </a:extLst>
          </p:cNvPr>
          <p:cNvSpPr txBox="1">
            <a:spLocks/>
          </p:cNvSpPr>
          <p:nvPr/>
        </p:nvSpPr>
        <p:spPr>
          <a:xfrm>
            <a:off x="0" y="1280396"/>
            <a:ext cx="11928648" cy="2940692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同樣頁面中，下方即會有本次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請求所會新增的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及所有變更</a:t>
            </a:r>
            <a:endParaRPr kumimoji="0" lang="en-US" altLang="zh-TW" dirty="0"/>
          </a:p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請務必確認內容正確無誤</a:t>
            </a:r>
            <a:endParaRPr kumimoji="0" lang="en-US" altLang="zh-TW" dirty="0"/>
          </a:p>
          <a:p>
            <a:pPr>
              <a:lnSpc>
                <a:spcPct val="100000"/>
              </a:lnSpc>
              <a:defRPr/>
            </a:pPr>
            <a:endParaRPr kumimoji="0"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008171C-B2F3-E940-0E50-0D317F0B8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" y="2492896"/>
            <a:ext cx="12107736" cy="26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3692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內容版面配置區 8">
            <a:extLst>
              <a:ext uri="{FF2B5EF4-FFF2-40B4-BE49-F238E27FC236}">
                <a16:creationId xmlns:a16="http://schemas.microsoft.com/office/drawing/2014/main" id="{6BBDDB16-2C5E-412B-A01E-CC1AAED4407F}"/>
              </a:ext>
            </a:extLst>
          </p:cNvPr>
          <p:cNvSpPr txBox="1">
            <a:spLocks/>
          </p:cNvSpPr>
          <p:nvPr/>
        </p:nvSpPr>
        <p:spPr>
          <a:xfrm>
            <a:off x="0" y="1280396"/>
            <a:ext cx="5015880" cy="30847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endParaRPr kumimoji="0" lang="en-US" altLang="zh-TW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C7CAD3F-A05A-4B14-AB27-E8C15B7D4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96" y="1127125"/>
            <a:ext cx="5385154" cy="4767818"/>
          </a:xfrm>
          <a:prstGeom prst="rect">
            <a:avLst/>
          </a:prstGeom>
        </p:spPr>
      </p:pic>
      <p:sp>
        <p:nvSpPr>
          <p:cNvPr id="18" name="內容版面配置區 8">
            <a:extLst>
              <a:ext uri="{FF2B5EF4-FFF2-40B4-BE49-F238E27FC236}">
                <a16:creationId xmlns:a16="http://schemas.microsoft.com/office/drawing/2014/main" id="{DB01EAD9-83B5-4E5D-B565-FCDBE3964ECE}"/>
              </a:ext>
            </a:extLst>
          </p:cNvPr>
          <p:cNvSpPr txBox="1">
            <a:spLocks/>
          </p:cNvSpPr>
          <p:nvPr/>
        </p:nvSpPr>
        <p:spPr>
          <a:xfrm>
            <a:off x="152400" y="1432796"/>
            <a:ext cx="6159624" cy="30847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dirty="0"/>
              <a:t>送出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請求後，即可等待過版人審核通過，並且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變更進目標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 。</a:t>
            </a: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026288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內容版面配置區 8">
            <a:extLst>
              <a:ext uri="{FF2B5EF4-FFF2-40B4-BE49-F238E27FC236}">
                <a16:creationId xmlns:a16="http://schemas.microsoft.com/office/drawing/2014/main" id="{6BBDDB16-2C5E-412B-A01E-CC1AAED4407F}"/>
              </a:ext>
            </a:extLst>
          </p:cNvPr>
          <p:cNvSpPr txBox="1">
            <a:spLocks/>
          </p:cNvSpPr>
          <p:nvPr/>
        </p:nvSpPr>
        <p:spPr>
          <a:xfrm>
            <a:off x="0" y="1280396"/>
            <a:ext cx="5015880" cy="30847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endParaRPr kumimoji="0" lang="en-US" altLang="zh-TW" dirty="0"/>
          </a:p>
        </p:txBody>
      </p:sp>
      <p:sp>
        <p:nvSpPr>
          <p:cNvPr id="18" name="內容版面配置區 8">
            <a:extLst>
              <a:ext uri="{FF2B5EF4-FFF2-40B4-BE49-F238E27FC236}">
                <a16:creationId xmlns:a16="http://schemas.microsoft.com/office/drawing/2014/main" id="{DB01EAD9-83B5-4E5D-B565-FCDBE3964ECE}"/>
              </a:ext>
            </a:extLst>
          </p:cNvPr>
          <p:cNvSpPr txBox="1">
            <a:spLocks/>
          </p:cNvSpPr>
          <p:nvPr/>
        </p:nvSpPr>
        <p:spPr>
          <a:xfrm>
            <a:off x="152400" y="1432796"/>
            <a:ext cx="10912152" cy="30847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en-US" altLang="zh-TW" dirty="0"/>
              <a:t> </a:t>
            </a:r>
            <a:r>
              <a:rPr kumimoji="0" lang="zh-TW" altLang="en-US" dirty="0"/>
              <a:t>審核通過後，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請求將會被標記為已被</a:t>
            </a:r>
            <a:r>
              <a:rPr kumimoji="0" lang="en-US" altLang="zh-TW" dirty="0"/>
              <a:t>Merge</a:t>
            </a:r>
            <a:r>
              <a:rPr kumimoji="0" lang="zh-TW" altLang="en-US" dirty="0"/>
              <a:t>的申請。</a:t>
            </a:r>
            <a:endParaRPr kumimoji="0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B73BA4-AFB0-44BE-83C1-0D060D0E2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2064088"/>
            <a:ext cx="7250815" cy="41254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58F2B79-A6BF-4E12-B40B-34C99A99FB17}"/>
              </a:ext>
            </a:extLst>
          </p:cNvPr>
          <p:cNvSpPr/>
          <p:nvPr/>
        </p:nvSpPr>
        <p:spPr>
          <a:xfrm>
            <a:off x="4943872" y="2276872"/>
            <a:ext cx="5760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2483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Merge</a:t>
            </a:r>
            <a:r>
              <a:rPr lang="zh-TW" altLang="en-US" dirty="0"/>
              <a:t>請求介紹</a:t>
            </a:r>
            <a:r>
              <a:rPr lang="en-US" altLang="zh-TW" dirty="0"/>
              <a:t>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3" name="內容版面配置區 8">
            <a:extLst>
              <a:ext uri="{FF2B5EF4-FFF2-40B4-BE49-F238E27FC236}">
                <a16:creationId xmlns:a16="http://schemas.microsoft.com/office/drawing/2014/main" id="{6BBDDB16-2C5E-412B-A01E-CC1AAED4407F}"/>
              </a:ext>
            </a:extLst>
          </p:cNvPr>
          <p:cNvSpPr txBox="1">
            <a:spLocks/>
          </p:cNvSpPr>
          <p:nvPr/>
        </p:nvSpPr>
        <p:spPr>
          <a:xfrm>
            <a:off x="0" y="1280396"/>
            <a:ext cx="5015880" cy="30847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endParaRPr kumimoji="0" lang="en-US" altLang="zh-TW" dirty="0"/>
          </a:p>
        </p:txBody>
      </p:sp>
      <p:sp>
        <p:nvSpPr>
          <p:cNvPr id="18" name="內容版面配置區 8">
            <a:extLst>
              <a:ext uri="{FF2B5EF4-FFF2-40B4-BE49-F238E27FC236}">
                <a16:creationId xmlns:a16="http://schemas.microsoft.com/office/drawing/2014/main" id="{DB01EAD9-83B5-4E5D-B565-FCDBE3964ECE}"/>
              </a:ext>
            </a:extLst>
          </p:cNvPr>
          <p:cNvSpPr txBox="1">
            <a:spLocks/>
          </p:cNvSpPr>
          <p:nvPr/>
        </p:nvSpPr>
        <p:spPr>
          <a:xfrm>
            <a:off x="152400" y="1432796"/>
            <a:ext cx="11848256" cy="47325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zh-TW" altLang="en-US" sz="2400" dirty="0"/>
              <a:t>請使用上述教學將</a:t>
            </a:r>
            <a:r>
              <a:rPr kumimoji="0" lang="en-US" altLang="zh-TW" sz="2400" dirty="0"/>
              <a:t>Merge-Main</a:t>
            </a:r>
            <a:r>
              <a:rPr kumimoji="0" lang="zh-TW" altLang="en-US" sz="2400" dirty="0"/>
              <a:t> </a:t>
            </a:r>
            <a:r>
              <a:rPr kumimoji="0" lang="en-US" altLang="zh-TW" sz="2400" dirty="0"/>
              <a:t>Branch</a:t>
            </a:r>
            <a:r>
              <a:rPr kumimoji="0" lang="zh-TW" altLang="en-US" sz="2400" dirty="0"/>
              <a:t>的</a:t>
            </a:r>
            <a:r>
              <a:rPr kumimoji="0" lang="en-US" altLang="zh-TW" sz="2400" dirty="0"/>
              <a:t>Commit</a:t>
            </a:r>
            <a:r>
              <a:rPr kumimoji="0" lang="zh-TW" altLang="en-US" sz="2400" dirty="0"/>
              <a:t>紀錄對</a:t>
            </a:r>
            <a:r>
              <a:rPr kumimoji="0" lang="en-US" altLang="zh-TW" sz="2400" dirty="0"/>
              <a:t>main</a:t>
            </a:r>
            <a:r>
              <a:rPr kumimoji="0" lang="zh-TW" altLang="en-US" sz="2400" dirty="0"/>
              <a:t>發起</a:t>
            </a:r>
            <a:r>
              <a:rPr kumimoji="0" lang="en-US" altLang="zh-TW" sz="2400" dirty="0"/>
              <a:t>Merge</a:t>
            </a:r>
            <a:r>
              <a:rPr kumimoji="0" lang="zh-TW" altLang="en-US" sz="2400" dirty="0"/>
              <a:t>請求</a:t>
            </a:r>
            <a:endParaRPr kumimoji="0" lang="en-US" altLang="zh-TW" sz="2400" dirty="0"/>
          </a:p>
          <a:p>
            <a:pPr>
              <a:lnSpc>
                <a:spcPct val="100000"/>
              </a:lnSpc>
              <a:defRPr/>
            </a:pPr>
            <a:r>
              <a:rPr kumimoji="0" lang="en-US" altLang="zh-TW" sz="2400" dirty="0"/>
              <a:t>Commit</a:t>
            </a:r>
            <a:r>
              <a:rPr kumimoji="0" lang="zh-TW" altLang="en-US" sz="2400" dirty="0"/>
              <a:t>訊息：</a:t>
            </a:r>
            <a:r>
              <a:rPr lang="en-US" altLang="zh-TW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#developing </a:t>
            </a:r>
            <a:r>
              <a:rPr lang="zh-TW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Condition</a:t>
            </a:r>
          </a:p>
          <a:p>
            <a:pPr>
              <a:lnSpc>
                <a:spcPct val="100000"/>
              </a:lnSpc>
              <a:defRPr/>
            </a:pPr>
            <a:r>
              <a:rPr kumimoji="0" lang="zh-TW" altLang="en-US" sz="2400" dirty="0"/>
              <a:t>請務必建立基於</a:t>
            </a:r>
            <a:r>
              <a:rPr kumimoji="0" lang="en-US" altLang="zh-TW" sz="2400" dirty="0"/>
              <a:t>main</a:t>
            </a:r>
            <a:r>
              <a:rPr kumimoji="0" lang="zh-TW" altLang="en-US" sz="2400" dirty="0"/>
              <a:t> </a:t>
            </a:r>
            <a:r>
              <a:rPr kumimoji="0" lang="en-US" altLang="zh-TW" sz="2400" dirty="0"/>
              <a:t>Branch</a:t>
            </a:r>
            <a:r>
              <a:rPr kumimoji="0" lang="zh-TW" altLang="en-US" sz="2400" dirty="0"/>
              <a:t>所新建的</a:t>
            </a:r>
            <a:r>
              <a:rPr kumimoji="0" lang="en-US" altLang="zh-TW" sz="2400" dirty="0"/>
              <a:t>Branch</a:t>
            </a:r>
            <a:r>
              <a:rPr kumimoji="0" lang="zh-TW" altLang="en-US" sz="2400" dirty="0"/>
              <a:t>來發起</a:t>
            </a:r>
            <a:r>
              <a:rPr kumimoji="0" lang="en-US" altLang="zh-TW" sz="2400" dirty="0"/>
              <a:t>Merge</a:t>
            </a:r>
            <a:r>
              <a:rPr kumimoji="0" lang="zh-TW" altLang="en-US" sz="2400" dirty="0"/>
              <a:t>請求</a:t>
            </a:r>
            <a:endParaRPr kumimoji="0" lang="en-US" altLang="zh-TW" sz="2400" dirty="0"/>
          </a:p>
          <a:p>
            <a:pPr>
              <a:lnSpc>
                <a:spcPct val="100000"/>
              </a:lnSpc>
              <a:defRPr/>
            </a:pP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849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49274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憑證驗證修改</a:t>
            </a:r>
            <a:r>
              <a:rPr lang="en-US" altLang="zh-TW" dirty="0"/>
              <a:t>(</a:t>
            </a:r>
            <a:r>
              <a:rPr lang="zh-TW" altLang="en-US" dirty="0"/>
              <a:t>公司外部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因公司防火牆關係，</a:t>
            </a:r>
            <a:r>
              <a:rPr lang="en-US" altLang="zh-TW" dirty="0"/>
              <a:t>Git</a:t>
            </a:r>
            <a:r>
              <a:rPr lang="zh-TW" altLang="en-US" dirty="0"/>
              <a:t>無法驗證</a:t>
            </a:r>
            <a:r>
              <a:rPr lang="en-US" altLang="zh-TW" dirty="0"/>
              <a:t>GitLab</a:t>
            </a:r>
            <a:r>
              <a:rPr lang="zh-TW" altLang="en-US" dirty="0"/>
              <a:t>的憑證是否正確，會導致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</a:t>
            </a:r>
            <a:r>
              <a:rPr lang="en-US" altLang="zh-TW" dirty="0"/>
              <a:t>Clone</a:t>
            </a:r>
            <a:r>
              <a:rPr lang="zh-TW" altLang="en-US" dirty="0"/>
              <a:t>專案異常，所以必須為</a:t>
            </a:r>
            <a:r>
              <a:rPr lang="en-US" altLang="zh-TW" dirty="0"/>
              <a:t>Git</a:t>
            </a:r>
            <a:r>
              <a:rPr lang="zh-TW" altLang="en-US" dirty="0"/>
              <a:t>設定與</a:t>
            </a:r>
            <a:r>
              <a:rPr lang="en-US" altLang="zh-TW" dirty="0"/>
              <a:t>GitLab</a:t>
            </a:r>
            <a:r>
              <a:rPr lang="zh-TW" altLang="en-US" dirty="0"/>
              <a:t>連線的方式。</a:t>
            </a:r>
          </a:p>
          <a:p>
            <a:pPr>
              <a:defRPr/>
            </a:pPr>
            <a:r>
              <a:rPr lang="zh-TW" altLang="en-US" dirty="0"/>
              <a:t> 設定指令：</a:t>
            </a:r>
            <a:r>
              <a:rPr lang="en-US" altLang="zh-TW" dirty="0">
                <a:solidFill>
                  <a:srgbClr val="FF0000"/>
                </a:solidFill>
              </a:rPr>
              <a:t>git config --global </a:t>
            </a:r>
            <a:r>
              <a:rPr lang="en-US" altLang="zh-TW" dirty="0" err="1">
                <a:solidFill>
                  <a:srgbClr val="FF0000"/>
                </a:solidFill>
              </a:rPr>
              <a:t>http.sslBackend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schannel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使用以上指令，可以使</a:t>
            </a:r>
            <a:r>
              <a:rPr lang="en-US" altLang="zh-TW" dirty="0"/>
              <a:t>Git</a:t>
            </a:r>
            <a:r>
              <a:rPr lang="zh-TW" altLang="en-US" dirty="0"/>
              <a:t>與</a:t>
            </a:r>
            <a:r>
              <a:rPr lang="en-US" altLang="zh-TW" dirty="0"/>
              <a:t>GitLab</a:t>
            </a:r>
            <a:r>
              <a:rPr lang="zh-TW" altLang="en-US" dirty="0"/>
              <a:t>連線使用安全通道方式，因此就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不會遭遇憑證驗證問題，在使用者的資料夾中也會產生一個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</a:t>
            </a:r>
            <a:r>
              <a:rPr lang="en-US" altLang="zh-TW" dirty="0"/>
              <a:t>.</a:t>
            </a:r>
            <a:r>
              <a:rPr lang="en-US" altLang="zh-TW" dirty="0" err="1"/>
              <a:t>gitconfig</a:t>
            </a:r>
            <a:r>
              <a:rPr lang="zh-TW" altLang="en-US" dirty="0"/>
              <a:t>檔案，將作為使用者全域的</a:t>
            </a:r>
            <a:r>
              <a:rPr lang="en-US" altLang="zh-TW" dirty="0"/>
              <a:t>Git</a:t>
            </a:r>
            <a:r>
              <a:rPr lang="zh-TW" altLang="en-US" dirty="0"/>
              <a:t>設定。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C7E7B1-63A6-4F6C-8659-CA06877EF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45" y="4581128"/>
            <a:ext cx="682459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473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CE4074FB-2B3C-455C-84F0-B06A2B1D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11450" y="2781300"/>
            <a:ext cx="67691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CE4074FB-2B3C-455C-84F0-B06A2B1D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11450" y="2781300"/>
            <a:ext cx="67691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感謝聆聽  敬請指教</a:t>
            </a:r>
          </a:p>
        </p:txBody>
      </p:sp>
    </p:spTree>
    <p:extLst>
      <p:ext uri="{BB962C8B-B14F-4D97-AF65-F5344CB8AC3E}">
        <p14:creationId xmlns:p14="http://schemas.microsoft.com/office/powerpoint/2010/main" val="381488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使用設定</a:t>
            </a:r>
            <a:br>
              <a:rPr lang="zh-TW" altLang="en-US" dirty="0"/>
            </a:br>
            <a:endParaRPr dirty="0"/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03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任意空白處右鍵選擇</a:t>
            </a:r>
            <a:r>
              <a:rPr lang="en-US" altLang="zh-TW" dirty="0" err="1"/>
              <a:t>TortoiseGit</a:t>
            </a:r>
            <a:r>
              <a:rPr lang="zh-TW" altLang="en-US" dirty="0"/>
              <a:t>的</a:t>
            </a:r>
            <a:r>
              <a:rPr lang="en-US" altLang="zh-TW" dirty="0"/>
              <a:t>Settings</a:t>
            </a:r>
          </a:p>
          <a:p>
            <a:pPr>
              <a:defRPr/>
            </a:pPr>
            <a:r>
              <a:rPr lang="zh-TW" altLang="en-US" dirty="0"/>
              <a:t>於</a:t>
            </a:r>
            <a:r>
              <a:rPr lang="en-US" altLang="zh-TW" dirty="0"/>
              <a:t>Global</a:t>
            </a:r>
            <a:r>
              <a:rPr lang="zh-TW" altLang="en-US" dirty="0"/>
              <a:t>設定中輸入</a:t>
            </a:r>
            <a:r>
              <a:rPr lang="en-US" altLang="zh-TW" dirty="0"/>
              <a:t>Name</a:t>
            </a:r>
            <a:r>
              <a:rPr lang="zh-TW" altLang="en-US" dirty="0"/>
              <a:t>及</a:t>
            </a:r>
            <a:r>
              <a:rPr lang="en-US" altLang="zh-TW" dirty="0"/>
              <a:t>Email</a:t>
            </a:r>
            <a:r>
              <a:rPr lang="zh-TW" altLang="en-US" dirty="0"/>
              <a:t>，以上資訊用於</a:t>
            </a:r>
            <a:r>
              <a:rPr lang="en-US" altLang="zh-TW" dirty="0"/>
              <a:t>Git</a:t>
            </a:r>
            <a:r>
              <a:rPr lang="zh-TW" altLang="en-US" dirty="0"/>
              <a:t>部分操作時會自動抓取填入的</a:t>
            </a:r>
            <a:r>
              <a:rPr lang="en-US" altLang="zh-TW" dirty="0"/>
              <a:t>Name</a:t>
            </a:r>
            <a:r>
              <a:rPr lang="zh-TW" altLang="en-US" dirty="0"/>
              <a:t>及</a:t>
            </a:r>
            <a:r>
              <a:rPr lang="en-US" altLang="zh-TW" dirty="0"/>
              <a:t>Email</a:t>
            </a:r>
            <a:r>
              <a:rPr lang="zh-TW" altLang="en-US" dirty="0"/>
              <a:t>進行資料送出</a:t>
            </a: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28A383-71C6-30A7-6E88-5450DA087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2" y="4631354"/>
            <a:ext cx="3972479" cy="110505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5D3FA3A-35E6-31BB-9002-D65F6BE12741}"/>
              </a:ext>
            </a:extLst>
          </p:cNvPr>
          <p:cNvSpPr/>
          <p:nvPr/>
        </p:nvSpPr>
        <p:spPr>
          <a:xfrm>
            <a:off x="3092646" y="5040039"/>
            <a:ext cx="1524207" cy="28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74A6682-0396-FC2D-8F47-B97DC90AA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12" y="3742988"/>
            <a:ext cx="7316221" cy="241968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73320B7-6577-764E-0917-3BF6C2878305}"/>
              </a:ext>
            </a:extLst>
          </p:cNvPr>
          <p:cNvSpPr/>
          <p:nvPr/>
        </p:nvSpPr>
        <p:spPr>
          <a:xfrm>
            <a:off x="9480375" y="4581128"/>
            <a:ext cx="864097" cy="28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C99ADB-E4D5-EEDA-56AA-26DAFAFC5EDE}"/>
              </a:ext>
            </a:extLst>
          </p:cNvPr>
          <p:cNvSpPr/>
          <p:nvPr/>
        </p:nvSpPr>
        <p:spPr>
          <a:xfrm>
            <a:off x="7104112" y="4925794"/>
            <a:ext cx="3528392" cy="781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B194D3-C499-9947-4BF3-DDEE58A7A4BB}"/>
              </a:ext>
            </a:extLst>
          </p:cNvPr>
          <p:cNvSpPr/>
          <p:nvPr/>
        </p:nvSpPr>
        <p:spPr>
          <a:xfrm>
            <a:off x="4774212" y="5733704"/>
            <a:ext cx="864097" cy="28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15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P4Merge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7572474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任意空白處右鍵選擇</a:t>
            </a:r>
            <a:r>
              <a:rPr lang="en-US" altLang="zh-TW" dirty="0" err="1"/>
              <a:t>TortoiseGit</a:t>
            </a:r>
            <a:r>
              <a:rPr lang="zh-TW" altLang="en-US" dirty="0"/>
              <a:t>的</a:t>
            </a:r>
            <a:r>
              <a:rPr lang="en-US" altLang="zh-TW" dirty="0"/>
              <a:t>Settings</a:t>
            </a:r>
          </a:p>
          <a:p>
            <a:pPr>
              <a:defRPr/>
            </a:pPr>
            <a:r>
              <a:rPr lang="zh-TW" altLang="en-US" dirty="0"/>
              <a:t>輸入</a:t>
            </a:r>
            <a:r>
              <a:rPr lang="en-US" altLang="zh-TW" dirty="0"/>
              <a:t>P4Merge</a:t>
            </a:r>
            <a:r>
              <a:rPr lang="zh-TW" altLang="en-US" dirty="0"/>
              <a:t>的執行檔路徑及後續參數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相關參數於下一頁投影片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E5E72C4-86A0-833F-ED06-26724B51A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127125"/>
            <a:ext cx="3972479" cy="110505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2F29E98-E4A9-AAB3-622B-C4F4AE2EDF5D}"/>
              </a:ext>
            </a:extLst>
          </p:cNvPr>
          <p:cNvSpPr/>
          <p:nvPr/>
        </p:nvSpPr>
        <p:spPr>
          <a:xfrm>
            <a:off x="10560496" y="1492673"/>
            <a:ext cx="1524207" cy="287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6034EE7C-2530-8BC9-3AC0-3092ACE34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1" y="2734087"/>
            <a:ext cx="5096262" cy="3982113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52F96E29-D6B5-351C-757E-6E76ECDDFC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6" y="2310637"/>
            <a:ext cx="4924737" cy="39821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B7AA78D-81C3-BF4C-5B8E-EF597DD92D90}"/>
              </a:ext>
            </a:extLst>
          </p:cNvPr>
          <p:cNvSpPr/>
          <p:nvPr/>
        </p:nvSpPr>
        <p:spPr>
          <a:xfrm>
            <a:off x="7248129" y="4725144"/>
            <a:ext cx="720080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108ABD-3A93-0B50-65E2-9B29FC8ED597}"/>
              </a:ext>
            </a:extLst>
          </p:cNvPr>
          <p:cNvSpPr/>
          <p:nvPr/>
        </p:nvSpPr>
        <p:spPr>
          <a:xfrm>
            <a:off x="593669" y="5270632"/>
            <a:ext cx="792088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C903B0-6098-C5D0-CBA0-17717B7D3445}"/>
              </a:ext>
            </a:extLst>
          </p:cNvPr>
          <p:cNvSpPr/>
          <p:nvPr/>
        </p:nvSpPr>
        <p:spPr>
          <a:xfrm>
            <a:off x="8616280" y="2924944"/>
            <a:ext cx="331236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B5B820-C170-C3C5-1E11-8115A7F3051E}"/>
              </a:ext>
            </a:extLst>
          </p:cNvPr>
          <p:cNvSpPr/>
          <p:nvPr/>
        </p:nvSpPr>
        <p:spPr>
          <a:xfrm>
            <a:off x="1926299" y="3335595"/>
            <a:ext cx="3572207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75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P4Merge</a:t>
            </a:r>
            <a:r>
              <a:rPr lang="zh-TW" altLang="en-US" dirty="0"/>
              <a:t>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460906" cy="47529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Diff Viewer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執行檔路徑</a:t>
            </a:r>
            <a:r>
              <a:rPr lang="fr-FR" altLang="zh-TW" dirty="0"/>
              <a:t> %base %mine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Merge Tool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執行檔路徑</a:t>
            </a:r>
            <a:r>
              <a:rPr lang="en-US" altLang="zh-TW" dirty="0"/>
              <a:t> %base %theirs %mine %merged</a:t>
            </a:r>
          </a:p>
          <a:p>
            <a:pPr>
              <a:defRPr/>
            </a:pPr>
            <a:r>
              <a:rPr lang="zh-TW" altLang="en-US" dirty="0"/>
              <a:t>每個參數間隔須加上空白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請依照下列步驟調整</a:t>
            </a:r>
            <a:r>
              <a:rPr lang="en-US" altLang="zh-TW" dirty="0"/>
              <a:t>P4Merge</a:t>
            </a:r>
            <a:r>
              <a:rPr lang="zh-TW" altLang="en-US" dirty="0"/>
              <a:t>編碼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開啟安裝好的</a:t>
            </a:r>
            <a:r>
              <a:rPr lang="en-US" altLang="zh-TW" dirty="0"/>
              <a:t>P4Merge</a:t>
            </a:r>
            <a:r>
              <a:rPr lang="zh-TW" altLang="en-US" dirty="0"/>
              <a:t>執行檔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將同一份檔案選擇加入</a:t>
            </a:r>
            <a:r>
              <a:rPr lang="en-US" altLang="zh-TW" dirty="0"/>
              <a:t>1st</a:t>
            </a:r>
            <a:r>
              <a:rPr lang="zh-TW" altLang="en-US" dirty="0"/>
              <a:t>及</a:t>
            </a:r>
            <a:r>
              <a:rPr lang="en-US" altLang="zh-TW" dirty="0"/>
              <a:t>2nd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於開啟的畫面選擇</a:t>
            </a:r>
            <a:r>
              <a:rPr lang="en-US" altLang="zh-TW" dirty="0"/>
              <a:t>Preferences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修改設定中的編碼為</a:t>
            </a:r>
            <a:r>
              <a:rPr lang="en-US" altLang="zh-TW" dirty="0"/>
              <a:t>UTF-8,no BOM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確認存檔即可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41BFFD-0B2D-C3E6-52FD-17717197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2276872"/>
            <a:ext cx="4401164" cy="2029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43643C5-67F9-24C9-6971-8E6D2F3DD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446427"/>
            <a:ext cx="2343477" cy="228631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7F40505-7221-D0D3-B3F6-C12A0E66629D}"/>
              </a:ext>
            </a:extLst>
          </p:cNvPr>
          <p:cNvSpPr/>
          <p:nvPr/>
        </p:nvSpPr>
        <p:spPr>
          <a:xfrm>
            <a:off x="8563882" y="6462628"/>
            <a:ext cx="916494" cy="270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D7B13D94-C563-90DE-9A76-53B7273AE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81" y="5851429"/>
            <a:ext cx="4191585" cy="7811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680E451-445C-D1D3-E4F6-8BF698F09CAE}"/>
              </a:ext>
            </a:extLst>
          </p:cNvPr>
          <p:cNvSpPr/>
          <p:nvPr/>
        </p:nvSpPr>
        <p:spPr>
          <a:xfrm>
            <a:off x="1240980" y="5971890"/>
            <a:ext cx="4191585" cy="270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90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Git</a:t>
            </a:r>
            <a:r>
              <a:rPr lang="zh-TW" altLang="en-US" dirty="0"/>
              <a:t>專案開發架構介紹</a:t>
            </a:r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54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9A5A7D53-9FA1-45FF-845E-EB7D3F221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5325" y="2997200"/>
            <a:ext cx="4824413" cy="1050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/>
              <a:t>目錄</a:t>
            </a:r>
            <a:endParaRPr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CF60B-A8A4-4FAA-AA05-229C60A4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952" y="130324"/>
            <a:ext cx="6528048" cy="6597352"/>
          </a:xfrm>
        </p:spPr>
        <p:txBody>
          <a:bodyPr/>
          <a:lstStyle/>
          <a:p>
            <a:pPr lvl="1">
              <a:defRPr/>
            </a:pPr>
            <a:r>
              <a:rPr lang="en-US" altLang="zh-TW" sz="2400" dirty="0">
                <a:hlinkClick r:id="rId2" action="ppaction://hlinksldjump"/>
              </a:rPr>
              <a:t>Git</a:t>
            </a:r>
            <a:r>
              <a:rPr lang="zh-TW" altLang="en-US" sz="2400" dirty="0">
                <a:hlinkClick r:id="rId2" action="ppaction://hlinksldjump"/>
              </a:rPr>
              <a:t>環境架設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400" dirty="0">
                <a:hlinkClick r:id="rId3" action="ppaction://hlinksldjump"/>
              </a:rPr>
              <a:t>Git</a:t>
            </a:r>
            <a:r>
              <a:rPr lang="zh-TW" altLang="en-US" sz="2400" dirty="0">
                <a:hlinkClick r:id="rId3" action="ppaction://hlinksldjump"/>
              </a:rPr>
              <a:t>使用設定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400" dirty="0">
                <a:hlinkClick r:id="rId4" action="ppaction://hlinksldjump"/>
              </a:rPr>
              <a:t>Git</a:t>
            </a:r>
            <a:r>
              <a:rPr lang="zh-TW" altLang="en-US" sz="2400" dirty="0">
                <a:hlinkClick r:id="rId4" action="ppaction://hlinksldjump"/>
              </a:rPr>
              <a:t>專案開發架構介紹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400" dirty="0">
                <a:hlinkClick r:id="rId5" action="ppaction://hlinksldjump"/>
              </a:rPr>
              <a:t>Git</a:t>
            </a:r>
            <a:r>
              <a:rPr lang="zh-TW" altLang="en-US" sz="2400" dirty="0">
                <a:hlinkClick r:id="rId5" action="ppaction://hlinksldjump"/>
              </a:rPr>
              <a:t>指令相關介紹</a:t>
            </a:r>
            <a:endParaRPr lang="en-US" altLang="zh-TW" sz="24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6" action="ppaction://hlinksldjump"/>
              </a:rPr>
              <a:t>從</a:t>
            </a:r>
            <a:r>
              <a:rPr lang="en-US" altLang="zh-TW" sz="1600" dirty="0">
                <a:hlinkClick r:id="rId6" action="ppaction://hlinksldjump"/>
              </a:rPr>
              <a:t>GitLab</a:t>
            </a:r>
            <a:r>
              <a:rPr lang="zh-TW" altLang="en-US" sz="1600" dirty="0">
                <a:hlinkClick r:id="rId6" action="ppaction://hlinksldjump"/>
              </a:rPr>
              <a:t>取得專案</a:t>
            </a:r>
            <a:r>
              <a:rPr lang="en-US" altLang="zh-TW" sz="1600" dirty="0">
                <a:hlinkClick r:id="rId6" action="ppaction://hlinksldjump"/>
              </a:rPr>
              <a:t>(Clone)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7" action="ppaction://hlinksldjump"/>
              </a:rPr>
              <a:t>建立個人開發</a:t>
            </a:r>
            <a:r>
              <a:rPr lang="en-US" altLang="zh-TW" sz="1600" dirty="0">
                <a:hlinkClick r:id="rId7" action="ppaction://hlinksldjump"/>
              </a:rPr>
              <a:t>Branch(Create Branch)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8" action="ppaction://hlinksldjump"/>
              </a:rPr>
              <a:t>將本地端</a:t>
            </a:r>
            <a:r>
              <a:rPr lang="en-US" altLang="zh-TW" sz="1600" dirty="0">
                <a:hlinkClick r:id="rId8" action="ppaction://hlinksldjump"/>
              </a:rPr>
              <a:t>Branch</a:t>
            </a:r>
            <a:r>
              <a:rPr lang="zh-TW" altLang="en-US" sz="1600" dirty="0">
                <a:hlinkClick r:id="rId8" action="ppaction://hlinksldjump"/>
              </a:rPr>
              <a:t>的變更作為一個版本儲存</a:t>
            </a:r>
            <a:r>
              <a:rPr lang="en-US" altLang="zh-TW" sz="1600" dirty="0">
                <a:hlinkClick r:id="rId8" action="ppaction://hlinksldjump"/>
              </a:rPr>
              <a:t>(Commit)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9" action="ppaction://hlinksldjump"/>
              </a:rPr>
              <a:t>將目前變更恢復成目前版控上最新狀態</a:t>
            </a:r>
            <a:r>
              <a:rPr lang="en-US" altLang="zh-TW" sz="1600" dirty="0">
                <a:hlinkClick r:id="rId9" action="ppaction://hlinksldjump"/>
              </a:rPr>
              <a:t>(Revert)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0" action="ppaction://hlinksldjump"/>
              </a:rPr>
              <a:t>查看</a:t>
            </a:r>
            <a:r>
              <a:rPr lang="en-US" altLang="zh-TW" sz="1600" dirty="0">
                <a:hlinkClick r:id="rId10" action="ppaction://hlinksldjump"/>
              </a:rPr>
              <a:t>Commit</a:t>
            </a:r>
            <a:r>
              <a:rPr lang="zh-TW" altLang="en-US" sz="1600" dirty="0">
                <a:hlinkClick r:id="rId10" action="ppaction://hlinksldjump"/>
              </a:rPr>
              <a:t>紀錄</a:t>
            </a:r>
            <a:r>
              <a:rPr lang="en-US" altLang="zh-TW" sz="1600" dirty="0">
                <a:hlinkClick r:id="rId10" action="ppaction://hlinksldjump"/>
              </a:rPr>
              <a:t>(Show log)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1" action="ppaction://hlinksldjump"/>
              </a:rPr>
              <a:t>將目前</a:t>
            </a:r>
            <a:r>
              <a:rPr lang="en-US" altLang="zh-TW" sz="1600" dirty="0">
                <a:hlinkClick r:id="rId11" action="ppaction://hlinksldjump"/>
              </a:rPr>
              <a:t>Branch</a:t>
            </a:r>
            <a:r>
              <a:rPr lang="zh-TW" altLang="en-US" sz="1600" dirty="0">
                <a:hlinkClick r:id="rId11" action="ppaction://hlinksldjump"/>
              </a:rPr>
              <a:t>最新狀態變更至指定版本</a:t>
            </a:r>
            <a:r>
              <a:rPr lang="en-US" altLang="zh-TW" sz="1600" dirty="0">
                <a:hlinkClick r:id="rId11" action="ppaction://hlinksldjump"/>
              </a:rPr>
              <a:t>(Reset)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2" action="ppaction://hlinksldjump"/>
              </a:rPr>
              <a:t>將本地端</a:t>
            </a:r>
            <a:r>
              <a:rPr lang="en-US" altLang="zh-TW" sz="1600" dirty="0">
                <a:hlinkClick r:id="rId12" action="ppaction://hlinksldjump"/>
              </a:rPr>
              <a:t>Branch</a:t>
            </a:r>
            <a:r>
              <a:rPr lang="zh-TW" altLang="en-US" sz="1600" dirty="0">
                <a:hlinkClick r:id="rId12" action="ppaction://hlinksldjump"/>
              </a:rPr>
              <a:t>狀態上傳至</a:t>
            </a:r>
            <a:r>
              <a:rPr lang="en-US" altLang="zh-TW" sz="1600" dirty="0">
                <a:hlinkClick r:id="rId12" action="ppaction://hlinksldjump"/>
              </a:rPr>
              <a:t>GitLab(Push)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3" action="ppaction://hlinksldjump"/>
              </a:rPr>
              <a:t>切換</a:t>
            </a:r>
            <a:r>
              <a:rPr lang="en-US" altLang="zh-TW" sz="1600" dirty="0">
                <a:hlinkClick r:id="rId13" action="ppaction://hlinksldjump"/>
              </a:rPr>
              <a:t>Branch(Switch/Checkout)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4" action="ppaction://hlinksldjump"/>
              </a:rPr>
              <a:t>更新遠端專案程式庫</a:t>
            </a:r>
            <a:r>
              <a:rPr lang="en-US" altLang="zh-TW" sz="1600" dirty="0">
                <a:hlinkClick r:id="rId14" action="ppaction://hlinksldjump"/>
              </a:rPr>
              <a:t>(Fetch)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5" action="ppaction://hlinksldjump"/>
              </a:rPr>
              <a:t>合併</a:t>
            </a:r>
            <a:r>
              <a:rPr lang="en-US" altLang="zh-TW" sz="1600" dirty="0">
                <a:hlinkClick r:id="rId15" action="ppaction://hlinksldjump"/>
              </a:rPr>
              <a:t>Commit</a:t>
            </a:r>
            <a:r>
              <a:rPr lang="zh-TW" altLang="en-US" sz="1600" dirty="0">
                <a:hlinkClick r:id="rId15" action="ppaction://hlinksldjump"/>
              </a:rPr>
              <a:t>紀錄至目前所在</a:t>
            </a:r>
            <a:r>
              <a:rPr lang="en-US" altLang="zh-TW" sz="1600" dirty="0">
                <a:hlinkClick r:id="rId15" action="ppaction://hlinksldjump"/>
              </a:rPr>
              <a:t>Branch(Merge)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6" action="ppaction://hlinksldjump"/>
              </a:rPr>
              <a:t>將目前</a:t>
            </a:r>
            <a:r>
              <a:rPr lang="en-US" altLang="zh-TW" sz="1600" dirty="0">
                <a:hlinkClick r:id="rId16" action="ppaction://hlinksldjump"/>
              </a:rPr>
              <a:t>Branch</a:t>
            </a:r>
            <a:r>
              <a:rPr lang="zh-TW" altLang="en-US" sz="1600" dirty="0">
                <a:hlinkClick r:id="rId16" action="ppaction://hlinksldjump"/>
              </a:rPr>
              <a:t>的基底重新定義</a:t>
            </a:r>
            <a:r>
              <a:rPr lang="en-US" altLang="zh-TW" sz="1600" dirty="0">
                <a:hlinkClick r:id="rId16" action="ppaction://hlinksldjump"/>
              </a:rPr>
              <a:t>(Rebase)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7" action="ppaction://hlinksldjump"/>
              </a:rPr>
              <a:t>將指定</a:t>
            </a:r>
            <a:r>
              <a:rPr lang="en-US" altLang="zh-TW" sz="1600" dirty="0">
                <a:hlinkClick r:id="rId17" action="ppaction://hlinksldjump"/>
              </a:rPr>
              <a:t>Branch</a:t>
            </a:r>
            <a:r>
              <a:rPr lang="zh-TW" altLang="en-US" sz="1600" dirty="0">
                <a:hlinkClick r:id="rId17" action="ppaction://hlinksldjump"/>
              </a:rPr>
              <a:t>最新狀態</a:t>
            </a:r>
            <a:r>
              <a:rPr lang="en-US" altLang="zh-TW" sz="1600" dirty="0">
                <a:hlinkClick r:id="rId17" action="ppaction://hlinksldjump"/>
              </a:rPr>
              <a:t>Merge</a:t>
            </a:r>
            <a:r>
              <a:rPr lang="zh-TW" altLang="en-US" sz="1600" dirty="0">
                <a:hlinkClick r:id="rId17" action="ppaction://hlinksldjump"/>
              </a:rPr>
              <a:t>進目前</a:t>
            </a:r>
            <a:r>
              <a:rPr lang="en-US" altLang="zh-TW" sz="1600" dirty="0">
                <a:hlinkClick r:id="rId17" action="ppaction://hlinksldjump"/>
              </a:rPr>
              <a:t>Branch(Pull)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8" action="ppaction://hlinksldjump"/>
              </a:rPr>
              <a:t>解決衝突</a:t>
            </a:r>
            <a:r>
              <a:rPr lang="en-US" altLang="zh-TW" sz="1600" dirty="0">
                <a:hlinkClick r:id="rId18" action="ppaction://hlinksldjump"/>
              </a:rPr>
              <a:t>(Resolve)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19" action="ppaction://hlinksldjump"/>
              </a:rPr>
              <a:t>將特定的</a:t>
            </a:r>
            <a:r>
              <a:rPr lang="en-US" altLang="zh-TW" sz="1600" dirty="0">
                <a:hlinkClick r:id="rId19" action="ppaction://hlinksldjump"/>
              </a:rPr>
              <a:t>Commit</a:t>
            </a:r>
            <a:r>
              <a:rPr lang="zh-TW" altLang="en-US" sz="1600" dirty="0">
                <a:hlinkClick r:id="rId19" action="ppaction://hlinksldjump"/>
              </a:rPr>
              <a:t>紀錄移動到目前</a:t>
            </a:r>
            <a:r>
              <a:rPr lang="en-US" altLang="zh-TW" sz="1600" dirty="0">
                <a:hlinkClick r:id="rId19" action="ppaction://hlinksldjump"/>
              </a:rPr>
              <a:t>Branch(Cherry Pick)</a:t>
            </a:r>
            <a:endParaRPr lang="en-US" altLang="zh-TW" sz="1600" dirty="0"/>
          </a:p>
          <a:p>
            <a:pPr lvl="2">
              <a:buFont typeface="+mj-lt"/>
              <a:buAutoNum type="arabicPeriod"/>
              <a:defRPr/>
            </a:pPr>
            <a:r>
              <a:rPr lang="zh-TW" altLang="en-US" sz="1600" dirty="0">
                <a:hlinkClick r:id="rId20" action="ppaction://hlinksldjump"/>
              </a:rPr>
              <a:t>暫存目前</a:t>
            </a:r>
            <a:r>
              <a:rPr lang="en-US" altLang="zh-TW" sz="1600" dirty="0">
                <a:hlinkClick r:id="rId20" action="ppaction://hlinksldjump"/>
              </a:rPr>
              <a:t>Branch</a:t>
            </a:r>
            <a:r>
              <a:rPr lang="zh-TW" altLang="en-US" sz="1600" dirty="0">
                <a:hlinkClick r:id="rId20" action="ppaction://hlinksldjump"/>
              </a:rPr>
              <a:t>所有變更</a:t>
            </a:r>
            <a:r>
              <a:rPr lang="en-US" altLang="zh-TW" sz="1600" dirty="0">
                <a:hlinkClick r:id="rId20" action="ppaction://hlinksldjump"/>
              </a:rPr>
              <a:t>(Stash)</a:t>
            </a:r>
            <a:endParaRPr lang="en-US" altLang="zh-TW" sz="1600" dirty="0"/>
          </a:p>
          <a:p>
            <a:pPr lvl="1">
              <a:buFont typeface="+mj-lt"/>
              <a:buAutoNum type="ea1ChtPeriod"/>
              <a:defRPr/>
            </a:pPr>
            <a:r>
              <a:rPr lang="en-US" altLang="zh-TW" sz="2400" dirty="0">
                <a:hlinkClick r:id="rId21" action="ppaction://hlinksldjump"/>
              </a:rPr>
              <a:t>GitLab</a:t>
            </a:r>
            <a:r>
              <a:rPr lang="zh-TW" altLang="en-US" sz="2400" dirty="0">
                <a:hlinkClick r:id="rId21" action="ppaction://hlinksldjump"/>
              </a:rPr>
              <a:t>相關操作介紹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GitLab</a:t>
            </a:r>
            <a:r>
              <a:rPr lang="zh-TW" altLang="en-US" dirty="0"/>
              <a:t>的專案組織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</a:t>
            </a:r>
            <a:r>
              <a:rPr lang="en-US" altLang="zh-TW" dirty="0"/>
              <a:t>Gitlab</a:t>
            </a:r>
            <a:r>
              <a:rPr lang="zh-TW" altLang="en-US" dirty="0"/>
              <a:t>中將以每一個專案做為權限控管的開頭。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每個專案能夠針對不同的帳號調整存取的權限。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endParaRPr lang="en-US" altLang="zh-TW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5273E7-784B-4830-A42D-EC994048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472542"/>
            <a:ext cx="5642195" cy="36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9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GitLab</a:t>
            </a:r>
            <a:r>
              <a:rPr lang="zh-TW" altLang="en-US" dirty="0"/>
              <a:t>的專案架構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38889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每個專案中會以</a:t>
            </a:r>
            <a:r>
              <a:rPr lang="en-US" altLang="zh-TW" dirty="0"/>
              <a:t>Branch</a:t>
            </a:r>
            <a:r>
              <a:rPr lang="zh-TW" altLang="en-US" dirty="0"/>
              <a:t>做區分，可針對角色進行</a:t>
            </a:r>
            <a:r>
              <a:rPr lang="en-US" altLang="zh-TW" dirty="0"/>
              <a:t>Branch</a:t>
            </a:r>
            <a:r>
              <a:rPr lang="zh-TW" altLang="en-US" dirty="0"/>
              <a:t>的保護。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被保護的</a:t>
            </a:r>
            <a:r>
              <a:rPr lang="en-US" altLang="zh-TW" dirty="0"/>
              <a:t>Branch</a:t>
            </a:r>
            <a:r>
              <a:rPr lang="zh-TW" altLang="en-US" dirty="0"/>
              <a:t>只能被特定角色進行</a:t>
            </a:r>
            <a:r>
              <a:rPr lang="en-US" altLang="zh-TW" dirty="0"/>
              <a:t>Push</a:t>
            </a:r>
            <a:r>
              <a:rPr lang="zh-TW" altLang="en-US" dirty="0"/>
              <a:t>及</a:t>
            </a:r>
            <a:r>
              <a:rPr lang="en-US" altLang="zh-TW" dirty="0"/>
              <a:t>Pull</a:t>
            </a:r>
            <a:r>
              <a:rPr lang="zh-TW" altLang="en-US" dirty="0"/>
              <a:t>的動作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6DC7D3-0D16-4A36-A947-313A172CD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66" y="2278021"/>
            <a:ext cx="3537355" cy="388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9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運作原理及基礎使用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6924402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在</a:t>
            </a:r>
            <a:r>
              <a:rPr lang="en-US" altLang="zh-TW" dirty="0"/>
              <a:t>GitLab</a:t>
            </a:r>
            <a:r>
              <a:rPr lang="zh-TW" altLang="en-US" dirty="0"/>
              <a:t>的專案中，將會有一個專案程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式庫，而本地端則會有本地端的專案程     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式庫以及遠端專案程式庫。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也代表著遠端的程式庫在本地端並不是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隨時隨地都在同步</a:t>
            </a:r>
            <a:r>
              <a:rPr lang="en-US" altLang="zh-TW" dirty="0"/>
              <a:t>GitLab</a:t>
            </a:r>
            <a:r>
              <a:rPr lang="zh-TW" altLang="en-US" dirty="0"/>
              <a:t>上的專案程式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庫，而是在需要時，自行使用</a:t>
            </a:r>
            <a:r>
              <a:rPr lang="en-US" altLang="zh-TW" dirty="0"/>
              <a:t>Fetch</a:t>
            </a:r>
            <a:r>
              <a:rPr lang="zh-TW" altLang="en-US" dirty="0"/>
              <a:t>指令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從</a:t>
            </a:r>
            <a:r>
              <a:rPr lang="en-US" altLang="zh-TW" dirty="0"/>
              <a:t>GitLab</a:t>
            </a:r>
            <a:r>
              <a:rPr lang="zh-TW" altLang="en-US" dirty="0"/>
              <a:t>上取得新的變更。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8E5286-B179-4ED5-A6F6-6279E2098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03" y="794970"/>
            <a:ext cx="425563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9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運作原理及基礎使用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413"/>
            <a:ext cx="6984776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進行</a:t>
            </a:r>
            <a:r>
              <a:rPr lang="en-US" altLang="zh-TW" dirty="0"/>
              <a:t>Fetch</a:t>
            </a:r>
            <a:r>
              <a:rPr lang="zh-TW" altLang="en-US" dirty="0"/>
              <a:t>後，本地端的專案程式庫並不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會受到任何影響，只是會讓本地端知道  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目前遠端專案程式庫已經變更成什麼樣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子了。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如果本地端的專案程式庫需要取得遠端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專案程式庫中的變更，則需要透過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</a:t>
            </a:r>
            <a:r>
              <a:rPr lang="en-US" altLang="zh-TW" dirty="0"/>
              <a:t>Merge</a:t>
            </a:r>
            <a:r>
              <a:rPr lang="zh-TW" altLang="en-US" dirty="0"/>
              <a:t>指令，將遠端專案程式庫中的最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新變更與本地端的專案程式庫進行合併。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354516-2C5F-45E2-BB00-0AEB1FA0B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03" y="794970"/>
            <a:ext cx="425563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運作原理及基礎使用</a:t>
            </a:r>
            <a:r>
              <a:rPr lang="en-US" altLang="zh-TW" dirty="0"/>
              <a:t>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413"/>
            <a:ext cx="11305256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尚未執行</a:t>
            </a:r>
            <a:r>
              <a:rPr lang="en-US" altLang="zh-TW" dirty="0"/>
              <a:t>Fetch</a:t>
            </a:r>
            <a:r>
              <a:rPr lang="zh-TW" altLang="en-US" dirty="0"/>
              <a:t>指令，因此本地端的遠端專案程式庫不知道</a:t>
            </a:r>
            <a:r>
              <a:rPr lang="en-US" altLang="zh-TW" dirty="0"/>
              <a:t>GitLab</a:t>
            </a:r>
            <a:r>
              <a:rPr lang="zh-TW" altLang="en-US" dirty="0"/>
              <a:t>上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的專案程式已經變更。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2720D99-DC99-480D-A070-6774EFC73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33" y="2536973"/>
            <a:ext cx="8032822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8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運作原理及基礎使用</a:t>
            </a:r>
            <a:r>
              <a:rPr lang="en-US" altLang="zh-TW" dirty="0"/>
              <a:t>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413"/>
            <a:ext cx="11305256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執行</a:t>
            </a:r>
            <a:r>
              <a:rPr lang="en-US" altLang="zh-TW" dirty="0"/>
              <a:t>Fetch</a:t>
            </a:r>
            <a:r>
              <a:rPr lang="zh-TW" altLang="en-US" dirty="0"/>
              <a:t>指令後，本地端的遠端專案程式庫將會取得</a:t>
            </a:r>
            <a:r>
              <a:rPr lang="en-US" altLang="zh-TW" dirty="0"/>
              <a:t>GitLab</a:t>
            </a:r>
            <a:r>
              <a:rPr lang="zh-TW" altLang="en-US" dirty="0"/>
              <a:t>的專案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程式庫，但並不影響本地端的專案程式庫。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11A533-9F93-4270-A9BF-449921C5B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31" y="2445211"/>
            <a:ext cx="9586025" cy="35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9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運作原理及基礎使用</a:t>
            </a:r>
            <a:r>
              <a:rPr lang="en-US" altLang="zh-TW" dirty="0"/>
              <a:t>(</a:t>
            </a:r>
            <a:r>
              <a:rPr lang="zh-TW" altLang="en-US" dirty="0"/>
              <a:t>範例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413"/>
            <a:ext cx="11305256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在本地端的遠端專案程式庫已取得</a:t>
            </a:r>
            <a:r>
              <a:rPr lang="en-US" altLang="zh-TW" dirty="0"/>
              <a:t>GitLab</a:t>
            </a:r>
            <a:r>
              <a:rPr lang="zh-TW" altLang="en-US" dirty="0"/>
              <a:t>上的新變更後，執行</a:t>
            </a:r>
            <a:r>
              <a:rPr lang="en-US" altLang="zh-TW" dirty="0"/>
              <a:t>Merge</a:t>
            </a:r>
          </a:p>
          <a:p>
            <a:pPr marL="0" indent="0">
              <a:buNone/>
              <a:defRPr/>
            </a:pPr>
            <a:r>
              <a:rPr lang="zh-TW" altLang="en-US" dirty="0"/>
              <a:t>    指令即可將新變更合併進本地端的專案程式庫中。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0FC5A0-BF03-429E-8C1D-73FE3683B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74" y="2506172"/>
            <a:ext cx="960254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9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運作原理及基礎使用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413"/>
            <a:ext cx="7680176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在本地端進行開發後，執行</a:t>
            </a:r>
            <a:r>
              <a:rPr lang="en-US" altLang="zh-TW" dirty="0"/>
              <a:t>Commit</a:t>
            </a:r>
            <a:r>
              <a:rPr lang="zh-TW" altLang="en-US" dirty="0"/>
              <a:t>指令，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只會將變更紀錄儲存於本地專案程式庫中。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在</a:t>
            </a:r>
            <a:r>
              <a:rPr lang="en-US" altLang="zh-TW" dirty="0"/>
              <a:t>Commit</a:t>
            </a:r>
            <a:r>
              <a:rPr lang="zh-TW" altLang="en-US" dirty="0"/>
              <a:t>完成後，執行</a:t>
            </a:r>
            <a:r>
              <a:rPr lang="en-US" altLang="zh-TW" dirty="0"/>
              <a:t>Push</a:t>
            </a:r>
            <a:r>
              <a:rPr lang="zh-TW" altLang="en-US" dirty="0"/>
              <a:t>指令將會把此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次的變更紀錄發行至</a:t>
            </a:r>
            <a:r>
              <a:rPr lang="en-US" altLang="zh-TW" dirty="0"/>
              <a:t>GitLab</a:t>
            </a:r>
            <a:r>
              <a:rPr lang="zh-TW" altLang="en-US" dirty="0"/>
              <a:t>的專案程式庫中。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EF762F-4A65-CBE3-ED05-2A6F1029D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03" y="794970"/>
            <a:ext cx="425563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指令相關介紹</a:t>
            </a:r>
            <a:endParaRPr lang="en-US" altLang="zh-TW" dirty="0"/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96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從</a:t>
            </a:r>
            <a:r>
              <a:rPr lang="en-US" altLang="zh-TW" dirty="0"/>
              <a:t>GitLab</a:t>
            </a:r>
            <a:r>
              <a:rPr lang="zh-TW" altLang="en-US" dirty="0"/>
              <a:t>取得專案</a:t>
            </a:r>
            <a:r>
              <a:rPr lang="en-US" altLang="zh-TW" dirty="0"/>
              <a:t>(Clone)</a:t>
            </a:r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7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知成日會議視訊資訊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268413"/>
            <a:ext cx="11737304" cy="4752975"/>
          </a:xfrm>
        </p:spPr>
        <p:txBody>
          <a:bodyPr/>
          <a:lstStyle/>
          <a:p>
            <a:pPr>
              <a:defRPr/>
            </a:pPr>
            <a:r>
              <a:rPr lang="zh-TW" altLang="en-US" sz="2400" dirty="0"/>
              <a:t>會議連結：</a:t>
            </a:r>
            <a:r>
              <a:rPr lang="en-US" altLang="zh-TW" sz="2000" dirty="0">
                <a:hlinkClick r:id="rId2"/>
              </a:rPr>
              <a:t>https://hiwintw.webex.com/hiwintw/j.php?MTID=m3d22259fe1b80c2c9aaa560d8574ba01</a:t>
            </a:r>
            <a:endParaRPr lang="en-US" altLang="zh-TW" sz="2000" dirty="0"/>
          </a:p>
          <a:p>
            <a:pPr>
              <a:defRPr/>
            </a:pPr>
            <a:r>
              <a:rPr lang="zh-TW" altLang="en-US" sz="2400" dirty="0"/>
              <a:t>會議號：</a:t>
            </a:r>
            <a:r>
              <a:rPr lang="en-US" altLang="zh-TW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2512 449 6379</a:t>
            </a:r>
            <a:endParaRPr lang="en-US" altLang="zh-TW" sz="2400" dirty="0"/>
          </a:p>
          <a:p>
            <a:pPr>
              <a:defRPr/>
            </a:pPr>
            <a:r>
              <a:rPr lang="zh-TW" altLang="en-US" sz="2400" dirty="0"/>
              <a:t>會議密碼：</a:t>
            </a:r>
            <a:r>
              <a:rPr lang="en-US" altLang="zh-TW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82768276</a:t>
            </a:r>
            <a:endParaRPr lang="en-US" altLang="zh-TW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5602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從</a:t>
            </a:r>
            <a:r>
              <a:rPr lang="en-US" altLang="zh-TW" dirty="0"/>
              <a:t>GitLab</a:t>
            </a:r>
            <a:r>
              <a:rPr lang="zh-TW" altLang="en-US" dirty="0"/>
              <a:t>取得專案</a:t>
            </a:r>
            <a:r>
              <a:rPr lang="en-US" altLang="zh-TW" dirty="0"/>
              <a:t>(Clone)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 登入</a:t>
            </a:r>
            <a:r>
              <a:rPr lang="en-US" altLang="zh-TW" dirty="0"/>
              <a:t>GitLab</a:t>
            </a:r>
            <a:r>
              <a:rPr lang="zh-TW" altLang="en-US" dirty="0"/>
              <a:t>，並從專案中取得</a:t>
            </a:r>
            <a:r>
              <a:rPr lang="en-US" altLang="zh-TW" dirty="0"/>
              <a:t>Clone</a:t>
            </a:r>
            <a:r>
              <a:rPr lang="zh-TW" altLang="en-US" dirty="0"/>
              <a:t>的網址。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46C653-0E97-4D99-ADE6-3D2336650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14" y="1980036"/>
            <a:ext cx="8145859" cy="40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16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從</a:t>
            </a:r>
            <a:r>
              <a:rPr lang="en-US" altLang="zh-TW" dirty="0"/>
              <a:t>GitLab</a:t>
            </a:r>
            <a:r>
              <a:rPr lang="zh-TW" altLang="en-US" dirty="0"/>
              <a:t>取得專案</a:t>
            </a:r>
            <a:r>
              <a:rPr lang="en-US" altLang="zh-TW" dirty="0"/>
              <a:t>(Clone)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 藉此將專案</a:t>
            </a:r>
            <a:r>
              <a:rPr lang="en-US" altLang="zh-TW" dirty="0"/>
              <a:t>Clone</a:t>
            </a:r>
            <a:r>
              <a:rPr lang="zh-TW" altLang="en-US" dirty="0"/>
              <a:t>至本地端</a:t>
            </a:r>
            <a:endParaRPr lang="en-US" altLang="zh-TW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TW" dirty="0"/>
              <a:t>GitLab</a:t>
            </a:r>
            <a:r>
              <a:rPr lang="zh-TW" altLang="en-US" dirty="0"/>
              <a:t>的專案</a:t>
            </a:r>
            <a:r>
              <a:rPr lang="en-US" altLang="zh-TW" dirty="0"/>
              <a:t>Clone</a:t>
            </a:r>
            <a:r>
              <a:rPr lang="zh-TW" altLang="en-US" dirty="0"/>
              <a:t>網址</a:t>
            </a:r>
            <a:endParaRPr lang="en-US" altLang="zh-TW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TW" dirty="0"/>
              <a:t>Clone</a:t>
            </a:r>
            <a:r>
              <a:rPr lang="zh-TW" altLang="en-US" dirty="0"/>
              <a:t>後存放專案的位置 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48B863-706B-49BA-97FF-89CDC1C52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839329"/>
            <a:ext cx="5973009" cy="41820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FF0CCEE-8A35-4DF6-985F-F5D9E48B819E}"/>
              </a:ext>
            </a:extLst>
          </p:cNvPr>
          <p:cNvSpPr/>
          <p:nvPr/>
        </p:nvSpPr>
        <p:spPr>
          <a:xfrm>
            <a:off x="5991717" y="2492896"/>
            <a:ext cx="554461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763AF38-F62A-4F06-BAB7-211413ED0DAB}"/>
              </a:ext>
            </a:extLst>
          </p:cNvPr>
          <p:cNvSpPr/>
          <p:nvPr/>
        </p:nvSpPr>
        <p:spPr>
          <a:xfrm>
            <a:off x="5883705" y="236145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758FFA-FBAD-4135-ACE2-46A60542880F}"/>
              </a:ext>
            </a:extLst>
          </p:cNvPr>
          <p:cNvSpPr/>
          <p:nvPr/>
        </p:nvSpPr>
        <p:spPr>
          <a:xfrm>
            <a:off x="6001429" y="2919583"/>
            <a:ext cx="554461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B1E7272-81F4-4F99-BCBF-53394BB5641C}"/>
              </a:ext>
            </a:extLst>
          </p:cNvPr>
          <p:cNvSpPr/>
          <p:nvPr/>
        </p:nvSpPr>
        <p:spPr>
          <a:xfrm>
            <a:off x="11438033" y="317156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C4C71EC-FD25-4E64-AD76-DEAFE9E6C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57" y="2780928"/>
            <a:ext cx="2316420" cy="39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4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查看目前專案所在的</a:t>
            </a:r>
            <a:r>
              <a:rPr lang="en-US" altLang="zh-TW" dirty="0"/>
              <a:t>Branch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0452794" cy="47529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於專案資料夾的最外層點擊右鍵 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Git Commit</a:t>
            </a:r>
            <a:r>
              <a:rPr lang="zh-TW" altLang="en-US" dirty="0"/>
              <a:t>右邊所指之字串即代表目前所在的</a:t>
            </a:r>
            <a:r>
              <a:rPr lang="en-US" altLang="zh-TW" dirty="0"/>
              <a:t>Branch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62F4D6-5147-4902-AA4E-AF01C8FF8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2370838"/>
            <a:ext cx="2325067" cy="4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從</a:t>
            </a:r>
            <a:r>
              <a:rPr lang="en-US" altLang="zh-TW" dirty="0"/>
              <a:t>GitLab</a:t>
            </a:r>
            <a:r>
              <a:rPr lang="zh-TW" altLang="en-US" dirty="0"/>
              <a:t>取得專案</a:t>
            </a:r>
            <a:r>
              <a:rPr lang="en-US" altLang="zh-TW" dirty="0"/>
              <a:t>(Clone)-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0452794" cy="47529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請至以下網址先行</a:t>
            </a:r>
            <a:r>
              <a:rPr lang="en-US" altLang="zh-TW" dirty="0"/>
              <a:t>Fork</a:t>
            </a:r>
            <a:r>
              <a:rPr lang="zh-TW" altLang="en-US" dirty="0"/>
              <a:t>專案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>
                <a:hlinkClick r:id="rId2"/>
              </a:rPr>
              <a:t>https://gitlab-training.hiwin.tw/root/practice-project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Fork</a:t>
            </a:r>
            <a:r>
              <a:rPr lang="zh-TW" altLang="en-US" dirty="0"/>
              <a:t>完成後，請將您自己的專案</a:t>
            </a:r>
            <a:r>
              <a:rPr lang="en-US" altLang="zh-TW" dirty="0"/>
              <a:t>Clone</a:t>
            </a:r>
            <a:r>
              <a:rPr lang="zh-TW" altLang="en-US" dirty="0"/>
              <a:t>至電腦中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0318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Branch(Create Branch)</a:t>
            </a:r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0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Branch(Create Branch)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0452794" cy="47529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 於專案中可以於</a:t>
            </a:r>
            <a:r>
              <a:rPr lang="en-US" altLang="zh-TW" dirty="0"/>
              <a:t>Git</a:t>
            </a:r>
            <a:r>
              <a:rPr lang="zh-TW" altLang="en-US" dirty="0"/>
              <a:t>選單建立</a:t>
            </a:r>
            <a:r>
              <a:rPr lang="en-US" altLang="zh-TW" dirty="0"/>
              <a:t>Branch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C317386-70D9-4743-AF14-97E5C9C91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98" y="1277454"/>
            <a:ext cx="3729556" cy="47439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4CCFE04-6917-4837-8EE4-15FB2D87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71" y="2042555"/>
            <a:ext cx="492707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3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Branch(Create Branch)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8" y="1268413"/>
            <a:ext cx="6912768" cy="475297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新</a:t>
            </a:r>
            <a:r>
              <a:rPr lang="en-US" altLang="zh-TW" dirty="0"/>
              <a:t>Branch</a:t>
            </a:r>
            <a:r>
              <a:rPr lang="zh-TW" altLang="en-US" dirty="0"/>
              <a:t>名稱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要以哪個程式版本為基礎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是否要設定追蹤的</a:t>
            </a:r>
            <a:r>
              <a:rPr lang="en-US" altLang="zh-TW" dirty="0"/>
              <a:t>Branch</a:t>
            </a:r>
            <a:r>
              <a:rPr lang="zh-TW" altLang="en-US" dirty="0"/>
              <a:t>，如果有設定將會在</a:t>
            </a:r>
            <a:r>
              <a:rPr lang="en-US" altLang="zh-TW" dirty="0"/>
              <a:t>push</a:t>
            </a:r>
            <a:r>
              <a:rPr lang="zh-TW" altLang="en-US" dirty="0"/>
              <a:t>時自動選擇追蹤的</a:t>
            </a:r>
            <a:r>
              <a:rPr lang="en-US" altLang="zh-TW" dirty="0"/>
              <a:t>Branch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DFC3D4-8B5B-424D-BC3E-E9702B559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560041"/>
            <a:ext cx="4953691" cy="41088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DB94E58-7F23-4540-A39F-7925159874C1}"/>
              </a:ext>
            </a:extLst>
          </p:cNvPr>
          <p:cNvSpPr/>
          <p:nvPr/>
        </p:nvSpPr>
        <p:spPr>
          <a:xfrm>
            <a:off x="7059042" y="1882425"/>
            <a:ext cx="2205310" cy="54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7A3C80-8163-4A82-A6D8-22E6514AE661}"/>
              </a:ext>
            </a:extLst>
          </p:cNvPr>
          <p:cNvSpPr/>
          <p:nvPr/>
        </p:nvSpPr>
        <p:spPr>
          <a:xfrm>
            <a:off x="6951030" y="175098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1D5EE-969E-4256-A29C-0A41761F773E}"/>
              </a:ext>
            </a:extLst>
          </p:cNvPr>
          <p:cNvSpPr/>
          <p:nvPr/>
        </p:nvSpPr>
        <p:spPr>
          <a:xfrm>
            <a:off x="7167053" y="2655794"/>
            <a:ext cx="4617579" cy="1207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7747EE6-3D51-4384-947B-1D150C01151D}"/>
              </a:ext>
            </a:extLst>
          </p:cNvPr>
          <p:cNvSpPr/>
          <p:nvPr/>
        </p:nvSpPr>
        <p:spPr>
          <a:xfrm>
            <a:off x="11709684" y="254778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7EBEEC-204C-4E5D-A0FC-CB37092390F0}"/>
              </a:ext>
            </a:extLst>
          </p:cNvPr>
          <p:cNvSpPr/>
          <p:nvPr/>
        </p:nvSpPr>
        <p:spPr>
          <a:xfrm>
            <a:off x="7091581" y="4045648"/>
            <a:ext cx="7326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7490225-65EF-41CE-8B75-6A00BA0F166F}"/>
              </a:ext>
            </a:extLst>
          </p:cNvPr>
          <p:cNvSpPr/>
          <p:nvPr/>
        </p:nvSpPr>
        <p:spPr>
          <a:xfrm>
            <a:off x="6983568" y="3935657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8463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Branch(Create Branch)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A5B62FC8-88F8-A78E-9DF9-C8AF2266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5" y="1268760"/>
            <a:ext cx="11652250" cy="47529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如果為</a:t>
            </a:r>
            <a:r>
              <a:rPr lang="en-US" altLang="zh-TW" dirty="0"/>
              <a:t>Track</a:t>
            </a:r>
            <a:r>
              <a:rPr lang="zh-TW" altLang="en-US" dirty="0"/>
              <a:t>模式，</a:t>
            </a:r>
            <a:r>
              <a:rPr lang="en-US" altLang="zh-TW" dirty="0"/>
              <a:t>Branch</a:t>
            </a:r>
            <a:r>
              <a:rPr lang="zh-TW" altLang="en-US" dirty="0"/>
              <a:t>新建完成後，可於</a:t>
            </a:r>
            <a:r>
              <a:rPr lang="en-US" altLang="zh-TW" dirty="0"/>
              <a:t>Browse References</a:t>
            </a:r>
            <a:r>
              <a:rPr lang="zh-TW" altLang="en-US" dirty="0"/>
              <a:t>中確認目前該</a:t>
            </a:r>
            <a:r>
              <a:rPr lang="en-US" altLang="zh-TW" dirty="0"/>
              <a:t>Branch</a:t>
            </a:r>
            <a:r>
              <a:rPr lang="zh-TW" altLang="en-US" dirty="0"/>
              <a:t>正追蹤哪個</a:t>
            </a:r>
            <a:r>
              <a:rPr lang="en-US" altLang="zh-TW" dirty="0"/>
              <a:t>Branch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</a:t>
            </a:r>
            <a:r>
              <a:rPr lang="en-US" altLang="zh-TW" dirty="0"/>
              <a:t>Tracked Branch</a:t>
            </a:r>
            <a:r>
              <a:rPr lang="zh-TW" altLang="en-US" dirty="0"/>
              <a:t>為空白則是目前無追蹤任何</a:t>
            </a:r>
            <a:r>
              <a:rPr lang="en-US" altLang="zh-TW" dirty="0"/>
              <a:t>Branch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575C3A-46A0-336C-289A-1B8816497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974519"/>
            <a:ext cx="3928135" cy="363212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7ABD35F-0B1A-1E8E-CE56-DACC48107B6A}"/>
              </a:ext>
            </a:extLst>
          </p:cNvPr>
          <p:cNvSpPr/>
          <p:nvPr/>
        </p:nvSpPr>
        <p:spPr>
          <a:xfrm>
            <a:off x="3359695" y="4365104"/>
            <a:ext cx="2055927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453DAAC-473B-F43E-B705-1528C1388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92" y="4277721"/>
            <a:ext cx="5906324" cy="195289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73CA747-F48C-171C-1492-753930F74919}"/>
              </a:ext>
            </a:extLst>
          </p:cNvPr>
          <p:cNvSpPr/>
          <p:nvPr/>
        </p:nvSpPr>
        <p:spPr>
          <a:xfrm>
            <a:off x="7547590" y="4941168"/>
            <a:ext cx="207680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534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Branch(Create Branch)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A5B62FC8-88F8-A78E-9DF9-C8AF2266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277536"/>
            <a:ext cx="12192000" cy="475297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如果有</a:t>
            </a:r>
            <a:r>
              <a:rPr lang="en-US" altLang="zh-TW" dirty="0"/>
              <a:t>Track</a:t>
            </a:r>
            <a:r>
              <a:rPr lang="zh-TW" altLang="en-US" dirty="0"/>
              <a:t>中的</a:t>
            </a:r>
            <a:r>
              <a:rPr lang="en-US" altLang="zh-TW" dirty="0"/>
              <a:t>Branch</a:t>
            </a:r>
            <a:r>
              <a:rPr lang="zh-TW" altLang="en-US" dirty="0"/>
              <a:t>，進行</a:t>
            </a:r>
            <a:r>
              <a:rPr lang="en-US" altLang="zh-TW" dirty="0"/>
              <a:t>push</a:t>
            </a:r>
            <a:r>
              <a:rPr lang="zh-TW" altLang="en-US" dirty="0"/>
              <a:t>時會自動將目標設定為</a:t>
            </a:r>
            <a:r>
              <a:rPr lang="en-US" altLang="zh-TW" dirty="0"/>
              <a:t>Track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反之則會呈現空白狀態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FA093D-F765-BEFA-DBC7-F47CECAFD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11" y="2311514"/>
            <a:ext cx="4093804" cy="4161782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2058F70D-F2C5-EFE4-0D00-A433564A14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71" y="2318616"/>
            <a:ext cx="4093805" cy="415468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F034DD6-092F-C0E1-D3B0-DF70A49A40AE}"/>
              </a:ext>
            </a:extLst>
          </p:cNvPr>
          <p:cNvSpPr/>
          <p:nvPr/>
        </p:nvSpPr>
        <p:spPr>
          <a:xfrm>
            <a:off x="1055440" y="3149967"/>
            <a:ext cx="429263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4F70B5-2851-B624-E116-6DCA8A4A3E07}"/>
              </a:ext>
            </a:extLst>
          </p:cNvPr>
          <p:cNvSpPr/>
          <p:nvPr/>
        </p:nvSpPr>
        <p:spPr>
          <a:xfrm>
            <a:off x="6439588" y="3149967"/>
            <a:ext cx="4292635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466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Branch(Create Branch)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8" y="1268413"/>
            <a:ext cx="6912768" cy="475297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如果本地端有同名</a:t>
            </a:r>
            <a:r>
              <a:rPr lang="en-US" altLang="zh-TW" dirty="0"/>
              <a:t>Branch</a:t>
            </a:r>
            <a:r>
              <a:rPr lang="zh-TW" altLang="en-US" dirty="0"/>
              <a:t>，將會強制以新建的</a:t>
            </a:r>
            <a:r>
              <a:rPr lang="en-US" altLang="zh-TW" dirty="0"/>
              <a:t>Branch</a:t>
            </a:r>
            <a:r>
              <a:rPr lang="zh-TW" altLang="en-US" dirty="0"/>
              <a:t>進行覆蓋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建立完成時，自動切換至該</a:t>
            </a:r>
            <a:r>
              <a:rPr lang="en-US" altLang="zh-TW" dirty="0"/>
              <a:t>Branch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DFC3D4-8B5B-424D-BC3E-E9702B559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560041"/>
            <a:ext cx="4953691" cy="41088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A7EBEEC-204C-4E5D-A0FC-CB37092390F0}"/>
              </a:ext>
            </a:extLst>
          </p:cNvPr>
          <p:cNvSpPr/>
          <p:nvPr/>
        </p:nvSpPr>
        <p:spPr>
          <a:xfrm>
            <a:off x="8338023" y="4005064"/>
            <a:ext cx="7326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7A3C80-8163-4A82-A6D8-22E6514AE661}"/>
              </a:ext>
            </a:extLst>
          </p:cNvPr>
          <p:cNvSpPr/>
          <p:nvPr/>
        </p:nvSpPr>
        <p:spPr>
          <a:xfrm>
            <a:off x="8218090" y="389705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2C94D8-61C6-6889-C6E4-05D85FEEE045}"/>
              </a:ext>
            </a:extLst>
          </p:cNvPr>
          <p:cNvSpPr/>
          <p:nvPr/>
        </p:nvSpPr>
        <p:spPr>
          <a:xfrm>
            <a:off x="9556556" y="3996490"/>
            <a:ext cx="15079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7747EE6-3D51-4384-947B-1D150C01151D}"/>
              </a:ext>
            </a:extLst>
          </p:cNvPr>
          <p:cNvSpPr/>
          <p:nvPr/>
        </p:nvSpPr>
        <p:spPr>
          <a:xfrm>
            <a:off x="9436941" y="387474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892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相關網址</a:t>
            </a:r>
            <a:r>
              <a:rPr lang="en-US" altLang="zh-TW" dirty="0"/>
              <a:t>QR-Code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548222"/>
            <a:ext cx="2736304" cy="43239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TW" altLang="en-US" sz="2400" dirty="0"/>
              <a:t>會議連結網址</a:t>
            </a:r>
            <a:endParaRPr lang="en-US" altLang="zh-TW" sz="24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A207137-1829-DFE5-5E34-92F184ECB74A}"/>
              </a:ext>
            </a:extLst>
          </p:cNvPr>
          <p:cNvSpPr txBox="1">
            <a:spLocks/>
          </p:cNvSpPr>
          <p:nvPr/>
        </p:nvSpPr>
        <p:spPr>
          <a:xfrm>
            <a:off x="7320136" y="1520301"/>
            <a:ext cx="3672930" cy="43239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 err="1"/>
              <a:t>TortoiseGit</a:t>
            </a:r>
            <a:r>
              <a:rPr kumimoji="0" lang="zh-TW" altLang="en-US" sz="2400" dirty="0"/>
              <a:t>下載網址</a:t>
            </a:r>
            <a:endParaRPr kumimoji="0" lang="en-US" altLang="zh-TW" sz="24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1E2076F-4968-052A-4442-749E4B04AF7E}"/>
              </a:ext>
            </a:extLst>
          </p:cNvPr>
          <p:cNvSpPr txBox="1">
            <a:spLocks/>
          </p:cNvSpPr>
          <p:nvPr/>
        </p:nvSpPr>
        <p:spPr>
          <a:xfrm>
            <a:off x="1775520" y="3861047"/>
            <a:ext cx="3672930" cy="43239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/>
              <a:t>Git</a:t>
            </a:r>
            <a:r>
              <a:rPr kumimoji="0" lang="zh-TW" altLang="en-US" sz="2400" dirty="0"/>
              <a:t>下載網址</a:t>
            </a:r>
            <a:endParaRPr kumimoji="0" lang="en-US" altLang="zh-TW" sz="24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919BC16-50AE-BBAB-3152-D465F8DA7F49}"/>
              </a:ext>
            </a:extLst>
          </p:cNvPr>
          <p:cNvSpPr txBox="1">
            <a:spLocks/>
          </p:cNvSpPr>
          <p:nvPr/>
        </p:nvSpPr>
        <p:spPr>
          <a:xfrm>
            <a:off x="7464152" y="3861048"/>
            <a:ext cx="3672930" cy="43239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0" lang="en-US" altLang="zh-TW" sz="2400" dirty="0"/>
              <a:t>P4Merge</a:t>
            </a:r>
            <a:r>
              <a:rPr kumimoji="0" lang="zh-TW" altLang="en-US" sz="2400" dirty="0"/>
              <a:t>下載網址</a:t>
            </a:r>
            <a:endParaRPr kumimoji="0" lang="en-US" altLang="zh-TW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2F573C5-E768-6F92-5EE0-7C602B11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99" y="4437112"/>
            <a:ext cx="1714739" cy="17147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9B2472C-2B10-FA82-0AAA-E3DD36DBC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99" y="2002640"/>
            <a:ext cx="1714739" cy="17147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B7C0902-E6AD-6206-545A-B1441824A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95" y="4293442"/>
            <a:ext cx="1867161" cy="18671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1057F21-F7C5-D0EA-DEE7-99A24FBF9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05" y="1952696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 (Create Branch)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760"/>
            <a:ext cx="11388898" cy="475297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本地端的</a:t>
            </a:r>
            <a:r>
              <a:rPr lang="en-US" altLang="zh-TW" dirty="0"/>
              <a:t>Branch</a:t>
            </a:r>
            <a:r>
              <a:rPr lang="zh-TW" altLang="en-US" dirty="0"/>
              <a:t>或遠端專案程式庫的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 </a:t>
            </a:r>
            <a:r>
              <a:rPr lang="en-US" altLang="zh-TW" dirty="0"/>
              <a:t>Remote/origin/Branch</a:t>
            </a:r>
            <a:r>
              <a:rPr lang="zh-TW" altLang="en-US" dirty="0"/>
              <a:t>名稱→本地端的遠端專案程式庫的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 </a:t>
            </a:r>
            <a:r>
              <a:rPr lang="en-US" altLang="zh-TW" dirty="0"/>
              <a:t>Branch</a:t>
            </a:r>
            <a:r>
              <a:rPr lang="zh-TW" altLang="en-US" dirty="0"/>
              <a:t>名稱→本地端的專案程式庫的</a:t>
            </a:r>
            <a:r>
              <a:rPr lang="en-US" altLang="zh-TW" dirty="0"/>
              <a:t>Branch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986EC5-81C7-480D-B124-BF9A986A5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60" y="2916369"/>
            <a:ext cx="4025567" cy="33097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0B42879-BE69-4F85-A691-A0699D05B73B}"/>
              </a:ext>
            </a:extLst>
          </p:cNvPr>
          <p:cNvSpPr/>
          <p:nvPr/>
        </p:nvSpPr>
        <p:spPr>
          <a:xfrm>
            <a:off x="5159896" y="4005064"/>
            <a:ext cx="2448272" cy="714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3EF5AD0-E66F-4938-B8A7-A8C21E2FB809}"/>
              </a:ext>
            </a:extLst>
          </p:cNvPr>
          <p:cNvSpPr/>
          <p:nvPr/>
        </p:nvSpPr>
        <p:spPr>
          <a:xfrm>
            <a:off x="5066270" y="3894295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2216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 (Create Branch)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7322584" cy="4752528"/>
          </a:xfrm>
        </p:spPr>
        <p:txBody>
          <a:bodyPr/>
          <a:lstStyle/>
          <a:p>
            <a:r>
              <a:rPr lang="zh-TW" altLang="en-US" dirty="0"/>
              <a:t>個人開發</a:t>
            </a:r>
            <a:r>
              <a:rPr lang="en-US" altLang="zh-TW" dirty="0"/>
              <a:t>Branch</a:t>
            </a:r>
            <a:r>
              <a:rPr lang="zh-TW" altLang="en-US" dirty="0"/>
              <a:t>完成建立後，只是建立於本地端，需要執行</a:t>
            </a:r>
            <a:r>
              <a:rPr lang="en-US" altLang="zh-TW" dirty="0"/>
              <a:t>push</a:t>
            </a:r>
            <a:r>
              <a:rPr lang="zh-TW" altLang="en-US" dirty="0"/>
              <a:t>才會將</a:t>
            </a:r>
            <a:r>
              <a:rPr lang="en-US" altLang="zh-TW" dirty="0"/>
              <a:t>Branch</a:t>
            </a:r>
            <a:r>
              <a:rPr lang="zh-TW" altLang="en-US" dirty="0"/>
              <a:t>建立於</a:t>
            </a:r>
            <a:r>
              <a:rPr lang="en-US" altLang="zh-TW" dirty="0"/>
              <a:t>GitLab</a:t>
            </a:r>
            <a:r>
              <a:rPr lang="zh-TW" altLang="en-US" dirty="0"/>
              <a:t>上。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03D847-D6DB-4555-B566-A6325EBF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067052"/>
            <a:ext cx="3722706" cy="49658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C89E3D-5903-42D3-9E0C-31341DC52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780928"/>
            <a:ext cx="3888432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97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建立個人開發</a:t>
            </a:r>
            <a:r>
              <a:rPr lang="en-US" altLang="zh-TW" dirty="0"/>
              <a:t>Branch (Create Branch)-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737304" cy="4752528"/>
          </a:xfrm>
        </p:spPr>
        <p:txBody>
          <a:bodyPr/>
          <a:lstStyle/>
          <a:p>
            <a:r>
              <a:rPr lang="zh-TW" altLang="en-US" dirty="0"/>
              <a:t>請在您</a:t>
            </a:r>
            <a:r>
              <a:rPr lang="en-US" altLang="zh-TW" dirty="0"/>
              <a:t>Fork</a:t>
            </a:r>
            <a:r>
              <a:rPr lang="zh-TW" altLang="en-US" dirty="0"/>
              <a:t>的專案中建立一個基於</a:t>
            </a:r>
            <a:r>
              <a:rPr lang="en-US" altLang="zh-TW" dirty="0"/>
              <a:t>main</a:t>
            </a:r>
            <a:r>
              <a:rPr lang="zh-TW" altLang="en-US" dirty="0"/>
              <a:t>這個</a:t>
            </a:r>
            <a:r>
              <a:rPr lang="en-US" altLang="zh-TW" dirty="0"/>
              <a:t>Branch</a:t>
            </a:r>
            <a:r>
              <a:rPr lang="zh-TW" altLang="en-US" dirty="0"/>
              <a:t>的新</a:t>
            </a:r>
            <a:r>
              <a:rPr lang="en-US" altLang="zh-TW" dirty="0"/>
              <a:t>Branch</a:t>
            </a:r>
          </a:p>
          <a:p>
            <a:r>
              <a:rPr lang="zh-TW" altLang="en-US" dirty="0"/>
              <a:t>請於建立</a:t>
            </a:r>
            <a:r>
              <a:rPr lang="en-US" altLang="zh-TW" dirty="0"/>
              <a:t>Branch</a:t>
            </a:r>
            <a:r>
              <a:rPr lang="zh-TW" altLang="en-US" dirty="0"/>
              <a:t>當下同時切換至該</a:t>
            </a:r>
            <a:r>
              <a:rPr lang="en-US" altLang="zh-TW" dirty="0"/>
              <a:t>Branch</a:t>
            </a:r>
          </a:p>
          <a:p>
            <a:r>
              <a:rPr lang="en-US" altLang="zh-TW" dirty="0"/>
              <a:t>Branch</a:t>
            </a:r>
            <a:r>
              <a:rPr lang="zh-TW" altLang="en-US" dirty="0"/>
              <a:t>名稱：工號</a:t>
            </a:r>
            <a:r>
              <a:rPr lang="en-US" altLang="zh-TW" dirty="0"/>
              <a:t>-main</a:t>
            </a:r>
          </a:p>
        </p:txBody>
      </p:sp>
    </p:spTree>
    <p:extLst>
      <p:ext uri="{BB962C8B-B14F-4D97-AF65-F5344CB8AC3E}">
        <p14:creationId xmlns:p14="http://schemas.microsoft.com/office/powerpoint/2010/main" val="1317389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的變更作為一個版本儲存</a:t>
            </a:r>
            <a:r>
              <a:rPr lang="en-US" altLang="zh-TW" dirty="0"/>
              <a:t>(Commit)</a:t>
            </a:r>
          </a:p>
        </p:txBody>
      </p:sp>
    </p:spTree>
    <p:extLst>
      <p:ext uri="{BB962C8B-B14F-4D97-AF65-F5344CB8AC3E}">
        <p14:creationId xmlns:p14="http://schemas.microsoft.com/office/powerpoint/2010/main" val="3682206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的變更作為一個版本儲存</a:t>
            </a:r>
            <a:r>
              <a:rPr lang="en-US" altLang="zh-TW" dirty="0"/>
              <a:t>(Commit)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984776" cy="4752528"/>
          </a:xfrm>
        </p:spPr>
        <p:txBody>
          <a:bodyPr/>
          <a:lstStyle/>
          <a:p>
            <a:r>
              <a:rPr lang="en-US" altLang="zh-TW" dirty="0"/>
              <a:t>Branch</a:t>
            </a:r>
            <a:r>
              <a:rPr lang="zh-TW" altLang="en-US" dirty="0"/>
              <a:t>中每一個</a:t>
            </a:r>
            <a:r>
              <a:rPr lang="en-US" altLang="zh-TW" dirty="0"/>
              <a:t>Commit</a:t>
            </a:r>
            <a:r>
              <a:rPr lang="zh-TW" altLang="en-US" dirty="0"/>
              <a:t>皆屬於一種版本</a:t>
            </a:r>
            <a:endParaRPr lang="en-US" altLang="zh-TW" dirty="0"/>
          </a:p>
          <a:p>
            <a:r>
              <a:rPr lang="zh-TW" altLang="en-US" dirty="0"/>
              <a:t>每次修改都會以上一個版本為基準做比較</a:t>
            </a:r>
            <a:endParaRPr lang="en-US" altLang="zh-TW" dirty="0"/>
          </a:p>
          <a:p>
            <a:r>
              <a:rPr lang="zh-TW" altLang="en-US" dirty="0"/>
              <a:t>每次</a:t>
            </a:r>
            <a:r>
              <a:rPr lang="en-US" altLang="zh-TW" dirty="0"/>
              <a:t>Commit</a:t>
            </a:r>
            <a:r>
              <a:rPr lang="zh-TW" altLang="en-US" dirty="0"/>
              <a:t>都會先行儲存於本地端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8AF2522B-5D34-33AB-927B-0244E9816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84784"/>
            <a:ext cx="2886478" cy="407726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E0204E5-A760-40E8-59A1-CBE0979865E0}"/>
              </a:ext>
            </a:extLst>
          </p:cNvPr>
          <p:cNvSpPr/>
          <p:nvPr/>
        </p:nvSpPr>
        <p:spPr>
          <a:xfrm>
            <a:off x="8328248" y="3933056"/>
            <a:ext cx="280831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06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的變更作為一個版本儲存</a:t>
            </a:r>
            <a:r>
              <a:rPr lang="en-US" altLang="zh-TW" dirty="0"/>
              <a:t>(Commit)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5DABE473-3C6E-3FA2-97F5-9EF4DAC4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306525"/>
            <a:ext cx="6240155" cy="4751387"/>
          </a:xfrm>
        </p:spPr>
      </p:pic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5472608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基於上一個版本會比較出差異</a:t>
            </a:r>
            <a:endParaRPr kumimoji="0" lang="en-US" altLang="zh-TW" dirty="0"/>
          </a:p>
          <a:p>
            <a:r>
              <a:rPr kumimoji="0" lang="zh-TW" altLang="en-US" dirty="0"/>
              <a:t>在該畫面確認內容無誤後，即可在上方輸入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訊息，送出即會儲存於目前所在的</a:t>
            </a:r>
            <a:r>
              <a:rPr kumimoji="0" lang="en-US" altLang="zh-TW" dirty="0"/>
              <a:t>Branch</a:t>
            </a:r>
          </a:p>
          <a:p>
            <a:r>
              <a:rPr kumimoji="0" lang="zh-TW" altLang="en-US" dirty="0"/>
              <a:t>列出變更的畫面通稱為</a:t>
            </a:r>
            <a:r>
              <a:rPr kumimoji="0" lang="en-US" altLang="zh-TW" dirty="0"/>
              <a:t>Working tree</a:t>
            </a:r>
            <a:r>
              <a:rPr kumimoji="0" lang="zh-TW" altLang="en-US" dirty="0"/>
              <a:t>，也就代表在進行開發時所新增及修改的程式內容</a:t>
            </a:r>
            <a:endParaRPr kumimoji="0"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242FF-D61E-DAE6-55F3-DEDA0EDF9218}"/>
              </a:ext>
            </a:extLst>
          </p:cNvPr>
          <p:cNvSpPr/>
          <p:nvPr/>
        </p:nvSpPr>
        <p:spPr>
          <a:xfrm>
            <a:off x="5717570" y="2864167"/>
            <a:ext cx="6258545" cy="3189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788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的變更作為一個版本儲存</a:t>
            </a:r>
            <a:r>
              <a:rPr lang="en-US" altLang="zh-TW" dirty="0"/>
              <a:t>(Commit)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11737304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dirty="0"/>
              <a:t>Commit</a:t>
            </a:r>
            <a:r>
              <a:rPr kumimoji="0" lang="zh-TW" altLang="en-US" dirty="0"/>
              <a:t>訊息撰寫時，可以將下列種類作為開頭，後續查看紀錄時也較能夠判斷當時程式修改的原因。此外，訊息中建議描述該次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所撰寫的程式內容，以確保後續查看時能夠快速知道該次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修改的哪些程式。</a:t>
            </a:r>
            <a:endParaRPr kumimoji="0" lang="en-US" altLang="zh-TW" dirty="0"/>
          </a:p>
          <a:p>
            <a:pPr marL="0" indent="0">
              <a:buNone/>
            </a:pPr>
            <a:r>
              <a:rPr kumimoji="0" lang="en-US" altLang="zh-TW" dirty="0">
                <a:solidFill>
                  <a:srgbClr val="FF0000"/>
                </a:solidFill>
              </a:rPr>
              <a:t>1.</a:t>
            </a:r>
            <a:r>
              <a:rPr kumimoji="0" lang="zh-TW" altLang="en-US" dirty="0">
                <a:solidFill>
                  <a:srgbClr val="FF0000"/>
                </a:solidFill>
              </a:rPr>
              <a:t> </a:t>
            </a:r>
            <a:r>
              <a:rPr kumimoji="0" lang="zh-TW" altLang="en-US" dirty="0"/>
              <a:t>新程式開發：</a:t>
            </a:r>
            <a:r>
              <a:rPr kumimoji="0" lang="en-US" altLang="zh-TW" dirty="0"/>
              <a:t>#developing</a:t>
            </a:r>
            <a:r>
              <a:rPr kumimoji="0" lang="zh-TW" altLang="en-US" dirty="0"/>
              <a:t>  </a:t>
            </a:r>
            <a:r>
              <a:rPr kumimoji="0" lang="en-US" altLang="zh-TW" dirty="0">
                <a:solidFill>
                  <a:srgbClr val="FF0000"/>
                </a:solidFill>
              </a:rPr>
              <a:t>2.</a:t>
            </a:r>
            <a:r>
              <a:rPr kumimoji="0" lang="zh-TW" altLang="en-US" dirty="0">
                <a:solidFill>
                  <a:srgbClr val="FF0000"/>
                </a:solidFill>
              </a:rPr>
              <a:t> </a:t>
            </a:r>
            <a:r>
              <a:rPr kumimoji="0" lang="zh-TW" altLang="en-US" dirty="0"/>
              <a:t>根據建議修改： </a:t>
            </a:r>
            <a:r>
              <a:rPr kumimoji="0" lang="en-US" altLang="zh-TW" dirty="0"/>
              <a:t>#feedback</a:t>
            </a:r>
          </a:p>
          <a:p>
            <a:pPr marL="0" indent="0">
              <a:buNone/>
            </a:pPr>
            <a:r>
              <a:rPr kumimoji="0" lang="en-US" altLang="zh-TW" dirty="0">
                <a:solidFill>
                  <a:srgbClr val="FF0000"/>
                </a:solidFill>
              </a:rPr>
              <a:t>3.</a:t>
            </a:r>
            <a:r>
              <a:rPr kumimoji="0" lang="zh-TW" altLang="en-US" dirty="0">
                <a:solidFill>
                  <a:srgbClr val="FF0000"/>
                </a:solidFill>
              </a:rPr>
              <a:t> </a:t>
            </a:r>
            <a:r>
              <a:rPr kumimoji="0" lang="zh-TW" altLang="en-US" dirty="0"/>
              <a:t>問題修正：</a:t>
            </a:r>
            <a:r>
              <a:rPr kumimoji="0" lang="en-US" altLang="zh-TW" dirty="0"/>
              <a:t>#issue</a:t>
            </a:r>
            <a:r>
              <a:rPr kumimoji="0" lang="zh-TW" altLang="en-US" dirty="0"/>
              <a:t>                  </a:t>
            </a:r>
            <a:r>
              <a:rPr kumimoji="0" lang="en-US" altLang="zh-TW" dirty="0">
                <a:solidFill>
                  <a:srgbClr val="FF0000"/>
                </a:solidFill>
              </a:rPr>
              <a:t>4.</a:t>
            </a:r>
            <a:r>
              <a:rPr kumimoji="0" lang="zh-TW" altLang="en-US" dirty="0">
                <a:solidFill>
                  <a:srgbClr val="FF0000"/>
                </a:solidFill>
              </a:rPr>
              <a:t> </a:t>
            </a:r>
            <a:r>
              <a:rPr kumimoji="0" lang="zh-TW" altLang="en-US" dirty="0"/>
              <a:t>重構程式碼：</a:t>
            </a:r>
            <a:r>
              <a:rPr kumimoji="0" lang="en-US" altLang="zh-TW" dirty="0"/>
              <a:t>#refactor</a:t>
            </a:r>
          </a:p>
        </p:txBody>
      </p:sp>
      <p:pic>
        <p:nvPicPr>
          <p:cNvPr id="20" name="圖片 19" descr="一張含有 文字 的圖片&#10;&#10;自動產生的描述">
            <a:extLst>
              <a:ext uri="{FF2B5EF4-FFF2-40B4-BE49-F238E27FC236}">
                <a16:creationId xmlns:a16="http://schemas.microsoft.com/office/drawing/2014/main" id="{D831315D-572A-58AE-5792-88BE02A6C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8122"/>
            <a:ext cx="12192000" cy="18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5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將本地端</a:t>
            </a:r>
            <a:r>
              <a:rPr lang="en-US" altLang="zh-TW" sz="3600" dirty="0"/>
              <a:t>Branch</a:t>
            </a:r>
            <a:r>
              <a:rPr lang="zh-TW" altLang="en-US" sz="3600" dirty="0"/>
              <a:t>的變更作為一個版本儲存</a:t>
            </a:r>
            <a:r>
              <a:rPr lang="en-US" altLang="zh-TW" sz="3600" dirty="0"/>
              <a:t>(Commit)-</a:t>
            </a:r>
            <a:r>
              <a:rPr lang="zh-TW" altLang="en-US" sz="3600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11737304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請修改以下檔案，並且刪除反白內容</a:t>
            </a:r>
            <a:endParaRPr kumimoji="0" lang="en-US" altLang="zh-TW" dirty="0"/>
          </a:p>
          <a:p>
            <a:r>
              <a:rPr kumimoji="0" lang="zh-TW" altLang="en-US" dirty="0"/>
              <a:t>將變更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至本地端</a:t>
            </a:r>
            <a:r>
              <a:rPr kumimoji="0" lang="en-US" altLang="zh-TW" dirty="0"/>
              <a:t>Branch</a:t>
            </a:r>
          </a:p>
          <a:p>
            <a:r>
              <a:rPr kumimoji="0" lang="en-US" altLang="zh-TW" dirty="0"/>
              <a:t>Commit</a:t>
            </a:r>
            <a:r>
              <a:rPr kumimoji="0" lang="zh-TW" altLang="en-US" dirty="0"/>
              <a:t>訊息：</a:t>
            </a:r>
            <a:r>
              <a:rPr kumimoji="0" lang="en-US" altLang="zh-TW" dirty="0"/>
              <a:t>#developing</a:t>
            </a:r>
            <a:r>
              <a:rPr kumimoji="0" lang="zh-TW" altLang="en-US" dirty="0"/>
              <a:t> 刪除</a:t>
            </a:r>
            <a:r>
              <a:rPr kumimoji="0" lang="en-US" altLang="zh-TW" dirty="0"/>
              <a:t>Condition</a:t>
            </a:r>
          </a:p>
          <a:p>
            <a:endParaRPr kumimoji="0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DF4B85-30A8-6147-BEFD-9FAC8B58E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506" y="2242295"/>
            <a:ext cx="3839111" cy="3943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FCBB49-F8CA-C9A4-A6CF-BB9530975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5052562"/>
            <a:ext cx="613495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16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將目前變更恢復成目前版控上最新狀態</a:t>
            </a:r>
            <a:r>
              <a:rPr lang="en-US" altLang="zh-TW" dirty="0"/>
              <a:t>(Revert)</a:t>
            </a:r>
          </a:p>
        </p:txBody>
      </p:sp>
    </p:spTree>
    <p:extLst>
      <p:ext uri="{BB962C8B-B14F-4D97-AF65-F5344CB8AC3E}">
        <p14:creationId xmlns:p14="http://schemas.microsoft.com/office/powerpoint/2010/main" val="1126901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將目前變更恢復成目前版控上最新狀態</a:t>
            </a:r>
            <a:r>
              <a:rPr lang="en-US" altLang="zh-TW" dirty="0"/>
              <a:t>(Revert)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11809312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如果檔案在修改前已經加入版控，即可在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頁面中將其恢復成目前版控最新狀態</a:t>
            </a:r>
            <a:endParaRPr kumimoji="0" lang="en-US" altLang="zh-TW" dirty="0"/>
          </a:p>
          <a:p>
            <a:r>
              <a:rPr kumimoji="0" lang="zh-TW" altLang="en-US" dirty="0">
                <a:solidFill>
                  <a:srgbClr val="FF0000"/>
                </a:solidFill>
              </a:rPr>
              <a:t>修改的內容將會完全消失</a:t>
            </a:r>
            <a:endParaRPr kumimoji="0" lang="en-US" altLang="zh-TW" dirty="0">
              <a:solidFill>
                <a:srgbClr val="FF0000"/>
              </a:solidFill>
            </a:endParaRPr>
          </a:p>
          <a:p>
            <a:r>
              <a:rPr kumimoji="0" lang="zh-TW" altLang="en-US" dirty="0"/>
              <a:t>如果檔案並未加入版控，只能進行刪除</a:t>
            </a:r>
            <a:endParaRPr kumimoji="0"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3E3FF86-5973-5400-8A24-E33C7E02F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191213"/>
            <a:ext cx="4464496" cy="399498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D191CF7-72FA-A547-2DB1-1151E10B8DE0}"/>
              </a:ext>
            </a:extLst>
          </p:cNvPr>
          <p:cNvSpPr/>
          <p:nvPr/>
        </p:nvSpPr>
        <p:spPr>
          <a:xfrm>
            <a:off x="8328248" y="3284985"/>
            <a:ext cx="23042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55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Git</a:t>
            </a:r>
            <a:r>
              <a:rPr lang="zh-TW" altLang="en-US" dirty="0"/>
              <a:t>環境架設</a:t>
            </a:r>
            <a:r>
              <a:rPr lang="en-US" altLang="zh-TW" dirty="0"/>
              <a:t>(</a:t>
            </a:r>
            <a:r>
              <a:rPr lang="zh-TW" altLang="en-US" dirty="0"/>
              <a:t>公司內部</a:t>
            </a:r>
            <a:r>
              <a:rPr lang="en-US" altLang="zh-TW" dirty="0"/>
              <a:t>)</a:t>
            </a:r>
            <a:br>
              <a:rPr lang="zh-TW" altLang="en-US" dirty="0"/>
            </a:br>
            <a:endParaRPr dirty="0"/>
          </a:p>
        </p:txBody>
      </p:sp>
      <p:sp>
        <p:nvSpPr>
          <p:cNvPr id="10243" name="文字版面配置區 2">
            <a:extLst>
              <a:ext uri="{FF2B5EF4-FFF2-40B4-BE49-F238E27FC236}">
                <a16:creationId xmlns:a16="http://schemas.microsoft.com/office/drawing/2014/main" id="{2C177005-E6CC-4910-B1B9-20769349325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094038" y="3533775"/>
            <a:ext cx="6003925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將目前變更恢復成目前版控上最新狀態</a:t>
            </a:r>
            <a:r>
              <a:rPr lang="en-US" altLang="zh-TW" dirty="0"/>
              <a:t>(Revert)-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2" y="1280396"/>
            <a:ext cx="11809312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請將下列檔案刪除，並於</a:t>
            </a:r>
            <a:r>
              <a:rPr kumimoji="0" lang="en-US" altLang="zh-TW" dirty="0"/>
              <a:t>Working Tree</a:t>
            </a:r>
            <a:r>
              <a:rPr kumimoji="0" lang="zh-TW" altLang="en-US" dirty="0"/>
              <a:t>中進行</a:t>
            </a:r>
            <a:r>
              <a:rPr kumimoji="0" lang="en-US" altLang="zh-TW" dirty="0"/>
              <a:t>Revert</a:t>
            </a:r>
            <a:r>
              <a:rPr kumimoji="0" lang="zh-TW" altLang="en-US" dirty="0"/>
              <a:t>將檔案進行恢復</a:t>
            </a:r>
            <a:endParaRPr kumimoji="0"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74472F-CEE7-C0DE-55D2-CD8155D97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089843"/>
            <a:ext cx="613495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81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r>
              <a:rPr lang="en-US" altLang="zh-TW" dirty="0"/>
              <a:t>(Show log)</a:t>
            </a:r>
          </a:p>
        </p:txBody>
      </p:sp>
    </p:spTree>
    <p:extLst>
      <p:ext uri="{BB962C8B-B14F-4D97-AF65-F5344CB8AC3E}">
        <p14:creationId xmlns:p14="http://schemas.microsoft.com/office/powerpoint/2010/main" val="2661525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r>
              <a:rPr lang="en-US" altLang="zh-TW" dirty="0"/>
              <a:t>(Show log)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6530439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點選</a:t>
            </a:r>
            <a:r>
              <a:rPr kumimoji="0" lang="en-US" altLang="zh-TW" dirty="0"/>
              <a:t>Show log</a:t>
            </a:r>
            <a:r>
              <a:rPr kumimoji="0" lang="zh-TW" altLang="en-US" dirty="0"/>
              <a:t>即可察看目前該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</a:t>
            </a:r>
            <a:endParaRPr kumimoji="0" lang="en-US" altLang="zh-TW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5310E0B2-D562-48D6-73F0-D36993DE1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91" y="1603736"/>
            <a:ext cx="5182323" cy="4105848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A242FF-D61E-DAE6-55F3-DEDA0EDF9218}"/>
              </a:ext>
            </a:extLst>
          </p:cNvPr>
          <p:cNvSpPr/>
          <p:nvPr/>
        </p:nvSpPr>
        <p:spPr>
          <a:xfrm>
            <a:off x="9552384" y="2420888"/>
            <a:ext cx="242373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650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r>
              <a:rPr lang="en-US" altLang="zh-TW" dirty="0"/>
              <a:t>(Show log)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0" lang="zh-TW" altLang="en-US" dirty="0"/>
              <a:t>目前所在</a:t>
            </a:r>
            <a:r>
              <a:rPr kumimoji="0" lang="en-US" altLang="zh-TW" dirty="0"/>
              <a:t>Branch</a:t>
            </a:r>
          </a:p>
          <a:p>
            <a:pPr marL="514350" indent="-514350">
              <a:buFont typeface="+mj-lt"/>
              <a:buAutoNum type="arabicPeriod"/>
            </a:pPr>
            <a:r>
              <a:rPr kumimoji="0" lang="en-US" altLang="zh-TW" dirty="0"/>
              <a:t>Commit</a:t>
            </a:r>
            <a:r>
              <a:rPr kumimoji="0" lang="zh-TW" altLang="en-US" dirty="0"/>
              <a:t>訊息</a:t>
            </a:r>
            <a:endParaRPr kumimoji="0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0" lang="en-US" altLang="zh-TW" dirty="0"/>
              <a:t>Commit</a:t>
            </a:r>
            <a:r>
              <a:rPr kumimoji="0" lang="zh-TW" altLang="en-US" dirty="0"/>
              <a:t>的作者</a:t>
            </a:r>
            <a:endParaRPr kumimoji="0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0" lang="en-US" altLang="zh-TW" dirty="0"/>
              <a:t>Commit</a:t>
            </a:r>
            <a:r>
              <a:rPr kumimoji="0" lang="zh-TW" altLang="en-US" dirty="0"/>
              <a:t>的唯一識別碼</a:t>
            </a:r>
            <a:endParaRPr kumimoji="0"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2FE1E6E-763C-961E-17C0-CC07C173A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" y="3304456"/>
            <a:ext cx="12010656" cy="29328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F851547-4EA7-6321-3AD4-2E9D608917F0}"/>
              </a:ext>
            </a:extLst>
          </p:cNvPr>
          <p:cNvSpPr/>
          <p:nvPr/>
        </p:nvSpPr>
        <p:spPr>
          <a:xfrm>
            <a:off x="47328" y="3248980"/>
            <a:ext cx="7326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313F51E-2CA9-B84D-2EB6-6A179E8708C1}"/>
              </a:ext>
            </a:extLst>
          </p:cNvPr>
          <p:cNvSpPr/>
          <p:nvPr/>
        </p:nvSpPr>
        <p:spPr>
          <a:xfrm>
            <a:off x="647478" y="313696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ECEABF-729A-5E7E-C866-850F0082C7CF}"/>
              </a:ext>
            </a:extLst>
          </p:cNvPr>
          <p:cNvSpPr/>
          <p:nvPr/>
        </p:nvSpPr>
        <p:spPr>
          <a:xfrm>
            <a:off x="922052" y="3663925"/>
            <a:ext cx="3445755" cy="2522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651D40A-8EA4-19D5-76EA-D0BC5AA90EB3}"/>
              </a:ext>
            </a:extLst>
          </p:cNvPr>
          <p:cNvSpPr/>
          <p:nvPr/>
        </p:nvSpPr>
        <p:spPr>
          <a:xfrm>
            <a:off x="4236324" y="355591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5DE509-BE3E-23E0-1BF1-8B8A1956D0B9}"/>
              </a:ext>
            </a:extLst>
          </p:cNvPr>
          <p:cNvSpPr/>
          <p:nvPr/>
        </p:nvSpPr>
        <p:spPr>
          <a:xfrm>
            <a:off x="6096000" y="3663925"/>
            <a:ext cx="593979" cy="2522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16385FB-A36A-E2F1-9A9B-33EAD50F856A}"/>
              </a:ext>
            </a:extLst>
          </p:cNvPr>
          <p:cNvSpPr/>
          <p:nvPr/>
        </p:nvSpPr>
        <p:spPr>
          <a:xfrm>
            <a:off x="5969094" y="3534463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B6E594-F102-478A-4AD9-C2E72781426A}"/>
              </a:ext>
            </a:extLst>
          </p:cNvPr>
          <p:cNvSpPr/>
          <p:nvPr/>
        </p:nvSpPr>
        <p:spPr>
          <a:xfrm>
            <a:off x="9095886" y="3534463"/>
            <a:ext cx="1834762" cy="2671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17A5715-FD4B-C4E2-4564-1A008E840170}"/>
              </a:ext>
            </a:extLst>
          </p:cNvPr>
          <p:cNvSpPr/>
          <p:nvPr/>
        </p:nvSpPr>
        <p:spPr>
          <a:xfrm>
            <a:off x="8981376" y="340500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98142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r>
              <a:rPr lang="en-US" altLang="zh-TW" dirty="0"/>
              <a:t>(Show log)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kumimoji="0" lang="zh-TW" altLang="en-US" dirty="0"/>
              <a:t>本地端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紀錄位置</a:t>
            </a:r>
            <a:endParaRPr kumimoji="0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0" lang="zh-TW" altLang="en-US" dirty="0"/>
              <a:t>遠端專案庫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紀錄位置</a:t>
            </a:r>
            <a:endParaRPr kumimoji="0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0" lang="zh-TW" altLang="en-US" dirty="0"/>
              <a:t>如果查看不到其他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標示，通常代表目前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與其他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紀錄基底不同</a:t>
            </a:r>
            <a:endParaRPr kumimoji="0"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2FE1E6E-763C-961E-17C0-CC07C173A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" y="3304456"/>
            <a:ext cx="12010656" cy="293285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F851547-4EA7-6321-3AD4-2E9D608917F0}"/>
              </a:ext>
            </a:extLst>
          </p:cNvPr>
          <p:cNvSpPr/>
          <p:nvPr/>
        </p:nvSpPr>
        <p:spPr>
          <a:xfrm>
            <a:off x="911424" y="3933056"/>
            <a:ext cx="7326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313F51E-2CA9-B84D-2EB6-6A179E8708C1}"/>
              </a:ext>
            </a:extLst>
          </p:cNvPr>
          <p:cNvSpPr/>
          <p:nvPr/>
        </p:nvSpPr>
        <p:spPr>
          <a:xfrm>
            <a:off x="803412" y="382504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35E4D0-CDFB-43BD-0FFB-B58A22413D09}"/>
              </a:ext>
            </a:extLst>
          </p:cNvPr>
          <p:cNvSpPr/>
          <p:nvPr/>
        </p:nvSpPr>
        <p:spPr>
          <a:xfrm>
            <a:off x="2495600" y="3933056"/>
            <a:ext cx="73261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FEA3BCF-914C-398B-0356-1DCD40E9696A}"/>
              </a:ext>
            </a:extLst>
          </p:cNvPr>
          <p:cNvSpPr/>
          <p:nvPr/>
        </p:nvSpPr>
        <p:spPr>
          <a:xfrm>
            <a:off x="2387588" y="382504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8551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查看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r>
              <a:rPr lang="en-US" altLang="zh-TW" dirty="0"/>
              <a:t>(Show log)-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請確認目前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中確實有前述練習的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訊息</a:t>
            </a:r>
            <a:endParaRPr kumimoji="0" lang="en-US" altLang="zh-TW" dirty="0"/>
          </a:p>
          <a:p>
            <a:r>
              <a:rPr kumimoji="0" lang="zh-TW" altLang="en-US" dirty="0"/>
              <a:t>確認</a:t>
            </a:r>
            <a:r>
              <a:rPr kumimoji="0" lang="en-US" altLang="zh-TW" dirty="0"/>
              <a:t>Log</a:t>
            </a:r>
            <a:r>
              <a:rPr kumimoji="0" lang="zh-TW" altLang="en-US" dirty="0"/>
              <a:t>清單僅有工號</a:t>
            </a:r>
            <a:r>
              <a:rPr kumimoji="0" lang="en-US" altLang="zh-TW" dirty="0"/>
              <a:t>-main</a:t>
            </a:r>
            <a:r>
              <a:rPr kumimoji="0" lang="zh-TW" altLang="en-US" dirty="0"/>
              <a:t>的標籤，並無</a:t>
            </a:r>
            <a:r>
              <a:rPr kumimoji="0" lang="en-US" altLang="zh-TW" dirty="0"/>
              <a:t>origin/</a:t>
            </a:r>
            <a:r>
              <a:rPr kumimoji="0" lang="zh-TW" altLang="en-US" dirty="0"/>
              <a:t>工號</a:t>
            </a:r>
            <a:r>
              <a:rPr kumimoji="0" lang="en-US" altLang="zh-TW" dirty="0"/>
              <a:t>-main</a:t>
            </a:r>
            <a:r>
              <a:rPr kumimoji="0" lang="zh-TW" altLang="en-US" dirty="0"/>
              <a:t>的標籤</a:t>
            </a:r>
            <a:endParaRPr kumimoji="0" lang="en-US" altLang="zh-TW" dirty="0"/>
          </a:p>
          <a:p>
            <a:endParaRPr kumimoji="0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30FA6B-28F6-B230-2758-2AEFC366E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8" y="2996952"/>
            <a:ext cx="8402223" cy="19624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014095A-DA64-2F70-515E-67D5C299A8B9}"/>
              </a:ext>
            </a:extLst>
          </p:cNvPr>
          <p:cNvSpPr/>
          <p:nvPr/>
        </p:nvSpPr>
        <p:spPr>
          <a:xfrm>
            <a:off x="3336032" y="3579588"/>
            <a:ext cx="696107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42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狀態上傳至</a:t>
            </a:r>
            <a:r>
              <a:rPr lang="en-US" altLang="zh-TW" dirty="0"/>
              <a:t>GitLab(Push)</a:t>
            </a:r>
          </a:p>
        </p:txBody>
      </p:sp>
    </p:spTree>
    <p:extLst>
      <p:ext uri="{BB962C8B-B14F-4D97-AF65-F5344CB8AC3E}">
        <p14:creationId xmlns:p14="http://schemas.microsoft.com/office/powerpoint/2010/main" val="27962829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狀態上傳至</a:t>
            </a:r>
            <a:r>
              <a:rPr lang="en-US" altLang="zh-TW" dirty="0"/>
              <a:t>GitLab(Push)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1" y="1280396"/>
            <a:ext cx="7056785" cy="4752528"/>
          </a:xfrm>
        </p:spPr>
        <p:txBody>
          <a:bodyPr/>
          <a:lstStyle/>
          <a:p>
            <a:r>
              <a:rPr lang="zh-TW" altLang="en-US" dirty="0"/>
              <a:t>專案資料夾中點選右鍵即可選擇</a:t>
            </a:r>
            <a:r>
              <a:rPr lang="en-US" altLang="zh-TW" dirty="0"/>
              <a:t>Push</a:t>
            </a:r>
            <a:r>
              <a:rPr lang="zh-TW" altLang="en-US" dirty="0"/>
              <a:t>功能</a:t>
            </a:r>
            <a:endParaRPr lang="en-US" altLang="zh-TW" dirty="0"/>
          </a:p>
          <a:p>
            <a:r>
              <a:rPr lang="en-US" altLang="zh-TW" dirty="0"/>
              <a:t>Commit</a:t>
            </a:r>
            <a:r>
              <a:rPr lang="zh-TW" altLang="en-US" dirty="0"/>
              <a:t>是會將變更紀錄於本地端的</a:t>
            </a:r>
            <a:r>
              <a:rPr lang="en-US" altLang="zh-TW" dirty="0"/>
              <a:t>Branch</a:t>
            </a:r>
            <a:r>
              <a:rPr lang="zh-TW" altLang="en-US" dirty="0"/>
              <a:t>中，如果要將</a:t>
            </a:r>
            <a:r>
              <a:rPr lang="en-US" altLang="zh-TW" dirty="0"/>
              <a:t>Commit</a:t>
            </a:r>
            <a:r>
              <a:rPr lang="zh-TW" altLang="en-US" dirty="0"/>
              <a:t>更新至</a:t>
            </a:r>
            <a:r>
              <a:rPr lang="en-US" altLang="zh-TW" dirty="0"/>
              <a:t>GitLab</a:t>
            </a:r>
            <a:r>
              <a:rPr lang="zh-TW" altLang="en-US" dirty="0"/>
              <a:t>上，請務必執行</a:t>
            </a:r>
            <a:r>
              <a:rPr lang="en-US" altLang="zh-TW" dirty="0"/>
              <a:t>Push</a:t>
            </a:r>
            <a:r>
              <a:rPr lang="zh-TW" altLang="en-US" dirty="0"/>
              <a:t>之動作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F1537-AA0C-7BD2-E444-23C9AA8BC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7" y="1221239"/>
            <a:ext cx="3672408" cy="498495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C124C1-BBD5-2583-DD15-F914E9EDF873}"/>
              </a:ext>
            </a:extLst>
          </p:cNvPr>
          <p:cNvSpPr/>
          <p:nvPr/>
        </p:nvSpPr>
        <p:spPr>
          <a:xfrm>
            <a:off x="9264352" y="1484784"/>
            <a:ext cx="172819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871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狀態上傳至</a:t>
            </a:r>
            <a:r>
              <a:rPr lang="en-US" altLang="zh-TW" dirty="0"/>
              <a:t>GitLab(Push)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629006" cy="47525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的變更紀錄</a:t>
            </a:r>
            <a:r>
              <a:rPr lang="en-US" altLang="zh-TW" dirty="0"/>
              <a:t>Push</a:t>
            </a:r>
            <a:r>
              <a:rPr lang="zh-TW" altLang="en-US" dirty="0"/>
              <a:t>至所有</a:t>
            </a:r>
            <a:r>
              <a:rPr lang="en-US" altLang="zh-TW" dirty="0"/>
              <a:t>Branch</a:t>
            </a:r>
            <a:r>
              <a:rPr lang="zh-TW" altLang="en-US" dirty="0"/>
              <a:t>，請避免使用。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Remote</a:t>
            </a:r>
            <a:r>
              <a:rPr lang="zh-TW" altLang="en-US" dirty="0"/>
              <a:t>的部分如果無輸入，則會直接以本地端</a:t>
            </a:r>
            <a:r>
              <a:rPr lang="en-US" altLang="zh-TW" dirty="0"/>
              <a:t>Branch</a:t>
            </a:r>
            <a:r>
              <a:rPr lang="zh-TW" altLang="en-US" dirty="0"/>
              <a:t>名稱作為</a:t>
            </a:r>
            <a:r>
              <a:rPr lang="en-US" altLang="zh-TW" dirty="0"/>
              <a:t>Push</a:t>
            </a:r>
            <a:r>
              <a:rPr lang="zh-TW" altLang="en-US" dirty="0"/>
              <a:t>的目標，反之如果輸入其他名稱則會</a:t>
            </a:r>
            <a:r>
              <a:rPr lang="en-US" altLang="zh-TW" dirty="0"/>
              <a:t>Push</a:t>
            </a:r>
            <a:r>
              <a:rPr lang="zh-TW" altLang="en-US" dirty="0"/>
              <a:t>至您所輸入的名稱。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如果本地端已經取得</a:t>
            </a:r>
            <a:r>
              <a:rPr lang="en-US" altLang="zh-TW" dirty="0"/>
              <a:t>GitLab</a:t>
            </a:r>
            <a:r>
              <a:rPr lang="zh-TW" altLang="en-US" dirty="0"/>
              <a:t>所有最新變更，將以當前</a:t>
            </a:r>
            <a:r>
              <a:rPr lang="en-US" altLang="zh-TW" dirty="0"/>
              <a:t>Branch</a:t>
            </a:r>
            <a:r>
              <a:rPr lang="zh-TW" altLang="en-US" dirty="0"/>
              <a:t>狀態覆蓋目標</a:t>
            </a:r>
            <a:r>
              <a:rPr lang="en-US" altLang="zh-TW" dirty="0"/>
              <a:t>Branch</a:t>
            </a:r>
            <a:r>
              <a:rPr lang="zh-TW" altLang="en-US" dirty="0"/>
              <a:t>，否則會有</a:t>
            </a:r>
            <a:r>
              <a:rPr lang="en-US" altLang="zh-TW" dirty="0"/>
              <a:t>Push</a:t>
            </a:r>
            <a:r>
              <a:rPr lang="zh-TW" altLang="en-US" dirty="0"/>
              <a:t>錯誤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不論</a:t>
            </a:r>
            <a:r>
              <a:rPr lang="en-US" altLang="zh-TW" dirty="0"/>
              <a:t>GitLab</a:t>
            </a:r>
            <a:r>
              <a:rPr lang="zh-TW" altLang="en-US" dirty="0"/>
              <a:t>是否有任何新的變更，皆以目前</a:t>
            </a:r>
            <a:r>
              <a:rPr lang="en-US" altLang="zh-TW" dirty="0"/>
              <a:t>Branch</a:t>
            </a:r>
            <a:r>
              <a:rPr lang="zh-TW" altLang="en-US" dirty="0"/>
              <a:t>狀態覆蓋目標</a:t>
            </a:r>
            <a:r>
              <a:rPr lang="en-US" altLang="zh-TW" dirty="0"/>
              <a:t>Branch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E8EADF-0A44-43A3-BF71-93BBE7DDF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1324768"/>
            <a:ext cx="4752528" cy="48139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BD7ED15-E6E3-427D-8510-CC28E2836CD2}"/>
              </a:ext>
            </a:extLst>
          </p:cNvPr>
          <p:cNvSpPr/>
          <p:nvPr/>
        </p:nvSpPr>
        <p:spPr>
          <a:xfrm>
            <a:off x="7249326" y="2131417"/>
            <a:ext cx="4460226" cy="681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7395AC4-C996-4168-87B0-03126C5299E7}"/>
              </a:ext>
            </a:extLst>
          </p:cNvPr>
          <p:cNvSpPr/>
          <p:nvPr/>
        </p:nvSpPr>
        <p:spPr>
          <a:xfrm>
            <a:off x="11609682" y="1969481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AAC4E6-F122-457B-8192-A4A8F496630D}"/>
              </a:ext>
            </a:extLst>
          </p:cNvPr>
          <p:cNvSpPr/>
          <p:nvPr/>
        </p:nvSpPr>
        <p:spPr>
          <a:xfrm>
            <a:off x="8832304" y="3935940"/>
            <a:ext cx="108012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8CCEB21-1223-446A-82F9-7966F30BC68B}"/>
              </a:ext>
            </a:extLst>
          </p:cNvPr>
          <p:cNvSpPr/>
          <p:nvPr/>
        </p:nvSpPr>
        <p:spPr>
          <a:xfrm>
            <a:off x="8737240" y="3836374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88A64E-269B-487A-ADF2-BABD1DF061F2}"/>
              </a:ext>
            </a:extLst>
          </p:cNvPr>
          <p:cNvSpPr/>
          <p:nvPr/>
        </p:nvSpPr>
        <p:spPr>
          <a:xfrm>
            <a:off x="7265083" y="1709007"/>
            <a:ext cx="1208302" cy="345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1D8D3B1D-E139-485A-AB74-CA6CFF5DEAE4}"/>
              </a:ext>
            </a:extLst>
          </p:cNvPr>
          <p:cNvSpPr/>
          <p:nvPr/>
        </p:nvSpPr>
        <p:spPr>
          <a:xfrm>
            <a:off x="7155701" y="1589942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1A2E3E-7DAB-39B2-81CE-9B2FCABFB1BC}"/>
              </a:ext>
            </a:extLst>
          </p:cNvPr>
          <p:cNvSpPr/>
          <p:nvPr/>
        </p:nvSpPr>
        <p:spPr>
          <a:xfrm>
            <a:off x="10240757" y="3935940"/>
            <a:ext cx="108012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1981E3E-94C2-AF0B-DF98-E3309DE94A28}"/>
              </a:ext>
            </a:extLst>
          </p:cNvPr>
          <p:cNvSpPr/>
          <p:nvPr/>
        </p:nvSpPr>
        <p:spPr>
          <a:xfrm>
            <a:off x="10145693" y="3836374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02225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將本地端</a:t>
            </a:r>
            <a:r>
              <a:rPr lang="en-US" altLang="zh-TW" dirty="0"/>
              <a:t>Branch</a:t>
            </a:r>
            <a:r>
              <a:rPr lang="zh-TW" altLang="en-US" dirty="0"/>
              <a:t>狀態上傳至</a:t>
            </a:r>
            <a:r>
              <a:rPr lang="en-US" altLang="zh-TW" dirty="0"/>
              <a:t>GitLab(Push)-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737304" cy="4752528"/>
          </a:xfrm>
        </p:spPr>
        <p:txBody>
          <a:bodyPr/>
          <a:lstStyle/>
          <a:p>
            <a:r>
              <a:rPr lang="zh-TW" altLang="en-US" dirty="0"/>
              <a:t>請目前</a:t>
            </a:r>
            <a:r>
              <a:rPr lang="en-US" altLang="zh-TW" dirty="0"/>
              <a:t>Branch</a:t>
            </a:r>
            <a:r>
              <a:rPr lang="zh-TW" altLang="en-US" dirty="0"/>
              <a:t>狀態</a:t>
            </a:r>
            <a:r>
              <a:rPr lang="en-US" altLang="zh-TW" dirty="0"/>
              <a:t>Push</a:t>
            </a:r>
            <a:r>
              <a:rPr lang="zh-TW" altLang="en-US" dirty="0"/>
              <a:t>至</a:t>
            </a:r>
            <a:r>
              <a:rPr lang="en-US" altLang="zh-TW" dirty="0"/>
              <a:t>GitLab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完成</a:t>
            </a:r>
            <a:r>
              <a:rPr lang="en-US" altLang="zh-TW" dirty="0"/>
              <a:t>Push</a:t>
            </a:r>
            <a:r>
              <a:rPr lang="zh-TW" altLang="en-US" dirty="0"/>
              <a:t>後請至</a:t>
            </a:r>
            <a:r>
              <a:rPr lang="en-US" altLang="zh-TW" dirty="0"/>
              <a:t>GitLab</a:t>
            </a:r>
            <a:r>
              <a:rPr lang="zh-TW" altLang="en-US" dirty="0"/>
              <a:t>查看自己</a:t>
            </a:r>
            <a:r>
              <a:rPr lang="en-US" altLang="zh-TW" dirty="0"/>
              <a:t>Fork</a:t>
            </a:r>
            <a:r>
              <a:rPr lang="zh-TW" altLang="en-US" dirty="0"/>
              <a:t>的專案中是否有新增工號</a:t>
            </a:r>
            <a:r>
              <a:rPr lang="en-US" altLang="zh-TW" dirty="0"/>
              <a:t>-main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</a:p>
          <a:p>
            <a:r>
              <a:rPr lang="zh-TW" altLang="en-US" dirty="0"/>
              <a:t>同時記錄中也應該有前述</a:t>
            </a:r>
            <a:r>
              <a:rPr lang="en-US" altLang="zh-TW" dirty="0"/>
              <a:t>Commit</a:t>
            </a:r>
            <a:r>
              <a:rPr lang="zh-TW" altLang="en-US" dirty="0"/>
              <a:t>練習的紀錄</a:t>
            </a:r>
            <a:endParaRPr lang="en-US" altLang="zh-TW" dirty="0"/>
          </a:p>
          <a:p>
            <a:r>
              <a:rPr lang="zh-TW" altLang="en-US" dirty="0"/>
              <a:t>目前</a:t>
            </a:r>
            <a:r>
              <a:rPr lang="en-US" altLang="zh-TW" dirty="0"/>
              <a:t>Branch</a:t>
            </a:r>
            <a:r>
              <a:rPr lang="zh-TW" altLang="en-US" dirty="0"/>
              <a:t>的</a:t>
            </a:r>
            <a:r>
              <a:rPr lang="en-US" altLang="zh-TW" dirty="0"/>
              <a:t>Log</a:t>
            </a:r>
            <a:r>
              <a:rPr lang="zh-TW" altLang="en-US" dirty="0"/>
              <a:t>清單也應會有工號</a:t>
            </a:r>
            <a:r>
              <a:rPr lang="en-US" altLang="zh-TW" dirty="0"/>
              <a:t>-main</a:t>
            </a:r>
            <a:r>
              <a:rPr lang="zh-TW" altLang="en-US" dirty="0"/>
              <a:t>及</a:t>
            </a:r>
            <a:r>
              <a:rPr lang="en-US" altLang="zh-TW" dirty="0"/>
              <a:t>origin/</a:t>
            </a:r>
            <a:r>
              <a:rPr lang="zh-TW" altLang="en-US" dirty="0"/>
              <a:t>工號</a:t>
            </a:r>
            <a:r>
              <a:rPr lang="en-US" altLang="zh-TW" dirty="0"/>
              <a:t>-main</a:t>
            </a:r>
            <a:r>
              <a:rPr lang="zh-TW" altLang="en-US" dirty="0"/>
              <a:t>的標籤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E1871F-520E-50B9-872F-BEC4FEE30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4221088"/>
            <a:ext cx="7763958" cy="156231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E586C00-DA92-93C5-6DD3-E214AF88F67A}"/>
              </a:ext>
            </a:extLst>
          </p:cNvPr>
          <p:cNvSpPr/>
          <p:nvPr/>
        </p:nvSpPr>
        <p:spPr>
          <a:xfrm>
            <a:off x="3293244" y="4786223"/>
            <a:ext cx="6961079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07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Git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zh-TW" altLang="en-US" dirty="0"/>
              <a:t>公司內部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安裝檔放置路徑：</a:t>
            </a:r>
            <a:r>
              <a:rPr lang="en-US" altLang="zh-TW" dirty="0">
                <a:hlinkClick r:id="rId3" action="ppaction://hlinkfile"/>
              </a:rPr>
              <a:t>S:\open_setup\git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使用</a:t>
            </a:r>
            <a:r>
              <a:rPr lang="en-US" altLang="zh-TW" dirty="0"/>
              <a:t>1.</a:t>
            </a:r>
            <a:r>
              <a:rPr lang="zh-TW" altLang="en-US" dirty="0"/>
              <a:t>代理安裝程式安裝</a:t>
            </a:r>
            <a:r>
              <a:rPr lang="en-US" altLang="zh-TW" dirty="0"/>
              <a:t>Git</a:t>
            </a:r>
            <a:r>
              <a:rPr lang="zh-TW" altLang="en-US" dirty="0"/>
              <a:t>，無須調整任何設定，只需全以下一步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en-US" altLang="zh-TW" dirty="0"/>
              <a:t>    </a:t>
            </a:r>
            <a:r>
              <a:rPr lang="zh-TW" altLang="en-US" dirty="0"/>
              <a:t>完成安裝即可。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390D00-59E9-4516-82B1-0E30A65FE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31" y="2862668"/>
            <a:ext cx="9983225" cy="3266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5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</a:t>
            </a:r>
          </a:p>
        </p:txBody>
      </p:sp>
    </p:spTree>
    <p:extLst>
      <p:ext uri="{BB962C8B-B14F-4D97-AF65-F5344CB8AC3E}">
        <p14:creationId xmlns:p14="http://schemas.microsoft.com/office/powerpoint/2010/main" val="2250577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7488832" cy="4752528"/>
          </a:xfrm>
        </p:spPr>
        <p:txBody>
          <a:bodyPr/>
          <a:lstStyle/>
          <a:p>
            <a:r>
              <a:rPr lang="zh-TW" altLang="en-US" dirty="0"/>
              <a:t>專案資料夾中點選右鍵即可選擇</a:t>
            </a:r>
            <a:r>
              <a:rPr lang="en-US" altLang="zh-TW" dirty="0"/>
              <a:t>Switch/Checkout</a:t>
            </a:r>
            <a:r>
              <a:rPr lang="zh-TW" altLang="en-US" dirty="0"/>
              <a:t>功能</a:t>
            </a:r>
            <a:endParaRPr lang="en-US" altLang="zh-TW" dirty="0"/>
          </a:p>
          <a:p>
            <a:r>
              <a:rPr lang="zh-TW" altLang="en-US" dirty="0"/>
              <a:t>同一包專案中，可能會有多個</a:t>
            </a:r>
            <a:r>
              <a:rPr lang="en-US" altLang="zh-TW" dirty="0"/>
              <a:t>Branch</a:t>
            </a:r>
            <a:r>
              <a:rPr lang="zh-TW" altLang="en-US" dirty="0"/>
              <a:t>，因此方便開發使用，可使用</a:t>
            </a:r>
            <a:r>
              <a:rPr lang="en-US" altLang="zh-TW" dirty="0"/>
              <a:t>Switch/Checkout</a:t>
            </a:r>
            <a:r>
              <a:rPr lang="zh-TW" altLang="en-US" dirty="0"/>
              <a:t>進行不同</a:t>
            </a:r>
            <a:r>
              <a:rPr lang="en-US" altLang="zh-TW" dirty="0"/>
              <a:t>Branch</a:t>
            </a:r>
            <a:r>
              <a:rPr lang="zh-TW" altLang="en-US" dirty="0"/>
              <a:t>的切換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19F277-3F04-4A5D-9D55-D5D031C7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04" y="1426085"/>
            <a:ext cx="4146360" cy="46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9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7515"/>
            <a:ext cx="11809312" cy="475252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本地端的</a:t>
            </a:r>
            <a:r>
              <a:rPr lang="en-US" altLang="zh-TW" dirty="0"/>
              <a:t>Branch</a:t>
            </a:r>
            <a:r>
              <a:rPr lang="zh-TW" altLang="en-US" dirty="0"/>
              <a:t>或遠端專案程式庫的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 </a:t>
            </a:r>
            <a:r>
              <a:rPr lang="en-US" altLang="zh-TW" dirty="0"/>
              <a:t>Remote/origin/Branch</a:t>
            </a:r>
            <a:r>
              <a:rPr lang="zh-TW" altLang="en-US" dirty="0"/>
              <a:t>名稱→遠端專案程式庫的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 </a:t>
            </a:r>
            <a:r>
              <a:rPr lang="en-US" altLang="zh-TW" dirty="0"/>
              <a:t>Branch</a:t>
            </a:r>
            <a:r>
              <a:rPr lang="zh-TW" altLang="en-US" dirty="0"/>
              <a:t>名稱→本地端的</a:t>
            </a:r>
            <a:r>
              <a:rPr lang="en-US" altLang="zh-TW" dirty="0"/>
              <a:t>Branch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144FFD-04CF-4D9A-B37A-3667DE4244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56" y="3079315"/>
            <a:ext cx="4313975" cy="315799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A9B054-BDBE-425A-9C91-02E42A9C6378}"/>
              </a:ext>
            </a:extLst>
          </p:cNvPr>
          <p:cNvSpPr/>
          <p:nvPr/>
        </p:nvSpPr>
        <p:spPr>
          <a:xfrm>
            <a:off x="5082332" y="3564214"/>
            <a:ext cx="2669852" cy="944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63C8EFB-1296-407B-A66F-7F18DAA1F92E}"/>
              </a:ext>
            </a:extLst>
          </p:cNvPr>
          <p:cNvSpPr/>
          <p:nvPr/>
        </p:nvSpPr>
        <p:spPr>
          <a:xfrm>
            <a:off x="4988706" y="3464648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9479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12072664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 如果切換的是</a:t>
            </a:r>
            <a:r>
              <a:rPr lang="en-US" altLang="zh-TW" dirty="0"/>
              <a:t>remote/origin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  <a:r>
              <a:rPr lang="zh-TW" altLang="en-US" dirty="0"/>
              <a:t>，則會必須建立一個本地端</a:t>
            </a:r>
            <a:r>
              <a:rPr lang="en-US" altLang="zh-TW" dirty="0"/>
              <a:t>Branch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新建的</a:t>
            </a:r>
            <a:r>
              <a:rPr lang="en-US" altLang="zh-TW" dirty="0"/>
              <a:t>Branch</a:t>
            </a:r>
            <a:r>
              <a:rPr lang="zh-TW" altLang="en-US" dirty="0"/>
              <a:t>名稱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強制清除目前</a:t>
            </a:r>
            <a:r>
              <a:rPr lang="en-US" altLang="zh-TW" dirty="0"/>
              <a:t>Branch</a:t>
            </a:r>
            <a:r>
              <a:rPr lang="zh-TW" altLang="en-US" dirty="0"/>
              <a:t>的所有變更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是否要追蹤</a:t>
            </a:r>
            <a:r>
              <a:rPr lang="en-US" altLang="zh-TW" dirty="0"/>
              <a:t>Remote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如果</a:t>
            </a:r>
            <a:r>
              <a:rPr lang="en-US" altLang="zh-TW" dirty="0"/>
              <a:t>Branch</a:t>
            </a:r>
            <a:r>
              <a:rPr lang="zh-TW" altLang="en-US" dirty="0"/>
              <a:t>已經存在本地端，本地端的</a:t>
            </a:r>
            <a:br>
              <a:rPr lang="en-US" altLang="zh-TW" dirty="0"/>
            </a:br>
            <a:r>
              <a:rPr lang="en-US" altLang="zh-TW" dirty="0"/>
              <a:t>Branch</a:t>
            </a:r>
            <a:r>
              <a:rPr lang="zh-TW" altLang="en-US" dirty="0"/>
              <a:t>將會直接被覆蓋，請務必注意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A54F91-C303-4A6A-BECD-015306F93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029767"/>
            <a:ext cx="4906060" cy="35628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A9B054-BDBE-425A-9C91-02E42A9C6378}"/>
              </a:ext>
            </a:extLst>
          </p:cNvPr>
          <p:cNvSpPr/>
          <p:nvPr/>
        </p:nvSpPr>
        <p:spPr>
          <a:xfrm>
            <a:off x="7258442" y="3864422"/>
            <a:ext cx="4079564" cy="26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3873BB-B360-4C10-BE47-8638E5707233}"/>
              </a:ext>
            </a:extLst>
          </p:cNvPr>
          <p:cNvSpPr/>
          <p:nvPr/>
        </p:nvSpPr>
        <p:spPr>
          <a:xfrm>
            <a:off x="7258442" y="4208586"/>
            <a:ext cx="2232248" cy="269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61D79D-6708-40FA-81E9-6FAF789D9FFE}"/>
              </a:ext>
            </a:extLst>
          </p:cNvPr>
          <p:cNvSpPr/>
          <p:nvPr/>
        </p:nvSpPr>
        <p:spPr>
          <a:xfrm>
            <a:off x="7273853" y="4529150"/>
            <a:ext cx="488645" cy="199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F8610BB-036C-4FA7-98E8-D57A9D7DD500}"/>
              </a:ext>
            </a:extLst>
          </p:cNvPr>
          <p:cNvSpPr/>
          <p:nvPr/>
        </p:nvSpPr>
        <p:spPr>
          <a:xfrm>
            <a:off x="7273853" y="4793875"/>
            <a:ext cx="1496757" cy="199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3624EBA-75A7-46AC-848F-5A3997C3588F}"/>
              </a:ext>
            </a:extLst>
          </p:cNvPr>
          <p:cNvSpPr/>
          <p:nvPr/>
        </p:nvSpPr>
        <p:spPr>
          <a:xfrm>
            <a:off x="7032104" y="3899484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0EDB722-19CE-4BD1-BA00-1174C8723AF8}"/>
              </a:ext>
            </a:extLst>
          </p:cNvPr>
          <p:cNvSpPr/>
          <p:nvPr/>
        </p:nvSpPr>
        <p:spPr>
          <a:xfrm>
            <a:off x="7032104" y="4251886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9951B9E-B1BB-4A24-963B-E91CCB379BD7}"/>
              </a:ext>
            </a:extLst>
          </p:cNvPr>
          <p:cNvSpPr/>
          <p:nvPr/>
        </p:nvSpPr>
        <p:spPr>
          <a:xfrm>
            <a:off x="7032103" y="4536117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C549F76-979B-43F5-8126-21117964431A}"/>
              </a:ext>
            </a:extLst>
          </p:cNvPr>
          <p:cNvSpPr/>
          <p:nvPr/>
        </p:nvSpPr>
        <p:spPr>
          <a:xfrm>
            <a:off x="7032103" y="4820056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8091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12072664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透過</a:t>
            </a:r>
            <a:r>
              <a:rPr lang="en-US" altLang="zh-TW" dirty="0"/>
              <a:t>Switch/Checkout</a:t>
            </a:r>
            <a:r>
              <a:rPr lang="zh-TW" altLang="en-US" dirty="0"/>
              <a:t>的方式可以建立以指定</a:t>
            </a:r>
            <a:r>
              <a:rPr lang="en-US" altLang="zh-TW" dirty="0"/>
              <a:t>Branch</a:t>
            </a:r>
            <a:r>
              <a:rPr lang="zh-TW" altLang="en-US" dirty="0"/>
              <a:t>為基底的新</a:t>
            </a:r>
            <a:r>
              <a:rPr lang="en-US" altLang="zh-TW" dirty="0"/>
              <a:t>Branch</a:t>
            </a:r>
            <a:r>
              <a:rPr lang="zh-TW" altLang="en-US" dirty="0"/>
              <a:t>，但如果本地端的</a:t>
            </a:r>
            <a:r>
              <a:rPr lang="en-US" altLang="zh-TW" dirty="0"/>
              <a:t>Branch</a:t>
            </a:r>
            <a:r>
              <a:rPr lang="zh-TW" altLang="en-US" dirty="0"/>
              <a:t>已經存在則會無法建立。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遇到該錯誤時，則可以勾選該選項以覆蓋本地端的同名</a:t>
            </a:r>
            <a:r>
              <a:rPr lang="en-US" altLang="zh-TW" dirty="0"/>
              <a:t>Branch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CB487F6-5089-C6DC-4059-A12AEE971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82" y="3140968"/>
            <a:ext cx="4602835" cy="276464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C78E1A8-5E42-AAAC-845B-EE028E832953}"/>
              </a:ext>
            </a:extLst>
          </p:cNvPr>
          <p:cNvSpPr/>
          <p:nvPr/>
        </p:nvSpPr>
        <p:spPr>
          <a:xfrm>
            <a:off x="3794582" y="5209827"/>
            <a:ext cx="1306828" cy="255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5E9552F6-EC92-6F19-6AD0-4F896FEBF264}"/>
              </a:ext>
            </a:extLst>
          </p:cNvPr>
          <p:cNvSpPr/>
          <p:nvPr/>
        </p:nvSpPr>
        <p:spPr>
          <a:xfrm>
            <a:off x="3568244" y="5209827"/>
            <a:ext cx="187251" cy="1991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5388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12072664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如果目前所在的</a:t>
            </a:r>
            <a:r>
              <a:rPr lang="en-US" altLang="zh-TW" dirty="0"/>
              <a:t>Branch</a:t>
            </a:r>
            <a:r>
              <a:rPr lang="zh-TW" altLang="en-US" dirty="0"/>
              <a:t>有修改特定檔案，在切換至指定</a:t>
            </a:r>
            <a:r>
              <a:rPr lang="en-US" altLang="zh-TW" dirty="0"/>
              <a:t>Branch</a:t>
            </a:r>
            <a:r>
              <a:rPr lang="zh-TW" altLang="en-US" dirty="0"/>
              <a:t>時，一旦被修改的特定檔案無法套用至指定</a:t>
            </a:r>
            <a:r>
              <a:rPr lang="en-US" altLang="zh-TW" dirty="0"/>
              <a:t>Branch</a:t>
            </a:r>
            <a:r>
              <a:rPr lang="zh-TW" altLang="en-US" dirty="0"/>
              <a:t>，將會無法完成</a:t>
            </a:r>
            <a:r>
              <a:rPr lang="en-US" altLang="zh-TW" dirty="0"/>
              <a:t>Switch/Checkout</a:t>
            </a:r>
            <a:r>
              <a:rPr lang="zh-TW" altLang="en-US" dirty="0"/>
              <a:t>的動作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9EF2DD-C7F1-3E27-8A2B-4B635267E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83" y="2384121"/>
            <a:ext cx="7723898" cy="380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2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12072664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可透過以下方式進行排除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在切換</a:t>
            </a:r>
            <a:r>
              <a:rPr lang="en-US" altLang="zh-TW" dirty="0"/>
              <a:t>Branch</a:t>
            </a:r>
            <a:r>
              <a:rPr lang="zh-TW" altLang="en-US" dirty="0"/>
              <a:t>前，將所有變更完成</a:t>
            </a:r>
            <a:r>
              <a:rPr lang="en-US" altLang="zh-TW" dirty="0"/>
              <a:t>Commit</a:t>
            </a:r>
            <a:r>
              <a:rPr lang="zh-TW" altLang="en-US" dirty="0"/>
              <a:t>的動作，確保</a:t>
            </a:r>
            <a:r>
              <a:rPr lang="en-US" altLang="zh-TW" dirty="0"/>
              <a:t>Working tree</a:t>
            </a:r>
            <a:r>
              <a:rPr lang="zh-TW" altLang="en-US" dirty="0"/>
              <a:t>中無任何檔案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切換時勾選強制切換選項，將會把未</a:t>
            </a:r>
            <a:r>
              <a:rPr lang="en-US" altLang="zh-TW" dirty="0"/>
              <a:t>Commit</a:t>
            </a:r>
            <a:r>
              <a:rPr lang="zh-TW" altLang="en-US" dirty="0"/>
              <a:t>的修改內容完全</a:t>
            </a:r>
            <a:r>
              <a:rPr lang="en-US" altLang="zh-TW" dirty="0"/>
              <a:t>Revert</a:t>
            </a:r>
            <a:r>
              <a:rPr lang="zh-TW" altLang="en-US" dirty="0"/>
              <a:t>成修改前版本及刪除未在版控上的檔案，使用前務必確認修改的內容已經完全可以捨棄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440AA26-0790-956F-DE4E-016B5398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3861048"/>
            <a:ext cx="3960962" cy="28765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42EC32-97D6-7CC1-7BA0-1F9CC23A0264}"/>
              </a:ext>
            </a:extLst>
          </p:cNvPr>
          <p:cNvSpPr/>
          <p:nvPr/>
        </p:nvSpPr>
        <p:spPr>
          <a:xfrm>
            <a:off x="7968208" y="5513418"/>
            <a:ext cx="2243165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24AAEAA-D34F-FE56-EE23-0663879ADB7B}"/>
              </a:ext>
            </a:extLst>
          </p:cNvPr>
          <p:cNvSpPr/>
          <p:nvPr/>
        </p:nvSpPr>
        <p:spPr>
          <a:xfrm>
            <a:off x="7628603" y="5513418"/>
            <a:ext cx="300520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97047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切換</a:t>
            </a:r>
            <a:r>
              <a:rPr lang="en-US" altLang="zh-TW" dirty="0"/>
              <a:t>Branch(Switch/Checkout)-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396"/>
            <a:ext cx="12072664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請切換至本地端</a:t>
            </a:r>
            <a:r>
              <a:rPr lang="en-US" altLang="zh-TW" dirty="0"/>
              <a:t>main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  <a:r>
              <a:rPr lang="zh-TW" altLang="en-US" dirty="0"/>
              <a:t>，並且任意修改以下檔案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修改檔案後，請嘗試切換回本地端的工號</a:t>
            </a:r>
            <a:r>
              <a:rPr lang="en-US" altLang="zh-TW" dirty="0"/>
              <a:t>-main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請問會發生什麼事情</a:t>
            </a:r>
            <a:r>
              <a:rPr lang="en-US" altLang="zh-TW" dirty="0"/>
              <a:t>?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本練習結束後請務必切換回工號</a:t>
            </a:r>
            <a:r>
              <a:rPr lang="en-US" altLang="zh-TW" dirty="0"/>
              <a:t>-main</a:t>
            </a:r>
            <a:r>
              <a:rPr lang="zh-TW" altLang="en-US" dirty="0"/>
              <a:t>的</a:t>
            </a:r>
            <a:r>
              <a:rPr lang="en-US" altLang="zh-TW" dirty="0"/>
              <a:t>Branch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6234B44-350C-BBB9-1AA0-A94F469F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66" y="4899291"/>
            <a:ext cx="613495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061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更新遠端專案程式庫</a:t>
            </a:r>
            <a:r>
              <a:rPr lang="en-US" altLang="zh-TW" dirty="0"/>
              <a:t>(Fetch)</a:t>
            </a:r>
          </a:p>
        </p:txBody>
      </p:sp>
    </p:spTree>
    <p:extLst>
      <p:ext uri="{BB962C8B-B14F-4D97-AF65-F5344CB8AC3E}">
        <p14:creationId xmlns:p14="http://schemas.microsoft.com/office/powerpoint/2010/main" val="2134773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更新遠端專案程式庫</a:t>
            </a:r>
            <a:r>
              <a:rPr lang="en-US" altLang="zh-TW" dirty="0"/>
              <a:t>(Fetch)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在專案資料夾中，點選右鍵即可使用</a:t>
            </a:r>
            <a:r>
              <a:rPr lang="en-US" altLang="zh-TW" dirty="0"/>
              <a:t>Fetch</a:t>
            </a:r>
            <a:r>
              <a:rPr lang="zh-TW" altLang="en-US" dirty="0"/>
              <a:t>功能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主要用來更新遠端專案程式庫的所有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3383E6-F9BC-5FD5-7808-7374E1651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12" y="2195343"/>
            <a:ext cx="4486252" cy="348566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DB56293-D3C1-4962-98DD-8DE77D2ACB3F}"/>
              </a:ext>
            </a:extLst>
          </p:cNvPr>
          <p:cNvSpPr/>
          <p:nvPr/>
        </p:nvSpPr>
        <p:spPr>
          <a:xfrm>
            <a:off x="9912424" y="2276872"/>
            <a:ext cx="936104" cy="288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9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TortoiseGit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zh-TW" altLang="en-US" dirty="0"/>
              <a:t>公司內部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安裝檔放置路徑：</a:t>
            </a:r>
            <a:r>
              <a:rPr lang="en-US" altLang="zh-TW" dirty="0">
                <a:hlinkClick r:id="rId2" action="ppaction://hlinkfile"/>
              </a:rPr>
              <a:t>S:\open_setup\Tortoise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使用</a:t>
            </a:r>
            <a:r>
              <a:rPr lang="en-US" altLang="zh-TW" dirty="0"/>
              <a:t>1.</a:t>
            </a:r>
            <a:r>
              <a:rPr lang="zh-TW" altLang="en-US" dirty="0"/>
              <a:t>代理安裝程式安裝</a:t>
            </a:r>
            <a:r>
              <a:rPr lang="en-US" altLang="zh-TW" dirty="0"/>
              <a:t>Git</a:t>
            </a:r>
            <a:r>
              <a:rPr lang="zh-TW" altLang="en-US" dirty="0"/>
              <a:t>，無須調整任何設定，只需全以下一步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en-US" altLang="zh-TW" dirty="0"/>
              <a:t>   </a:t>
            </a:r>
            <a:r>
              <a:rPr lang="zh-TW" altLang="en-US" dirty="0"/>
              <a:t>完成安裝即可。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645EC5-D149-4444-9432-EAAFECDE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04" y="2659079"/>
            <a:ext cx="4320480" cy="336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04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更新遠端專案程式庫</a:t>
            </a:r>
            <a:r>
              <a:rPr lang="en-US" altLang="zh-TW" dirty="0"/>
              <a:t>(Fetch)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149310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點選</a:t>
            </a:r>
            <a:r>
              <a:rPr lang="en-US" altLang="zh-TW" dirty="0"/>
              <a:t>Fetch</a:t>
            </a:r>
            <a:r>
              <a:rPr lang="zh-TW" altLang="en-US" dirty="0"/>
              <a:t>功能後，無須進行任何選項調整，即會將</a:t>
            </a:r>
            <a:r>
              <a:rPr lang="en-US" altLang="zh-TW" dirty="0"/>
              <a:t>GitLab</a:t>
            </a:r>
            <a:r>
              <a:rPr lang="zh-TW" altLang="en-US" dirty="0"/>
              <a:t>上的所有</a:t>
            </a:r>
            <a:r>
              <a:rPr lang="en-US" altLang="zh-TW" dirty="0"/>
              <a:t>Branch</a:t>
            </a:r>
            <a:r>
              <a:rPr lang="zh-TW" altLang="en-US" dirty="0"/>
              <a:t>狀態更新至電腦中的遠端專案程式庫。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Fetch</a:t>
            </a:r>
            <a:r>
              <a:rPr lang="zh-TW" altLang="en-US" dirty="0"/>
              <a:t>功能僅會更新遠端專案程式庫，並不影響本地端的所有</a:t>
            </a:r>
            <a:r>
              <a:rPr lang="en-US" altLang="zh-TW" dirty="0"/>
              <a:t>Branch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728B34C2-635F-5CBD-4681-502C1D2C3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40" y="1397799"/>
            <a:ext cx="543000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669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更新遠端專案程式庫</a:t>
            </a:r>
            <a:r>
              <a:rPr lang="en-US" altLang="zh-TW" dirty="0"/>
              <a:t>(Fetch)-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737304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請開啟</a:t>
            </a:r>
            <a:r>
              <a:rPr lang="en-US" altLang="zh-TW" dirty="0"/>
              <a:t>GitLab</a:t>
            </a:r>
            <a:r>
              <a:rPr lang="zh-TW" altLang="en-US" dirty="0"/>
              <a:t>網頁，並於自己的專案中點選</a:t>
            </a:r>
            <a:r>
              <a:rPr lang="en-US" altLang="zh-TW" dirty="0"/>
              <a:t>New File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C4DFED-B0CF-39D7-6B5B-F8A580507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420888"/>
            <a:ext cx="7895765" cy="31567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9080DBB-A3A4-C206-2837-96D096A983E1}"/>
              </a:ext>
            </a:extLst>
          </p:cNvPr>
          <p:cNvSpPr/>
          <p:nvPr/>
        </p:nvSpPr>
        <p:spPr>
          <a:xfrm>
            <a:off x="4367808" y="3140968"/>
            <a:ext cx="5760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367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更新遠端專案程式庫</a:t>
            </a:r>
            <a:r>
              <a:rPr lang="en-US" altLang="zh-TW" dirty="0"/>
              <a:t>(Fetch)-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737304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請任意輸入檔名及內容，並點選</a:t>
            </a:r>
            <a:r>
              <a:rPr lang="en-US" altLang="zh-TW" dirty="0"/>
              <a:t>Commit changes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請於目前</a:t>
            </a:r>
            <a:r>
              <a:rPr lang="en-US" altLang="zh-TW" dirty="0"/>
              <a:t>Branch</a:t>
            </a:r>
            <a:r>
              <a:rPr lang="zh-TW" altLang="en-US" dirty="0"/>
              <a:t>進行</a:t>
            </a:r>
            <a:r>
              <a:rPr lang="en-US" altLang="zh-TW" dirty="0"/>
              <a:t>Fetch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5C9A50-3A11-11D7-05E6-C1D72BD73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0" y="1844823"/>
            <a:ext cx="6957263" cy="43739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AA3B9E-5769-E9CF-0D02-C71FE9EB4074}"/>
              </a:ext>
            </a:extLst>
          </p:cNvPr>
          <p:cNvSpPr/>
          <p:nvPr/>
        </p:nvSpPr>
        <p:spPr>
          <a:xfrm>
            <a:off x="5046328" y="2060848"/>
            <a:ext cx="241782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19FE6E-60A0-22F2-CF34-70B6B01F70A3}"/>
              </a:ext>
            </a:extLst>
          </p:cNvPr>
          <p:cNvSpPr/>
          <p:nvPr/>
        </p:nvSpPr>
        <p:spPr>
          <a:xfrm>
            <a:off x="5046328" y="5856344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742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合併</a:t>
            </a:r>
            <a:r>
              <a:rPr lang="en-US" altLang="zh-TW" dirty="0"/>
              <a:t>Commit</a:t>
            </a:r>
            <a:r>
              <a:rPr lang="zh-TW" altLang="en-US" dirty="0"/>
              <a:t>紀錄至目前所在</a:t>
            </a:r>
            <a:r>
              <a:rPr lang="en-US" altLang="zh-TW" dirty="0"/>
              <a:t>Branch(Merge)</a:t>
            </a:r>
          </a:p>
        </p:txBody>
      </p:sp>
    </p:spTree>
    <p:extLst>
      <p:ext uri="{BB962C8B-B14F-4D97-AF65-F5344CB8AC3E}">
        <p14:creationId xmlns:p14="http://schemas.microsoft.com/office/powerpoint/2010/main" val="1771644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合併</a:t>
            </a:r>
            <a:r>
              <a:rPr lang="en-US" altLang="zh-TW" dirty="0"/>
              <a:t>Commit</a:t>
            </a:r>
            <a:r>
              <a:rPr lang="zh-TW" altLang="en-US" dirty="0"/>
              <a:t>紀錄至目前所在</a:t>
            </a:r>
            <a:r>
              <a:rPr lang="en-US" altLang="zh-TW" dirty="0"/>
              <a:t>Branch(Merge)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在專案資料夾中，點選右鍵即可使用</a:t>
            </a:r>
            <a:r>
              <a:rPr lang="en-US" altLang="zh-TW" dirty="0"/>
              <a:t>Merge</a:t>
            </a:r>
            <a:r>
              <a:rPr lang="zh-TW" altLang="en-US" dirty="0"/>
              <a:t>功能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該功能主要用於將特定</a:t>
            </a:r>
            <a:r>
              <a:rPr lang="en-US" altLang="zh-TW" dirty="0"/>
              <a:t>Branch</a:t>
            </a:r>
            <a:r>
              <a:rPr lang="zh-TW" altLang="en-US" dirty="0"/>
              <a:t>的變更合併至目前的</a:t>
            </a:r>
            <a:r>
              <a:rPr lang="en-US" altLang="zh-TW" dirty="0"/>
              <a:t>Branch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A4265F-3008-6220-7E66-5EF82EB1D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16" y="2718174"/>
            <a:ext cx="5191850" cy="296268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DB56293-D3C1-4962-98DD-8DE77D2ACB3F}"/>
              </a:ext>
            </a:extLst>
          </p:cNvPr>
          <p:cNvSpPr/>
          <p:nvPr/>
        </p:nvSpPr>
        <p:spPr>
          <a:xfrm>
            <a:off x="9552384" y="4941168"/>
            <a:ext cx="2515682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411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合併</a:t>
            </a:r>
            <a:r>
              <a:rPr lang="en-US" altLang="zh-TW" dirty="0"/>
              <a:t>Commit</a:t>
            </a:r>
            <a:r>
              <a:rPr lang="zh-TW" altLang="en-US" dirty="0"/>
              <a:t>紀錄至目前所在</a:t>
            </a:r>
            <a:r>
              <a:rPr lang="en-US" altLang="zh-TW" dirty="0"/>
              <a:t>Branch(Merge)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604867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點選</a:t>
            </a:r>
            <a:r>
              <a:rPr lang="en-US" altLang="zh-TW" dirty="0"/>
              <a:t>Merge</a:t>
            </a:r>
            <a:r>
              <a:rPr lang="zh-TW" altLang="en-US" dirty="0"/>
              <a:t>後，即可選擇要從哪個</a:t>
            </a:r>
            <a:r>
              <a:rPr lang="en-US" altLang="zh-TW" dirty="0"/>
              <a:t>Branch</a:t>
            </a:r>
            <a:r>
              <a:rPr lang="zh-TW" altLang="en-US" dirty="0"/>
              <a:t>抓取資料至目前的</a:t>
            </a:r>
            <a:r>
              <a:rPr lang="en-US" altLang="zh-TW" dirty="0"/>
              <a:t>Branch</a:t>
            </a:r>
            <a:r>
              <a:rPr lang="zh-TW" altLang="en-US" dirty="0"/>
              <a:t>中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通常用於共同開發時，如果目前</a:t>
            </a:r>
            <a:r>
              <a:rPr lang="en-US" altLang="zh-TW" dirty="0"/>
              <a:t>Branch</a:t>
            </a:r>
            <a:r>
              <a:rPr lang="zh-TW" altLang="en-US" dirty="0"/>
              <a:t>所追蹤的</a:t>
            </a:r>
            <a:r>
              <a:rPr lang="en-US" altLang="zh-TW" dirty="0"/>
              <a:t>Branch</a:t>
            </a:r>
            <a:r>
              <a:rPr lang="zh-TW" altLang="en-US" dirty="0"/>
              <a:t>有更新時，需要將其更新至目前開發的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執行</a:t>
            </a:r>
            <a:r>
              <a:rPr lang="en-US" altLang="zh-TW" dirty="0"/>
              <a:t>Merge</a:t>
            </a:r>
            <a:r>
              <a:rPr lang="zh-TW" altLang="en-US" dirty="0"/>
              <a:t>動作時，會自動產生</a:t>
            </a:r>
            <a:r>
              <a:rPr lang="en-US" altLang="zh-TW" dirty="0"/>
              <a:t>Merge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，以紀錄合併的差異處理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BB4751-3DFE-87C4-6D34-1934419A0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12" y="1713342"/>
            <a:ext cx="4966498" cy="45047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F248D3-A297-6B7F-937E-613814D2D10C}"/>
              </a:ext>
            </a:extLst>
          </p:cNvPr>
          <p:cNvSpPr/>
          <p:nvPr/>
        </p:nvSpPr>
        <p:spPr>
          <a:xfrm>
            <a:off x="8184232" y="2276872"/>
            <a:ext cx="3312368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166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合併</a:t>
            </a:r>
            <a:r>
              <a:rPr lang="en-US" altLang="zh-TW" dirty="0"/>
              <a:t>Commit</a:t>
            </a:r>
            <a:r>
              <a:rPr lang="zh-TW" altLang="en-US" dirty="0"/>
              <a:t>紀錄至目前所在</a:t>
            </a:r>
            <a:r>
              <a:rPr lang="en-US" altLang="zh-TW" dirty="0"/>
              <a:t>Branch(Merge)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dirty="0"/>
              <a:t>Merge</a:t>
            </a:r>
            <a:r>
              <a:rPr lang="zh-TW" altLang="en-US" dirty="0"/>
              <a:t>功能是將兩個</a:t>
            </a:r>
            <a:r>
              <a:rPr lang="en-US" altLang="zh-TW" dirty="0"/>
              <a:t>Branch</a:t>
            </a:r>
            <a:r>
              <a:rPr lang="zh-TW" altLang="en-US" dirty="0"/>
              <a:t>的最終狀態進行比較，因此在</a:t>
            </a:r>
            <a:r>
              <a:rPr lang="en-US" altLang="zh-TW" dirty="0"/>
              <a:t>Merge</a:t>
            </a:r>
            <a:r>
              <a:rPr lang="zh-TW" altLang="en-US" dirty="0"/>
              <a:t>的過程中有可能同一份檔案是以不同</a:t>
            </a:r>
            <a:r>
              <a:rPr lang="en-US" altLang="zh-TW" dirty="0"/>
              <a:t>Commit</a:t>
            </a:r>
            <a:r>
              <a:rPr lang="zh-TW" altLang="en-US" dirty="0"/>
              <a:t>紀錄所合併而成的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F2522D-06B2-C4AC-1520-7292A1C92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" y="3822816"/>
            <a:ext cx="1090764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649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合併</a:t>
            </a:r>
            <a:r>
              <a:rPr lang="en-US" altLang="zh-TW" dirty="0"/>
              <a:t>Commit</a:t>
            </a:r>
            <a:r>
              <a:rPr lang="zh-TW" altLang="en-US" dirty="0"/>
              <a:t>紀錄至目前所在</a:t>
            </a:r>
            <a:r>
              <a:rPr lang="en-US" altLang="zh-TW" dirty="0"/>
              <a:t>Branch(Merge)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66529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dirty="0"/>
              <a:t>Merge</a:t>
            </a:r>
            <a:r>
              <a:rPr lang="zh-TW" altLang="en-US" dirty="0"/>
              <a:t>完成後會自動產生一個</a:t>
            </a:r>
            <a:r>
              <a:rPr lang="en-US" altLang="zh-TW" dirty="0"/>
              <a:t>Merge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，通常用來表示</a:t>
            </a:r>
            <a:r>
              <a:rPr lang="en-US" altLang="zh-TW" dirty="0"/>
              <a:t>Merge</a:t>
            </a:r>
            <a:r>
              <a:rPr lang="zh-TW" altLang="en-US" dirty="0"/>
              <a:t>完成後最終的變更結果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863D2CF-4A06-40D9-D2CD-7CFC6AF07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88" y="2216559"/>
            <a:ext cx="6408712" cy="3969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FB1A21C-BE57-6BD7-01AF-D7BE737E08A4}"/>
              </a:ext>
            </a:extLst>
          </p:cNvPr>
          <p:cNvSpPr/>
          <p:nvPr/>
        </p:nvSpPr>
        <p:spPr>
          <a:xfrm>
            <a:off x="2897200" y="2780928"/>
            <a:ext cx="6079120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438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合併</a:t>
            </a:r>
            <a:r>
              <a:rPr lang="en-US" altLang="zh-TW" dirty="0"/>
              <a:t>Commit</a:t>
            </a:r>
            <a:r>
              <a:rPr lang="zh-TW" altLang="en-US" dirty="0"/>
              <a:t>紀錄至目前所在</a:t>
            </a:r>
            <a:r>
              <a:rPr lang="en-US" altLang="zh-TW" dirty="0"/>
              <a:t>Branch(Merge)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</a:t>
            </a:r>
            <a:r>
              <a:rPr lang="en-US" altLang="zh-TW" dirty="0"/>
              <a:t>Merge</a:t>
            </a:r>
            <a:r>
              <a:rPr lang="zh-TW" altLang="en-US" dirty="0"/>
              <a:t>的過程中遭遇衝突，將會暫停衝突檔案的合併，後續完成衝突解決時，需要再次</a:t>
            </a:r>
            <a:r>
              <a:rPr lang="en-US" altLang="zh-TW" dirty="0"/>
              <a:t>Commit</a:t>
            </a:r>
            <a:r>
              <a:rPr lang="zh-TW" altLang="en-US" dirty="0"/>
              <a:t>所有</a:t>
            </a:r>
            <a:r>
              <a:rPr lang="en-US" altLang="zh-TW" dirty="0"/>
              <a:t>Merge</a:t>
            </a:r>
            <a:r>
              <a:rPr lang="zh-TW" altLang="en-US" dirty="0"/>
              <a:t>的結果</a:t>
            </a:r>
            <a:endParaRPr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0B9A6D0-FB3A-6E3E-32AE-3B822A24A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61" y="2279550"/>
            <a:ext cx="639216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4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合併</a:t>
            </a:r>
            <a:r>
              <a:rPr lang="en-US" altLang="zh-TW" dirty="0"/>
              <a:t>Commit</a:t>
            </a:r>
            <a:r>
              <a:rPr lang="zh-TW" altLang="en-US" dirty="0"/>
              <a:t>紀錄至目前所在</a:t>
            </a:r>
            <a:r>
              <a:rPr lang="en-US" altLang="zh-TW" dirty="0"/>
              <a:t>Branch(Merge)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748883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如果遭遇衝突時，希望取消</a:t>
            </a:r>
            <a:r>
              <a:rPr lang="en-US" altLang="zh-TW" dirty="0"/>
              <a:t>Merge</a:t>
            </a:r>
            <a:r>
              <a:rPr lang="zh-TW" altLang="en-US" dirty="0"/>
              <a:t>流程，於</a:t>
            </a:r>
            <a:r>
              <a:rPr lang="en-US" altLang="zh-TW" dirty="0"/>
              <a:t>Git</a:t>
            </a:r>
            <a:r>
              <a:rPr lang="zh-TW" altLang="en-US" dirty="0"/>
              <a:t>選單中選擇</a:t>
            </a:r>
            <a:r>
              <a:rPr lang="en-US" altLang="zh-TW" dirty="0"/>
              <a:t>Abort Merge</a:t>
            </a:r>
            <a:r>
              <a:rPr lang="zh-TW" altLang="en-US" dirty="0"/>
              <a:t>即可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5D6197-4DA1-2F95-C042-23E15252B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41" y="1138372"/>
            <a:ext cx="4032448" cy="5036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81B94AA-F45C-8143-C504-DC0E31F5863D}"/>
              </a:ext>
            </a:extLst>
          </p:cNvPr>
          <p:cNvSpPr/>
          <p:nvPr/>
        </p:nvSpPr>
        <p:spPr>
          <a:xfrm>
            <a:off x="9897492" y="3296620"/>
            <a:ext cx="1872208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11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P4Merge</a:t>
            </a:r>
            <a:r>
              <a:rPr lang="zh-TW" altLang="en-US" dirty="0"/>
              <a:t>安裝</a:t>
            </a:r>
            <a:r>
              <a:rPr lang="en-US" altLang="zh-TW" dirty="0"/>
              <a:t>(</a:t>
            </a:r>
            <a:r>
              <a:rPr lang="zh-TW" altLang="en-US" dirty="0"/>
              <a:t>公司內部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安裝檔放置路徑：</a:t>
            </a:r>
            <a:r>
              <a:rPr lang="en-US" altLang="zh-TW" dirty="0">
                <a:hlinkClick r:id="rId2" action="ppaction://hlinkfile"/>
              </a:rPr>
              <a:t>S:\open_setup\P4Merge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使用</a:t>
            </a:r>
            <a:r>
              <a:rPr lang="en-US" altLang="zh-TW" dirty="0"/>
              <a:t>1.</a:t>
            </a:r>
            <a:r>
              <a:rPr lang="zh-TW" altLang="en-US" dirty="0"/>
              <a:t>代理安裝程式安裝</a:t>
            </a:r>
            <a:r>
              <a:rPr lang="en-US" altLang="zh-TW" dirty="0"/>
              <a:t>P4Merge.msi</a:t>
            </a:r>
            <a:r>
              <a:rPr lang="zh-TW" altLang="en-US" dirty="0"/>
              <a:t>，請只勾選安裝</a:t>
            </a:r>
            <a:r>
              <a:rPr lang="en-US" altLang="zh-TW" dirty="0"/>
              <a:t>P4Merge</a:t>
            </a:r>
            <a:r>
              <a:rPr lang="zh-TW" altLang="en-US" dirty="0"/>
              <a:t>，其餘只需全以下一步完成安裝即可。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 descr="一張含有 文字, 螢幕擷取畫面, 監視器, 黑色 的圖片&#10;&#10;自動產生的描述">
            <a:extLst>
              <a:ext uri="{FF2B5EF4-FFF2-40B4-BE49-F238E27FC236}">
                <a16:creationId xmlns:a16="http://schemas.microsoft.com/office/drawing/2014/main" id="{D4F47C64-DAF0-D3A7-9DC8-D9E9C8D6B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564625"/>
            <a:ext cx="4677428" cy="3696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735A46-E885-5E2C-91C4-EDB9727B901F}"/>
              </a:ext>
            </a:extLst>
          </p:cNvPr>
          <p:cNvSpPr/>
          <p:nvPr/>
        </p:nvSpPr>
        <p:spPr>
          <a:xfrm>
            <a:off x="3528121" y="3731270"/>
            <a:ext cx="2713741" cy="432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2883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合併</a:t>
            </a:r>
            <a:r>
              <a:rPr lang="en-US" altLang="zh-TW" sz="3600" dirty="0"/>
              <a:t>Commit</a:t>
            </a:r>
            <a:r>
              <a:rPr lang="zh-TW" altLang="en-US" sz="3600" dirty="0"/>
              <a:t>紀錄至目前所在</a:t>
            </a:r>
            <a:r>
              <a:rPr lang="en-US" altLang="zh-TW" sz="3600" dirty="0"/>
              <a:t>Branch(Merge)-</a:t>
            </a:r>
            <a:r>
              <a:rPr lang="zh-TW" altLang="en-US" sz="3600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506348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請嘗試將工號</a:t>
            </a:r>
            <a:r>
              <a:rPr lang="en-US" altLang="zh-TW" dirty="0"/>
              <a:t>-main</a:t>
            </a:r>
            <a:r>
              <a:rPr lang="zh-TW" altLang="en-US" dirty="0"/>
              <a:t>的更新內容</a:t>
            </a:r>
            <a:r>
              <a:rPr lang="en-US" altLang="zh-TW" dirty="0"/>
              <a:t>Merge</a:t>
            </a:r>
            <a:r>
              <a:rPr lang="zh-TW" altLang="en-US" dirty="0"/>
              <a:t>進目前所在的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請至</a:t>
            </a:r>
            <a:r>
              <a:rPr lang="en-US" altLang="zh-TW" dirty="0"/>
              <a:t>Show Log</a:t>
            </a:r>
            <a:r>
              <a:rPr lang="zh-TW" altLang="en-US" dirty="0"/>
              <a:t>查看</a:t>
            </a:r>
            <a:r>
              <a:rPr lang="en-US" altLang="zh-TW" dirty="0"/>
              <a:t>Merge</a:t>
            </a:r>
            <a:r>
              <a:rPr lang="zh-TW" altLang="en-US" dirty="0"/>
              <a:t>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83672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的基底重新定義</a:t>
            </a:r>
            <a:r>
              <a:rPr lang="en-US" altLang="zh-TW" dirty="0"/>
              <a:t>(Rebase)</a:t>
            </a:r>
          </a:p>
        </p:txBody>
      </p:sp>
    </p:spTree>
    <p:extLst>
      <p:ext uri="{BB962C8B-B14F-4D97-AF65-F5344CB8AC3E}">
        <p14:creationId xmlns:p14="http://schemas.microsoft.com/office/powerpoint/2010/main" val="2220781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0CBD622-749E-5D23-0CD4-9D548711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77" y="4363221"/>
            <a:ext cx="5163271" cy="177189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的基底重新定義</a:t>
            </a:r>
            <a:r>
              <a:rPr lang="en-US" altLang="zh-TW" dirty="0"/>
              <a:t>(Rebase)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在專案資料夾中，點選右鍵即可使用</a:t>
            </a:r>
            <a:r>
              <a:rPr lang="en-US" altLang="zh-TW" dirty="0"/>
              <a:t>Rebase</a:t>
            </a:r>
            <a:r>
              <a:rPr lang="zh-TW" altLang="en-US" dirty="0"/>
              <a:t>功能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該功能主要用於將目前</a:t>
            </a:r>
            <a:r>
              <a:rPr lang="en-US" altLang="zh-TW" dirty="0"/>
              <a:t>Branch</a:t>
            </a:r>
            <a:r>
              <a:rPr lang="zh-TW" altLang="en-US" dirty="0"/>
              <a:t>的基底套用為指定</a:t>
            </a:r>
            <a:r>
              <a:rPr lang="en-US" altLang="zh-TW" dirty="0"/>
              <a:t>Branch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如果目前</a:t>
            </a:r>
            <a:r>
              <a:rPr lang="en-US" altLang="zh-TW" dirty="0"/>
              <a:t>Branch</a:t>
            </a:r>
            <a:r>
              <a:rPr lang="zh-TW" altLang="en-US" dirty="0"/>
              <a:t>原先就是以指定</a:t>
            </a:r>
            <a:r>
              <a:rPr lang="en-US" altLang="zh-TW" dirty="0"/>
              <a:t>Branch</a:t>
            </a:r>
            <a:r>
              <a:rPr lang="zh-TW" altLang="en-US" dirty="0"/>
              <a:t>為基礎，一旦指定</a:t>
            </a:r>
            <a:r>
              <a:rPr lang="en-US" altLang="zh-TW" dirty="0"/>
              <a:t>Branch</a:t>
            </a:r>
            <a:r>
              <a:rPr lang="zh-TW" altLang="en-US" dirty="0"/>
              <a:t>有更新，即可使用此功能使目前</a:t>
            </a:r>
            <a:r>
              <a:rPr lang="en-US" altLang="zh-TW" dirty="0"/>
              <a:t>Branch</a:t>
            </a:r>
            <a:r>
              <a:rPr lang="zh-TW" altLang="en-US" dirty="0"/>
              <a:t>重新抓取最新的指定</a:t>
            </a:r>
            <a:r>
              <a:rPr lang="en-US" altLang="zh-TW" dirty="0"/>
              <a:t>Branch</a:t>
            </a:r>
            <a:r>
              <a:rPr lang="zh-TW" altLang="en-US" dirty="0"/>
              <a:t>作為基礎</a:t>
            </a:r>
            <a:endParaRPr lang="en-US" altLang="zh-TW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B56293-D3C1-4962-98DD-8DE77D2ACB3F}"/>
              </a:ext>
            </a:extLst>
          </p:cNvPr>
          <p:cNvSpPr/>
          <p:nvPr/>
        </p:nvSpPr>
        <p:spPr>
          <a:xfrm>
            <a:off x="9412966" y="4653136"/>
            <a:ext cx="2515682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661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的基底重新定義</a:t>
            </a:r>
            <a:r>
              <a:rPr lang="en-US" altLang="zh-TW" dirty="0"/>
              <a:t>(Rebase)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dirty="0"/>
              <a:t>Rebase</a:t>
            </a:r>
            <a:r>
              <a:rPr lang="zh-TW" altLang="en-US" dirty="0"/>
              <a:t>功能是將目前</a:t>
            </a:r>
            <a:r>
              <a:rPr lang="en-US" altLang="zh-TW" dirty="0"/>
              <a:t>Branch</a:t>
            </a:r>
            <a:r>
              <a:rPr lang="zh-TW" altLang="en-US" dirty="0"/>
              <a:t>所有不存在於指定</a:t>
            </a:r>
            <a:r>
              <a:rPr lang="en-US" altLang="zh-TW" dirty="0"/>
              <a:t>Branch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紀錄與指定</a:t>
            </a:r>
            <a:r>
              <a:rPr lang="en-US" altLang="zh-TW" dirty="0"/>
              <a:t>Branch</a:t>
            </a:r>
            <a:r>
              <a:rPr lang="zh-TW" altLang="en-US" dirty="0"/>
              <a:t>最終狀態做比較，完成後目前</a:t>
            </a:r>
            <a:r>
              <a:rPr lang="en-US" altLang="zh-TW" dirty="0"/>
              <a:t>Branch</a:t>
            </a:r>
            <a:r>
              <a:rPr lang="zh-TW" altLang="en-US" dirty="0"/>
              <a:t>就會變成以指定</a:t>
            </a:r>
            <a:r>
              <a:rPr lang="en-US" altLang="zh-TW" dirty="0"/>
              <a:t>Branch</a:t>
            </a:r>
            <a:r>
              <a:rPr lang="zh-TW" altLang="en-US" dirty="0"/>
              <a:t>最新狀態為基礎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721862-F45D-09AE-E71D-EB46DC027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6" y="3999173"/>
            <a:ext cx="12062246" cy="20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30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的基底重新定義</a:t>
            </a:r>
            <a:r>
              <a:rPr lang="en-US" altLang="zh-TW" dirty="0"/>
              <a:t>(Rebase)-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請開啟</a:t>
            </a:r>
            <a:r>
              <a:rPr lang="en-US" altLang="zh-TW" dirty="0"/>
              <a:t>GitLab</a:t>
            </a:r>
            <a:r>
              <a:rPr lang="zh-TW" altLang="en-US" dirty="0"/>
              <a:t>網頁，並於自己的專案中點選</a:t>
            </a:r>
            <a:r>
              <a:rPr lang="en-US" altLang="zh-TW" dirty="0"/>
              <a:t>New File</a:t>
            </a:r>
          </a:p>
          <a:p>
            <a:pPr>
              <a:lnSpc>
                <a:spcPct val="100000"/>
              </a:lnSpc>
              <a:defRPr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CA137B-95CD-748B-7205-E9CFD478E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276872"/>
            <a:ext cx="8494306" cy="33960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A12F95D-BC07-D354-3C2E-2203068D0DDF}"/>
              </a:ext>
            </a:extLst>
          </p:cNvPr>
          <p:cNvSpPr/>
          <p:nvPr/>
        </p:nvSpPr>
        <p:spPr>
          <a:xfrm>
            <a:off x="4007768" y="2996952"/>
            <a:ext cx="64807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9596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的基底重新定義</a:t>
            </a:r>
            <a:r>
              <a:rPr lang="en-US" altLang="zh-TW" dirty="0"/>
              <a:t>(Rebase)-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請任意輸入檔名及內容，並點選</a:t>
            </a:r>
            <a:r>
              <a:rPr lang="en-US" altLang="zh-TW" dirty="0"/>
              <a:t>Commit changes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請於目前</a:t>
            </a:r>
            <a:r>
              <a:rPr lang="en-US" altLang="zh-TW" dirty="0"/>
              <a:t>Branch</a:t>
            </a:r>
            <a:r>
              <a:rPr lang="zh-TW" altLang="en-US" dirty="0"/>
              <a:t>進行</a:t>
            </a:r>
            <a:r>
              <a:rPr lang="en-US" altLang="zh-TW" dirty="0"/>
              <a:t>Rebase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請問是否有資料</a:t>
            </a:r>
            <a:r>
              <a:rPr lang="en-US" altLang="zh-TW" dirty="0"/>
              <a:t>?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為什麼呢</a:t>
            </a:r>
            <a:r>
              <a:rPr lang="en-US" altLang="zh-TW" dirty="0"/>
              <a:t>?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完成後請查看</a:t>
            </a:r>
            <a:r>
              <a:rPr lang="en-US" altLang="zh-TW" dirty="0"/>
              <a:t>Show Log</a:t>
            </a:r>
            <a:r>
              <a:rPr lang="zh-TW" altLang="en-US" dirty="0"/>
              <a:t>內容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B408B5-DF88-5B9B-9B54-F058CD1AF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812288"/>
            <a:ext cx="6957263" cy="43739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6C9DCFA-A90D-C81F-DCDC-ED35F40EB927}"/>
              </a:ext>
            </a:extLst>
          </p:cNvPr>
          <p:cNvSpPr/>
          <p:nvPr/>
        </p:nvSpPr>
        <p:spPr>
          <a:xfrm>
            <a:off x="5272534" y="2028313"/>
            <a:ext cx="241782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ABAAD9-D931-DC31-A1D8-744355D6CFBC}"/>
              </a:ext>
            </a:extLst>
          </p:cNvPr>
          <p:cNvSpPr/>
          <p:nvPr/>
        </p:nvSpPr>
        <p:spPr>
          <a:xfrm>
            <a:off x="5272534" y="5823809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0125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4" y="2847975"/>
            <a:ext cx="11216307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將指定</a:t>
            </a:r>
            <a:r>
              <a:rPr lang="en-US" altLang="zh-TW" dirty="0"/>
              <a:t>Branch</a:t>
            </a:r>
            <a:r>
              <a:rPr lang="zh-TW" altLang="en-US" dirty="0"/>
              <a:t>最新狀態</a:t>
            </a:r>
            <a:r>
              <a:rPr lang="en-US" altLang="zh-TW" dirty="0"/>
              <a:t>Merge</a:t>
            </a:r>
            <a:r>
              <a:rPr lang="zh-TW" altLang="en-US" dirty="0"/>
              <a:t>進目前</a:t>
            </a:r>
            <a:r>
              <a:rPr lang="en-US" altLang="zh-TW" dirty="0"/>
              <a:t>Branch</a:t>
            </a:r>
            <a:br>
              <a:rPr lang="en-US" altLang="zh-TW" dirty="0"/>
            </a:br>
            <a:r>
              <a:rPr lang="en-US" altLang="zh-TW" dirty="0"/>
              <a:t>(Pull)</a:t>
            </a:r>
          </a:p>
        </p:txBody>
      </p:sp>
    </p:spTree>
    <p:extLst>
      <p:ext uri="{BB962C8B-B14F-4D97-AF65-F5344CB8AC3E}">
        <p14:creationId xmlns:p14="http://schemas.microsoft.com/office/powerpoint/2010/main" val="13505939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將指定</a:t>
            </a:r>
            <a:r>
              <a:rPr lang="en-US" altLang="zh-TW" dirty="0"/>
              <a:t>Branch</a:t>
            </a:r>
            <a:r>
              <a:rPr lang="zh-TW" altLang="en-US" dirty="0"/>
              <a:t>最新狀態</a:t>
            </a:r>
            <a:r>
              <a:rPr lang="en-US" altLang="zh-TW" dirty="0"/>
              <a:t>Merge</a:t>
            </a:r>
            <a:r>
              <a:rPr lang="zh-TW" altLang="en-US" dirty="0"/>
              <a:t>進目前</a:t>
            </a:r>
            <a:r>
              <a:rPr lang="en-US" altLang="zh-TW" dirty="0"/>
              <a:t>Branch(Pull)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在專案資料夾中點選右鍵即可選擇</a:t>
            </a:r>
            <a:r>
              <a:rPr lang="en-US" altLang="zh-TW" dirty="0"/>
              <a:t>Pull</a:t>
            </a:r>
            <a:r>
              <a:rPr lang="zh-TW" altLang="en-US" dirty="0"/>
              <a:t>功能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en-US" altLang="zh-TW" dirty="0"/>
              <a:t>Pull</a:t>
            </a:r>
            <a:r>
              <a:rPr lang="zh-TW" altLang="en-US" dirty="0"/>
              <a:t>主要用於在</a:t>
            </a:r>
            <a:r>
              <a:rPr lang="en-US" altLang="zh-TW" dirty="0"/>
              <a:t>Merge</a:t>
            </a:r>
            <a:r>
              <a:rPr lang="zh-TW" altLang="en-US" dirty="0"/>
              <a:t>特定</a:t>
            </a:r>
            <a:r>
              <a:rPr lang="en-US" altLang="zh-TW" dirty="0"/>
              <a:t>Branch</a:t>
            </a:r>
            <a:r>
              <a:rPr lang="zh-TW" altLang="en-US" dirty="0"/>
              <a:t>時，確保是從特定</a:t>
            </a:r>
            <a:r>
              <a:rPr lang="en-US" altLang="zh-TW" dirty="0"/>
              <a:t>Branch</a:t>
            </a:r>
            <a:r>
              <a:rPr lang="zh-TW" altLang="en-US" dirty="0"/>
              <a:t>的最新狀態取得要</a:t>
            </a:r>
            <a:r>
              <a:rPr lang="en-US" altLang="zh-TW" dirty="0"/>
              <a:t>Merge</a:t>
            </a:r>
            <a:r>
              <a:rPr lang="zh-TW" altLang="en-US" dirty="0"/>
              <a:t>的資料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類似</a:t>
            </a:r>
            <a:r>
              <a:rPr lang="en-US" altLang="zh-TW" dirty="0" err="1"/>
              <a:t>Fetch+Merge</a:t>
            </a:r>
            <a:r>
              <a:rPr lang="zh-TW" altLang="en-US" dirty="0"/>
              <a:t>，但只針對選擇的特定</a:t>
            </a:r>
            <a:r>
              <a:rPr lang="en-US" altLang="zh-TW" dirty="0"/>
              <a:t>Branch</a:t>
            </a:r>
            <a:r>
              <a:rPr lang="zh-TW" altLang="en-US" dirty="0"/>
              <a:t>進行更新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C1BD60-2575-B6D3-C52F-53619DFBA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230" y="3377355"/>
            <a:ext cx="5182323" cy="281979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DB56293-D3C1-4962-98DD-8DE77D2ACB3F}"/>
              </a:ext>
            </a:extLst>
          </p:cNvPr>
          <p:cNvSpPr/>
          <p:nvPr/>
        </p:nvSpPr>
        <p:spPr>
          <a:xfrm>
            <a:off x="9630274" y="3322508"/>
            <a:ext cx="2458279" cy="360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97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將指定</a:t>
            </a:r>
            <a:r>
              <a:rPr lang="en-US" altLang="zh-TW" dirty="0"/>
              <a:t>Branch</a:t>
            </a:r>
            <a:r>
              <a:rPr lang="zh-TW" altLang="en-US" dirty="0"/>
              <a:t>最新狀態</a:t>
            </a:r>
            <a:r>
              <a:rPr lang="en-US" altLang="zh-TW" dirty="0"/>
              <a:t>Merge</a:t>
            </a:r>
            <a:r>
              <a:rPr lang="zh-TW" altLang="en-US" dirty="0"/>
              <a:t>進目前</a:t>
            </a:r>
            <a:r>
              <a:rPr lang="en-US" altLang="zh-TW" dirty="0"/>
              <a:t>Branch(Pull)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dirty="0"/>
              <a:t>Pull</a:t>
            </a:r>
            <a:r>
              <a:rPr lang="zh-TW" altLang="en-US" dirty="0"/>
              <a:t>時，請選擇要從哪個</a:t>
            </a:r>
            <a:r>
              <a:rPr lang="en-US" altLang="zh-TW" dirty="0"/>
              <a:t>Branch</a:t>
            </a:r>
            <a:r>
              <a:rPr lang="zh-TW" altLang="en-US" dirty="0"/>
              <a:t>抓取資料，如果下拉選單中無法找到需要的</a:t>
            </a:r>
            <a:r>
              <a:rPr lang="en-US" altLang="zh-TW" dirty="0"/>
              <a:t>Branch</a:t>
            </a:r>
            <a:r>
              <a:rPr lang="zh-TW" altLang="en-US" dirty="0"/>
              <a:t>，可以點選右邊的三個點，即可找尋需求的</a:t>
            </a:r>
            <a:r>
              <a:rPr lang="en-US" altLang="zh-TW" dirty="0"/>
              <a:t>Branch</a:t>
            </a:r>
            <a:r>
              <a:rPr lang="zh-TW" altLang="en-US" dirty="0"/>
              <a:t>名稱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5096CE-EECC-03DC-A517-34B2D1016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308890"/>
            <a:ext cx="5061981" cy="395770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C60A7BB-574F-0058-EE6A-37D70031C346}"/>
              </a:ext>
            </a:extLst>
          </p:cNvPr>
          <p:cNvSpPr/>
          <p:nvPr/>
        </p:nvSpPr>
        <p:spPr>
          <a:xfrm>
            <a:off x="5260472" y="3585910"/>
            <a:ext cx="432048" cy="456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71BC5A-C4A8-3178-44F8-DAEAF5253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284984"/>
            <a:ext cx="492511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75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dirty="0"/>
              <a:t>Pull</a:t>
            </a:r>
            <a:r>
              <a:rPr lang="zh-TW" altLang="en-US" dirty="0"/>
              <a:t>完成後會與</a:t>
            </a:r>
            <a:r>
              <a:rPr lang="en-US" altLang="zh-TW" dirty="0"/>
              <a:t>Merge</a:t>
            </a:r>
            <a:r>
              <a:rPr lang="zh-TW" altLang="en-US" dirty="0"/>
              <a:t>相同，自動產生一個</a:t>
            </a:r>
            <a:r>
              <a:rPr lang="en-US" altLang="zh-TW" dirty="0"/>
              <a:t>Merge</a:t>
            </a:r>
            <a:r>
              <a:rPr lang="zh-TW" altLang="en-US" dirty="0"/>
              <a:t>的</a:t>
            </a:r>
            <a:r>
              <a:rPr lang="en-US" altLang="zh-TW" dirty="0"/>
              <a:t>Commit</a:t>
            </a:r>
            <a:r>
              <a:rPr lang="zh-TW" altLang="en-US" dirty="0"/>
              <a:t>，通常用來表示</a:t>
            </a:r>
            <a:r>
              <a:rPr lang="en-US" altLang="zh-TW" dirty="0"/>
              <a:t>Merge</a:t>
            </a:r>
            <a:r>
              <a:rPr lang="zh-TW" altLang="en-US" dirty="0"/>
              <a:t>完成後最終的變更結果</a:t>
            </a:r>
            <a:endParaRPr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863D2CF-4A06-40D9-D2CD-7CFC6AF07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88" y="2216559"/>
            <a:ext cx="6408712" cy="39696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FB1A21C-BE57-6BD7-01AF-D7BE737E08A4}"/>
              </a:ext>
            </a:extLst>
          </p:cNvPr>
          <p:cNvSpPr/>
          <p:nvPr/>
        </p:nvSpPr>
        <p:spPr>
          <a:xfrm>
            <a:off x="2897200" y="2780928"/>
            <a:ext cx="6079120" cy="36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2CE6438-18C9-DFFA-2198-028AE39B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將指定</a:t>
            </a:r>
            <a:r>
              <a:rPr lang="en-US" altLang="zh-TW" dirty="0"/>
              <a:t>Branch</a:t>
            </a:r>
            <a:r>
              <a:rPr lang="zh-TW" altLang="en-US" dirty="0"/>
              <a:t>最新狀態</a:t>
            </a:r>
            <a:r>
              <a:rPr lang="en-US" altLang="zh-TW" dirty="0"/>
              <a:t>Merge</a:t>
            </a:r>
            <a:r>
              <a:rPr lang="zh-TW" altLang="en-US" dirty="0"/>
              <a:t>進目前</a:t>
            </a:r>
            <a:r>
              <a:rPr lang="en-US" altLang="zh-TW" dirty="0"/>
              <a:t>Branch(Pull)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25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49274"/>
            <a:ext cx="1110138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憑證驗證修改</a:t>
            </a:r>
            <a:r>
              <a:rPr lang="en-US" altLang="zh-TW" dirty="0"/>
              <a:t>(</a:t>
            </a:r>
            <a:r>
              <a:rPr lang="zh-TW" altLang="en-US" dirty="0"/>
              <a:t>公司內部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557-3A99-4033-934A-E45C54BA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68413"/>
            <a:ext cx="11101388" cy="47529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 因公司防火牆關係，</a:t>
            </a:r>
            <a:r>
              <a:rPr lang="en-US" altLang="zh-TW" dirty="0"/>
              <a:t>Git</a:t>
            </a:r>
            <a:r>
              <a:rPr lang="zh-TW" altLang="en-US" dirty="0"/>
              <a:t>無法驗證</a:t>
            </a:r>
            <a:r>
              <a:rPr lang="en-US" altLang="zh-TW" dirty="0"/>
              <a:t>GitLab</a:t>
            </a:r>
            <a:r>
              <a:rPr lang="zh-TW" altLang="en-US" dirty="0"/>
              <a:t>的憑證是否正確，會導致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</a:t>
            </a:r>
            <a:r>
              <a:rPr lang="en-US" altLang="zh-TW" dirty="0"/>
              <a:t>Clone</a:t>
            </a:r>
            <a:r>
              <a:rPr lang="zh-TW" altLang="en-US" dirty="0"/>
              <a:t>專案異常，所以必須為</a:t>
            </a:r>
            <a:r>
              <a:rPr lang="en-US" altLang="zh-TW" dirty="0"/>
              <a:t>Git</a:t>
            </a:r>
            <a:r>
              <a:rPr lang="zh-TW" altLang="en-US" dirty="0"/>
              <a:t>設定與</a:t>
            </a:r>
            <a:r>
              <a:rPr lang="en-US" altLang="zh-TW" dirty="0"/>
              <a:t>GitLab</a:t>
            </a:r>
            <a:r>
              <a:rPr lang="zh-TW" altLang="en-US" dirty="0"/>
              <a:t>連線的方式。</a:t>
            </a:r>
          </a:p>
          <a:p>
            <a:pPr>
              <a:defRPr/>
            </a:pPr>
            <a:r>
              <a:rPr lang="zh-TW" altLang="en-US" dirty="0"/>
              <a:t> 設定指令：</a:t>
            </a:r>
            <a:r>
              <a:rPr lang="en-US" altLang="zh-TW" dirty="0">
                <a:solidFill>
                  <a:srgbClr val="FF0000"/>
                </a:solidFill>
              </a:rPr>
              <a:t>git config --global </a:t>
            </a:r>
            <a:r>
              <a:rPr lang="en-US" altLang="zh-TW" dirty="0" err="1">
                <a:solidFill>
                  <a:srgbClr val="FF0000"/>
                </a:solidFill>
              </a:rPr>
              <a:t>http.sslBackend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schannel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 使用以上指令，可以使</a:t>
            </a:r>
            <a:r>
              <a:rPr lang="en-US" altLang="zh-TW" dirty="0"/>
              <a:t>Git</a:t>
            </a:r>
            <a:r>
              <a:rPr lang="zh-TW" altLang="en-US" dirty="0"/>
              <a:t>與</a:t>
            </a:r>
            <a:r>
              <a:rPr lang="en-US" altLang="zh-TW" dirty="0"/>
              <a:t>GitLab</a:t>
            </a:r>
            <a:r>
              <a:rPr lang="zh-TW" altLang="en-US" dirty="0"/>
              <a:t>連線使用安全通道方式，因此就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不會遭遇憑證驗證問題，在使用者的資料夾中也會產生一個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zh-TW" altLang="en-US" dirty="0"/>
              <a:t>    </a:t>
            </a:r>
            <a:r>
              <a:rPr lang="en-US" altLang="zh-TW" dirty="0"/>
              <a:t>.</a:t>
            </a:r>
            <a:r>
              <a:rPr lang="en-US" altLang="zh-TW" dirty="0" err="1"/>
              <a:t>gitconfig</a:t>
            </a:r>
            <a:r>
              <a:rPr lang="zh-TW" altLang="en-US" dirty="0"/>
              <a:t>檔案，將作為使用者全域的</a:t>
            </a:r>
            <a:r>
              <a:rPr lang="en-US" altLang="zh-TW" dirty="0"/>
              <a:t>Git</a:t>
            </a:r>
            <a:r>
              <a:rPr lang="zh-TW" altLang="en-US" dirty="0"/>
              <a:t>設定。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C7E7B1-63A6-4F6C-8659-CA06877EF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45" y="4581128"/>
            <a:ext cx="682459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0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請開啟</a:t>
            </a:r>
            <a:r>
              <a:rPr lang="en-US" altLang="zh-TW" dirty="0"/>
              <a:t>GitLab</a:t>
            </a:r>
            <a:r>
              <a:rPr lang="zh-TW" altLang="en-US" dirty="0"/>
              <a:t>網頁，並於自己的專案中點選</a:t>
            </a:r>
            <a:r>
              <a:rPr lang="en-US" altLang="zh-TW" dirty="0"/>
              <a:t>New File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2CE6438-18C9-DFFA-2198-028AE39B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將指定</a:t>
            </a:r>
            <a:r>
              <a:rPr lang="en-US" altLang="zh-TW" sz="3600" dirty="0"/>
              <a:t>Branch</a:t>
            </a:r>
            <a:r>
              <a:rPr lang="zh-TW" altLang="en-US" sz="3600" dirty="0"/>
              <a:t>最新狀態</a:t>
            </a:r>
            <a:r>
              <a:rPr lang="en-US" altLang="zh-TW" sz="3600" dirty="0"/>
              <a:t>Merge</a:t>
            </a:r>
            <a:r>
              <a:rPr lang="zh-TW" altLang="en-US" sz="3600" dirty="0"/>
              <a:t>進目前</a:t>
            </a:r>
            <a:r>
              <a:rPr lang="en-US" altLang="zh-TW" sz="3600" dirty="0"/>
              <a:t>Branch(Pull)-</a:t>
            </a:r>
            <a:r>
              <a:rPr lang="zh-TW" altLang="en-US" sz="3600" dirty="0"/>
              <a:t>練習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18F03E-3F69-A2A1-0F55-EA30CD3A9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181592"/>
            <a:ext cx="8494306" cy="33960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8ECCEB7-3E88-2052-06BE-7CE9A301872F}"/>
              </a:ext>
            </a:extLst>
          </p:cNvPr>
          <p:cNvSpPr/>
          <p:nvPr/>
        </p:nvSpPr>
        <p:spPr>
          <a:xfrm>
            <a:off x="4511824" y="2901672"/>
            <a:ext cx="64807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62292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2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377786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請任意輸入檔名及內容，並點選</a:t>
            </a:r>
            <a:r>
              <a:rPr lang="en-US" altLang="zh-TW" dirty="0"/>
              <a:t>Commit changes</a:t>
            </a:r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請於目前</a:t>
            </a:r>
            <a:r>
              <a:rPr lang="en-US" altLang="zh-TW" dirty="0"/>
              <a:t>Branch</a:t>
            </a:r>
            <a:r>
              <a:rPr lang="zh-TW" altLang="en-US" dirty="0"/>
              <a:t>進行</a:t>
            </a:r>
            <a:r>
              <a:rPr lang="en-US" altLang="zh-TW" dirty="0"/>
              <a:t>Pull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A2CE6438-18C9-DFFA-2198-028AE39B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sz="3600" dirty="0"/>
              <a:t>將指定</a:t>
            </a:r>
            <a:r>
              <a:rPr lang="en-US" altLang="zh-TW" sz="3600" dirty="0"/>
              <a:t>Branch</a:t>
            </a:r>
            <a:r>
              <a:rPr lang="zh-TW" altLang="en-US" sz="3600" dirty="0"/>
              <a:t>最新狀態</a:t>
            </a:r>
            <a:r>
              <a:rPr lang="en-US" altLang="zh-TW" sz="3600" dirty="0"/>
              <a:t>Merge</a:t>
            </a:r>
            <a:r>
              <a:rPr lang="zh-TW" altLang="en-US" sz="3600" dirty="0"/>
              <a:t>進目前</a:t>
            </a:r>
            <a:r>
              <a:rPr lang="en-US" altLang="zh-TW" sz="3600" dirty="0"/>
              <a:t>Branch(Pull)-</a:t>
            </a:r>
            <a:r>
              <a:rPr lang="zh-TW" altLang="en-US" sz="3600" dirty="0"/>
              <a:t>練習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F61224-E855-EFCB-56A8-F13B2410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1812288"/>
            <a:ext cx="6957263" cy="43739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4BDE70-C111-0467-6972-85B77EEFBDEA}"/>
              </a:ext>
            </a:extLst>
          </p:cNvPr>
          <p:cNvSpPr/>
          <p:nvPr/>
        </p:nvSpPr>
        <p:spPr>
          <a:xfrm>
            <a:off x="5272534" y="2028313"/>
            <a:ext cx="241782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0ECBEF-1147-E2C1-1642-F928802D534B}"/>
              </a:ext>
            </a:extLst>
          </p:cNvPr>
          <p:cNvSpPr/>
          <p:nvPr/>
        </p:nvSpPr>
        <p:spPr>
          <a:xfrm>
            <a:off x="5272534" y="5823809"/>
            <a:ext cx="936104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5228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5" y="2847975"/>
            <a:ext cx="11101388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最新狀態變更至指定版本</a:t>
            </a:r>
            <a:r>
              <a:rPr lang="en-US" altLang="zh-TW" dirty="0"/>
              <a:t>(Reset)</a:t>
            </a:r>
          </a:p>
        </p:txBody>
      </p:sp>
    </p:spTree>
    <p:extLst>
      <p:ext uri="{BB962C8B-B14F-4D97-AF65-F5344CB8AC3E}">
        <p14:creationId xmlns:p14="http://schemas.microsoft.com/office/powerpoint/2010/main" val="20606987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最新狀態變更至指定版本</a:t>
            </a:r>
            <a:r>
              <a:rPr lang="en-US" altLang="zh-TW" dirty="0"/>
              <a:t>(Reset)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每一個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紀錄都是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的一種版本</a:t>
            </a:r>
            <a:endParaRPr kumimoji="0" lang="en-US" altLang="zh-TW" dirty="0"/>
          </a:p>
          <a:p>
            <a:r>
              <a:rPr kumimoji="0" lang="zh-TW" altLang="en-US" dirty="0"/>
              <a:t>可選擇要將目前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重新變更至指定的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版本</a:t>
            </a:r>
            <a:endParaRPr kumimoji="0"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2FE1E6E-763C-961E-17C0-CC07C173A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6" y="3304456"/>
            <a:ext cx="12010656" cy="29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9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最新狀態變更至指定版本</a:t>
            </a:r>
            <a:r>
              <a:rPr lang="en-US" altLang="zh-TW" dirty="0"/>
              <a:t>(Reset)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點選</a:t>
            </a:r>
            <a:r>
              <a:rPr kumimoji="0" lang="en-US" altLang="zh-TW" dirty="0"/>
              <a:t>Reset</a:t>
            </a:r>
            <a:r>
              <a:rPr kumimoji="0" lang="zh-TW" altLang="en-US" dirty="0"/>
              <a:t>選項後，即會跳出</a:t>
            </a:r>
            <a:r>
              <a:rPr kumimoji="0" lang="en-US" altLang="zh-TW" dirty="0"/>
              <a:t>Reset</a:t>
            </a:r>
            <a:r>
              <a:rPr kumimoji="0" lang="zh-TW" altLang="en-US" dirty="0"/>
              <a:t>畫面提供選擇模式</a:t>
            </a:r>
            <a:endParaRPr kumimoji="0" lang="en-US" altLang="zh-TW" dirty="0"/>
          </a:p>
          <a:p>
            <a:r>
              <a:rPr kumimoji="0" lang="en-US" altLang="zh-TW" dirty="0" err="1"/>
              <a:t>Soft.Mixed</a:t>
            </a:r>
            <a:r>
              <a:rPr kumimoji="0" lang="en-US" altLang="zh-TW" dirty="0"/>
              <a:t>:</a:t>
            </a:r>
            <a:r>
              <a:rPr kumimoji="0" lang="zh-TW" altLang="en-US" dirty="0"/>
              <a:t>會保留指定版本後的全部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變更內容</a:t>
            </a:r>
            <a:endParaRPr kumimoji="0" lang="en-US" altLang="zh-TW" dirty="0"/>
          </a:p>
          <a:p>
            <a:r>
              <a:rPr kumimoji="0" lang="en-US" altLang="zh-TW" dirty="0"/>
              <a:t>Hard:</a:t>
            </a:r>
            <a:r>
              <a:rPr kumimoji="0" lang="zh-TW" altLang="en-US" dirty="0"/>
              <a:t>全部程式皆會變更為指定版本</a:t>
            </a:r>
            <a:endParaRPr kumimoji="0" lang="en-US" altLang="zh-TW" dirty="0"/>
          </a:p>
          <a:p>
            <a:endParaRPr kumimoji="0" lang="en-US" altLang="zh-TW" dirty="0"/>
          </a:p>
          <a:p>
            <a:endParaRPr kumimoji="0"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FC0A5408-33F0-DE26-2FA2-3BBFEB924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484" y="2862956"/>
            <a:ext cx="4588052" cy="38889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DA20993-ABC1-477E-C21F-8C0C3A974E2A}"/>
              </a:ext>
            </a:extLst>
          </p:cNvPr>
          <p:cNvSpPr/>
          <p:nvPr/>
        </p:nvSpPr>
        <p:spPr>
          <a:xfrm>
            <a:off x="9827862" y="4607258"/>
            <a:ext cx="1512168" cy="272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5B2ED681-A71B-D7D9-19F2-A4A024812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091854"/>
            <a:ext cx="4385746" cy="309434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8DD8C3B-0C44-B37A-C64B-CD7E6B409225}"/>
              </a:ext>
            </a:extLst>
          </p:cNvPr>
          <p:cNvSpPr/>
          <p:nvPr/>
        </p:nvSpPr>
        <p:spPr>
          <a:xfrm>
            <a:off x="2927648" y="4458003"/>
            <a:ext cx="3024336" cy="936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1462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最新狀態變更至指定版本</a:t>
            </a:r>
            <a:r>
              <a:rPr lang="en-US" altLang="zh-TW" dirty="0"/>
              <a:t>(Reset)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完成</a:t>
            </a:r>
            <a:r>
              <a:rPr kumimoji="0" lang="en-US" altLang="zh-TW" dirty="0"/>
              <a:t>Reset</a:t>
            </a:r>
            <a:r>
              <a:rPr kumimoji="0" lang="zh-TW" altLang="en-US" dirty="0"/>
              <a:t>後，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紀錄清單將會僅剩餘指定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版本前的所有紀錄</a:t>
            </a:r>
            <a:endParaRPr kumimoji="0" lang="en-US" altLang="zh-TW" dirty="0"/>
          </a:p>
          <a:p>
            <a:endParaRPr kumimoji="0" lang="en-US" altLang="zh-TW" dirty="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24EFF68-E65F-3AB8-DD6C-7AD0E851F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2" y="3379355"/>
            <a:ext cx="1008838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368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最新狀態變更至指定版本</a:t>
            </a:r>
            <a:r>
              <a:rPr lang="en-US" altLang="zh-TW" dirty="0"/>
              <a:t>(Reset)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zh-TW" dirty="0"/>
              <a:t>Reset</a:t>
            </a:r>
            <a:r>
              <a:rPr kumimoji="0" lang="zh-TW" altLang="en-US" dirty="0"/>
              <a:t>完成後，如果選擇為</a:t>
            </a:r>
            <a:r>
              <a:rPr kumimoji="0" lang="en-US" altLang="zh-TW" dirty="0" err="1"/>
              <a:t>Mixed.Soft</a:t>
            </a:r>
            <a:r>
              <a:rPr kumimoji="0" lang="zh-TW" altLang="en-US" dirty="0"/>
              <a:t>，指定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版本後的程式變更將會保留於電腦中，選擇</a:t>
            </a:r>
            <a:r>
              <a:rPr kumimoji="0" lang="en-US" altLang="zh-TW" dirty="0"/>
              <a:t>Hard</a:t>
            </a:r>
            <a:r>
              <a:rPr kumimoji="0" lang="zh-TW" altLang="en-US" dirty="0"/>
              <a:t>則會全部消失</a:t>
            </a:r>
            <a:endParaRPr kumimoji="0"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08EA602E-3202-8DED-D833-136C602D5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49" y="2501904"/>
            <a:ext cx="7382629" cy="373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935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552450"/>
            <a:ext cx="12144672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將目前</a:t>
            </a:r>
            <a:r>
              <a:rPr lang="en-US" altLang="zh-TW" dirty="0"/>
              <a:t>Branch</a:t>
            </a:r>
            <a:r>
              <a:rPr lang="zh-TW" altLang="en-US" dirty="0"/>
              <a:t>最新狀態變更至指定版本</a:t>
            </a:r>
            <a:r>
              <a:rPr lang="en-US" altLang="zh-TW" dirty="0"/>
              <a:t>(Reset)-</a:t>
            </a:r>
            <a:r>
              <a:rPr lang="zh-TW" altLang="en-US" dirty="0"/>
              <a:t>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內容版面配置區 8">
            <a:extLst>
              <a:ext uri="{FF2B5EF4-FFF2-40B4-BE49-F238E27FC236}">
                <a16:creationId xmlns:a16="http://schemas.microsoft.com/office/drawing/2014/main" id="{653B7B5F-7407-DD71-C018-CD0D39138DD9}"/>
              </a:ext>
            </a:extLst>
          </p:cNvPr>
          <p:cNvSpPr txBox="1">
            <a:spLocks/>
          </p:cNvSpPr>
          <p:nvPr/>
        </p:nvSpPr>
        <p:spPr>
          <a:xfrm>
            <a:off x="263351" y="1280396"/>
            <a:ext cx="11665297" cy="475252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8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1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/>
              <a:t>請</a:t>
            </a:r>
            <a:r>
              <a:rPr kumimoji="0" lang="en-US" altLang="zh-TW" dirty="0"/>
              <a:t>Reset</a:t>
            </a:r>
            <a:r>
              <a:rPr kumimoji="0" lang="zh-TW" altLang="en-US" dirty="0"/>
              <a:t>至</a:t>
            </a:r>
            <a:r>
              <a:rPr kumimoji="0" lang="en-US" altLang="zh-TW" dirty="0"/>
              <a:t>test</a:t>
            </a:r>
            <a:r>
              <a:rPr kumimoji="0" lang="zh-TW" altLang="en-US" dirty="0"/>
              <a:t>的</a:t>
            </a:r>
            <a:r>
              <a:rPr kumimoji="0" lang="en-US" altLang="zh-TW" dirty="0"/>
              <a:t>Commit</a:t>
            </a:r>
            <a:r>
              <a:rPr kumimoji="0" lang="zh-TW" altLang="en-US" dirty="0"/>
              <a:t>紀錄狀態，並且選擇</a:t>
            </a:r>
            <a:r>
              <a:rPr kumimoji="0" lang="en-US" altLang="zh-TW" dirty="0"/>
              <a:t>Hard</a:t>
            </a:r>
            <a:r>
              <a:rPr kumimoji="0" lang="zh-TW" altLang="en-US" dirty="0"/>
              <a:t>模式</a:t>
            </a:r>
            <a:endParaRPr kumimoji="0" lang="en-US" altLang="zh-TW" dirty="0"/>
          </a:p>
          <a:p>
            <a:r>
              <a:rPr kumimoji="0" lang="en-US" altLang="zh-TW" dirty="0"/>
              <a:t>Reset</a:t>
            </a:r>
            <a:r>
              <a:rPr kumimoji="0" lang="zh-TW" altLang="en-US" dirty="0"/>
              <a:t>完畢後，請結合前面</a:t>
            </a:r>
            <a:r>
              <a:rPr kumimoji="0" lang="en-US" altLang="zh-TW" dirty="0"/>
              <a:t>Push</a:t>
            </a:r>
            <a:r>
              <a:rPr kumimoji="0" lang="zh-TW" altLang="en-US" dirty="0"/>
              <a:t>教學執行</a:t>
            </a:r>
            <a:r>
              <a:rPr kumimoji="0" lang="en-US" altLang="zh-TW" dirty="0"/>
              <a:t>Push</a:t>
            </a:r>
            <a:r>
              <a:rPr kumimoji="0" lang="zh-TW" altLang="en-US" dirty="0"/>
              <a:t>動作，應取得</a:t>
            </a:r>
            <a:r>
              <a:rPr kumimoji="0" lang="en-US" altLang="zh-TW" dirty="0"/>
              <a:t>Push</a:t>
            </a:r>
            <a:r>
              <a:rPr kumimoji="0" lang="zh-TW" altLang="en-US" dirty="0"/>
              <a:t>失敗之訊息</a:t>
            </a:r>
            <a:endParaRPr kumimoji="0" lang="en-US" altLang="zh-TW" dirty="0"/>
          </a:p>
          <a:p>
            <a:r>
              <a:rPr kumimoji="0" lang="zh-TW" altLang="en-US" dirty="0"/>
              <a:t>請問該如何</a:t>
            </a:r>
            <a:r>
              <a:rPr kumimoji="0" lang="en-US" altLang="zh-TW" dirty="0"/>
              <a:t>Push</a:t>
            </a:r>
            <a:r>
              <a:rPr kumimoji="0" lang="zh-TW" altLang="en-US" dirty="0"/>
              <a:t>成功</a:t>
            </a:r>
            <a:r>
              <a:rPr kumimoji="0" lang="en-US" altLang="zh-TW" dirty="0"/>
              <a:t>?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ABE610-8FD8-93C3-7BC1-5CA3946BA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4365104"/>
            <a:ext cx="7763958" cy="15623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36986D-F40A-C891-4046-6EF7F58450F5}"/>
              </a:ext>
            </a:extLst>
          </p:cNvPr>
          <p:cNvSpPr/>
          <p:nvPr/>
        </p:nvSpPr>
        <p:spPr>
          <a:xfrm>
            <a:off x="2214022" y="5301208"/>
            <a:ext cx="7763958" cy="276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1621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518AC80-2806-4F61-861F-FADBD6E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8324" y="2847975"/>
            <a:ext cx="11216307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</a:t>
            </a:r>
          </a:p>
        </p:txBody>
      </p:sp>
    </p:spTree>
    <p:extLst>
      <p:ext uri="{BB962C8B-B14F-4D97-AF65-F5344CB8AC3E}">
        <p14:creationId xmlns:p14="http://schemas.microsoft.com/office/powerpoint/2010/main" val="39615891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D150C-D5A1-4186-A0A8-9961603F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552450"/>
            <a:ext cx="11953328" cy="57467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解決衝突</a:t>
            </a:r>
            <a:r>
              <a:rPr lang="en-US" altLang="zh-TW" dirty="0"/>
              <a:t>(Resolve)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CD4D8C-CF4B-4118-80B2-D3E4D1497B0E}"/>
              </a:ext>
            </a:extLst>
          </p:cNvPr>
          <p:cNvSpPr txBox="1"/>
          <p:nvPr/>
        </p:nvSpPr>
        <p:spPr>
          <a:xfrm>
            <a:off x="5622392" y="62373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hlinkClick r:id="rId3" action="ppaction://hlinksldjump"/>
              </a:rPr>
              <a:t>回目錄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787A0244-08BB-42BA-BED5-A503A49B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80396"/>
            <a:ext cx="11809312" cy="4752528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TW" altLang="en-US" dirty="0"/>
              <a:t>在進行</a:t>
            </a:r>
            <a:r>
              <a:rPr lang="en-US" altLang="zh-TW" dirty="0"/>
              <a:t>Pull</a:t>
            </a:r>
            <a:r>
              <a:rPr lang="zh-TW" altLang="en-US" dirty="0"/>
              <a:t>或</a:t>
            </a:r>
            <a:r>
              <a:rPr lang="en-US" altLang="zh-TW" dirty="0"/>
              <a:t>Rebase</a:t>
            </a:r>
            <a:r>
              <a:rPr lang="zh-TW" altLang="en-US" dirty="0"/>
              <a:t>或</a:t>
            </a:r>
            <a:r>
              <a:rPr lang="en-US" altLang="zh-TW" dirty="0"/>
              <a:t>Merge</a:t>
            </a:r>
            <a:r>
              <a:rPr lang="zh-TW" altLang="en-US" dirty="0"/>
              <a:t>時，如果變更的基底與目前</a:t>
            </a:r>
            <a:r>
              <a:rPr lang="en-US" altLang="zh-TW" dirty="0"/>
              <a:t>Branch</a:t>
            </a:r>
            <a:r>
              <a:rPr lang="zh-TW" altLang="en-US" dirty="0"/>
              <a:t>的最新狀態不同時，將會造成衝突產生</a:t>
            </a:r>
            <a:endParaRPr lang="en-US" altLang="zh-TW" dirty="0"/>
          </a:p>
          <a:p>
            <a:pPr>
              <a:lnSpc>
                <a:spcPct val="100000"/>
              </a:lnSpc>
              <a:defRPr/>
            </a:pPr>
            <a:r>
              <a:rPr lang="zh-TW" altLang="en-US" dirty="0"/>
              <a:t>一旦有衝突產生則需要解除衝突，通常有以下三種方式解決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全部以要合併進目前</a:t>
            </a:r>
            <a:r>
              <a:rPr lang="en-US" altLang="zh-TW" dirty="0"/>
              <a:t>Branch</a:t>
            </a:r>
            <a:r>
              <a:rPr lang="zh-TW" altLang="en-US" dirty="0"/>
              <a:t>的變更為主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全部以目前</a:t>
            </a:r>
            <a:r>
              <a:rPr lang="en-US" altLang="zh-TW" dirty="0"/>
              <a:t>Branch</a:t>
            </a:r>
            <a:r>
              <a:rPr lang="zh-TW" altLang="en-US" dirty="0"/>
              <a:t>最新狀態為主</a:t>
            </a:r>
            <a:endParaRPr lang="en-US" altLang="zh-TW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zh-TW" altLang="en-US" dirty="0"/>
              <a:t>使用</a:t>
            </a:r>
            <a:r>
              <a:rPr lang="en-US" altLang="zh-TW" dirty="0"/>
              <a:t>P4Merge</a:t>
            </a:r>
            <a:r>
              <a:rPr lang="zh-TW" altLang="en-US" dirty="0"/>
              <a:t>進行衝突內容手動合併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6032476"/>
      </p:ext>
    </p:extLst>
  </p:cSld>
  <p:clrMapOvr>
    <a:masterClrMapping/>
  </p:clrMapOvr>
</p:sld>
</file>

<file path=ppt/theme/theme1.xml><?xml version="1.0" encoding="utf-8"?>
<a:theme xmlns:a="http://schemas.openxmlformats.org/drawingml/2006/main" name="首頁_簡報公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公版(16比9)_公司簡介.pptx" id="{7D03CF29-4722-4A5C-854C-354A5C8C9184}" vid="{9C7E711F-545C-4E22-B5E7-2028A5674F4C}"/>
    </a:ext>
  </a:extLst>
</a:theme>
</file>

<file path=ppt/theme/theme2.xml><?xml version="1.0" encoding="utf-8"?>
<a:theme xmlns:a="http://schemas.openxmlformats.org/drawingml/2006/main" name="內頁_簡報公版">
  <a:themeElements>
    <a:clrScheme name="自訂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ED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iwin字體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公版(16比9)_公司簡介.pptx" id="{7D03CF29-4722-4A5C-854C-354A5C8C9184}" vid="{0001B505-CFC5-41C0-BA2D-5549CCDD6C0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2020公版(16比9)_公司簡介</Template>
  <TotalTime>2193</TotalTime>
  <Words>5767</Words>
  <Application>Microsoft Office PowerPoint</Application>
  <PresentationFormat>寬螢幕</PresentationFormat>
  <Paragraphs>657</Paragraphs>
  <Slides>141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141</vt:i4>
      </vt:variant>
    </vt:vector>
  </HeadingPairs>
  <TitlesOfParts>
    <vt:vector size="149" baseType="lpstr">
      <vt:lpstr>微軟正黑體</vt:lpstr>
      <vt:lpstr>Arial</vt:lpstr>
      <vt:lpstr>Calibri</vt:lpstr>
      <vt:lpstr>Calibri Light</vt:lpstr>
      <vt:lpstr>Consolas</vt:lpstr>
      <vt:lpstr>Wingdings</vt:lpstr>
      <vt:lpstr>首頁_簡報公版</vt:lpstr>
      <vt:lpstr>內頁_簡報公版</vt:lpstr>
      <vt:lpstr>Git程式版本控制</vt:lpstr>
      <vt:lpstr>目錄</vt:lpstr>
      <vt:lpstr>知成日會議視訊資訊</vt:lpstr>
      <vt:lpstr>相關網址QR-Code</vt:lpstr>
      <vt:lpstr>Git環境架設(公司內部) </vt:lpstr>
      <vt:lpstr>Git安裝(公司內部)</vt:lpstr>
      <vt:lpstr>TortoiseGit安裝(公司內部)</vt:lpstr>
      <vt:lpstr>P4Merge安裝(公司內部)</vt:lpstr>
      <vt:lpstr>憑證驗證修改(公司內部)</vt:lpstr>
      <vt:lpstr>Git環境架設(公司外部) </vt:lpstr>
      <vt:lpstr>Git安裝(公司外部)</vt:lpstr>
      <vt:lpstr>TortoiseGit安裝(公司外部)</vt:lpstr>
      <vt:lpstr>P4Merge安裝(公司外部)</vt:lpstr>
      <vt:lpstr>憑證驗證修改(公司外部)</vt:lpstr>
      <vt:lpstr>Git使用設定 </vt:lpstr>
      <vt:lpstr>Git設定</vt:lpstr>
      <vt:lpstr>P4Merge設定</vt:lpstr>
      <vt:lpstr>P4Merge設定</vt:lpstr>
      <vt:lpstr>Git專案開發架構介紹</vt:lpstr>
      <vt:lpstr>GitLab的專案組織</vt:lpstr>
      <vt:lpstr>GitLab的專案架構</vt:lpstr>
      <vt:lpstr>Git運作原理及基礎使用</vt:lpstr>
      <vt:lpstr>Git運作原理及基礎使用</vt:lpstr>
      <vt:lpstr>Git運作原理及基礎使用(範例)</vt:lpstr>
      <vt:lpstr>Git運作原理及基礎使用(範例)</vt:lpstr>
      <vt:lpstr>Git運作原理及基礎使用(範例)</vt:lpstr>
      <vt:lpstr>Git運作原理及基礎使用</vt:lpstr>
      <vt:lpstr>Git指令相關介紹</vt:lpstr>
      <vt:lpstr>從GitLab取得專案(Clone)</vt:lpstr>
      <vt:lpstr>從GitLab取得專案(Clone)</vt:lpstr>
      <vt:lpstr>從GitLab取得專案(Clone)</vt:lpstr>
      <vt:lpstr>查看目前專案所在的Branch</vt:lpstr>
      <vt:lpstr>從GitLab取得專案(Clone)-練習</vt:lpstr>
      <vt:lpstr>建立個人開發Branch(Create Branch)</vt:lpstr>
      <vt:lpstr>建立個人開發Branch(Create Branch)</vt:lpstr>
      <vt:lpstr>建立個人開發Branch(Create Branch)</vt:lpstr>
      <vt:lpstr>建立個人開發Branch(Create Branch)</vt:lpstr>
      <vt:lpstr>建立個人開發Branch(Create Branch)</vt:lpstr>
      <vt:lpstr>建立個人開發Branch(Create Branch)</vt:lpstr>
      <vt:lpstr>建立個人開發Branch (Create Branch)</vt:lpstr>
      <vt:lpstr>建立個人開發Branch (Create Branch)</vt:lpstr>
      <vt:lpstr>建立個人開發Branch (Create Branch)-練習</vt:lpstr>
      <vt:lpstr>將本地端Branch的變更作為一個版本儲存(Commit)</vt:lpstr>
      <vt:lpstr>將本地端Branch的變更作為一個版本儲存(Commit)</vt:lpstr>
      <vt:lpstr>將本地端Branch的變更作為一個版本儲存(Commit)</vt:lpstr>
      <vt:lpstr>將本地端Branch的變更作為一個版本儲存(Commit)</vt:lpstr>
      <vt:lpstr>將本地端Branch的變更作為一個版本儲存(Commit)-練習</vt:lpstr>
      <vt:lpstr>將目前變更恢復成目前版控上最新狀態(Revert)</vt:lpstr>
      <vt:lpstr>將目前變更恢復成目前版控上最新狀態(Revert)</vt:lpstr>
      <vt:lpstr>將目前變更恢復成目前版控上最新狀態(Revert)-練習</vt:lpstr>
      <vt:lpstr>查看Commit紀錄(Show log)</vt:lpstr>
      <vt:lpstr>查看Commit紀錄(Show log)</vt:lpstr>
      <vt:lpstr>查看Commit紀錄(Show log)</vt:lpstr>
      <vt:lpstr>查看Commit紀錄(Show log)</vt:lpstr>
      <vt:lpstr>查看Commit紀錄(Show log)-練習</vt:lpstr>
      <vt:lpstr>將本地端Branch狀態上傳至GitLab(Push)</vt:lpstr>
      <vt:lpstr>將本地端Branch狀態上傳至GitLab(Push)</vt:lpstr>
      <vt:lpstr>將本地端Branch狀態上傳至GitLab(Push)</vt:lpstr>
      <vt:lpstr>將本地端Branch狀態上傳至GitLab(Push)-練習</vt:lpstr>
      <vt:lpstr>切換Branch(Switch/Checkout)</vt:lpstr>
      <vt:lpstr>切換Branch(Switch/Checkout)</vt:lpstr>
      <vt:lpstr>切換Branch(Switch/Checkout)</vt:lpstr>
      <vt:lpstr>切換Branch(Switch/Checkout)</vt:lpstr>
      <vt:lpstr>切換Branch(Switch/Checkout)</vt:lpstr>
      <vt:lpstr>切換Branch(Switch/Checkout)</vt:lpstr>
      <vt:lpstr>切換Branch(Switch/Checkout)</vt:lpstr>
      <vt:lpstr>切換Branch(Switch/Checkout)-練習</vt:lpstr>
      <vt:lpstr>更新遠端專案程式庫(Fetch)</vt:lpstr>
      <vt:lpstr>更新遠端專案程式庫(Fetch)</vt:lpstr>
      <vt:lpstr>更新遠端專案程式庫(Fetch)</vt:lpstr>
      <vt:lpstr>更新遠端專案程式庫(Fetch)-練習</vt:lpstr>
      <vt:lpstr>更新遠端專案程式庫(Fetch)-練習</vt:lpstr>
      <vt:lpstr>合併Commit紀錄至目前所在Branch(Merge)</vt:lpstr>
      <vt:lpstr>合併Commit紀錄至目前所在Branch(Merge)</vt:lpstr>
      <vt:lpstr>合併Commit紀錄至目前所在Branch(Merge)</vt:lpstr>
      <vt:lpstr>合併Commit紀錄至目前所在Branch(Merge)</vt:lpstr>
      <vt:lpstr>合併Commit紀錄至目前所在Branch(Merge)</vt:lpstr>
      <vt:lpstr>合併Commit紀錄至目前所在Branch(Merge)</vt:lpstr>
      <vt:lpstr>合併Commit紀錄至目前所在Branch(Merge)</vt:lpstr>
      <vt:lpstr>合併Commit紀錄至目前所在Branch(Merge)-練習</vt:lpstr>
      <vt:lpstr>將目前Branch的基底重新定義(Rebase)</vt:lpstr>
      <vt:lpstr>將目前Branch的基底重新定義(Rebase)</vt:lpstr>
      <vt:lpstr>將目前Branch的基底重新定義(Rebase)</vt:lpstr>
      <vt:lpstr>將目前Branch的基底重新定義(Rebase)-練習</vt:lpstr>
      <vt:lpstr>將目前Branch的基底重新定義(Rebase)-練習</vt:lpstr>
      <vt:lpstr>將指定Branch最新狀態Merge進目前Branch (Pull)</vt:lpstr>
      <vt:lpstr>將指定Branch最新狀態Merge進目前Branch(Pull)</vt:lpstr>
      <vt:lpstr>將指定Branch最新狀態Merge進目前Branch(Pull)</vt:lpstr>
      <vt:lpstr>將指定Branch最新狀態Merge進目前Branch(Pull)</vt:lpstr>
      <vt:lpstr>將指定Branch最新狀態Merge進目前Branch(Pull)-練習</vt:lpstr>
      <vt:lpstr>將指定Branch最新狀態Merge進目前Branch(Pull)-練習</vt:lpstr>
      <vt:lpstr>將目前Branch最新狀態變更至指定版本(Reset)</vt:lpstr>
      <vt:lpstr>將目前Branch最新狀態變更至指定版本(Reset)</vt:lpstr>
      <vt:lpstr>將目前Branch最新狀態變更至指定版本(Reset)</vt:lpstr>
      <vt:lpstr>將目前Branch最新狀態變更至指定版本(Reset)</vt:lpstr>
      <vt:lpstr>將目前Branch最新狀態變更至指定版本(Reset)</vt:lpstr>
      <vt:lpstr>將目前Branch最新狀態變更至指定版本(Reset)-練習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</vt:lpstr>
      <vt:lpstr>解決衝突(Resolve)-練習</vt:lpstr>
      <vt:lpstr>將特定的Commit紀錄移動到目前Branch (Cherry Pick)</vt:lpstr>
      <vt:lpstr>將特定的Commit紀錄移動到目前Branch(Cherry Pick)</vt:lpstr>
      <vt:lpstr>將特定的Commit紀錄移動到目前Branch(Cherry Pick)</vt:lpstr>
      <vt:lpstr>將特定的Commit紀錄移動到目前Branch(Cherry Pick)</vt:lpstr>
      <vt:lpstr>將特定的Commit紀錄移動到目前Branch(Cherry Pick)</vt:lpstr>
      <vt:lpstr>將特定的Commit紀錄移動到目前Branch(Cherry Pick)</vt:lpstr>
      <vt:lpstr>暫存目前Branch所有變更(Stash)</vt:lpstr>
      <vt:lpstr>暫存目前Branch所有變更(Stash)</vt:lpstr>
      <vt:lpstr>暫存目前Branch所有變更(Stash)</vt:lpstr>
      <vt:lpstr>暫存目前Branch所有變更(Stash)</vt:lpstr>
      <vt:lpstr>暫存目前Branch所有變更(Stash)</vt:lpstr>
      <vt:lpstr>暫存目前Branch所有變更(Stash)</vt:lpstr>
      <vt:lpstr>暫存目前Branch所有變更(Stash)-練習</vt:lpstr>
      <vt:lpstr>GitLab相關操作介紹</vt:lpstr>
      <vt:lpstr>Merge請求介紹</vt:lpstr>
      <vt:lpstr>Merge請求介紹</vt:lpstr>
      <vt:lpstr>Merge請求介紹</vt:lpstr>
      <vt:lpstr>Merge請求介紹</vt:lpstr>
      <vt:lpstr>Merge請求介紹</vt:lpstr>
      <vt:lpstr>Merge請求介紹</vt:lpstr>
      <vt:lpstr>Merge請求介紹</vt:lpstr>
      <vt:lpstr>Merge請求介紹</vt:lpstr>
      <vt:lpstr>Merge請求介紹</vt:lpstr>
      <vt:lpstr>Merge請求介紹</vt:lpstr>
      <vt:lpstr>Merge請求介紹</vt:lpstr>
      <vt:lpstr>Merge請求介紹</vt:lpstr>
      <vt:lpstr>Merge請求介紹-練習</vt:lpstr>
      <vt:lpstr>Q&amp;A</vt:lpstr>
      <vt:lpstr>感謝聆聽  敬請指教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Git程式版本控制</dc:title>
  <dc:creator>吳俊青-上銀科技</dc:creator>
  <cp:lastModifiedBy>吳俊青-上銀科技</cp:lastModifiedBy>
  <cp:revision>1422</cp:revision>
  <cp:lastPrinted>2022-06-10T01:28:46Z</cp:lastPrinted>
  <dcterms:created xsi:type="dcterms:W3CDTF">2022-03-25T09:21:03Z</dcterms:created>
  <dcterms:modified xsi:type="dcterms:W3CDTF">2022-06-14T01:53:00Z</dcterms:modified>
</cp:coreProperties>
</file>