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61" r:id="rId5"/>
    <p:sldId id="262" r:id="rId6"/>
    <p:sldId id="302" r:id="rId7"/>
    <p:sldId id="305" r:id="rId8"/>
    <p:sldId id="319" r:id="rId9"/>
    <p:sldId id="306" r:id="rId10"/>
    <p:sldId id="309" r:id="rId11"/>
    <p:sldId id="307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285" r:id="rId23"/>
    <p:sldId id="286" r:id="rId24"/>
    <p:sldId id="283" r:id="rId25"/>
    <p:sldId id="287" r:id="rId26"/>
    <p:sldId id="288" r:id="rId27"/>
    <p:sldId id="291" r:id="rId28"/>
    <p:sldId id="303" r:id="rId29"/>
    <p:sldId id="298" r:id="rId30"/>
    <p:sldId id="297" r:id="rId31"/>
    <p:sldId id="296" r:id="rId32"/>
    <p:sldId id="299" r:id="rId33"/>
    <p:sldId id="304" r:id="rId34"/>
    <p:sldId id="282" r:id="rId35"/>
  </p:sldIdLst>
  <p:sldSz cx="9144000" cy="5143500" type="screen16x9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A5F6B21-68ED-4E86-922F-D99F76E3E60B}">
  <a:tblStyle styleId="{EA5F6B21-68ED-4E86-922F-D99F76E3E6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679776-DBB0-4955-9F80-2E8E43AE1F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73"/>
  </p:normalViewPr>
  <p:slideViewPr>
    <p:cSldViewPr snapToGrid="0">
      <p:cViewPr>
        <p:scale>
          <a:sx n="100" d="100"/>
          <a:sy n="100" d="100"/>
        </p:scale>
        <p:origin x="-2304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5DAAF-2EC5-4B09-BE23-F3079AD1FBEE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B486A-285A-4333-BFE7-3076AAE69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5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09968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a194af6d_1_0:notes"/>
          <p:cNvSpPr txBox="1">
            <a:spLocks noGrp="1"/>
          </p:cNvSpPr>
          <p:nvPr>
            <p:ph type="body" idx="1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6fa194af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a194af6d_1_15:notes"/>
          <p:cNvSpPr txBox="1">
            <a:spLocks noGrp="1"/>
          </p:cNvSpPr>
          <p:nvPr>
            <p:ph type="body" idx="1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fa194af6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a194af6d_0_335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6fa194af6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69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a194af6d_0_347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6fa194af6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84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a194af6d_0_357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6fa194af6d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4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60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fa194af6d_16_15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6fa194af6d_1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93562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E_project_final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866476" y="621092"/>
            <a:ext cx="7871124" cy="3602748"/>
            <a:chOff x="866476" y="621092"/>
            <a:chExt cx="7871124" cy="3602748"/>
          </a:xfrm>
        </p:grpSpPr>
        <p:cxnSp>
          <p:nvCxnSpPr>
            <p:cNvPr id="61" name="Google Shape;61;p14"/>
            <p:cNvCxnSpPr/>
            <p:nvPr/>
          </p:nvCxnSpPr>
          <p:spPr>
            <a:xfrm rot="10800000" flipH="1">
              <a:off x="2174200" y="3004100"/>
              <a:ext cx="4535100" cy="2400"/>
            </a:xfrm>
            <a:prstGeom prst="straightConnector1">
              <a:avLst/>
            </a:prstGeom>
            <a:noFill/>
            <a:ln w="9525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62;p14"/>
            <p:cNvSpPr/>
            <p:nvPr/>
          </p:nvSpPr>
          <p:spPr>
            <a:xfrm>
              <a:off x="866476" y="3004088"/>
              <a:ext cx="7871124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300" b="1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Medical Information Integration System</a:t>
              </a:r>
              <a:endParaRPr sz="3300" b="1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300" b="1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650029" y="3864632"/>
              <a:ext cx="1583442" cy="359208"/>
            </a:xfrm>
            <a:prstGeom prst="flowChartTerminator">
              <a:avLst/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766194" y="3898898"/>
              <a:ext cx="14157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第四組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>
              <a:off x="3734032" y="733615"/>
              <a:ext cx="1366200" cy="1251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3044308">
              <a:off x="3725717" y="776968"/>
              <a:ext cx="1432067" cy="131225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822301" y="1013366"/>
              <a:ext cx="14994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1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</a:t>
              </a:r>
              <a:endParaRPr sz="4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" name="Google Shape;68;p14"/>
            <p:cNvCxnSpPr/>
            <p:nvPr/>
          </p:nvCxnSpPr>
          <p:spPr>
            <a:xfrm flipH="1">
              <a:off x="5307299" y="621092"/>
              <a:ext cx="861600" cy="557700"/>
            </a:xfrm>
            <a:prstGeom prst="straightConnector1">
              <a:avLst/>
            </a:prstGeom>
            <a:noFill/>
            <a:ln w="9525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14"/>
            <p:cNvCxnSpPr/>
            <p:nvPr/>
          </p:nvCxnSpPr>
          <p:spPr>
            <a:xfrm flipH="1">
              <a:off x="2665353" y="1422264"/>
              <a:ext cx="861600" cy="557700"/>
            </a:xfrm>
            <a:prstGeom prst="straightConnector1">
              <a:avLst/>
            </a:prstGeom>
            <a:noFill/>
            <a:ln w="9525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2641200" y="2234788"/>
              <a:ext cx="36657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300" b="1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醫療資訊整合系統</a:t>
              </a:r>
              <a:endParaRPr sz="33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866476" y="4304168"/>
            <a:ext cx="6589484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157E9F"/>
                </a:solidFill>
              </a:rPr>
              <a:t>組員:</a:t>
            </a:r>
            <a:r>
              <a:rPr lang="en-US" altLang="zh-TW" dirty="0">
                <a:solidFill>
                  <a:srgbClr val="157E9F"/>
                </a:solidFill>
              </a:rPr>
              <a:t>	</a:t>
            </a:r>
            <a:r>
              <a:rPr lang="zh-TW" dirty="0">
                <a:solidFill>
                  <a:srgbClr val="157E9F"/>
                </a:solidFill>
              </a:rPr>
              <a:t>107598015 邱文煜	107599003 謝翰誼	108598014 吳俊青</a:t>
            </a:r>
            <a:br>
              <a:rPr lang="zh-TW" dirty="0">
                <a:solidFill>
                  <a:srgbClr val="157E9F"/>
                </a:solidFill>
              </a:rPr>
            </a:br>
            <a:r>
              <a:rPr lang="zh-TW" dirty="0">
                <a:solidFill>
                  <a:srgbClr val="157E9F"/>
                </a:solidFill>
              </a:rPr>
              <a:t>	108598058 方聖華	108598063 簡子祺</a:t>
            </a:r>
            <a:endParaRPr dirty="0">
              <a:solidFill>
                <a:srgbClr val="157E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57E9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88720" y="1336675"/>
          <a:ext cx="6766560" cy="304800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23016182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1457356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UAMS-UC02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1908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註冊帳號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873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醫務人員可以建立新帳號。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871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醫務人員。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6109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使用者可以登入系統。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908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進入帳號管理頁面。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點選新增帳號。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</a:t>
                      </a:r>
                      <a:r>
                        <a:rPr lang="zh-TW" sz="1200">
                          <a:effectLst/>
                        </a:rPr>
                        <a:t>進入新增帳號頁面。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</a:t>
                      </a:r>
                      <a:r>
                        <a:rPr lang="zh-TW" sz="1200">
                          <a:effectLst/>
                        </a:rPr>
                        <a:t>輸入新帳號資料。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</a:t>
                      </a:r>
                      <a:r>
                        <a:rPr lang="zh-TW" sz="1200">
                          <a:effectLst/>
                        </a:rPr>
                        <a:t>點選完成。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</a:t>
                      </a:r>
                      <a:r>
                        <a:rPr lang="zh-TW" sz="1200">
                          <a:effectLst/>
                        </a:rPr>
                        <a:t>帳號新增完成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030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5774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帳號重複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帳號長度不足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</a:t>
                      </a:r>
                      <a:r>
                        <a:rPr lang="zh-TW" sz="1200">
                          <a:effectLst/>
                        </a:rPr>
                        <a:t>密碼長度不足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00138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顯示註冊完成並回到帳號管理頁面。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8762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1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88720" y="1445895"/>
          <a:ext cx="6766560" cy="282956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2465266155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2861081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UAMS-UC03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198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個人帳號管理。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836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使用者可以修改本身的帳號資料。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07217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帳號擁有者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756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使用者可以登入系統。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73199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1. </a:t>
                      </a:r>
                      <a:r>
                        <a:rPr lang="zh-TW" sz="1200">
                          <a:effectLst/>
                        </a:rPr>
                        <a:t>輸入帳號密碼。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2. </a:t>
                      </a:r>
                      <a:r>
                        <a:rPr lang="zh-TW" sz="1200">
                          <a:effectLst/>
                        </a:rPr>
                        <a:t>進入帳號管理頁面。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3. </a:t>
                      </a:r>
                      <a:r>
                        <a:rPr lang="zh-TW" sz="1200">
                          <a:effectLst/>
                        </a:rPr>
                        <a:t>點選個人資料。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4. </a:t>
                      </a:r>
                      <a:r>
                        <a:rPr lang="zh-TW" sz="1200">
                          <a:effectLst/>
                        </a:rPr>
                        <a:t>進行資料修改。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5. </a:t>
                      </a:r>
                      <a:r>
                        <a:rPr lang="zh-TW" sz="1200">
                          <a:effectLst/>
                        </a:rPr>
                        <a:t>點選完成。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6. </a:t>
                      </a:r>
                      <a:r>
                        <a:rPr lang="zh-TW" sz="1200">
                          <a:effectLst/>
                        </a:rPr>
                        <a:t>個人權限修改完成。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069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619539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673100" algn="l"/>
                        </a:tabLs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r>
                        <a:rPr lang="zh-TW" sz="1200">
                          <a:effectLst/>
                        </a:rPr>
                        <a:t>權限不足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252793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顯示更新資料完成。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443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4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88720" y="1720215"/>
          <a:ext cx="6766560" cy="228092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539884702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2470491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UAMS-UC04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727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帳號權限。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927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使用者只能使用自身權限所及的功能。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934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所有使用者。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1609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使用者可以登入系統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248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系統首頁</a:t>
                      </a:r>
                      <a:r>
                        <a:rPr lang="en-US" sz="1200">
                          <a:effectLst/>
                        </a:rPr>
                        <a:t>: </a:t>
                      </a:r>
                      <a:r>
                        <a:rPr lang="zh-TW" sz="1200">
                          <a:effectLst/>
                        </a:rPr>
                        <a:t>只能見到權限符合的專案。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帳號管理頁面 一般使用者只能編輯個人帳號資料。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Administrator </a:t>
                      </a:r>
                      <a:r>
                        <a:rPr lang="zh-TW" sz="1200">
                          <a:effectLst/>
                        </a:rPr>
                        <a:t>可以進行新增、編輯、刪除。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7468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990650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r>
                        <a:rPr lang="zh-TW" sz="1200">
                          <a:effectLst/>
                        </a:rPr>
                        <a:t>權限不足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104449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None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49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5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11" y="523425"/>
            <a:ext cx="2402573" cy="42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18314"/>
              </p:ext>
            </p:extLst>
          </p:nvPr>
        </p:nvGraphicFramePr>
        <p:xfrm>
          <a:off x="1200912" y="781939"/>
          <a:ext cx="6766560" cy="377952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1754416281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294640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OSS-UC01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7190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預約看診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259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使用者可以預約看診。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79482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</a:t>
                      </a:r>
                      <a:r>
                        <a:rPr lang="zh-TW" sz="1200">
                          <a:effectLst/>
                        </a:rPr>
                        <a:t>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3290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908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zh-TW" sz="1200" dirty="0">
                          <a:effectLst/>
                        </a:rPr>
                        <a:t>輸入系統網址。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zh-TW" sz="1200" dirty="0">
                          <a:effectLst/>
                        </a:rPr>
                        <a:t>進入系統登入頁面。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zh-TW" sz="1200" dirty="0">
                          <a:effectLst/>
                        </a:rPr>
                        <a:t>輸入帳號。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zh-TW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輸入密碼。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5. </a:t>
                      </a:r>
                      <a:r>
                        <a:rPr lang="zh-TW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選擇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online service=&gt;Appointment</a:t>
                      </a:r>
                      <a:endParaRPr lang="zh-TW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6.</a:t>
                      </a:r>
                      <a:r>
                        <a:rPr lang="zh-TW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點選預約看診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7.</a:t>
                      </a:r>
                      <a:r>
                        <a:rPr lang="zh-TW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填選資料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8.</a:t>
                      </a:r>
                      <a:r>
                        <a:rPr lang="zh-TW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點選</a:t>
                      </a:r>
                      <a:r>
                        <a:rPr 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儲存</a:t>
                      </a:r>
                      <a:endParaRPr lang="en-US" altLang="zh-TW" sz="12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9.</a:t>
                      </a:r>
                      <a:r>
                        <a:rPr lang="zh-TW" alt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系統自動寄出</a:t>
                      </a: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Email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10.</a:t>
                      </a:r>
                      <a:r>
                        <a:rPr lang="zh-TW" alt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使用者收到</a:t>
                      </a: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Email</a:t>
                      </a:r>
                      <a:endParaRPr lang="zh-TW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51434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170925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帳號不存在。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密碼錯誤。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r>
                        <a:rPr lang="zh-TW" sz="1200">
                          <a:effectLst/>
                        </a:rPr>
                        <a:t>預約資訊錯誤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682661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顯示在預約畫面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733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9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88720" y="1245235"/>
          <a:ext cx="6766560" cy="323088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2637558516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77184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OSS-UC02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6270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取消預約看診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846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使用者可以取消預約看診。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8187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</a:t>
                      </a:r>
                      <a:r>
                        <a:rPr lang="zh-TW" sz="1200">
                          <a:effectLst/>
                        </a:rPr>
                        <a:t>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254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81400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zh-TW" sz="1200" dirty="0">
                          <a:effectLst/>
                        </a:rPr>
                        <a:t>輸入系統網址。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zh-TW" sz="1200" dirty="0">
                          <a:effectLst/>
                        </a:rPr>
                        <a:t>進入系統登入頁面。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zh-TW" sz="1200" dirty="0">
                          <a:effectLst/>
                        </a:rPr>
                        <a:t>輸入帳號。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zh-TW" sz="1200" dirty="0">
                          <a:effectLst/>
                        </a:rPr>
                        <a:t>輸入密碼。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 </a:t>
                      </a:r>
                      <a:r>
                        <a:rPr lang="zh-TW" sz="1200" dirty="0">
                          <a:effectLst/>
                        </a:rPr>
                        <a:t>選擇</a:t>
                      </a:r>
                      <a:r>
                        <a:rPr lang="en-US" sz="1200" dirty="0">
                          <a:effectLst/>
                        </a:rPr>
                        <a:t>online service=&gt;Appointment</a:t>
                      </a:r>
                      <a:endParaRPr lang="zh-TW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r>
                        <a:rPr lang="zh-TW" sz="1200" dirty="0">
                          <a:effectLst/>
                        </a:rPr>
                        <a:t>點選列表上預約資訊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7.</a:t>
                      </a:r>
                      <a:r>
                        <a:rPr lang="zh-TW" sz="1200" dirty="0" smtClean="0">
                          <a:effectLst/>
                        </a:rPr>
                        <a:t>點選取消預約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543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962381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帳號不存在。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密碼錯誤。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</a:t>
                      </a:r>
                      <a:r>
                        <a:rPr lang="zh-TW" sz="1200">
                          <a:effectLst/>
                        </a:rPr>
                        <a:t>刪除時間已過期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40467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顯示在預約畫面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1172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69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88720" y="1336675"/>
          <a:ext cx="6766560" cy="304800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820733327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2342032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OSS-UC03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311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查看已預約的看診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49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可以查看已預約的看診。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577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</a:t>
                      </a:r>
                      <a:r>
                        <a:rPr lang="zh-TW" sz="1200">
                          <a:effectLst/>
                        </a:rPr>
                        <a:t>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82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737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輸入系統網址。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進入系統登入頁面。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</a:t>
                      </a:r>
                      <a:r>
                        <a:rPr lang="zh-TW" sz="1200">
                          <a:effectLst/>
                        </a:rPr>
                        <a:t>輸入帳號。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</a:t>
                      </a:r>
                      <a:r>
                        <a:rPr lang="zh-TW" sz="1200">
                          <a:effectLst/>
                        </a:rPr>
                        <a:t>輸入密碼。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r>
                        <a:rPr lang="zh-TW" sz="1200">
                          <a:effectLst/>
                        </a:rPr>
                        <a:t>選擇</a:t>
                      </a:r>
                      <a:r>
                        <a:rPr lang="en-US" sz="1200">
                          <a:effectLst/>
                        </a:rPr>
                        <a:t>online service=&gt;Appointment</a:t>
                      </a:r>
                      <a:endParaRPr lang="zh-TW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r>
                        <a:rPr lang="zh-TW" sz="1200">
                          <a:effectLst/>
                        </a:rPr>
                        <a:t>點選欲查看的看診預約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r>
                        <a:rPr lang="zh-TW" sz="1200">
                          <a:effectLst/>
                        </a:rPr>
                        <a:t>顯示看診預約內容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3514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476348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帳號不存在。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密碼錯誤。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83344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顯示在預約畫面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095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1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7488"/>
              </p:ext>
            </p:extLst>
          </p:nvPr>
        </p:nvGraphicFramePr>
        <p:xfrm>
          <a:off x="1188720" y="1336675"/>
          <a:ext cx="6766560" cy="341376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2007871253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3825422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OSS-UC04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446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線上租借設備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1891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可以線上租借設備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468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</a:t>
                      </a:r>
                      <a:r>
                        <a:rPr lang="zh-TW" sz="1200">
                          <a:effectLst/>
                        </a:rPr>
                        <a:t>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26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173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zh-TW" sz="1200" dirty="0">
                          <a:effectLst/>
                        </a:rPr>
                        <a:t>輸入系統網址。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zh-TW" sz="1200" dirty="0">
                          <a:effectLst/>
                        </a:rPr>
                        <a:t>進入系統登入頁面。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zh-TW" sz="1200" dirty="0">
                          <a:effectLst/>
                        </a:rPr>
                        <a:t>輸入帳號。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zh-TW" sz="1200" dirty="0">
                          <a:effectLst/>
                        </a:rPr>
                        <a:t>輸入密碼。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r>
                        <a:rPr lang="zh-TW" sz="1200" dirty="0">
                          <a:effectLst/>
                        </a:rPr>
                        <a:t>選擇</a:t>
                      </a:r>
                      <a:r>
                        <a:rPr lang="en-US" sz="1200" dirty="0">
                          <a:effectLst/>
                        </a:rPr>
                        <a:t>online service</a:t>
                      </a:r>
                      <a:r>
                        <a:rPr lang="zh-TW" sz="1200" dirty="0">
                          <a:effectLst/>
                        </a:rPr>
                        <a:t>下的設備租借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r>
                        <a:rPr lang="zh-TW" sz="1200" dirty="0">
                          <a:effectLst/>
                        </a:rPr>
                        <a:t>點選預約按鈕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r>
                        <a:rPr lang="zh-TW" sz="1200" dirty="0">
                          <a:effectLst/>
                        </a:rPr>
                        <a:t>顯示預約</a:t>
                      </a:r>
                      <a:r>
                        <a:rPr lang="zh-TW" sz="1200" dirty="0" smtClean="0">
                          <a:effectLst/>
                        </a:rPr>
                        <a:t>完成</a:t>
                      </a:r>
                      <a:endParaRPr lang="en-US" altLang="zh-TW" sz="12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8.</a:t>
                      </a:r>
                      <a:r>
                        <a:rPr lang="zh-TW" alt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系統自動寄出</a:t>
                      </a: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Email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9.</a:t>
                      </a:r>
                      <a:r>
                        <a:rPr lang="zh-TW" alt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使用者收到</a:t>
                      </a:r>
                      <a:r>
                        <a:rPr lang="en-US" altLang="zh-TW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Email</a:t>
                      </a:r>
                      <a:endParaRPr lang="zh-TW" altLang="zh-TW" sz="12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32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856994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帳號不存在。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數量已用完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54701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顯示在預約畫面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3626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9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74946"/>
              </p:ext>
            </p:extLst>
          </p:nvPr>
        </p:nvGraphicFramePr>
        <p:xfrm>
          <a:off x="1188720" y="1336675"/>
          <a:ext cx="6766560" cy="286512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2007871253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3825422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OSS-UC05</a:t>
                      </a:r>
                      <a:endParaRPr lang="zh-TW" sz="1200" b="1" kern="0" dirty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446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dirty="0" smtClean="0">
                          <a:effectLst/>
                        </a:rPr>
                        <a:t>查看已</a:t>
                      </a:r>
                      <a:r>
                        <a:rPr lang="zh-TW" sz="1200" dirty="0" smtClean="0">
                          <a:effectLst/>
                        </a:rPr>
                        <a:t>租借設備</a:t>
                      </a:r>
                      <a:r>
                        <a:rPr lang="zh-TW" altLang="en-US" sz="1200" dirty="0" smtClean="0">
                          <a:effectLst/>
                        </a:rPr>
                        <a:t>資訊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1891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 smtClean="0">
                          <a:effectLst/>
                        </a:rPr>
                        <a:t>可以</a:t>
                      </a:r>
                      <a:r>
                        <a:rPr lang="zh-TW" altLang="en-US" sz="1200" dirty="0" smtClean="0">
                          <a:effectLst/>
                        </a:rPr>
                        <a:t>查看已租借設備資訊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468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User</a:t>
                      </a:r>
                      <a:r>
                        <a:rPr lang="zh-TW" sz="1200" dirty="0">
                          <a:effectLst/>
                        </a:rPr>
                        <a:t>。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426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173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zh-TW" sz="1200" dirty="0">
                          <a:effectLst/>
                        </a:rPr>
                        <a:t>輸入系統網址。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zh-TW" sz="1200" dirty="0">
                          <a:effectLst/>
                        </a:rPr>
                        <a:t>進入系統登入頁面。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zh-TW" sz="1200" dirty="0">
                          <a:effectLst/>
                        </a:rPr>
                        <a:t>輸入帳號。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zh-TW" sz="1200" dirty="0">
                          <a:effectLst/>
                        </a:rPr>
                        <a:t>輸入密碼。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r>
                        <a:rPr lang="zh-TW" sz="1200" dirty="0">
                          <a:effectLst/>
                        </a:rPr>
                        <a:t>選擇</a:t>
                      </a:r>
                      <a:r>
                        <a:rPr lang="en-US" sz="1200" dirty="0">
                          <a:effectLst/>
                        </a:rPr>
                        <a:t>online service</a:t>
                      </a:r>
                      <a:r>
                        <a:rPr lang="zh-TW" sz="1200" dirty="0">
                          <a:effectLst/>
                        </a:rPr>
                        <a:t>下</a:t>
                      </a:r>
                      <a:r>
                        <a:rPr lang="zh-TW" sz="1200" dirty="0" smtClean="0">
                          <a:effectLst/>
                        </a:rPr>
                        <a:t>的</a:t>
                      </a:r>
                      <a:r>
                        <a:rPr lang="zh-TW" altLang="en-US" sz="1200" dirty="0" smtClean="0">
                          <a:effectLst/>
                        </a:rPr>
                        <a:t>已租借設備資訊</a:t>
                      </a:r>
                      <a:endParaRPr lang="zh-TW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6.</a:t>
                      </a:r>
                      <a:r>
                        <a:rPr lang="zh-TW" altLang="en-US" sz="1200" dirty="0" smtClean="0">
                          <a:effectLst/>
                        </a:rPr>
                        <a:t>顯示租借設備資訊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32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None</a:t>
                      </a:r>
                      <a:endParaRPr lang="zh-TW" sz="1200" b="1" kern="0" dirty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856994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帳號不存在。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數量已用完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54701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顯示在預約畫面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3626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8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67" y="532338"/>
            <a:ext cx="2383718" cy="43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 rot="-5400000">
            <a:off x="-1157155" y="1317000"/>
            <a:ext cx="5143500" cy="25095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06950" y="972488"/>
            <a:ext cx="22431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目錄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54094" y="102392"/>
            <a:ext cx="5982956" cy="485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Arial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Personal Evaluation</a:t>
            </a:r>
            <a:r>
              <a:rPr lang="zh-TW" altLang="en-US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to Project Contributions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Analysis and Design Models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Evaluation to Consistency of Design and Implementation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Overall Project Deliverables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Change History of The Project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Test Case Video</a:t>
            </a: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-US" altLang="zh-TW" sz="2400" dirty="0" smtClean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lang="en" altLang="zh-TW" sz="2400" dirty="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Font typeface="Calibri"/>
              <a:buChar char="–"/>
            </a:pPr>
            <a:r>
              <a:rPr lang="en" altLang="zh-TW" sz="2400" dirty="0" smtClean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" altLang="zh-TW" sz="2400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Retrospective</a:t>
            </a:r>
            <a:endParaRPr lang="en" altLang="zh-TW" sz="2400" dirty="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778"/>
              </p:ext>
            </p:extLst>
          </p:nvPr>
        </p:nvGraphicFramePr>
        <p:xfrm>
          <a:off x="1188720" y="1428115"/>
          <a:ext cx="6766560" cy="304800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4166160112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637353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MRMS-UC01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28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新增病例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779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醫務人員可以新增病例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8995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醫務人員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279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2172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r>
                        <a:rPr lang="zh-TW" sz="1200" dirty="0">
                          <a:effectLst/>
                        </a:rPr>
                        <a:t>進入系統頁面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r>
                        <a:rPr lang="zh-TW" sz="1200" dirty="0">
                          <a:effectLst/>
                        </a:rPr>
                        <a:t>選擇病歷管理系統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3.</a:t>
                      </a:r>
                      <a:r>
                        <a:rPr lang="zh-TW" sz="1200" dirty="0">
                          <a:effectLst/>
                        </a:rPr>
                        <a:t>點選欲新增病例的病人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r>
                        <a:rPr lang="zh-TW" sz="1200" dirty="0">
                          <a:effectLst/>
                        </a:rPr>
                        <a:t>進入單筆病人病歷頁</a:t>
                      </a:r>
                      <a:r>
                        <a:rPr lang="zh-TW" sz="1200" dirty="0" smtClean="0">
                          <a:effectLst/>
                        </a:rPr>
                        <a:t>面</a:t>
                      </a:r>
                      <a:endParaRPr lang="en-US" altLang="zh-TW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dirty="0" smtClean="0">
                          <a:effectLst/>
                        </a:rPr>
                        <a:t>5.</a:t>
                      </a:r>
                      <a:r>
                        <a:rPr lang="zh-TW" altLang="en-US" sz="1200" dirty="0" smtClean="0">
                          <a:effectLst/>
                        </a:rPr>
                        <a:t>新增本次病歷</a:t>
                      </a:r>
                      <a:endParaRPr lang="zh-TW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r>
                        <a:rPr lang="zh-TW" sz="1200" dirty="0">
                          <a:effectLst/>
                        </a:rPr>
                        <a:t>填寫病人本次病歷資訊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r>
                        <a:rPr lang="zh-TW" sz="1200" dirty="0">
                          <a:effectLst/>
                        </a:rPr>
                        <a:t>點選儲存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8462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8304956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r>
                        <a:rPr lang="zh-TW" sz="1200">
                          <a:effectLst/>
                        </a:rPr>
                        <a:t>權限不足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r>
                        <a:rPr lang="zh-TW" sz="1200">
                          <a:effectLst/>
                        </a:rPr>
                        <a:t>未填寫藥物資訊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8361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單筆病人已有新的病歷。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759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88720" y="1336675"/>
          <a:ext cx="6766560" cy="304800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1586684957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53892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MRMS-UC02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23700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修改病例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3410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醫務人員可以修改病例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96890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醫務人員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3543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必須登入帳號密碼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5637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r>
                        <a:rPr lang="zh-TW" sz="1200">
                          <a:effectLst/>
                        </a:rPr>
                        <a:t>進入系統頁面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r>
                        <a:rPr lang="zh-TW" sz="1200">
                          <a:effectLst/>
                        </a:rPr>
                        <a:t>選擇病歷管理系統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3.</a:t>
                      </a:r>
                      <a:r>
                        <a:rPr lang="zh-TW" sz="1200">
                          <a:effectLst/>
                        </a:rPr>
                        <a:t>點選欲新增病例的病人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r>
                        <a:rPr lang="zh-TW" sz="1200">
                          <a:effectLst/>
                        </a:rPr>
                        <a:t>進入單筆病人病歷頁面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r>
                        <a:rPr lang="zh-TW" sz="1200">
                          <a:effectLst/>
                        </a:rPr>
                        <a:t>點選欲修改的病歷資料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r>
                        <a:rPr lang="zh-TW" sz="1200">
                          <a:effectLst/>
                        </a:rPr>
                        <a:t>修改病人病歷資訊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r>
                        <a:rPr lang="zh-TW" sz="1200">
                          <a:effectLst/>
                        </a:rPr>
                        <a:t>點選儲存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5444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9157485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r>
                        <a:rPr lang="zh-TW" sz="1200">
                          <a:effectLst/>
                        </a:rPr>
                        <a:t>權限不足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2.</a:t>
                      </a:r>
                      <a:r>
                        <a:rPr lang="zh-TW" sz="1200">
                          <a:effectLst/>
                        </a:rPr>
                        <a:t>新增藥物資訊卻沒有填值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16779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單筆病歷確實更改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57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F28FEF3A-1494-4740-91FD-66882B5C6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F068DF55-0D9B-F64F-9308-96164910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88" y="435820"/>
            <a:ext cx="4439824" cy="4600800"/>
          </a:xfrm>
          <a:prstGeom prst="rect">
            <a:avLst/>
          </a:prstGeom>
        </p:spPr>
      </p:pic>
      <p:grpSp>
        <p:nvGrpSpPr>
          <p:cNvPr id="11" name="Google Shape;204;p27">
            <a:extLst>
              <a:ext uri="{FF2B5EF4-FFF2-40B4-BE49-F238E27FC236}">
                <a16:creationId xmlns:a16="http://schemas.microsoft.com/office/drawing/2014/main" xmlns="" id="{E4BFCC53-8F1B-A949-BE70-753A7C9FF47E}"/>
              </a:ext>
            </a:extLst>
          </p:cNvPr>
          <p:cNvGrpSpPr/>
          <p:nvPr/>
        </p:nvGrpSpPr>
        <p:grpSpPr>
          <a:xfrm>
            <a:off x="-223751" y="-133225"/>
            <a:ext cx="8017415" cy="598488"/>
            <a:chOff x="-223751" y="-133225"/>
            <a:chExt cx="8017415" cy="598488"/>
          </a:xfrm>
        </p:grpSpPr>
        <p:cxnSp>
          <p:nvCxnSpPr>
            <p:cNvPr id="12" name="Google Shape;205;p27">
              <a:extLst>
                <a:ext uri="{FF2B5EF4-FFF2-40B4-BE49-F238E27FC236}">
                  <a16:creationId xmlns:a16="http://schemas.microsoft.com/office/drawing/2014/main" xmlns="" id="{CD462C8F-6324-A446-858B-6BCAB9995B01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7428674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" name="Google Shape;206;p27">
              <a:extLst>
                <a:ext uri="{FF2B5EF4-FFF2-40B4-BE49-F238E27FC236}">
                  <a16:creationId xmlns:a16="http://schemas.microsoft.com/office/drawing/2014/main" xmlns="" id="{E4E1D094-37E0-934F-B3CE-E9B0D8B22EBE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7;p27">
              <a:extLst>
                <a:ext uri="{FF2B5EF4-FFF2-40B4-BE49-F238E27FC236}">
                  <a16:creationId xmlns:a16="http://schemas.microsoft.com/office/drawing/2014/main" xmlns="" id="{41F342DE-374F-4341-AF41-59AC6B8C956A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8;p27">
              <a:extLst>
                <a:ext uri="{FF2B5EF4-FFF2-40B4-BE49-F238E27FC236}">
                  <a16:creationId xmlns:a16="http://schemas.microsoft.com/office/drawing/2014/main" xmlns="" id="{F8611A3C-BFEC-DD4E-A2CE-47FC9357EDB5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9;p27">
              <a:extLst>
                <a:ext uri="{FF2B5EF4-FFF2-40B4-BE49-F238E27FC236}">
                  <a16:creationId xmlns:a16="http://schemas.microsoft.com/office/drawing/2014/main" xmlns="" id="{2C53E2EC-3129-7A4F-B03D-FBAFB0CAC0C5}"/>
                </a:ext>
              </a:extLst>
            </p:cNvPr>
            <p:cNvSpPr txBox="1"/>
            <p:nvPr/>
          </p:nvSpPr>
          <p:spPr>
            <a:xfrm>
              <a:off x="-223751" y="-133225"/>
              <a:ext cx="801741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Sequence Diagram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F001905A-847A-3044-93A6-C20989D2A5AB}"/>
              </a:ext>
            </a:extLst>
          </p:cNvPr>
          <p:cNvSpPr txBox="1"/>
          <p:nvPr/>
        </p:nvSpPr>
        <p:spPr>
          <a:xfrm>
            <a:off x="378385" y="597476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Patient  </a:t>
            </a:r>
            <a:r>
              <a:rPr kumimoji="1" lang="zh-CN" altLang="en-US" dirty="0"/>
              <a:t>編輯帳號資料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F7B25BE5-D52C-1645-82A5-A19D85EBD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pic>
        <p:nvPicPr>
          <p:cNvPr id="10" name="圖片 9" descr="一張含有 地圖, 坐, 桌, 白色 的圖片&#10;&#10;自動產生的描述">
            <a:extLst>
              <a:ext uri="{FF2B5EF4-FFF2-40B4-BE49-F238E27FC236}">
                <a16:creationId xmlns:a16="http://schemas.microsoft.com/office/drawing/2014/main" xmlns="" id="{693D6363-19E3-F54D-91EB-64C31277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89" y="456017"/>
            <a:ext cx="4540422" cy="46008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70224DF0-589E-584B-8C1A-15EF09B6AEA8}"/>
              </a:ext>
            </a:extLst>
          </p:cNvPr>
          <p:cNvSpPr txBox="1"/>
          <p:nvPr/>
        </p:nvSpPr>
        <p:spPr>
          <a:xfrm>
            <a:off x="378385" y="59747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Patient  </a:t>
            </a:r>
            <a:r>
              <a:rPr kumimoji="1" lang="zh-CN" altLang="en-US" dirty="0"/>
              <a:t>檢視病歷</a:t>
            </a:r>
            <a:endParaRPr kumimoji="1" lang="zh-TW" altLang="en-US" dirty="0"/>
          </a:p>
        </p:txBody>
      </p:sp>
      <p:grpSp>
        <p:nvGrpSpPr>
          <p:cNvPr id="18" name="Google Shape;204;p27">
            <a:extLst>
              <a:ext uri="{FF2B5EF4-FFF2-40B4-BE49-F238E27FC236}">
                <a16:creationId xmlns:a16="http://schemas.microsoft.com/office/drawing/2014/main" xmlns="" id="{888D34BC-3BDB-7A4F-A628-272245D8953E}"/>
              </a:ext>
            </a:extLst>
          </p:cNvPr>
          <p:cNvGrpSpPr/>
          <p:nvPr/>
        </p:nvGrpSpPr>
        <p:grpSpPr>
          <a:xfrm>
            <a:off x="-223751" y="-133225"/>
            <a:ext cx="8017415" cy="598488"/>
            <a:chOff x="-223751" y="-133225"/>
            <a:chExt cx="8017415" cy="598488"/>
          </a:xfrm>
        </p:grpSpPr>
        <p:cxnSp>
          <p:nvCxnSpPr>
            <p:cNvPr id="19" name="Google Shape;205;p27">
              <a:extLst>
                <a:ext uri="{FF2B5EF4-FFF2-40B4-BE49-F238E27FC236}">
                  <a16:creationId xmlns:a16="http://schemas.microsoft.com/office/drawing/2014/main" xmlns="" id="{3982CC66-586E-E44A-9DD8-E53EA04C26C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7428674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206;p27">
              <a:extLst>
                <a:ext uri="{FF2B5EF4-FFF2-40B4-BE49-F238E27FC236}">
                  <a16:creationId xmlns:a16="http://schemas.microsoft.com/office/drawing/2014/main" xmlns="" id="{481F6E17-CC4F-1847-A4B0-BBAA37FA165B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7;p27">
              <a:extLst>
                <a:ext uri="{FF2B5EF4-FFF2-40B4-BE49-F238E27FC236}">
                  <a16:creationId xmlns:a16="http://schemas.microsoft.com/office/drawing/2014/main" xmlns="" id="{DDFA2AB1-B692-7746-A1DA-15B15EDF9198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8;p27">
              <a:extLst>
                <a:ext uri="{FF2B5EF4-FFF2-40B4-BE49-F238E27FC236}">
                  <a16:creationId xmlns:a16="http://schemas.microsoft.com/office/drawing/2014/main" xmlns="" id="{CD21ED96-7EF4-074F-8347-A32B13FEBABC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9;p27">
              <a:extLst>
                <a:ext uri="{FF2B5EF4-FFF2-40B4-BE49-F238E27FC236}">
                  <a16:creationId xmlns:a16="http://schemas.microsoft.com/office/drawing/2014/main" xmlns="" id="{A6F08E02-0527-9D4E-9340-1A0C8C882653}"/>
                </a:ext>
              </a:extLst>
            </p:cNvPr>
            <p:cNvSpPr txBox="1"/>
            <p:nvPr/>
          </p:nvSpPr>
          <p:spPr>
            <a:xfrm>
              <a:off x="-223751" y="-133225"/>
              <a:ext cx="801741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Sequence Diagram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C7EFD7F1-5DFE-FB41-B361-89DF8A547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pic>
        <p:nvPicPr>
          <p:cNvPr id="10" name="圖片 9" descr="一張含有 地圖, 文字 的圖片&#10;&#10;自動產生的描述">
            <a:extLst>
              <a:ext uri="{FF2B5EF4-FFF2-40B4-BE49-F238E27FC236}">
                <a16:creationId xmlns:a16="http://schemas.microsoft.com/office/drawing/2014/main" xmlns="" id="{FE7394D3-E48C-0F4F-A4C3-717620FB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3" y="435820"/>
            <a:ext cx="5348767" cy="46008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EEE713C3-D6BE-C24B-965A-C49EB6EB6E75}"/>
              </a:ext>
            </a:extLst>
          </p:cNvPr>
          <p:cNvSpPr txBox="1"/>
          <p:nvPr/>
        </p:nvSpPr>
        <p:spPr>
          <a:xfrm>
            <a:off x="378385" y="59747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Patient  </a:t>
            </a:r>
            <a:r>
              <a:rPr kumimoji="1" lang="zh-CN" altLang="en-US" dirty="0"/>
              <a:t>新增預約</a:t>
            </a:r>
            <a:endParaRPr kumimoji="1" lang="zh-TW" altLang="en-US" dirty="0"/>
          </a:p>
        </p:txBody>
      </p:sp>
      <p:grpSp>
        <p:nvGrpSpPr>
          <p:cNvPr id="18" name="Google Shape;204;p27">
            <a:extLst>
              <a:ext uri="{FF2B5EF4-FFF2-40B4-BE49-F238E27FC236}">
                <a16:creationId xmlns:a16="http://schemas.microsoft.com/office/drawing/2014/main" xmlns="" id="{80F66AA5-4F70-4340-AAB5-0553D49123D8}"/>
              </a:ext>
            </a:extLst>
          </p:cNvPr>
          <p:cNvGrpSpPr/>
          <p:nvPr/>
        </p:nvGrpSpPr>
        <p:grpSpPr>
          <a:xfrm>
            <a:off x="-223751" y="-133225"/>
            <a:ext cx="8017415" cy="598488"/>
            <a:chOff x="-223751" y="-133225"/>
            <a:chExt cx="8017415" cy="598488"/>
          </a:xfrm>
        </p:grpSpPr>
        <p:cxnSp>
          <p:nvCxnSpPr>
            <p:cNvPr id="19" name="Google Shape;205;p27">
              <a:extLst>
                <a:ext uri="{FF2B5EF4-FFF2-40B4-BE49-F238E27FC236}">
                  <a16:creationId xmlns:a16="http://schemas.microsoft.com/office/drawing/2014/main" xmlns="" id="{76B6DF53-DF12-4840-96D3-A7EAD50E34A9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7428674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206;p27">
              <a:extLst>
                <a:ext uri="{FF2B5EF4-FFF2-40B4-BE49-F238E27FC236}">
                  <a16:creationId xmlns:a16="http://schemas.microsoft.com/office/drawing/2014/main" xmlns="" id="{85A673FD-67CE-F54F-95EF-A6F1F61295DB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7;p27">
              <a:extLst>
                <a:ext uri="{FF2B5EF4-FFF2-40B4-BE49-F238E27FC236}">
                  <a16:creationId xmlns:a16="http://schemas.microsoft.com/office/drawing/2014/main" xmlns="" id="{F1D5968A-CD28-6444-A3A7-9AAEA8B29657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8;p27">
              <a:extLst>
                <a:ext uri="{FF2B5EF4-FFF2-40B4-BE49-F238E27FC236}">
                  <a16:creationId xmlns:a16="http://schemas.microsoft.com/office/drawing/2014/main" xmlns="" id="{F9272D05-2AB0-7147-9E36-1A0F32076E2E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9;p27">
              <a:extLst>
                <a:ext uri="{FF2B5EF4-FFF2-40B4-BE49-F238E27FC236}">
                  <a16:creationId xmlns:a16="http://schemas.microsoft.com/office/drawing/2014/main" xmlns="" id="{8746761B-D1BC-D346-A795-EB962884FEDC}"/>
                </a:ext>
              </a:extLst>
            </p:cNvPr>
            <p:cNvSpPr txBox="1"/>
            <p:nvPr/>
          </p:nvSpPr>
          <p:spPr>
            <a:xfrm>
              <a:off x="-223751" y="-133225"/>
              <a:ext cx="801741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Sequence Diagram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F3FFED47-EE53-E94B-932E-125954A2D7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pic>
        <p:nvPicPr>
          <p:cNvPr id="4" name="圖片 3" descr="一張含有 文字, 地圖 的圖片&#10;&#10;自動產生的描述">
            <a:extLst>
              <a:ext uri="{FF2B5EF4-FFF2-40B4-BE49-F238E27FC236}">
                <a16:creationId xmlns:a16="http://schemas.microsoft.com/office/drawing/2014/main" xmlns="" id="{FE70F752-28F4-F645-B8DA-0072CE88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13" y="465263"/>
            <a:ext cx="4439824" cy="46008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F54AAFBE-6127-3746-A7C6-EF843A1C96B2}"/>
              </a:ext>
            </a:extLst>
          </p:cNvPr>
          <p:cNvSpPr txBox="1"/>
          <p:nvPr/>
        </p:nvSpPr>
        <p:spPr>
          <a:xfrm>
            <a:off x="311635" y="597476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Practitioner  </a:t>
            </a:r>
            <a:r>
              <a:rPr kumimoji="1" lang="zh-CN" altLang="en-US" dirty="0"/>
              <a:t>新增帳號資料</a:t>
            </a:r>
            <a:endParaRPr kumimoji="1" lang="zh-TW" altLang="en-US" dirty="0"/>
          </a:p>
        </p:txBody>
      </p:sp>
      <p:grpSp>
        <p:nvGrpSpPr>
          <p:cNvPr id="12" name="Google Shape;204;p27">
            <a:extLst>
              <a:ext uri="{FF2B5EF4-FFF2-40B4-BE49-F238E27FC236}">
                <a16:creationId xmlns:a16="http://schemas.microsoft.com/office/drawing/2014/main" xmlns="" id="{E7A2CDF8-EA89-E74A-9C95-3B45628229BA}"/>
              </a:ext>
            </a:extLst>
          </p:cNvPr>
          <p:cNvGrpSpPr/>
          <p:nvPr/>
        </p:nvGrpSpPr>
        <p:grpSpPr>
          <a:xfrm>
            <a:off x="-223751" y="-133225"/>
            <a:ext cx="8017415" cy="598488"/>
            <a:chOff x="-223751" y="-133225"/>
            <a:chExt cx="8017415" cy="598488"/>
          </a:xfrm>
        </p:grpSpPr>
        <p:cxnSp>
          <p:nvCxnSpPr>
            <p:cNvPr id="13" name="Google Shape;205;p27">
              <a:extLst>
                <a:ext uri="{FF2B5EF4-FFF2-40B4-BE49-F238E27FC236}">
                  <a16:creationId xmlns:a16="http://schemas.microsoft.com/office/drawing/2014/main" xmlns="" id="{0B85594F-1A11-064A-95C4-1639DAC53773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7428674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206;p27">
              <a:extLst>
                <a:ext uri="{FF2B5EF4-FFF2-40B4-BE49-F238E27FC236}">
                  <a16:creationId xmlns:a16="http://schemas.microsoft.com/office/drawing/2014/main" xmlns="" id="{15A8E5A7-9AD8-1B40-BF55-14053ADCB284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7;p27">
              <a:extLst>
                <a:ext uri="{FF2B5EF4-FFF2-40B4-BE49-F238E27FC236}">
                  <a16:creationId xmlns:a16="http://schemas.microsoft.com/office/drawing/2014/main" xmlns="" id="{D537F1A8-962F-B847-9E10-BA8A00BF0F6C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8;p27">
              <a:extLst>
                <a:ext uri="{FF2B5EF4-FFF2-40B4-BE49-F238E27FC236}">
                  <a16:creationId xmlns:a16="http://schemas.microsoft.com/office/drawing/2014/main" xmlns="" id="{65B61CF4-ABA1-3844-B1F8-1DFFFCA0FB07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9;p27">
              <a:extLst>
                <a:ext uri="{FF2B5EF4-FFF2-40B4-BE49-F238E27FC236}">
                  <a16:creationId xmlns:a16="http://schemas.microsoft.com/office/drawing/2014/main" xmlns="" id="{7A85C56C-BFE3-2042-B893-1E6A1AF5B836}"/>
                </a:ext>
              </a:extLst>
            </p:cNvPr>
            <p:cNvSpPr txBox="1"/>
            <p:nvPr/>
          </p:nvSpPr>
          <p:spPr>
            <a:xfrm>
              <a:off x="-223751" y="-133225"/>
              <a:ext cx="801741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Sequence Diagram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40F1CD1E-3539-C44E-AAD7-B9FE83229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pic>
        <p:nvPicPr>
          <p:cNvPr id="4" name="圖片 3" descr="一張含有 文字, 地圖, 蛋糕, 桌 的圖片&#10;&#10;自動產生的描述">
            <a:extLst>
              <a:ext uri="{FF2B5EF4-FFF2-40B4-BE49-F238E27FC236}">
                <a16:creationId xmlns:a16="http://schemas.microsoft.com/office/drawing/2014/main" xmlns="" id="{C78AA13D-F156-BA4C-AE10-6DC9BB9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45" y="435820"/>
            <a:ext cx="4926109" cy="46008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3D0255AD-5928-1544-B925-4ADF7195A1CA}"/>
              </a:ext>
            </a:extLst>
          </p:cNvPr>
          <p:cNvSpPr txBox="1"/>
          <p:nvPr/>
        </p:nvSpPr>
        <p:spPr>
          <a:xfrm>
            <a:off x="311635" y="597476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Practitioner  </a:t>
            </a:r>
            <a:r>
              <a:rPr kumimoji="1" lang="zh-CN" altLang="en-US" dirty="0"/>
              <a:t>新增病例</a:t>
            </a:r>
            <a:endParaRPr kumimoji="1" lang="zh-TW" altLang="en-US" dirty="0"/>
          </a:p>
        </p:txBody>
      </p:sp>
      <p:grpSp>
        <p:nvGrpSpPr>
          <p:cNvPr id="12" name="Google Shape;204;p27">
            <a:extLst>
              <a:ext uri="{FF2B5EF4-FFF2-40B4-BE49-F238E27FC236}">
                <a16:creationId xmlns:a16="http://schemas.microsoft.com/office/drawing/2014/main" xmlns="" id="{C0855EBA-BC96-BF45-B189-314679D2AC2E}"/>
              </a:ext>
            </a:extLst>
          </p:cNvPr>
          <p:cNvGrpSpPr/>
          <p:nvPr/>
        </p:nvGrpSpPr>
        <p:grpSpPr>
          <a:xfrm>
            <a:off x="-223751" y="-133225"/>
            <a:ext cx="8017415" cy="598488"/>
            <a:chOff x="-223751" y="-133225"/>
            <a:chExt cx="8017415" cy="598488"/>
          </a:xfrm>
        </p:grpSpPr>
        <p:cxnSp>
          <p:nvCxnSpPr>
            <p:cNvPr id="13" name="Google Shape;205;p27">
              <a:extLst>
                <a:ext uri="{FF2B5EF4-FFF2-40B4-BE49-F238E27FC236}">
                  <a16:creationId xmlns:a16="http://schemas.microsoft.com/office/drawing/2014/main" xmlns="" id="{4AE395DB-B3F0-0A40-9F42-3731BB8ECA14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7428674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206;p27">
              <a:extLst>
                <a:ext uri="{FF2B5EF4-FFF2-40B4-BE49-F238E27FC236}">
                  <a16:creationId xmlns:a16="http://schemas.microsoft.com/office/drawing/2014/main" xmlns="" id="{5809420C-D527-6A4C-A40A-4BD2DA3AF646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7;p27">
              <a:extLst>
                <a:ext uri="{FF2B5EF4-FFF2-40B4-BE49-F238E27FC236}">
                  <a16:creationId xmlns:a16="http://schemas.microsoft.com/office/drawing/2014/main" xmlns="" id="{EE1C073E-A764-C74F-8C52-3186ACF057AF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8;p27">
              <a:extLst>
                <a:ext uri="{FF2B5EF4-FFF2-40B4-BE49-F238E27FC236}">
                  <a16:creationId xmlns:a16="http://schemas.microsoft.com/office/drawing/2014/main" xmlns="" id="{A8F05E9C-3072-4B43-850D-2DE05E39D46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9;p27">
              <a:extLst>
                <a:ext uri="{FF2B5EF4-FFF2-40B4-BE49-F238E27FC236}">
                  <a16:creationId xmlns:a16="http://schemas.microsoft.com/office/drawing/2014/main" xmlns="" id="{5351DDFB-A04A-264A-A52E-939D53FC828E}"/>
                </a:ext>
              </a:extLst>
            </p:cNvPr>
            <p:cNvSpPr txBox="1"/>
            <p:nvPr/>
          </p:nvSpPr>
          <p:spPr>
            <a:xfrm>
              <a:off x="-223751" y="-133225"/>
              <a:ext cx="801741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Sequence Diagram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6977C2FE-8411-9B4D-A93D-1405F3985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2F461638-B54C-3645-8B9F-B7BC0BED0E2B}"/>
              </a:ext>
            </a:extLst>
          </p:cNvPr>
          <p:cNvGrpSpPr/>
          <p:nvPr/>
        </p:nvGrpSpPr>
        <p:grpSpPr>
          <a:xfrm>
            <a:off x="-223750" y="-133225"/>
            <a:ext cx="9170415" cy="598488"/>
            <a:chOff x="-223750" y="-133225"/>
            <a:chExt cx="9170415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107666E0-04F0-3A4F-BB3D-B0827ACD425C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858762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0BEDAF49-440D-1247-A7BF-47E405D9FC35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C9176FD6-60A2-B74E-A40B-66B05840C8F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05875B0-D6FB-2840-AFE4-F26702CE015D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F3411208-E9B2-7948-85EA-A253243DBA36}"/>
                </a:ext>
              </a:extLst>
            </p:cNvPr>
            <p:cNvSpPr txBox="1"/>
            <p:nvPr/>
          </p:nvSpPr>
          <p:spPr>
            <a:xfrm>
              <a:off x="-223750" y="-133225"/>
              <a:ext cx="917041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Evaluation to Consistency of Design and Implementation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xmlns="" id="{97E8DBD1-44C9-C146-A016-6D6FDED9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29" y="494707"/>
            <a:ext cx="5646142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26D7655C-1A71-0F47-8369-B4874BB294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515938D-067E-DB47-AD89-167B97EA501F}"/>
              </a:ext>
            </a:extLst>
          </p:cNvPr>
          <p:cNvSpPr txBox="1"/>
          <p:nvPr/>
        </p:nvSpPr>
        <p:spPr>
          <a:xfrm>
            <a:off x="559435" y="886244"/>
            <a:ext cx="518299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Char char="–"/>
            </a:pPr>
            <a:r>
              <a:rPr lang="en-US" altLang="zh-TW" sz="2400" dirty="0" err="1">
                <a:solidFill>
                  <a:srgbClr val="157E9F"/>
                </a:solidFill>
                <a:latin typeface="Calibri"/>
                <a:cs typeface="Calibri"/>
              </a:rPr>
              <a:t>PEP文件</a:t>
            </a:r>
            <a:endParaRPr lang="en-US" altLang="zh-TW" sz="2400" dirty="0">
              <a:solidFill>
                <a:srgbClr val="157E9F"/>
              </a:solidFill>
              <a:latin typeface="Calibri"/>
              <a:cs typeface="Calibri"/>
            </a:endParaRP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Char char="–"/>
            </a:pPr>
            <a:r>
              <a:rPr lang="en-US" altLang="zh-TW" sz="2400" dirty="0" err="1">
                <a:solidFill>
                  <a:srgbClr val="157E9F"/>
                </a:solidFill>
                <a:latin typeface="Calibri"/>
                <a:cs typeface="Calibri"/>
              </a:rPr>
              <a:t>SDD文件</a:t>
            </a:r>
            <a:endParaRPr lang="en-US" altLang="zh-TW" sz="2400" dirty="0">
              <a:solidFill>
                <a:srgbClr val="157E9F"/>
              </a:solidFill>
              <a:latin typeface="Calibri"/>
              <a:cs typeface="Calibri"/>
            </a:endParaRP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Char char="–"/>
            </a:pPr>
            <a:r>
              <a:rPr lang="en-US" altLang="zh-TW" sz="2400" dirty="0" err="1">
                <a:solidFill>
                  <a:srgbClr val="157E9F"/>
                </a:solidFill>
                <a:latin typeface="Calibri"/>
                <a:cs typeface="Calibri"/>
              </a:rPr>
              <a:t>SRS文件</a:t>
            </a:r>
            <a:endParaRPr lang="en-US" altLang="zh-TW" sz="2400" dirty="0">
              <a:solidFill>
                <a:srgbClr val="157E9F"/>
              </a:solidFill>
              <a:latin typeface="Calibri"/>
              <a:cs typeface="Calibri"/>
            </a:endParaRP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Char char="–"/>
            </a:pPr>
            <a:r>
              <a:rPr lang="en-US" altLang="zh-TW" sz="2400" dirty="0" err="1">
                <a:solidFill>
                  <a:srgbClr val="157E9F"/>
                </a:solidFill>
                <a:latin typeface="Calibri"/>
                <a:cs typeface="Calibri"/>
              </a:rPr>
              <a:t>STD</a:t>
            </a:r>
            <a:r>
              <a:rPr lang="en-US" altLang="zh-TW" sz="2400" dirty="0" err="1" smtClean="0">
                <a:solidFill>
                  <a:srgbClr val="157E9F"/>
                </a:solidFill>
                <a:latin typeface="Calibri"/>
                <a:cs typeface="Calibri"/>
              </a:rPr>
              <a:t>文件</a:t>
            </a:r>
            <a:endParaRPr lang="en-US" altLang="zh-TW" sz="2400" dirty="0" smtClean="0">
              <a:solidFill>
                <a:srgbClr val="157E9F"/>
              </a:solidFill>
              <a:latin typeface="Calibri"/>
              <a:cs typeface="Calibri"/>
            </a:endParaRP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Char char="–"/>
            </a:pPr>
            <a:r>
              <a:rPr lang="en-US" altLang="zh-TW" sz="2400" dirty="0" smtClean="0">
                <a:solidFill>
                  <a:srgbClr val="157E9F"/>
                </a:solidFill>
                <a:latin typeface="Calibri"/>
                <a:cs typeface="Calibri"/>
              </a:rPr>
              <a:t>MIIS</a:t>
            </a:r>
            <a:r>
              <a:rPr lang="zh-TW" altLang="en-US" sz="2400" dirty="0" smtClean="0">
                <a:solidFill>
                  <a:srgbClr val="157E9F"/>
                </a:solidFill>
                <a:latin typeface="Calibri"/>
                <a:cs typeface="Calibri"/>
              </a:rPr>
              <a:t>系統</a:t>
            </a:r>
            <a:endParaRPr lang="en-US" altLang="zh-TW" sz="2400" dirty="0" smtClean="0">
              <a:solidFill>
                <a:srgbClr val="157E9F"/>
              </a:solidFill>
              <a:latin typeface="Calibri"/>
              <a:cs typeface="Calibri"/>
            </a:endParaRPr>
          </a:p>
          <a:p>
            <a:pPr marL="742950" lvl="1" indent="-285750">
              <a:spcBef>
                <a:spcPts val="560"/>
              </a:spcBef>
              <a:buClr>
                <a:srgbClr val="157E9F"/>
              </a:buClr>
              <a:buSzPts val="2800"/>
              <a:buChar char="–"/>
            </a:pPr>
            <a:r>
              <a:rPr lang="en-US" altLang="zh-TW" sz="2400" dirty="0" err="1" smtClean="0">
                <a:solidFill>
                  <a:srgbClr val="157E9F"/>
                </a:solidFill>
                <a:latin typeface="Calibri"/>
                <a:cs typeface="Calibri"/>
              </a:rPr>
              <a:t>RobotFramework</a:t>
            </a:r>
            <a:r>
              <a:rPr lang="en-US" altLang="zh-TW" sz="2400" dirty="0" smtClean="0">
                <a:solidFill>
                  <a:srgbClr val="157E9F"/>
                </a:solidFill>
                <a:latin typeface="Calibri"/>
                <a:cs typeface="Calibri"/>
              </a:rPr>
              <a:t> test(AT)</a:t>
            </a:r>
            <a:endParaRPr lang="en-US" altLang="zh-TW" sz="2400" dirty="0">
              <a:solidFill>
                <a:srgbClr val="157E9F"/>
              </a:solidFill>
              <a:latin typeface="Calibri"/>
              <a:cs typeface="Calibri"/>
            </a:endParaRPr>
          </a:p>
        </p:txBody>
      </p:sp>
      <p:grpSp>
        <p:nvGrpSpPr>
          <p:cNvPr id="5" name="Google Shape;204;p27">
            <a:extLst>
              <a:ext uri="{FF2B5EF4-FFF2-40B4-BE49-F238E27FC236}">
                <a16:creationId xmlns:a16="http://schemas.microsoft.com/office/drawing/2014/main" xmlns="" id="{F5147216-8121-AA42-86CD-7212EA54C2E0}"/>
              </a:ext>
            </a:extLst>
          </p:cNvPr>
          <p:cNvGrpSpPr/>
          <p:nvPr/>
        </p:nvGrpSpPr>
        <p:grpSpPr>
          <a:xfrm>
            <a:off x="-223751" y="-133225"/>
            <a:ext cx="5316745" cy="598488"/>
            <a:chOff x="-223751" y="-133225"/>
            <a:chExt cx="5316745" cy="598488"/>
          </a:xfrm>
        </p:grpSpPr>
        <p:cxnSp>
          <p:nvCxnSpPr>
            <p:cNvPr id="6" name="Google Shape;205;p27">
              <a:extLst>
                <a:ext uri="{FF2B5EF4-FFF2-40B4-BE49-F238E27FC236}">
                  <a16:creationId xmlns:a16="http://schemas.microsoft.com/office/drawing/2014/main" xmlns="" id="{5E7F8715-2D94-2B43-952F-7D26D104E3D8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4738636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206;p27">
              <a:extLst>
                <a:ext uri="{FF2B5EF4-FFF2-40B4-BE49-F238E27FC236}">
                  <a16:creationId xmlns:a16="http://schemas.microsoft.com/office/drawing/2014/main" xmlns="" id="{FB3E24E7-E059-E949-9AEC-30560AC2421D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7;p27">
              <a:extLst>
                <a:ext uri="{FF2B5EF4-FFF2-40B4-BE49-F238E27FC236}">
                  <a16:creationId xmlns:a16="http://schemas.microsoft.com/office/drawing/2014/main" xmlns="" id="{03C48591-E50D-C14E-B529-82E7D2DAC58C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8;p27">
              <a:extLst>
                <a:ext uri="{FF2B5EF4-FFF2-40B4-BE49-F238E27FC236}">
                  <a16:creationId xmlns:a16="http://schemas.microsoft.com/office/drawing/2014/main" xmlns="" id="{13B59F95-21AC-C74F-BA88-A1FC07BEF52B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9;p27">
              <a:extLst>
                <a:ext uri="{FF2B5EF4-FFF2-40B4-BE49-F238E27FC236}">
                  <a16:creationId xmlns:a16="http://schemas.microsoft.com/office/drawing/2014/main" xmlns="" id="{1A255CEC-4BAC-E844-9B99-D9BD5F6F68EF}"/>
                </a:ext>
              </a:extLst>
            </p:cNvPr>
            <p:cNvSpPr txBox="1"/>
            <p:nvPr/>
          </p:nvSpPr>
          <p:spPr>
            <a:xfrm>
              <a:off x="-223751" y="-133225"/>
              <a:ext cx="531674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1">
                <a:spcBef>
                  <a:spcPts val="560"/>
                </a:spcBef>
                <a:buClr>
                  <a:srgbClr val="157E9F"/>
                </a:buClr>
                <a:buSzPts val="2800"/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   Overall Project Deliverables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4F92A130-EC19-4E4A-8378-A67C62170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5B7202AD-F81F-4B48-B4E3-E16433CD2344}"/>
              </a:ext>
            </a:extLst>
          </p:cNvPr>
          <p:cNvGrpSpPr/>
          <p:nvPr/>
        </p:nvGrpSpPr>
        <p:grpSpPr>
          <a:xfrm>
            <a:off x="-223751" y="-133225"/>
            <a:ext cx="5316745" cy="598488"/>
            <a:chOff x="-223751" y="-133225"/>
            <a:chExt cx="5316745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13744658-2DFC-4F4D-8EE5-1F108D82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4738636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73932038-D316-F547-8F63-9E50CA7DA78E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986D06D5-D800-F841-80D9-6C54F6555CC2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79B69E26-4A84-1042-8007-4DB8634205E0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1289C2CC-9B98-D64B-9605-F852C370E7AB}"/>
                </a:ext>
              </a:extLst>
            </p:cNvPr>
            <p:cNvSpPr txBox="1"/>
            <p:nvPr/>
          </p:nvSpPr>
          <p:spPr>
            <a:xfrm>
              <a:off x="-223751" y="-133225"/>
              <a:ext cx="531674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1" indent="-285750">
                <a:spcBef>
                  <a:spcPts val="560"/>
                </a:spcBef>
                <a:buClr>
                  <a:srgbClr val="157E9F"/>
                </a:buClr>
                <a:buSzPts val="2800"/>
                <a:buFont typeface="Calibri"/>
                <a:buChar char="–"/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Change History of The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7CED02F-2248-184A-8905-966ADB8B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54" y="494707"/>
            <a:ext cx="4811091" cy="45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8"/>
          <p:cNvGrpSpPr/>
          <p:nvPr/>
        </p:nvGrpSpPr>
        <p:grpSpPr>
          <a:xfrm>
            <a:off x="-223751" y="-133225"/>
            <a:ext cx="6613917" cy="598488"/>
            <a:chOff x="-223751" y="-133225"/>
            <a:chExt cx="6613917" cy="598488"/>
          </a:xfrm>
        </p:grpSpPr>
        <p:cxnSp>
          <p:nvCxnSpPr>
            <p:cNvPr id="106" name="Google Shape;106;p18"/>
            <p:cNvCxnSpPr>
              <a:cxnSpLocks/>
            </p:cNvCxnSpPr>
            <p:nvPr/>
          </p:nvCxnSpPr>
          <p:spPr>
            <a:xfrm>
              <a:off x="184238" y="465263"/>
              <a:ext cx="5961381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7" name="Google Shape;107;p18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-223751" y="-133225"/>
              <a:ext cx="6613917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1">
                <a:spcBef>
                  <a:spcPts val="560"/>
                </a:spcBef>
                <a:buClr>
                  <a:srgbClr val="157E9F"/>
                </a:buClr>
                <a:buSzPts val="2800"/>
              </a:pPr>
              <a:r>
                <a:rPr lang="zh-TW" altLang="en-US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Personal Evaluation</a:t>
              </a:r>
              <a:r>
                <a:rPr lang="zh-TW" altLang="en-US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to Project Contributions</a:t>
              </a:r>
            </a:p>
          </p:txBody>
        </p:sp>
      </p:grpSp>
      <p:graphicFrame>
        <p:nvGraphicFramePr>
          <p:cNvPr id="111" name="Google Shape;111;p18"/>
          <p:cNvGraphicFramePr/>
          <p:nvPr>
            <p:extLst>
              <p:ext uri="{D42A27DB-BD31-4B8C-83A1-F6EECF244321}">
                <p14:modId xmlns:p14="http://schemas.microsoft.com/office/powerpoint/2010/main" val="1339761916"/>
              </p:ext>
            </p:extLst>
          </p:nvPr>
        </p:nvGraphicFramePr>
        <p:xfrm>
          <a:off x="392410" y="753614"/>
          <a:ext cx="8359200" cy="3681995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983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5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/>
                        <a:t>Task</a:t>
                      </a:r>
                      <a:endParaRPr sz="140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/>
                        <a:t>N</a:t>
                      </a:r>
                      <a:r>
                        <a:rPr lang="zh-TW" sz="1400" dirty="0"/>
                        <a:t>ame</a:t>
                      </a:r>
                      <a:endParaRPr sz="1400" dirty="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專案執行計畫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 dirty="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軟體需求規格書撰寫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軟體設計描述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軟體測試文件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手冊文件遞交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專案企劃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專案控管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需求分析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謝翰誼、吳俊青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系統設計 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>
                          <a:solidFill>
                            <a:srgbClr val="000000"/>
                          </a:solidFill>
                        </a:rPr>
                        <a:t>謝翰誼、吳俊青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專案執行計畫修改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000000"/>
                          </a:solidFill>
                        </a:rPr>
                        <a:t>邱文煜、</a:t>
                      </a: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方聖華、簡子祺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軟體需求規格書修改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000000"/>
                          </a:solidFill>
                        </a:rPr>
                        <a:t>邱文煜、方聖華、簡子祺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里程碑 ：完成PEP與SRS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69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4F92A130-EC19-4E4A-8378-A67C62170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5B7202AD-F81F-4B48-B4E3-E16433CD2344}"/>
              </a:ext>
            </a:extLst>
          </p:cNvPr>
          <p:cNvGrpSpPr/>
          <p:nvPr/>
        </p:nvGrpSpPr>
        <p:grpSpPr>
          <a:xfrm>
            <a:off x="-223751" y="-133225"/>
            <a:ext cx="5316745" cy="598488"/>
            <a:chOff x="-223751" y="-133225"/>
            <a:chExt cx="5316745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13744658-2DFC-4F4D-8EE5-1F108D82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4738636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73932038-D316-F547-8F63-9E50CA7DA78E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986D06D5-D800-F841-80D9-6C54F6555CC2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79B69E26-4A84-1042-8007-4DB8634205E0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1289C2CC-9B98-D64B-9605-F852C370E7AB}"/>
                </a:ext>
              </a:extLst>
            </p:cNvPr>
            <p:cNvSpPr txBox="1"/>
            <p:nvPr/>
          </p:nvSpPr>
          <p:spPr>
            <a:xfrm>
              <a:off x="-223751" y="-133225"/>
              <a:ext cx="5316745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1" indent="-285750">
                <a:spcBef>
                  <a:spcPts val="560"/>
                </a:spcBef>
                <a:buClr>
                  <a:srgbClr val="157E9F"/>
                </a:buClr>
                <a:buSzPts val="2800"/>
                <a:buFont typeface="Calibri"/>
                <a:buChar char="–"/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Coverage</a:t>
              </a: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650"/>
            <a:ext cx="9144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EF85943E-5527-1E45-B4C0-DB044A17A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87F73823-BAEA-A648-94B8-C85F28CB321C}"/>
              </a:ext>
            </a:extLst>
          </p:cNvPr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43B98DCD-940A-1A40-A750-2715F37E7D56}"/>
                </a:ext>
              </a:extLst>
            </p:cNvPr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165AD13F-9972-2F4B-8475-0B8D5A334D26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1B737F92-147C-4045-BDBE-D83DDC4CD2FD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AB200D6C-83B0-DD40-8898-A617FE0D4ACA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61AF3FBF-53E8-2D40-905F-A44918CDBE7A}"/>
                </a:ext>
              </a:extLst>
            </p:cNvPr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en-US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Test Case Video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86625" y="2110085"/>
            <a:ext cx="5570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 action="ppaction://hlinkfile"/>
              </a:rPr>
              <a:t>Test Case Demo</a:t>
            </a:r>
            <a:endParaRPr lang="en-US" altLang="zh-TW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27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B57C7C5-D38E-5640-B551-1B26046C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C4329D8A-9D61-C048-BF1B-2CE54640B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8732F26-C278-9A47-971B-C86ADC90D2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61B648E0-344F-2442-9643-8E1A1072F54C}"/>
              </a:ext>
            </a:extLst>
          </p:cNvPr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8DE68417-BCE0-FD4B-AD0D-715D0D1C3072}"/>
                </a:ext>
              </a:extLst>
            </p:cNvPr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C084061C-DD4D-EC43-91BC-21974B9821B1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F6EECF1-6453-D84D-BD31-7B19AAFEBB26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2F46490C-C394-4247-A317-375B999A894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F3F8CDB2-F26E-C745-BA4C-D9FB7E5136EE}"/>
                </a:ext>
              </a:extLst>
            </p:cNvPr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1">
                <a:spcBef>
                  <a:spcPts val="560"/>
                </a:spcBef>
                <a:buClr>
                  <a:srgbClr val="157E9F"/>
                </a:buClr>
                <a:buSzPts val="2800"/>
              </a:pP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   Project Retrospective</a:t>
              </a: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CF0CCB36-235B-944C-8272-B654E7760F17}"/>
              </a:ext>
            </a:extLst>
          </p:cNvPr>
          <p:cNvSpPr txBox="1"/>
          <p:nvPr/>
        </p:nvSpPr>
        <p:spPr>
          <a:xfrm>
            <a:off x="559435" y="1147483"/>
            <a:ext cx="6853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57E9F"/>
                </a:solidFill>
                <a:latin typeface="Calibri"/>
                <a:cs typeface="Calibri"/>
              </a:rPr>
              <a:t>優點</a:t>
            </a:r>
            <a:endParaRPr lang="en-US" altLang="zh-CN" sz="2000" dirty="0">
              <a:solidFill>
                <a:srgbClr val="157E9F"/>
              </a:solidFill>
              <a:latin typeface="Calibri"/>
              <a:cs typeface="Calibri"/>
            </a:endParaRPr>
          </a:p>
          <a:p>
            <a:r>
              <a:rPr lang="zh-TW" altLang="en-US" sz="2000" dirty="0">
                <a:solidFill>
                  <a:srgbClr val="157E9F"/>
                </a:solidFill>
                <a:latin typeface="Calibri"/>
                <a:cs typeface="Calibri"/>
              </a:rPr>
              <a:t>開發過程透過</a:t>
            </a:r>
            <a:r>
              <a:rPr lang="en" altLang="zh-TW" sz="2000" dirty="0">
                <a:solidFill>
                  <a:srgbClr val="157E9F"/>
                </a:solidFill>
                <a:latin typeface="Calibri"/>
                <a:cs typeface="Calibri"/>
              </a:rPr>
              <a:t>Mob</a:t>
            </a:r>
            <a:r>
              <a:rPr lang="zh-TW" altLang="en-US" sz="2000" dirty="0">
                <a:solidFill>
                  <a:srgbClr val="157E9F"/>
                </a:solidFill>
                <a:latin typeface="Calibri"/>
                <a:cs typeface="Calibri"/>
              </a:rPr>
              <a:t> </a:t>
            </a:r>
            <a:r>
              <a:rPr lang="en" altLang="zh-TW" sz="2000" dirty="0">
                <a:solidFill>
                  <a:srgbClr val="157E9F"/>
                </a:solidFill>
                <a:latin typeface="Calibri"/>
                <a:cs typeface="Calibri"/>
              </a:rPr>
              <a:t>Programming</a:t>
            </a:r>
            <a:r>
              <a:rPr lang="zh-TW" altLang="en-US" sz="2000" dirty="0">
                <a:solidFill>
                  <a:srgbClr val="157E9F"/>
                </a:solidFill>
                <a:latin typeface="Calibri"/>
                <a:cs typeface="Calibri"/>
              </a:rPr>
              <a:t> 方式進行，可增加過程中遇到問題的處理效率，亦可提高產出的品質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157E9F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157E9F"/>
                </a:solidFill>
                <a:latin typeface="Calibri"/>
                <a:cs typeface="Calibri"/>
              </a:rPr>
              <a:t>可改進</a:t>
            </a:r>
            <a:endParaRPr lang="en-US" altLang="zh-TW" sz="2000" dirty="0">
              <a:solidFill>
                <a:srgbClr val="157E9F"/>
              </a:solidFill>
              <a:latin typeface="Calibri"/>
              <a:cs typeface="Calibri"/>
            </a:endParaRPr>
          </a:p>
          <a:p>
            <a:r>
              <a:rPr lang="zh-TW" altLang="en-US" sz="2000" dirty="0">
                <a:solidFill>
                  <a:srgbClr val="157E9F"/>
                </a:solidFill>
                <a:latin typeface="Calibri"/>
                <a:cs typeface="Calibri"/>
              </a:rPr>
              <a:t>初始需求定義不太明確，開發過程中多次對需求進行討論，導致進度延遲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58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/>
          <p:nvPr/>
        </p:nvSpPr>
        <p:spPr>
          <a:xfrm>
            <a:off x="0" y="1402725"/>
            <a:ext cx="9144000" cy="25095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2420361" y="1781625"/>
            <a:ext cx="31407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7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9"/>
          <p:cNvGraphicFramePr/>
          <p:nvPr>
            <p:extLst>
              <p:ext uri="{D42A27DB-BD31-4B8C-83A1-F6EECF244321}">
                <p14:modId xmlns:p14="http://schemas.microsoft.com/office/powerpoint/2010/main" val="2631108863"/>
              </p:ext>
            </p:extLst>
          </p:nvPr>
        </p:nvGraphicFramePr>
        <p:xfrm>
          <a:off x="392410" y="753614"/>
          <a:ext cx="8359200" cy="3635925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983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5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3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/>
                        <a:t>Task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/>
                        <a:t>N</a:t>
                      </a:r>
                      <a:r>
                        <a:rPr lang="zh-TW" sz="1400" dirty="0"/>
                        <a:t>ame</a:t>
                      </a:r>
                      <a:endParaRPr sz="1400" dirty="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帳號管理子系統設計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邱文煜、謝翰誼</a:t>
                      </a:r>
                      <a:endParaRPr sz="1400" dirty="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線上服務子系統設計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吳俊青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病歷管理子系統設計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方聖華、簡子祺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里程碑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完成子系統設計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帳號管理子系統實作 與測試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/>
                        <a:t>邱文煜、謝翰誼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線上服務子系統實作 與測試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吳俊青</a:t>
                      </a:r>
                      <a:endParaRPr lang="zh-TW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448462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病歷管理子系統實作 與測試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>
                          <a:solidFill>
                            <a:srgbClr val="000000"/>
                          </a:solidFill>
                        </a:rPr>
                        <a:t>方聖華、簡子祺</a:t>
                      </a: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pSp>
        <p:nvGrpSpPr>
          <p:cNvPr id="10" name="Google Shape;105;p18">
            <a:extLst>
              <a:ext uri="{FF2B5EF4-FFF2-40B4-BE49-F238E27FC236}">
                <a16:creationId xmlns:a16="http://schemas.microsoft.com/office/drawing/2014/main" xmlns="" id="{5AC3DAF2-647B-4E49-BD41-78AC4CC33769}"/>
              </a:ext>
            </a:extLst>
          </p:cNvPr>
          <p:cNvGrpSpPr/>
          <p:nvPr/>
        </p:nvGrpSpPr>
        <p:grpSpPr>
          <a:xfrm>
            <a:off x="-223751" y="-133225"/>
            <a:ext cx="6613917" cy="598488"/>
            <a:chOff x="-223751" y="-133225"/>
            <a:chExt cx="6613917" cy="598488"/>
          </a:xfrm>
        </p:grpSpPr>
        <p:cxnSp>
          <p:nvCxnSpPr>
            <p:cNvPr id="11" name="Google Shape;106;p18">
              <a:extLst>
                <a:ext uri="{FF2B5EF4-FFF2-40B4-BE49-F238E27FC236}">
                  <a16:creationId xmlns:a16="http://schemas.microsoft.com/office/drawing/2014/main" xmlns="" id="{F73FBAB8-C568-F348-A8B9-636575A51F58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5961381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" name="Google Shape;107;p18">
              <a:extLst>
                <a:ext uri="{FF2B5EF4-FFF2-40B4-BE49-F238E27FC236}">
                  <a16:creationId xmlns:a16="http://schemas.microsoft.com/office/drawing/2014/main" xmlns="" id="{1C543530-9C3B-194E-A46E-7C5DA306034D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8;p18">
              <a:extLst>
                <a:ext uri="{FF2B5EF4-FFF2-40B4-BE49-F238E27FC236}">
                  <a16:creationId xmlns:a16="http://schemas.microsoft.com/office/drawing/2014/main" xmlns="" id="{8058C4B3-8E3D-B140-9657-78FB1547006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9;p18">
              <a:extLst>
                <a:ext uri="{FF2B5EF4-FFF2-40B4-BE49-F238E27FC236}">
                  <a16:creationId xmlns:a16="http://schemas.microsoft.com/office/drawing/2014/main" xmlns="" id="{4DB28963-84B3-8142-B6AE-7DFB948C0574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0;p18">
              <a:extLst>
                <a:ext uri="{FF2B5EF4-FFF2-40B4-BE49-F238E27FC236}">
                  <a16:creationId xmlns:a16="http://schemas.microsoft.com/office/drawing/2014/main" xmlns="" id="{4FAC5730-7B6B-9C40-ABE9-584E77007714}"/>
                </a:ext>
              </a:extLst>
            </p:cNvPr>
            <p:cNvSpPr txBox="1"/>
            <p:nvPr/>
          </p:nvSpPr>
          <p:spPr>
            <a:xfrm>
              <a:off x="-223751" y="-133225"/>
              <a:ext cx="6613917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1">
                <a:spcBef>
                  <a:spcPts val="560"/>
                </a:spcBef>
                <a:buClr>
                  <a:srgbClr val="157E9F"/>
                </a:buClr>
                <a:buSzPts val="2800"/>
              </a:pPr>
              <a:r>
                <a:rPr lang="zh-TW" altLang="en-US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Personal Evaluation</a:t>
              </a:r>
              <a:r>
                <a:rPr lang="zh-TW" altLang="en-US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to Project Contributions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4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0"/>
          <p:cNvGraphicFramePr/>
          <p:nvPr>
            <p:extLst>
              <p:ext uri="{D42A27DB-BD31-4B8C-83A1-F6EECF244321}">
                <p14:modId xmlns:p14="http://schemas.microsoft.com/office/powerpoint/2010/main" val="3021338358"/>
              </p:ext>
            </p:extLst>
          </p:nvPr>
        </p:nvGraphicFramePr>
        <p:xfrm>
          <a:off x="392410" y="753614"/>
          <a:ext cx="8359200" cy="2415265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983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5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 dirty="0"/>
                        <a:t>Task</a:t>
                      </a:r>
                      <a:endParaRPr sz="1400" dirty="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/>
                        <a:t>N</a:t>
                      </a:r>
                      <a:r>
                        <a:rPr lang="zh-TW" sz="1400" dirty="0"/>
                        <a:t>ame</a:t>
                      </a:r>
                      <a:endParaRPr sz="1400" dirty="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里程碑：</a:t>
                      </a:r>
                      <a:br>
                        <a:rPr lang="zh-TW" alt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zh-TW" alt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完成子系統實作與測試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整合測試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軟體系統測試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075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軟體壓力測試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dirty="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</a:p>
                  </a:txBody>
                  <a:tcPr marL="91450" marR="91450" marT="34300" marB="3430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里程碑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</a:t>
                      </a:r>
                    </a:p>
                    <a:p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完成整合與系統測試 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 dirty="0"/>
          </a:p>
        </p:txBody>
      </p:sp>
      <p:grpSp>
        <p:nvGrpSpPr>
          <p:cNvPr id="10" name="Google Shape;105;p18">
            <a:extLst>
              <a:ext uri="{FF2B5EF4-FFF2-40B4-BE49-F238E27FC236}">
                <a16:creationId xmlns:a16="http://schemas.microsoft.com/office/drawing/2014/main" xmlns="" id="{B66B63DE-58BB-9F43-BA7F-C9CD4DB6EDD0}"/>
              </a:ext>
            </a:extLst>
          </p:cNvPr>
          <p:cNvGrpSpPr/>
          <p:nvPr/>
        </p:nvGrpSpPr>
        <p:grpSpPr>
          <a:xfrm>
            <a:off x="-223751" y="-133225"/>
            <a:ext cx="6613917" cy="598488"/>
            <a:chOff x="-223751" y="-133225"/>
            <a:chExt cx="6613917" cy="598488"/>
          </a:xfrm>
        </p:grpSpPr>
        <p:cxnSp>
          <p:nvCxnSpPr>
            <p:cNvPr id="11" name="Google Shape;106;p18">
              <a:extLst>
                <a:ext uri="{FF2B5EF4-FFF2-40B4-BE49-F238E27FC236}">
                  <a16:creationId xmlns:a16="http://schemas.microsoft.com/office/drawing/2014/main" xmlns="" id="{D95D14D3-5472-2948-91F3-F61B8D831661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5961381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" name="Google Shape;107;p18">
              <a:extLst>
                <a:ext uri="{FF2B5EF4-FFF2-40B4-BE49-F238E27FC236}">
                  <a16:creationId xmlns:a16="http://schemas.microsoft.com/office/drawing/2014/main" xmlns="" id="{F8D37944-64E5-BE47-AAFF-322D383C92BC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8;p18">
              <a:extLst>
                <a:ext uri="{FF2B5EF4-FFF2-40B4-BE49-F238E27FC236}">
                  <a16:creationId xmlns:a16="http://schemas.microsoft.com/office/drawing/2014/main" xmlns="" id="{E74642A1-A980-D841-BC1E-3DC9CB6962FA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9;p18">
              <a:extLst>
                <a:ext uri="{FF2B5EF4-FFF2-40B4-BE49-F238E27FC236}">
                  <a16:creationId xmlns:a16="http://schemas.microsoft.com/office/drawing/2014/main" xmlns="" id="{806EF965-A125-DA4D-B00E-F5E5C7F1D8C9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0;p18">
              <a:extLst>
                <a:ext uri="{FF2B5EF4-FFF2-40B4-BE49-F238E27FC236}">
                  <a16:creationId xmlns:a16="http://schemas.microsoft.com/office/drawing/2014/main" xmlns="" id="{D1C83C68-7941-0543-926A-F5001B1587A6}"/>
                </a:ext>
              </a:extLst>
            </p:cNvPr>
            <p:cNvSpPr txBox="1"/>
            <p:nvPr/>
          </p:nvSpPr>
          <p:spPr>
            <a:xfrm>
              <a:off x="-223751" y="-133225"/>
              <a:ext cx="6613917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1">
                <a:spcBef>
                  <a:spcPts val="560"/>
                </a:spcBef>
                <a:buClr>
                  <a:srgbClr val="157E9F"/>
                </a:buClr>
                <a:buSzPts val="2800"/>
              </a:pPr>
              <a:r>
                <a:rPr lang="zh-TW" altLang="en-US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Personal Evaluation</a:t>
              </a:r>
              <a:r>
                <a:rPr lang="zh-TW" altLang="en-US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altLang="zh-TW" sz="24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to Project Contributions</a:t>
              </a:r>
            </a:p>
          </p:txBody>
        </p:sp>
      </p:grpSp>
      <p:graphicFrame>
        <p:nvGraphicFramePr>
          <p:cNvPr id="16" name="Google Shape;133;p20">
            <a:extLst>
              <a:ext uri="{FF2B5EF4-FFF2-40B4-BE49-F238E27FC236}">
                <a16:creationId xmlns:a16="http://schemas.microsoft.com/office/drawing/2014/main" xmlns="" id="{A8B231B6-19F6-3243-8F4D-F1BB68FB3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519804"/>
              </p:ext>
            </p:extLst>
          </p:nvPr>
        </p:nvGraphicFramePr>
        <p:xfrm>
          <a:off x="378385" y="3390210"/>
          <a:ext cx="8359200" cy="1155722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1393200">
                  <a:extLst>
                    <a:ext uri="{9D8B030D-6E8A-4147-A177-3AD203B41FA5}">
                      <a16:colId xmlns:a16="http://schemas.microsoft.com/office/drawing/2014/main" xmlns="" val="1268229695"/>
                    </a:ext>
                  </a:extLst>
                </a:gridCol>
                <a:gridCol w="139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200">
                  <a:extLst>
                    <a:ext uri="{9D8B030D-6E8A-4147-A177-3AD203B41FA5}">
                      <a16:colId xmlns:a16="http://schemas.microsoft.com/office/drawing/2014/main" xmlns="" val="1115554328"/>
                    </a:ext>
                  </a:extLst>
                </a:gridCol>
                <a:gridCol w="139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200">
                  <a:extLst>
                    <a:ext uri="{9D8B030D-6E8A-4147-A177-3AD203B41FA5}">
                      <a16:colId xmlns:a16="http://schemas.microsoft.com/office/drawing/2014/main" xmlns="" val="3757497567"/>
                    </a:ext>
                  </a:extLst>
                </a:gridCol>
                <a:gridCol w="1393200">
                  <a:extLst>
                    <a:ext uri="{9D8B030D-6E8A-4147-A177-3AD203B41FA5}">
                      <a16:colId xmlns:a16="http://schemas.microsoft.com/office/drawing/2014/main" xmlns="" val="3393240443"/>
                    </a:ext>
                  </a:extLst>
                </a:gridCol>
              </a:tblGrid>
              <a:tr h="3458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 smtClean="0"/>
                        <a:t>Contributions</a:t>
                      </a:r>
                      <a:endParaRPr sz="1400" dirty="0"/>
                    </a:p>
                  </a:txBody>
                  <a:tcPr marL="91450" marR="91450" marT="34300" marB="3430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34300" marB="3430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34300" marB="3430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34300" marB="34300"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936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  <a:sym typeface="Arial"/>
                        </a:rPr>
                        <a:t>N</a:t>
                      </a:r>
                      <a:r>
                        <a:rPr lang="zh-TW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  <a:sym typeface="Arial"/>
                        </a:rPr>
                        <a:t>ame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36200" marR="0" marT="0" marB="2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400" dirty="0">
                          <a:solidFill>
                            <a:srgbClr val="000000"/>
                          </a:solidFill>
                        </a:rPr>
                        <a:t>謝翰誼</a:t>
                      </a:r>
                      <a:endParaRPr lang="zh-TW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400" dirty="0">
                          <a:solidFill>
                            <a:srgbClr val="000000"/>
                          </a:solidFill>
                        </a:rPr>
                        <a:t>吳俊青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400" dirty="0">
                          <a:solidFill>
                            <a:srgbClr val="000000"/>
                          </a:solidFill>
                        </a:rPr>
                        <a:t>方聖華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400" dirty="0">
                          <a:solidFill>
                            <a:srgbClr val="000000"/>
                          </a:solidFill>
                        </a:rPr>
                        <a:t>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Contributions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36200" marR="0" marT="0" marB="2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20%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20%</a:t>
                      </a:r>
                      <a:endParaRPr lang="zh-TW" altLang="en-US" dirty="0">
                        <a:effectLst/>
                      </a:endParaRPr>
                    </a:p>
                  </a:txBody>
                  <a:tcPr marL="36200" marR="0" marT="0" marB="2715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20%</a:t>
                      </a:r>
                      <a:endParaRPr lang="zh-TW" altLang="en-US" dirty="0">
                        <a:effectLst/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20%</a:t>
                      </a:r>
                      <a:endParaRPr lang="zh-TW" altLang="en-US" dirty="0">
                        <a:effectLst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20%</a:t>
                      </a:r>
                      <a:endParaRPr lang="zh-TW" altLang="en-US" dirty="0">
                        <a:effectLst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8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ED76D8E8-221B-844D-8DDB-BDEDD2D33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01D7734-D719-F344-8387-EA23A21EBC66}"/>
              </a:ext>
            </a:extLst>
          </p:cNvPr>
          <p:cNvSpPr/>
          <p:nvPr/>
        </p:nvSpPr>
        <p:spPr>
          <a:xfrm>
            <a:off x="2430123" y="918709"/>
            <a:ext cx="4436842" cy="31280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2AE5F130-6F46-324B-9EB0-78382CC7CFEE}"/>
              </a:ext>
            </a:extLst>
          </p:cNvPr>
          <p:cNvSpPr/>
          <p:nvPr/>
        </p:nvSpPr>
        <p:spPr>
          <a:xfrm>
            <a:off x="3162994" y="904787"/>
            <a:ext cx="2818011" cy="467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>
                <a:solidFill>
                  <a:schemeClr val="tx1"/>
                </a:solidFill>
              </a:rPr>
              <a:t>MIIS</a:t>
            </a:r>
          </a:p>
          <a:p>
            <a:pPr algn="ctr"/>
            <a:r>
              <a:rPr kumimoji="1" lang="en" altLang="zh-CN" sz="1100" dirty="0">
                <a:solidFill>
                  <a:schemeClr val="tx1"/>
                </a:solidFill>
              </a:rPr>
              <a:t>(Medical Information Integration System)</a:t>
            </a:r>
          </a:p>
        </p:txBody>
      </p:sp>
      <p:grpSp>
        <p:nvGrpSpPr>
          <p:cNvPr id="23" name="Google Shape;204;p27">
            <a:extLst>
              <a:ext uri="{FF2B5EF4-FFF2-40B4-BE49-F238E27FC236}">
                <a16:creationId xmlns:a16="http://schemas.microsoft.com/office/drawing/2014/main" xmlns="" id="{8CFFF7B5-8DA2-7F4F-A2E1-6CC2A5C11829}"/>
              </a:ext>
            </a:extLst>
          </p:cNvPr>
          <p:cNvGrpSpPr/>
          <p:nvPr/>
        </p:nvGrpSpPr>
        <p:grpSpPr>
          <a:xfrm>
            <a:off x="-223750" y="-133225"/>
            <a:ext cx="8559676" cy="598488"/>
            <a:chOff x="-223750" y="-133225"/>
            <a:chExt cx="8559676" cy="598488"/>
          </a:xfrm>
        </p:grpSpPr>
        <p:cxnSp>
          <p:nvCxnSpPr>
            <p:cNvPr id="24" name="Google Shape;205;p27">
              <a:extLst>
                <a:ext uri="{FF2B5EF4-FFF2-40B4-BE49-F238E27FC236}">
                  <a16:creationId xmlns:a16="http://schemas.microsoft.com/office/drawing/2014/main" xmlns="" id="{09E8A646-63BC-E146-83E2-FE0811E450C1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7907139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206;p27">
              <a:extLst>
                <a:ext uri="{FF2B5EF4-FFF2-40B4-BE49-F238E27FC236}">
                  <a16:creationId xmlns:a16="http://schemas.microsoft.com/office/drawing/2014/main" xmlns="" id="{C184C903-1E47-354A-BDBE-4C5693059593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7;p27">
              <a:extLst>
                <a:ext uri="{FF2B5EF4-FFF2-40B4-BE49-F238E27FC236}">
                  <a16:creationId xmlns:a16="http://schemas.microsoft.com/office/drawing/2014/main" xmlns="" id="{71D23573-663F-4044-A95E-D73E0F138D81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8;p27">
              <a:extLst>
                <a:ext uri="{FF2B5EF4-FFF2-40B4-BE49-F238E27FC236}">
                  <a16:creationId xmlns:a16="http://schemas.microsoft.com/office/drawing/2014/main" xmlns="" id="{88E6B21C-77B3-DC41-9B4B-B83796D940F9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9;p27">
              <a:extLst>
                <a:ext uri="{FF2B5EF4-FFF2-40B4-BE49-F238E27FC236}">
                  <a16:creationId xmlns:a16="http://schemas.microsoft.com/office/drawing/2014/main" xmlns="" id="{EB522F78-1456-B54C-A778-8715D99FB7A7}"/>
                </a:ext>
              </a:extLst>
            </p:cNvPr>
            <p:cNvSpPr txBox="1"/>
            <p:nvPr/>
          </p:nvSpPr>
          <p:spPr>
            <a:xfrm>
              <a:off x="-223750" y="-133225"/>
              <a:ext cx="8559676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System Block Diagram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020600EA-7263-1541-8BC8-A698BC1B6154}"/>
              </a:ext>
            </a:extLst>
          </p:cNvPr>
          <p:cNvSpPr/>
          <p:nvPr/>
        </p:nvSpPr>
        <p:spPr>
          <a:xfrm>
            <a:off x="7214428" y="1213580"/>
            <a:ext cx="1130627" cy="1084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FHIR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A5E1C95-C146-5241-BF4E-1FF663EB2535}"/>
              </a:ext>
            </a:extLst>
          </p:cNvPr>
          <p:cNvSpPr/>
          <p:nvPr/>
        </p:nvSpPr>
        <p:spPr>
          <a:xfrm>
            <a:off x="3379497" y="2287251"/>
            <a:ext cx="1828997" cy="5781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UAMS</a:t>
            </a:r>
          </a:p>
          <a:p>
            <a:pPr algn="ctr"/>
            <a:r>
              <a:rPr kumimoji="1" lang="en-US" altLang="zh-TW" sz="1100" dirty="0">
                <a:solidFill>
                  <a:schemeClr val="tx1"/>
                </a:solidFill>
              </a:rPr>
              <a:t>(User Account Management System)</a:t>
            </a:r>
            <a:endParaRPr kumimoji="1"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C41A64E9-ADAF-E040-BD55-91CF8AD44517}"/>
              </a:ext>
            </a:extLst>
          </p:cNvPr>
          <p:cNvSpPr/>
          <p:nvPr/>
        </p:nvSpPr>
        <p:spPr>
          <a:xfrm>
            <a:off x="3365855" y="1550408"/>
            <a:ext cx="1842639" cy="5781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MRMS</a:t>
            </a:r>
          </a:p>
          <a:p>
            <a:pPr algn="ctr"/>
            <a:r>
              <a:rPr kumimoji="1" lang="en-US" altLang="zh-TW" sz="1100" dirty="0">
                <a:solidFill>
                  <a:schemeClr val="tx1"/>
                </a:solidFill>
              </a:rPr>
              <a:t>(Medical Record Management System)</a:t>
            </a:r>
            <a:endParaRPr kumimoji="1" lang="zh-TW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82E2E949-9514-8C4D-8355-3E801592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2" y="1722535"/>
            <a:ext cx="1698430" cy="169843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C4D6F430-8D43-344C-A629-F284A2BF1B0D}"/>
              </a:ext>
            </a:extLst>
          </p:cNvPr>
          <p:cNvSpPr/>
          <p:nvPr/>
        </p:nvSpPr>
        <p:spPr>
          <a:xfrm>
            <a:off x="163838" y="3428765"/>
            <a:ext cx="2196511" cy="32252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7FCE682-7511-824F-BC28-08B2E7402808}"/>
              </a:ext>
            </a:extLst>
          </p:cNvPr>
          <p:cNvSpPr/>
          <p:nvPr/>
        </p:nvSpPr>
        <p:spPr>
          <a:xfrm>
            <a:off x="5634420" y="2140143"/>
            <a:ext cx="857120" cy="8632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3887761D-463D-5B4B-9B4A-D13BA8ABA064}"/>
              </a:ext>
            </a:extLst>
          </p:cNvPr>
          <p:cNvSpPr/>
          <p:nvPr/>
        </p:nvSpPr>
        <p:spPr>
          <a:xfrm>
            <a:off x="1928960" y="4291842"/>
            <a:ext cx="1436895" cy="491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Commons</a:t>
            </a:r>
          </a:p>
          <a:p>
            <a:pPr algn="ctr"/>
            <a:r>
              <a:rPr kumimoji="1" lang="en" altLang="zh-TW" dirty="0">
                <a:solidFill>
                  <a:schemeClr val="tx1"/>
                </a:solidFill>
              </a:rPr>
              <a:t>Module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C6269EDB-3B54-0A4A-B4BB-1866166717AD}"/>
              </a:ext>
            </a:extLst>
          </p:cNvPr>
          <p:cNvSpPr/>
          <p:nvPr/>
        </p:nvSpPr>
        <p:spPr>
          <a:xfrm>
            <a:off x="7205299" y="3138180"/>
            <a:ext cx="1130627" cy="1084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Mail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Server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BCD3E24C-C0F9-FA4D-8939-43268C9B6082}"/>
              </a:ext>
            </a:extLst>
          </p:cNvPr>
          <p:cNvSpPr/>
          <p:nvPr/>
        </p:nvSpPr>
        <p:spPr>
          <a:xfrm>
            <a:off x="3372300" y="3169045"/>
            <a:ext cx="1828996" cy="5781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OSS</a:t>
            </a:r>
          </a:p>
          <a:p>
            <a:pPr algn="ctr"/>
            <a:r>
              <a:rPr kumimoji="1" lang="en-US" altLang="zh-TW" sz="1100" dirty="0">
                <a:solidFill>
                  <a:schemeClr val="tx1"/>
                </a:solidFill>
              </a:rPr>
              <a:t>(Online Service System)</a:t>
            </a:r>
            <a:endParaRPr kumimoji="1"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xmlns="" id="{96C4C300-AFED-8A4E-BA0A-CC8BFC0A3EE3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2179542" y="2571750"/>
            <a:ext cx="1192758" cy="886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xmlns="" id="{F3697545-5F5F-164D-819C-16E7F0F59C0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2179542" y="2571750"/>
            <a:ext cx="1199955" cy="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xmlns="" id="{49466F70-C28F-9D41-8C0C-8D388F901DC6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 flipV="1">
            <a:off x="2179542" y="1839464"/>
            <a:ext cx="1186313" cy="73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xmlns="" id="{2E5F6DE7-C2B2-3A49-8197-36B18D8AF193}"/>
              </a:ext>
            </a:extLst>
          </p:cNvPr>
          <p:cNvCxnSpPr>
            <a:cxnSpLocks/>
          </p:cNvCxnSpPr>
          <p:nvPr/>
        </p:nvCxnSpPr>
        <p:spPr>
          <a:xfrm flipH="1">
            <a:off x="3064703" y="3540420"/>
            <a:ext cx="301152" cy="751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xmlns="" id="{B42D480B-294B-B34C-931A-4B800707A844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2647408" y="2667341"/>
            <a:ext cx="732844" cy="1624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xmlns="" id="{7E13E668-0E79-3A40-AAB2-C184CAE20AD1}"/>
              </a:ext>
            </a:extLst>
          </p:cNvPr>
          <p:cNvCxnSpPr>
            <a:cxnSpLocks/>
          </p:cNvCxnSpPr>
          <p:nvPr/>
        </p:nvCxnSpPr>
        <p:spPr>
          <a:xfrm flipH="1">
            <a:off x="2318338" y="2063357"/>
            <a:ext cx="1038388" cy="2228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xmlns="" id="{E8BB37AA-F441-C043-B4CB-03FF8CF76012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201296" y="2740696"/>
            <a:ext cx="433124" cy="717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xmlns="" id="{F99DC652-3020-F941-B9C7-2B425AB74AB5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5208494" y="2571750"/>
            <a:ext cx="425926" cy="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xmlns="" id="{FBF4666A-3CE2-5042-9115-F6A837CDFC1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208494" y="1839464"/>
            <a:ext cx="425926" cy="58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xmlns="" id="{5B9471FB-DA15-3B48-A336-07CAEB8B5623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6491540" y="1755828"/>
            <a:ext cx="722888" cy="81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xmlns="" id="{6D4E4F2E-4D91-3745-A3C8-59DBCA9FCAC9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4287175" y="2128520"/>
            <a:ext cx="6821" cy="15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xmlns="" id="{3656FB40-5E78-0F40-9468-9A225AC6E1EE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4286798" y="2865363"/>
            <a:ext cx="7198" cy="303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xmlns="" id="{B48F7740-ACDF-0749-8796-6C1CD747C44A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6491540" y="2571750"/>
            <a:ext cx="713759" cy="1108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3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圖片 13" descr="一張含有 文字, 地圖 的圖片&#10;&#10;自動產生的描述">
            <a:extLst>
              <a:ext uri="{FF2B5EF4-FFF2-40B4-BE49-F238E27FC236}">
                <a16:creationId xmlns:a16="http://schemas.microsoft.com/office/drawing/2014/main" xmlns="" id="{7889FA6D-9EF1-DF42-B991-804A54D1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4"/>
          <a:stretch/>
        </p:blipFill>
        <p:spPr>
          <a:xfrm>
            <a:off x="2282866" y="488985"/>
            <a:ext cx="4578268" cy="46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95" y="665018"/>
            <a:ext cx="2266005" cy="41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9BD9E1C8-BF6D-D24B-9260-2E5BE92CD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grpSp>
        <p:nvGrpSpPr>
          <p:cNvPr id="3" name="Google Shape;204;p27">
            <a:extLst>
              <a:ext uri="{FF2B5EF4-FFF2-40B4-BE49-F238E27FC236}">
                <a16:creationId xmlns:a16="http://schemas.microsoft.com/office/drawing/2014/main" xmlns="" id="{0911E245-CD25-734B-A52C-707E15B1EE84}"/>
              </a:ext>
            </a:extLst>
          </p:cNvPr>
          <p:cNvGrpSpPr/>
          <p:nvPr/>
        </p:nvGrpSpPr>
        <p:grpSpPr>
          <a:xfrm>
            <a:off x="-223750" y="-133225"/>
            <a:ext cx="6752142" cy="598488"/>
            <a:chOff x="-223750" y="-133225"/>
            <a:chExt cx="6752142" cy="598488"/>
          </a:xfrm>
        </p:grpSpPr>
        <p:cxnSp>
          <p:nvCxnSpPr>
            <p:cNvPr id="4" name="Google Shape;205;p27">
              <a:extLst>
                <a:ext uri="{FF2B5EF4-FFF2-40B4-BE49-F238E27FC236}">
                  <a16:creationId xmlns:a16="http://schemas.microsoft.com/office/drawing/2014/main" xmlns="" id="{BB5088BC-94E9-D843-96C8-D10EF4FC3C9B}"/>
                </a:ext>
              </a:extLst>
            </p:cNvPr>
            <p:cNvCxnSpPr>
              <a:cxnSpLocks/>
            </p:cNvCxnSpPr>
            <p:nvPr/>
          </p:nvCxnSpPr>
          <p:spPr>
            <a:xfrm>
              <a:off x="184238" y="465263"/>
              <a:ext cx="6131502" cy="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06;p27">
              <a:extLst>
                <a:ext uri="{FF2B5EF4-FFF2-40B4-BE49-F238E27FC236}">
                  <a16:creationId xmlns:a16="http://schemas.microsoft.com/office/drawing/2014/main" xmlns="" id="{3900117F-6E9B-0F4A-A20F-620A325D382A}"/>
                </a:ext>
              </a:extLst>
            </p:cNvPr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xmlns="" id="{DA29A118-AE3A-5945-8741-BBE3D2D4EB85}"/>
                </a:ext>
              </a:extLst>
            </p:cNvPr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;p27">
              <a:extLst>
                <a:ext uri="{FF2B5EF4-FFF2-40B4-BE49-F238E27FC236}">
                  <a16:creationId xmlns:a16="http://schemas.microsoft.com/office/drawing/2014/main" xmlns="" id="{5E97A3F2-427B-1B47-A6DE-345DB54F68C2}"/>
                </a:ext>
              </a:extLst>
            </p:cNvPr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;p27">
              <a:extLst>
                <a:ext uri="{FF2B5EF4-FFF2-40B4-BE49-F238E27FC236}">
                  <a16:creationId xmlns:a16="http://schemas.microsoft.com/office/drawing/2014/main" xmlns="" id="{E2DFBB86-7EA6-D74D-A51F-B5BD0B06D06A}"/>
                </a:ext>
              </a:extLst>
            </p:cNvPr>
            <p:cNvSpPr txBox="1"/>
            <p:nvPr/>
          </p:nvSpPr>
          <p:spPr>
            <a:xfrm>
              <a:off x="-223750" y="-133225"/>
              <a:ext cx="6752142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>
                <a:spcBef>
                  <a:spcPts val="560"/>
                </a:spcBef>
              </a:pPr>
              <a:r>
                <a:rPr lang="en" altLang="zh-TW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Analysis and Design Models - </a:t>
              </a:r>
              <a:r>
                <a:rPr lang="en-US" sz="2800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97303"/>
              </p:ext>
            </p:extLst>
          </p:nvPr>
        </p:nvGraphicFramePr>
        <p:xfrm>
          <a:off x="1255776" y="1184275"/>
          <a:ext cx="6766560" cy="2926080"/>
        </p:xfrm>
        <a:graphic>
          <a:graphicData uri="http://schemas.openxmlformats.org/drawingml/2006/table">
            <a:tbl>
              <a:tblPr bandRow="1">
                <a:tableStyleId>{EA5F6B21-68ED-4E86-922F-D99F76E3E60B}</a:tableStyleId>
              </a:tblPr>
              <a:tblGrid>
                <a:gridCol w="1256828">
                  <a:extLst>
                    <a:ext uri="{9D8B030D-6E8A-4147-A177-3AD203B41FA5}">
                      <a16:colId xmlns:a16="http://schemas.microsoft.com/office/drawing/2014/main" xmlns="" val="3861143717"/>
                    </a:ext>
                  </a:extLst>
                </a:gridCol>
                <a:gridCol w="5509732">
                  <a:extLst>
                    <a:ext uri="{9D8B030D-6E8A-4147-A177-3AD203B41FA5}">
                      <a16:colId xmlns:a16="http://schemas.microsoft.com/office/drawing/2014/main" xmlns="" val="1988614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UAMS-UC01</a:t>
                      </a:r>
                      <a:endParaRPr lang="zh-TW" sz="1200" b="1" kern="0" dirty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6978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進行登入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713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使用者可以登入系統。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12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</a:t>
                      </a:r>
                      <a:r>
                        <a:rPr lang="zh-TW" sz="1200">
                          <a:effectLst/>
                        </a:rPr>
                        <a:t>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6061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連上</a:t>
                      </a:r>
                      <a:r>
                        <a:rPr lang="en-US" sz="1200">
                          <a:effectLst/>
                        </a:rPr>
                        <a:t> Internet</a:t>
                      </a:r>
                      <a:r>
                        <a:rPr lang="zh-TW" sz="1200">
                          <a:effectLst/>
                        </a:rPr>
                        <a:t>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9022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輸入系統網址。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進入系統登入頁面。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</a:t>
                      </a:r>
                      <a:r>
                        <a:rPr lang="zh-TW" sz="1200">
                          <a:effectLst/>
                        </a:rPr>
                        <a:t>輸入帳號。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</a:t>
                      </a:r>
                      <a:r>
                        <a:rPr lang="zh-TW" sz="1200">
                          <a:effectLst/>
                        </a:rPr>
                        <a:t>輸入密碼。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</a:t>
                      </a:r>
                      <a:r>
                        <a:rPr lang="zh-TW" sz="1200">
                          <a:effectLst/>
                        </a:rPr>
                        <a:t>點選登入。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</a:t>
                      </a:r>
                      <a:r>
                        <a:rPr lang="zh-TW" sz="1200">
                          <a:effectLst/>
                        </a:rPr>
                        <a:t>成功登入系統。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2262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None</a:t>
                      </a:r>
                      <a:endParaRPr lang="zh-TW" sz="1200" b="1" kern="0"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15919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</a:t>
                      </a:r>
                      <a:r>
                        <a:rPr lang="zh-TW" sz="1200">
                          <a:effectLst/>
                        </a:rPr>
                        <a:t>帳號不存在。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</a:t>
                      </a:r>
                      <a:r>
                        <a:rPr lang="zh-TW" sz="1200">
                          <a:effectLst/>
                        </a:rPr>
                        <a:t>密碼錯誤。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354490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zh-TW" sz="120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進入系統首頁。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497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6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1544</Words>
  <Application>Microsoft Office PowerPoint</Application>
  <PresentationFormat>如螢幕大小 (16:9)</PresentationFormat>
  <Paragraphs>452</Paragraphs>
  <Slides>34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1104108129@gm.kuas.edu.tw</cp:lastModifiedBy>
  <cp:revision>91</cp:revision>
  <cp:lastPrinted>2019-12-25T05:28:55Z</cp:lastPrinted>
  <dcterms:modified xsi:type="dcterms:W3CDTF">2019-12-25T05:51:22Z</dcterms:modified>
</cp:coreProperties>
</file>