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5F6B21-68ED-4E86-922F-D99F76E3E60B}">
  <a:tblStyle styleId="{EA5F6B21-68ED-4E86-922F-D99F76E3E60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679776-DBB0-4955-9F80-2E8E43AE1F8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5DAAF-2EC5-4B09-BE23-F3079AD1FBEE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B486A-285A-4333-BFE7-3076AAE69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658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a194af6d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6fa194af6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fa194af6d_0_3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6fa194af6d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fa194af6d_0_4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6fa194af6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fa194af6d_0_4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6fa194af6d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fa194af6d_0_4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6fa194af6d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fa194af6d_0_4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6fa194af6d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fa194af6d_0_4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6fa194af6d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a194af6d_16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6fa194af6d_1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fa194af6d_16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6fa194af6d_1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fa194af6d_16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6fa194af6d_16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fa194af6d_16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6fa194af6d_16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fa194af6d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fa194af6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fa194af6d_16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6fa194af6d_16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fa194af6d_16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6fa194af6d_16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fa194af6d_16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6fa194af6d_16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fa194af6d_16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6fa194af6d_16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fa194af6d_16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6fa194af6d_16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fa194af6d_16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6fa194af6d_16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fa194af6d_16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6fa194af6d_16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fa194af6d_16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6fa194af6d_16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fa194af6d_0_3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6fa194af6d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a194af6d_0_3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fa194af6d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a194af6d_0_3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6fa194af6d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a194af6d_0_3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6fa194af6d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fa194af6d_0_3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6fa194af6d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fa194af6d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6fa194af6d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fa194af6d_0_3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6fa194af6d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935624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10.101.2.222:1234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866476" y="621092"/>
            <a:ext cx="7871124" cy="3602748"/>
            <a:chOff x="866476" y="621092"/>
            <a:chExt cx="7871124" cy="3602748"/>
          </a:xfrm>
        </p:grpSpPr>
        <p:cxnSp>
          <p:nvCxnSpPr>
            <p:cNvPr id="61" name="Google Shape;61;p14"/>
            <p:cNvCxnSpPr/>
            <p:nvPr/>
          </p:nvCxnSpPr>
          <p:spPr>
            <a:xfrm rot="10800000" flipH="1">
              <a:off x="2174200" y="3004100"/>
              <a:ext cx="4535100" cy="2400"/>
            </a:xfrm>
            <a:prstGeom prst="straightConnector1">
              <a:avLst/>
            </a:prstGeom>
            <a:noFill/>
            <a:ln w="9525" cap="flat" cmpd="sng">
              <a:solidFill>
                <a:srgbClr val="1BA0C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" name="Google Shape;62;p14"/>
            <p:cNvSpPr/>
            <p:nvPr/>
          </p:nvSpPr>
          <p:spPr>
            <a:xfrm>
              <a:off x="866476" y="3004088"/>
              <a:ext cx="7871124" cy="5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300" b="1" dirty="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Medical Information Integration System</a:t>
              </a:r>
              <a:endParaRPr sz="3300" b="1" dirty="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3300" b="1" dirty="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3650029" y="3864632"/>
              <a:ext cx="1583442" cy="359208"/>
            </a:xfrm>
            <a:prstGeom prst="flowChartTerminator">
              <a:avLst/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3766194" y="3898898"/>
              <a:ext cx="1415700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第四組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5400000">
              <a:off x="3734032" y="733615"/>
              <a:ext cx="1366200" cy="12519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rot="3044308">
              <a:off x="3725717" y="776968"/>
              <a:ext cx="1432067" cy="1312259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 cap="flat" cmpd="sng">
              <a:solidFill>
                <a:srgbClr val="1BA0C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3822301" y="1013366"/>
              <a:ext cx="1499400" cy="69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1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2019</a:t>
              </a:r>
              <a:endParaRPr sz="4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" name="Google Shape;68;p14"/>
            <p:cNvCxnSpPr/>
            <p:nvPr/>
          </p:nvCxnSpPr>
          <p:spPr>
            <a:xfrm flipH="1">
              <a:off x="5307299" y="621092"/>
              <a:ext cx="861600" cy="557700"/>
            </a:xfrm>
            <a:prstGeom prst="straightConnector1">
              <a:avLst/>
            </a:prstGeom>
            <a:noFill/>
            <a:ln w="9525" cap="flat" cmpd="sng">
              <a:solidFill>
                <a:srgbClr val="1BA0C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" name="Google Shape;69;p14"/>
            <p:cNvCxnSpPr/>
            <p:nvPr/>
          </p:nvCxnSpPr>
          <p:spPr>
            <a:xfrm flipH="1">
              <a:off x="2665353" y="1422264"/>
              <a:ext cx="861600" cy="557700"/>
            </a:xfrm>
            <a:prstGeom prst="straightConnector1">
              <a:avLst/>
            </a:prstGeom>
            <a:noFill/>
            <a:ln w="9525" cap="flat" cmpd="sng">
              <a:solidFill>
                <a:srgbClr val="1BA0C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" name="Google Shape;70;p14"/>
            <p:cNvSpPr/>
            <p:nvPr/>
          </p:nvSpPr>
          <p:spPr>
            <a:xfrm>
              <a:off x="2641200" y="2234788"/>
              <a:ext cx="36657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300" b="1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醫療資訊整合系統</a:t>
              </a:r>
              <a:endParaRPr sz="3300" b="1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14"/>
          <p:cNvSpPr txBox="1"/>
          <p:nvPr/>
        </p:nvSpPr>
        <p:spPr>
          <a:xfrm>
            <a:off x="866476" y="4304168"/>
            <a:ext cx="6589484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157E9F"/>
                </a:solidFill>
              </a:rPr>
              <a:t>組員</a:t>
            </a:r>
            <a:r>
              <a:rPr lang="zh-TW" dirty="0" smtClean="0">
                <a:solidFill>
                  <a:srgbClr val="157E9F"/>
                </a:solidFill>
              </a:rPr>
              <a:t>:</a:t>
            </a:r>
            <a:r>
              <a:rPr lang="en-US" altLang="zh-TW" dirty="0" smtClean="0">
                <a:solidFill>
                  <a:srgbClr val="157E9F"/>
                </a:solidFill>
              </a:rPr>
              <a:t>	</a:t>
            </a:r>
            <a:r>
              <a:rPr lang="zh-TW" dirty="0" smtClean="0">
                <a:solidFill>
                  <a:srgbClr val="157E9F"/>
                </a:solidFill>
              </a:rPr>
              <a:t>107598015 </a:t>
            </a:r>
            <a:r>
              <a:rPr lang="zh-TW" dirty="0">
                <a:solidFill>
                  <a:srgbClr val="157E9F"/>
                </a:solidFill>
              </a:rPr>
              <a:t>邱文煜	107599003 謝翰誼	108598014 吳俊青</a:t>
            </a:r>
            <a:br>
              <a:rPr lang="zh-TW" dirty="0">
                <a:solidFill>
                  <a:srgbClr val="157E9F"/>
                </a:solidFill>
              </a:rPr>
            </a:br>
            <a:r>
              <a:rPr lang="zh-TW" dirty="0">
                <a:solidFill>
                  <a:srgbClr val="157E9F"/>
                </a:solidFill>
              </a:rPr>
              <a:t>	108598058 方聖華	108598063 簡子祺</a:t>
            </a:r>
            <a:endParaRPr dirty="0">
              <a:solidFill>
                <a:srgbClr val="157E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57E9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3"/>
          <p:cNvGrpSpPr/>
          <p:nvPr/>
        </p:nvGrpSpPr>
        <p:grpSpPr>
          <a:xfrm>
            <a:off x="-223750" y="-133225"/>
            <a:ext cx="3660600" cy="598488"/>
            <a:chOff x="-223750" y="-133225"/>
            <a:chExt cx="3660600" cy="598488"/>
          </a:xfrm>
        </p:grpSpPr>
        <p:cxnSp>
          <p:nvCxnSpPr>
            <p:cNvPr id="161" name="Google Shape;161;p23"/>
            <p:cNvCxnSpPr/>
            <p:nvPr/>
          </p:nvCxnSpPr>
          <p:spPr>
            <a:xfrm rot="10800000" flipH="1">
              <a:off x="184238" y="459863"/>
              <a:ext cx="2987700" cy="54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2" name="Google Shape;162;p23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3"/>
            <p:cNvSpPr txBox="1"/>
            <p:nvPr/>
          </p:nvSpPr>
          <p:spPr>
            <a:xfrm>
              <a:off x="-223750" y="-133225"/>
              <a:ext cx="36606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Task Scheduling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t="73402"/>
          <a:stretch/>
        </p:blipFill>
        <p:spPr>
          <a:xfrm>
            <a:off x="2133087" y="598858"/>
            <a:ext cx="4014000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10</a:t>
            </a:fld>
            <a:endParaRPr lang="zh-TW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4"/>
          <p:cNvGrpSpPr/>
          <p:nvPr/>
        </p:nvGrpSpPr>
        <p:grpSpPr>
          <a:xfrm>
            <a:off x="-223750" y="-133225"/>
            <a:ext cx="4207800" cy="599988"/>
            <a:chOff x="-223750" y="-133225"/>
            <a:chExt cx="4207800" cy="599988"/>
          </a:xfrm>
        </p:grpSpPr>
        <p:cxnSp>
          <p:nvCxnSpPr>
            <p:cNvPr id="172" name="Google Shape;172;p24"/>
            <p:cNvCxnSpPr/>
            <p:nvPr/>
          </p:nvCxnSpPr>
          <p:spPr>
            <a:xfrm>
              <a:off x="184238" y="465263"/>
              <a:ext cx="3589800" cy="15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3" name="Google Shape;173;p24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4"/>
            <p:cNvSpPr txBox="1"/>
            <p:nvPr/>
          </p:nvSpPr>
          <p:spPr>
            <a:xfrm>
              <a:off x="-223750" y="-133225"/>
              <a:ext cx="42078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System Requirements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77" name="Google Shape;177;p24"/>
          <p:cNvGraphicFramePr/>
          <p:nvPr/>
        </p:nvGraphicFramePr>
        <p:xfrm>
          <a:off x="952500" y="1001350"/>
          <a:ext cx="7239000" cy="3810000"/>
        </p:xfrm>
        <a:graphic>
          <a:graphicData uri="http://schemas.openxmlformats.org/drawingml/2006/table">
            <a:tbl>
              <a:tblPr>
                <a:noFill/>
                <a:tableStyleId>{B4679776-DBB0-4955-9F80-2E8E43AE1F8C}</a:tableStyleId>
              </a:tblPr>
              <a:tblGrid>
                <a:gridCol w="86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/>
                        <a:t>R1</a:t>
                      </a:r>
                      <a:endParaRPr sz="1100" b="1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/>
                        <a:t>此系統必須有使用者驗證的機制</a:t>
                      </a:r>
                      <a:endParaRPr sz="1100" b="1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R1.1</a:t>
                      </a:r>
                      <a:endParaRPr sz="11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此系統必須可以讓使用者可自行註冊帳號</a:t>
                      </a:r>
                      <a:endParaRPr sz="1100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R1.2</a:t>
                      </a:r>
                      <a:endParaRPr sz="11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此系統必須可以讓使用者登入</a:t>
                      </a:r>
                      <a:endParaRPr sz="1100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R1.3</a:t>
                      </a:r>
                      <a:endParaRPr sz="11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此系統必須可以讓使用者登入並能驗證使用者身分</a:t>
                      </a:r>
                      <a:endParaRPr sz="1100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/>
                        <a:t>R2</a:t>
                      </a:r>
                      <a:endParaRPr sz="1100" b="1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/>
                        <a:t>此系統必須有權限管理的機制</a:t>
                      </a:r>
                      <a:endParaRPr sz="1100" b="1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R2.1</a:t>
                      </a:r>
                      <a:endParaRPr sz="11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此系統必須提供系統管理員管理所有使用者帳號權限的機制</a:t>
                      </a:r>
                      <a:endParaRPr sz="1100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R2.2</a:t>
                      </a:r>
                      <a:endParaRPr sz="11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此系統必須能依照不同權限使用者提供不同操作權限的介面</a:t>
                      </a:r>
                      <a:endParaRPr sz="1100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/>
                        <a:t>R3</a:t>
                      </a:r>
                      <a:endParaRPr sz="1100" b="1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/>
                        <a:t>此系統必須提供線上預約服務</a:t>
                      </a:r>
                      <a:endParaRPr sz="1100" b="1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R3.1</a:t>
                      </a:r>
                      <a:endParaRPr sz="11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此系統必須提供讓一般使用者能透過網路預約、查詢就診的服務</a:t>
                      </a:r>
                      <a:endParaRPr sz="1100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R3.2</a:t>
                      </a:r>
                      <a:endParaRPr sz="11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此系統必須提供讓醫護人員透過網頁介面新增、查詢、編輯、刪除所有預約紀錄</a:t>
                      </a:r>
                      <a:endParaRPr sz="1100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5"/>
          <p:cNvGrpSpPr/>
          <p:nvPr/>
        </p:nvGrpSpPr>
        <p:grpSpPr>
          <a:xfrm>
            <a:off x="-223750" y="-133225"/>
            <a:ext cx="4207800" cy="599988"/>
            <a:chOff x="-223750" y="-133225"/>
            <a:chExt cx="4207800" cy="599988"/>
          </a:xfrm>
        </p:grpSpPr>
        <p:cxnSp>
          <p:nvCxnSpPr>
            <p:cNvPr id="183" name="Google Shape;183;p25"/>
            <p:cNvCxnSpPr/>
            <p:nvPr/>
          </p:nvCxnSpPr>
          <p:spPr>
            <a:xfrm>
              <a:off x="184238" y="465263"/>
              <a:ext cx="3589800" cy="15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4" name="Google Shape;184;p25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5"/>
            <p:cNvSpPr txBox="1"/>
            <p:nvPr/>
          </p:nvSpPr>
          <p:spPr>
            <a:xfrm>
              <a:off x="-223750" y="-133225"/>
              <a:ext cx="42078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System Requirements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88" name="Google Shape;188;p25"/>
          <p:cNvGraphicFramePr/>
          <p:nvPr/>
        </p:nvGraphicFramePr>
        <p:xfrm>
          <a:off x="952500" y="1001350"/>
          <a:ext cx="7239000" cy="3429000"/>
        </p:xfrm>
        <a:graphic>
          <a:graphicData uri="http://schemas.openxmlformats.org/drawingml/2006/table">
            <a:tbl>
              <a:tblPr>
                <a:noFill/>
                <a:tableStyleId>{B4679776-DBB0-4955-9F80-2E8E43AE1F8C}</a:tableStyleId>
              </a:tblPr>
              <a:tblGrid>
                <a:gridCol w="86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/>
                        <a:t>R4</a:t>
                      </a:r>
                      <a:endParaRPr sz="1100" b="1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/>
                        <a:t>此系統必須提供預約提醒服務</a:t>
                      </a:r>
                      <a:endParaRPr sz="1100" b="1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R4.1</a:t>
                      </a:r>
                      <a:endParaRPr sz="11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此系統必須能依照個使用者的預約資訊，在設定的時間點自動提醒使用者預約行程</a:t>
                      </a:r>
                      <a:endParaRPr sz="1100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/>
                        <a:t>R5</a:t>
                      </a:r>
                      <a:endParaRPr sz="1100" b="1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/>
                        <a:t>此系統必須提供不同權限使用者能對病歷進行不同權限的操作</a:t>
                      </a:r>
                      <a:endParaRPr sz="1100" b="1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R5.1</a:t>
                      </a:r>
                      <a:endParaRPr sz="11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此系統必須提供讓一般使用者能透過網頁介面查詢自身病例資訊</a:t>
                      </a:r>
                      <a:endParaRPr sz="1100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R5.2</a:t>
                      </a:r>
                      <a:endParaRPr sz="11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此系統必須提供讓醫護人員對所有使用者的病歷資訊進行新增、查詢、編輯、刪除預約紀錄</a:t>
                      </a:r>
                      <a:endParaRPr sz="1100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/>
                        <a:t>R6</a:t>
                      </a:r>
                      <a:endParaRPr sz="1100" b="1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/>
                        <a:t>此系統必須能記錄使用者操作資訊</a:t>
                      </a:r>
                      <a:endParaRPr sz="1100" b="1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R6.1</a:t>
                      </a:r>
                      <a:endParaRPr sz="11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此系統必須能追蹤使用者的操作紀錄，並將所有操作紀錄產出log檔案</a:t>
                      </a:r>
                      <a:endParaRPr sz="1100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/>
                        <a:t>R7</a:t>
                      </a:r>
                      <a:endParaRPr sz="1100" b="1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/>
                        <a:t>此系統必須能自動備份</a:t>
                      </a:r>
                      <a:endParaRPr sz="1100" b="1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R7.1</a:t>
                      </a:r>
                      <a:endParaRPr sz="11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此系統必須能定期每週自動備份伺服器資料並保留2個週</a:t>
                      </a:r>
                      <a:endParaRPr sz="1100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6"/>
          <p:cNvGrpSpPr/>
          <p:nvPr/>
        </p:nvGrpSpPr>
        <p:grpSpPr>
          <a:xfrm>
            <a:off x="-223750" y="-133225"/>
            <a:ext cx="4207800" cy="599988"/>
            <a:chOff x="-223750" y="-133225"/>
            <a:chExt cx="4207800" cy="599988"/>
          </a:xfrm>
        </p:grpSpPr>
        <p:cxnSp>
          <p:nvCxnSpPr>
            <p:cNvPr id="194" name="Google Shape;194;p26"/>
            <p:cNvCxnSpPr/>
            <p:nvPr/>
          </p:nvCxnSpPr>
          <p:spPr>
            <a:xfrm>
              <a:off x="184238" y="465263"/>
              <a:ext cx="3589800" cy="15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5" name="Google Shape;195;p26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6"/>
            <p:cNvSpPr txBox="1"/>
            <p:nvPr/>
          </p:nvSpPr>
          <p:spPr>
            <a:xfrm>
              <a:off x="-223750" y="-133225"/>
              <a:ext cx="42078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System Requirements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99" name="Google Shape;199;p26"/>
          <p:cNvGraphicFramePr/>
          <p:nvPr/>
        </p:nvGraphicFramePr>
        <p:xfrm>
          <a:off x="952500" y="1001350"/>
          <a:ext cx="7239000" cy="1524000"/>
        </p:xfrm>
        <a:graphic>
          <a:graphicData uri="http://schemas.openxmlformats.org/drawingml/2006/table">
            <a:tbl>
              <a:tblPr>
                <a:noFill/>
                <a:tableStyleId>{B4679776-DBB0-4955-9F80-2E8E43AE1F8C}</a:tableStyleId>
              </a:tblPr>
              <a:tblGrid>
                <a:gridCol w="86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/>
                        <a:t>R8</a:t>
                      </a:r>
                      <a:endParaRPr sz="1100" b="1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/>
                        <a:t>此系統必須提供互動介面供使用者操作</a:t>
                      </a:r>
                      <a:endParaRPr sz="1100" b="1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R8.1</a:t>
                      </a:r>
                      <a:endParaRPr sz="11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透過網頁介面供使用者操作</a:t>
                      </a:r>
                      <a:endParaRPr sz="1100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/>
                        <a:t>R9</a:t>
                      </a:r>
                      <a:endParaRPr sz="1100" b="1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/>
                        <a:t>非功能性需求</a:t>
                      </a:r>
                      <a:endParaRPr sz="1100" b="1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R9.1</a:t>
                      </a:r>
                      <a:endParaRPr sz="11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每個頁面切換時間必須小於2秒</a:t>
                      </a:r>
                      <a:endParaRPr sz="1100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7"/>
          <p:cNvGrpSpPr/>
          <p:nvPr/>
        </p:nvGrpSpPr>
        <p:grpSpPr>
          <a:xfrm>
            <a:off x="-223750" y="-133225"/>
            <a:ext cx="4207800" cy="599988"/>
            <a:chOff x="-223750" y="-133225"/>
            <a:chExt cx="4207800" cy="599988"/>
          </a:xfrm>
        </p:grpSpPr>
        <p:cxnSp>
          <p:nvCxnSpPr>
            <p:cNvPr id="205" name="Google Shape;205;p27"/>
            <p:cNvCxnSpPr/>
            <p:nvPr/>
          </p:nvCxnSpPr>
          <p:spPr>
            <a:xfrm>
              <a:off x="184238" y="465263"/>
              <a:ext cx="3589800" cy="15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" name="Google Shape;206;p27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7"/>
            <p:cNvSpPr txBox="1"/>
            <p:nvPr/>
          </p:nvSpPr>
          <p:spPr>
            <a:xfrm>
              <a:off x="-223750" y="-133225"/>
              <a:ext cx="42078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System Block Diagram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75" y="601674"/>
            <a:ext cx="5201626" cy="43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14</a:t>
            </a:fld>
            <a:endParaRPr lang="zh-TW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8"/>
          <p:cNvGrpSpPr/>
          <p:nvPr/>
        </p:nvGrpSpPr>
        <p:grpSpPr>
          <a:xfrm>
            <a:off x="-223750" y="-133225"/>
            <a:ext cx="4207800" cy="599988"/>
            <a:chOff x="-223750" y="-133225"/>
            <a:chExt cx="4207800" cy="599988"/>
          </a:xfrm>
        </p:grpSpPr>
        <p:cxnSp>
          <p:nvCxnSpPr>
            <p:cNvPr id="216" name="Google Shape;216;p28"/>
            <p:cNvCxnSpPr/>
            <p:nvPr/>
          </p:nvCxnSpPr>
          <p:spPr>
            <a:xfrm>
              <a:off x="184238" y="465263"/>
              <a:ext cx="3589800" cy="15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7" name="Google Shape;217;p28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8"/>
            <p:cNvSpPr txBox="1"/>
            <p:nvPr/>
          </p:nvSpPr>
          <p:spPr>
            <a:xfrm>
              <a:off x="-223750" y="-133225"/>
              <a:ext cx="42078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Demo UI &amp; Prototype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88" y="1643100"/>
            <a:ext cx="8676427" cy="1857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22" name="Google Shape;222;p28"/>
          <p:cNvSpPr txBox="1"/>
          <p:nvPr/>
        </p:nvSpPr>
        <p:spPr>
          <a:xfrm>
            <a:off x="233800" y="824625"/>
            <a:ext cx="17427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登入頁面</a:t>
            </a:r>
            <a:endParaRPr sz="2400" b="1">
              <a:solidFill>
                <a:srgbClr val="157E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15</a:t>
            </a:fld>
            <a:endParaRPr lang="zh-TW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9"/>
          <p:cNvGrpSpPr/>
          <p:nvPr/>
        </p:nvGrpSpPr>
        <p:grpSpPr>
          <a:xfrm>
            <a:off x="-223750" y="-133225"/>
            <a:ext cx="4207800" cy="599988"/>
            <a:chOff x="-223750" y="-133225"/>
            <a:chExt cx="4207800" cy="599988"/>
          </a:xfrm>
        </p:grpSpPr>
        <p:cxnSp>
          <p:nvCxnSpPr>
            <p:cNvPr id="228" name="Google Shape;228;p29"/>
            <p:cNvCxnSpPr/>
            <p:nvPr/>
          </p:nvCxnSpPr>
          <p:spPr>
            <a:xfrm>
              <a:off x="184238" y="465263"/>
              <a:ext cx="3589800" cy="15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9" name="Google Shape;229;p29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9"/>
            <p:cNvSpPr txBox="1"/>
            <p:nvPr/>
          </p:nvSpPr>
          <p:spPr>
            <a:xfrm>
              <a:off x="-223750" y="-133225"/>
              <a:ext cx="42078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Demo UI &amp; Prototype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29"/>
          <p:cNvSpPr txBox="1"/>
          <p:nvPr/>
        </p:nvSpPr>
        <p:spPr>
          <a:xfrm>
            <a:off x="233800" y="824625"/>
            <a:ext cx="21666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登入後首頁</a:t>
            </a:r>
            <a:endParaRPr sz="2400" b="1">
              <a:solidFill>
                <a:srgbClr val="157E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16</a:t>
            </a:fld>
            <a:endParaRPr lang="zh-TW" altLang="en-US"/>
          </a:p>
        </p:txBody>
      </p:sp>
      <p:pic>
        <p:nvPicPr>
          <p:cNvPr id="3" name="圖片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0" y="1641599"/>
            <a:ext cx="8676000" cy="1857600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30"/>
          <p:cNvGrpSpPr/>
          <p:nvPr/>
        </p:nvGrpSpPr>
        <p:grpSpPr>
          <a:xfrm>
            <a:off x="-223750" y="-133225"/>
            <a:ext cx="4207800" cy="599988"/>
            <a:chOff x="-223750" y="-133225"/>
            <a:chExt cx="4207800" cy="599988"/>
          </a:xfrm>
        </p:grpSpPr>
        <p:cxnSp>
          <p:nvCxnSpPr>
            <p:cNvPr id="240" name="Google Shape;240;p30"/>
            <p:cNvCxnSpPr/>
            <p:nvPr/>
          </p:nvCxnSpPr>
          <p:spPr>
            <a:xfrm>
              <a:off x="184238" y="465263"/>
              <a:ext cx="3589800" cy="15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1" name="Google Shape;241;p30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0"/>
            <p:cNvSpPr txBox="1"/>
            <p:nvPr/>
          </p:nvSpPr>
          <p:spPr>
            <a:xfrm>
              <a:off x="-223750" y="-133225"/>
              <a:ext cx="42078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Demo UI &amp; Prototype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30"/>
          <p:cNvSpPr txBox="1"/>
          <p:nvPr/>
        </p:nvSpPr>
        <p:spPr>
          <a:xfrm>
            <a:off x="233800" y="824625"/>
            <a:ext cx="21666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帳號管理介面</a:t>
            </a:r>
            <a:endParaRPr sz="2400" b="1">
              <a:solidFill>
                <a:srgbClr val="157E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00" y="1641600"/>
            <a:ext cx="8675998" cy="185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17</a:t>
            </a:fld>
            <a:endParaRPr lang="zh-TW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31"/>
          <p:cNvGrpSpPr/>
          <p:nvPr/>
        </p:nvGrpSpPr>
        <p:grpSpPr>
          <a:xfrm>
            <a:off x="-223750" y="-133225"/>
            <a:ext cx="4207800" cy="599988"/>
            <a:chOff x="-223750" y="-133225"/>
            <a:chExt cx="4207800" cy="599988"/>
          </a:xfrm>
        </p:grpSpPr>
        <p:cxnSp>
          <p:nvCxnSpPr>
            <p:cNvPr id="252" name="Google Shape;252;p31"/>
            <p:cNvCxnSpPr/>
            <p:nvPr/>
          </p:nvCxnSpPr>
          <p:spPr>
            <a:xfrm>
              <a:off x="184238" y="465263"/>
              <a:ext cx="3589800" cy="15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3" name="Google Shape;253;p31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1"/>
            <p:cNvSpPr txBox="1"/>
            <p:nvPr/>
          </p:nvSpPr>
          <p:spPr>
            <a:xfrm>
              <a:off x="-223750" y="-133225"/>
              <a:ext cx="42078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Demo UI &amp; Prototype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31"/>
          <p:cNvSpPr txBox="1"/>
          <p:nvPr/>
        </p:nvSpPr>
        <p:spPr>
          <a:xfrm>
            <a:off x="233800" y="824625"/>
            <a:ext cx="21666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帳號權限修改</a:t>
            </a:r>
            <a:endParaRPr sz="2400" b="1">
              <a:solidFill>
                <a:srgbClr val="157E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00" y="1641600"/>
            <a:ext cx="8676000" cy="185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18</a:t>
            </a:fld>
            <a:endParaRPr lang="zh-TW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32"/>
          <p:cNvGrpSpPr/>
          <p:nvPr/>
        </p:nvGrpSpPr>
        <p:grpSpPr>
          <a:xfrm>
            <a:off x="-223750" y="-133225"/>
            <a:ext cx="4207800" cy="599988"/>
            <a:chOff x="-223750" y="-133225"/>
            <a:chExt cx="4207800" cy="599988"/>
          </a:xfrm>
        </p:grpSpPr>
        <p:cxnSp>
          <p:nvCxnSpPr>
            <p:cNvPr id="264" name="Google Shape;264;p32"/>
            <p:cNvCxnSpPr/>
            <p:nvPr/>
          </p:nvCxnSpPr>
          <p:spPr>
            <a:xfrm>
              <a:off x="184238" y="465263"/>
              <a:ext cx="3589800" cy="15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5" name="Google Shape;265;p32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/>
            <p:cNvSpPr txBox="1"/>
            <p:nvPr/>
          </p:nvSpPr>
          <p:spPr>
            <a:xfrm>
              <a:off x="-223750" y="-133225"/>
              <a:ext cx="42078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Demo UI &amp; Prototype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32"/>
          <p:cNvSpPr txBox="1"/>
          <p:nvPr/>
        </p:nvSpPr>
        <p:spPr>
          <a:xfrm>
            <a:off x="233800" y="824625"/>
            <a:ext cx="21666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帳號新增</a:t>
            </a:r>
            <a:endParaRPr sz="2400" b="1">
              <a:solidFill>
                <a:srgbClr val="157E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00" y="1641600"/>
            <a:ext cx="8675998" cy="185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19</a:t>
            </a:fld>
            <a:endParaRPr lang="zh-TW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 rot="-5400000">
            <a:off x="-1317000" y="1317000"/>
            <a:ext cx="5143500" cy="25095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06950" y="972488"/>
            <a:ext cx="22431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目錄</a:t>
            </a:r>
            <a:endParaRPr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930225" y="595675"/>
            <a:ext cx="4387500" cy="3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157E9F"/>
              </a:buClr>
              <a:buSzPts val="2800"/>
              <a:buChar char="–"/>
            </a:pPr>
            <a:r>
              <a:rPr lang="zh-TW" sz="280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Team Meeting</a:t>
            </a:r>
            <a:endParaRPr sz="2800">
              <a:solidFill>
                <a:srgbClr val="157E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157E9F"/>
              </a:buClr>
              <a:buSzPts val="2800"/>
              <a:buFont typeface="Calibri"/>
              <a:buChar char="–"/>
            </a:pPr>
            <a:r>
              <a:rPr lang="zh-TW" sz="280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WBS</a:t>
            </a:r>
            <a:endParaRPr sz="2800">
              <a:solidFill>
                <a:srgbClr val="157E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157E9F"/>
              </a:buClr>
              <a:buSzPts val="2800"/>
              <a:buFont typeface="Calibri"/>
              <a:buChar char="–"/>
            </a:pPr>
            <a:r>
              <a:rPr lang="zh-TW" sz="280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Task Assignments</a:t>
            </a:r>
            <a:endParaRPr sz="2800">
              <a:solidFill>
                <a:srgbClr val="157E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157E9F"/>
              </a:buClr>
              <a:buSzPts val="2800"/>
              <a:buFont typeface="Calibri"/>
              <a:buChar char="–"/>
            </a:pPr>
            <a:r>
              <a:rPr lang="zh-TW" sz="280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Task Scheduling</a:t>
            </a:r>
            <a:endParaRPr sz="2800">
              <a:solidFill>
                <a:srgbClr val="157E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157E9F"/>
              </a:buClr>
              <a:buSzPts val="2800"/>
              <a:buFont typeface="Calibri"/>
              <a:buChar char="–"/>
            </a:pPr>
            <a:r>
              <a:rPr lang="zh-TW" sz="280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System Requirements</a:t>
            </a:r>
            <a:endParaRPr sz="2800">
              <a:solidFill>
                <a:srgbClr val="157E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157E9F"/>
              </a:buClr>
              <a:buSzPts val="2800"/>
              <a:buFont typeface="Calibri"/>
              <a:buChar char="–"/>
            </a:pPr>
            <a:r>
              <a:rPr lang="zh-TW" sz="280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System Block Diagram</a:t>
            </a:r>
            <a:endParaRPr sz="2800">
              <a:solidFill>
                <a:srgbClr val="157E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157E9F"/>
              </a:buClr>
              <a:buSzPts val="2800"/>
              <a:buFont typeface="Calibri"/>
              <a:buChar char="–"/>
            </a:pPr>
            <a:r>
              <a:rPr lang="zh-TW" sz="280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Demo UI &amp; Prototype</a:t>
            </a:r>
            <a:endParaRPr>
              <a:solidFill>
                <a:srgbClr val="157E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</a:t>
            </a:fld>
            <a:endParaRPr lang="zh-TW" alt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3"/>
          <p:cNvGrpSpPr/>
          <p:nvPr/>
        </p:nvGrpSpPr>
        <p:grpSpPr>
          <a:xfrm>
            <a:off x="-223750" y="-133225"/>
            <a:ext cx="4207800" cy="599988"/>
            <a:chOff x="-223750" y="-133225"/>
            <a:chExt cx="4207800" cy="599988"/>
          </a:xfrm>
        </p:grpSpPr>
        <p:cxnSp>
          <p:nvCxnSpPr>
            <p:cNvPr id="276" name="Google Shape;276;p33"/>
            <p:cNvCxnSpPr/>
            <p:nvPr/>
          </p:nvCxnSpPr>
          <p:spPr>
            <a:xfrm>
              <a:off x="184238" y="465263"/>
              <a:ext cx="3589800" cy="15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7" name="Google Shape;277;p33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33"/>
            <p:cNvSpPr txBox="1"/>
            <p:nvPr/>
          </p:nvSpPr>
          <p:spPr>
            <a:xfrm>
              <a:off x="-223750" y="-133225"/>
              <a:ext cx="42078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Demo UI &amp; Prototype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p33"/>
          <p:cNvSpPr txBox="1"/>
          <p:nvPr/>
        </p:nvSpPr>
        <p:spPr>
          <a:xfrm>
            <a:off x="233800" y="824625"/>
            <a:ext cx="21666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b="1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病例查詢頁面</a:t>
            </a:r>
            <a:endParaRPr sz="2400" b="1">
              <a:solidFill>
                <a:srgbClr val="157E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157E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157E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00" y="1641600"/>
            <a:ext cx="8676002" cy="185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20</a:t>
            </a:fld>
            <a:endParaRPr lang="zh-TW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34"/>
          <p:cNvGrpSpPr/>
          <p:nvPr/>
        </p:nvGrpSpPr>
        <p:grpSpPr>
          <a:xfrm>
            <a:off x="-223750" y="-133225"/>
            <a:ext cx="4207800" cy="599988"/>
            <a:chOff x="-223750" y="-133225"/>
            <a:chExt cx="4207800" cy="599988"/>
          </a:xfrm>
        </p:grpSpPr>
        <p:cxnSp>
          <p:nvCxnSpPr>
            <p:cNvPr id="288" name="Google Shape;288;p34"/>
            <p:cNvCxnSpPr/>
            <p:nvPr/>
          </p:nvCxnSpPr>
          <p:spPr>
            <a:xfrm>
              <a:off x="184238" y="465263"/>
              <a:ext cx="3589800" cy="15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89" name="Google Shape;289;p34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4"/>
            <p:cNvSpPr txBox="1"/>
            <p:nvPr/>
          </p:nvSpPr>
          <p:spPr>
            <a:xfrm>
              <a:off x="-223750" y="-133225"/>
              <a:ext cx="42078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Demo UI &amp; Prototype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34"/>
          <p:cNvSpPr txBox="1"/>
          <p:nvPr/>
        </p:nvSpPr>
        <p:spPr>
          <a:xfrm>
            <a:off x="233800" y="824625"/>
            <a:ext cx="21666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病例修改</a:t>
            </a:r>
            <a:endParaRPr sz="2400" b="1">
              <a:solidFill>
                <a:srgbClr val="157E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00" y="1641600"/>
            <a:ext cx="8676000" cy="185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21</a:t>
            </a:fld>
            <a:endParaRPr lang="zh-TW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35"/>
          <p:cNvGrpSpPr/>
          <p:nvPr/>
        </p:nvGrpSpPr>
        <p:grpSpPr>
          <a:xfrm>
            <a:off x="-223750" y="-133225"/>
            <a:ext cx="4207800" cy="599988"/>
            <a:chOff x="-223750" y="-133225"/>
            <a:chExt cx="4207800" cy="599988"/>
          </a:xfrm>
        </p:grpSpPr>
        <p:cxnSp>
          <p:nvCxnSpPr>
            <p:cNvPr id="300" name="Google Shape;300;p35"/>
            <p:cNvCxnSpPr/>
            <p:nvPr/>
          </p:nvCxnSpPr>
          <p:spPr>
            <a:xfrm>
              <a:off x="184238" y="465263"/>
              <a:ext cx="3589800" cy="15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01" name="Google Shape;301;p35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5"/>
            <p:cNvSpPr txBox="1"/>
            <p:nvPr/>
          </p:nvSpPr>
          <p:spPr>
            <a:xfrm>
              <a:off x="-223750" y="-133225"/>
              <a:ext cx="42078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Demo UI &amp; Prototype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" name="Google Shape;305;p35"/>
          <p:cNvSpPr txBox="1"/>
          <p:nvPr/>
        </p:nvSpPr>
        <p:spPr>
          <a:xfrm>
            <a:off x="233800" y="824625"/>
            <a:ext cx="21666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病例新增</a:t>
            </a:r>
            <a:endParaRPr sz="2400" b="1">
              <a:solidFill>
                <a:srgbClr val="157E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00" y="1641600"/>
            <a:ext cx="8675998" cy="18575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22</a:t>
            </a:fld>
            <a:endParaRPr lang="zh-TW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6"/>
          <p:cNvGrpSpPr/>
          <p:nvPr/>
        </p:nvGrpSpPr>
        <p:grpSpPr>
          <a:xfrm>
            <a:off x="-223750" y="-133225"/>
            <a:ext cx="4207800" cy="599988"/>
            <a:chOff x="-223750" y="-133225"/>
            <a:chExt cx="4207800" cy="599988"/>
          </a:xfrm>
        </p:grpSpPr>
        <p:cxnSp>
          <p:nvCxnSpPr>
            <p:cNvPr id="312" name="Google Shape;312;p36"/>
            <p:cNvCxnSpPr/>
            <p:nvPr/>
          </p:nvCxnSpPr>
          <p:spPr>
            <a:xfrm>
              <a:off x="184238" y="465263"/>
              <a:ext cx="3589800" cy="15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13" name="Google Shape;313;p36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6"/>
            <p:cNvSpPr txBox="1"/>
            <p:nvPr/>
          </p:nvSpPr>
          <p:spPr>
            <a:xfrm>
              <a:off x="-223750" y="-133225"/>
              <a:ext cx="42078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Demo UI &amp; Prototype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7" name="Google Shape;317;p36"/>
          <p:cNvSpPr txBox="1"/>
          <p:nvPr/>
        </p:nvSpPr>
        <p:spPr>
          <a:xfrm>
            <a:off x="233800" y="824625"/>
            <a:ext cx="21666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線上服務頁面</a:t>
            </a:r>
            <a:endParaRPr sz="2400" b="1">
              <a:solidFill>
                <a:srgbClr val="157E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00" y="1641600"/>
            <a:ext cx="8675998" cy="185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23</a:t>
            </a:fld>
            <a:endParaRPr lang="zh-TW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7"/>
          <p:cNvGrpSpPr/>
          <p:nvPr/>
        </p:nvGrpSpPr>
        <p:grpSpPr>
          <a:xfrm>
            <a:off x="-223750" y="-133225"/>
            <a:ext cx="4207800" cy="599988"/>
            <a:chOff x="-223750" y="-133225"/>
            <a:chExt cx="4207800" cy="599988"/>
          </a:xfrm>
        </p:grpSpPr>
        <p:cxnSp>
          <p:nvCxnSpPr>
            <p:cNvPr id="324" name="Google Shape;324;p37"/>
            <p:cNvCxnSpPr/>
            <p:nvPr/>
          </p:nvCxnSpPr>
          <p:spPr>
            <a:xfrm>
              <a:off x="184238" y="465263"/>
              <a:ext cx="3589800" cy="15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25" name="Google Shape;325;p37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7"/>
            <p:cNvSpPr txBox="1"/>
            <p:nvPr/>
          </p:nvSpPr>
          <p:spPr>
            <a:xfrm>
              <a:off x="-223750" y="-133225"/>
              <a:ext cx="42078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Demo UI &amp; Prototype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37"/>
          <p:cNvSpPr txBox="1"/>
          <p:nvPr/>
        </p:nvSpPr>
        <p:spPr>
          <a:xfrm>
            <a:off x="233800" y="824625"/>
            <a:ext cx="21666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預約新增</a:t>
            </a:r>
            <a:endParaRPr sz="2400" b="1">
              <a:solidFill>
                <a:srgbClr val="157E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00" y="1641600"/>
            <a:ext cx="8675998" cy="18575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24</a:t>
            </a:fld>
            <a:endParaRPr lang="zh-TW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38"/>
          <p:cNvGrpSpPr/>
          <p:nvPr/>
        </p:nvGrpSpPr>
        <p:grpSpPr>
          <a:xfrm>
            <a:off x="-223750" y="-133225"/>
            <a:ext cx="4207800" cy="599988"/>
            <a:chOff x="-223750" y="-133225"/>
            <a:chExt cx="4207800" cy="599988"/>
          </a:xfrm>
        </p:grpSpPr>
        <p:cxnSp>
          <p:nvCxnSpPr>
            <p:cNvPr id="336" name="Google Shape;336;p38"/>
            <p:cNvCxnSpPr/>
            <p:nvPr/>
          </p:nvCxnSpPr>
          <p:spPr>
            <a:xfrm>
              <a:off x="184238" y="465263"/>
              <a:ext cx="3589800" cy="15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37" name="Google Shape;337;p38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8"/>
            <p:cNvSpPr txBox="1"/>
            <p:nvPr/>
          </p:nvSpPr>
          <p:spPr>
            <a:xfrm>
              <a:off x="-223750" y="-133225"/>
              <a:ext cx="42078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Demo UI &amp; Prototype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p38"/>
          <p:cNvSpPr txBox="1"/>
          <p:nvPr/>
        </p:nvSpPr>
        <p:spPr>
          <a:xfrm>
            <a:off x="233800" y="824625"/>
            <a:ext cx="21666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預約資訊修改</a:t>
            </a:r>
            <a:endParaRPr sz="2400" b="1">
              <a:solidFill>
                <a:srgbClr val="157E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00" y="1641600"/>
            <a:ext cx="8675998" cy="18576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25</a:t>
            </a:fld>
            <a:endParaRPr lang="zh-TW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39"/>
          <p:cNvGrpSpPr/>
          <p:nvPr/>
        </p:nvGrpSpPr>
        <p:grpSpPr>
          <a:xfrm>
            <a:off x="-223750" y="-133225"/>
            <a:ext cx="4207800" cy="599988"/>
            <a:chOff x="-223750" y="-133225"/>
            <a:chExt cx="4207800" cy="599988"/>
          </a:xfrm>
        </p:grpSpPr>
        <p:cxnSp>
          <p:nvCxnSpPr>
            <p:cNvPr id="348" name="Google Shape;348;p39"/>
            <p:cNvCxnSpPr/>
            <p:nvPr/>
          </p:nvCxnSpPr>
          <p:spPr>
            <a:xfrm>
              <a:off x="184238" y="465263"/>
              <a:ext cx="3589800" cy="15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49" name="Google Shape;349;p39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9"/>
            <p:cNvSpPr txBox="1"/>
            <p:nvPr/>
          </p:nvSpPr>
          <p:spPr>
            <a:xfrm>
              <a:off x="-223750" y="-133225"/>
              <a:ext cx="42078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Demo UI &amp; Prototype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39"/>
          <p:cNvSpPr txBox="1"/>
          <p:nvPr/>
        </p:nvSpPr>
        <p:spPr>
          <a:xfrm>
            <a:off x="233800" y="824625"/>
            <a:ext cx="21666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157E9F"/>
                </a:solidFill>
                <a:latin typeface="Calibri"/>
                <a:ea typeface="Calibri"/>
                <a:cs typeface="Calibri"/>
                <a:sym typeface="Calibri"/>
              </a:rPr>
              <a:t>Demo 網址</a:t>
            </a:r>
            <a:endParaRPr sz="2400">
              <a:solidFill>
                <a:srgbClr val="157E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821628" y="1443937"/>
            <a:ext cx="42078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http://10.101.2.222:1234/</a:t>
            </a:r>
            <a:endParaRPr sz="2400" dirty="0">
              <a:solidFill>
                <a:srgbClr val="157E9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54" y="1113111"/>
            <a:ext cx="3001689" cy="3001689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/>
          <p:nvPr/>
        </p:nvSpPr>
        <p:spPr>
          <a:xfrm>
            <a:off x="0" y="1402725"/>
            <a:ext cx="9144000" cy="25095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0"/>
          <p:cNvSpPr txBox="1"/>
          <p:nvPr/>
        </p:nvSpPr>
        <p:spPr>
          <a:xfrm>
            <a:off x="2420361" y="1781625"/>
            <a:ext cx="31407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zh-TW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sz="7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27</a:t>
            </a:fld>
            <a:endParaRPr lang="zh-TW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6"/>
          <p:cNvGrpSpPr/>
          <p:nvPr/>
        </p:nvGrpSpPr>
        <p:grpSpPr>
          <a:xfrm>
            <a:off x="-223750" y="-133225"/>
            <a:ext cx="3000000" cy="599988"/>
            <a:chOff x="-223750" y="-133225"/>
            <a:chExt cx="3000000" cy="599988"/>
          </a:xfrm>
        </p:grpSpPr>
        <p:cxnSp>
          <p:nvCxnSpPr>
            <p:cNvPr id="84" name="Google Shape;84;p16"/>
            <p:cNvCxnSpPr/>
            <p:nvPr/>
          </p:nvCxnSpPr>
          <p:spPr>
            <a:xfrm>
              <a:off x="184238" y="465263"/>
              <a:ext cx="2515800" cy="15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5" name="Google Shape;85;p16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-223750" y="-133225"/>
              <a:ext cx="30000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lang="zh-TW" sz="24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eam Meeting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89" name="Google Shape;89;p16"/>
          <p:cNvGraphicFramePr/>
          <p:nvPr/>
        </p:nvGraphicFramePr>
        <p:xfrm>
          <a:off x="394875" y="1320069"/>
          <a:ext cx="8229600" cy="2537640"/>
        </p:xfrm>
        <a:graphic>
          <a:graphicData uri="http://schemas.openxmlformats.org/drawingml/2006/table">
            <a:tbl>
              <a:tblPr firstRow="1" bandRow="1">
                <a:noFill/>
                <a:tableStyleId>{EA5F6B21-68ED-4E86-922F-D99F76E3E60B}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日期</a:t>
                      </a:r>
                      <a:endParaRPr sz="1400"/>
                    </a:p>
                  </a:txBody>
                  <a:tcPr marL="91450" marR="91450" marT="34300" marB="34300">
                    <a:solidFill>
                      <a:srgbClr val="1BA0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描述</a:t>
                      </a:r>
                      <a:endParaRPr sz="1400"/>
                    </a:p>
                  </a:txBody>
                  <a:tcPr marL="91450" marR="91450" marT="34300" marB="34300">
                    <a:solidFill>
                      <a:srgbClr val="1BA0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小時</a:t>
                      </a:r>
                      <a:endParaRPr sz="1400"/>
                    </a:p>
                  </a:txBody>
                  <a:tcPr marL="91450" marR="91450" marT="34300" marB="34300">
                    <a:solidFill>
                      <a:srgbClr val="1BA0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TW" sz="1400"/>
                        <a:t>09/26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TW" sz="1400"/>
                        <a:t>PEP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TW" sz="1400"/>
                        <a:t>2 小時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09/30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TW" sz="1400"/>
                        <a:t>PEP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2 小時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10/05</a:t>
                      </a:r>
                      <a:endParaRPr sz="1400"/>
                    </a:p>
                  </a:txBody>
                  <a:tcPr marL="91450" marR="91450" marT="34300" marB="34300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TW" sz="1400"/>
                        <a:t>PEP</a:t>
                      </a:r>
                      <a:endParaRPr sz="1400"/>
                    </a:p>
                  </a:txBody>
                  <a:tcPr marL="91450" marR="91450" marT="34300" marB="34300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TW" sz="1400"/>
                        <a:t>7 小時</a:t>
                      </a:r>
                      <a:endParaRPr sz="1100"/>
                    </a:p>
                  </a:txBody>
                  <a:tcPr marL="91450" marR="91450" marT="34300" marB="34300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10/15</a:t>
                      </a:r>
                      <a:endParaRPr sz="1400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TW" sz="1400"/>
                        <a:t>SRS</a:t>
                      </a:r>
                      <a:endParaRPr sz="1400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TW" sz="1400"/>
                        <a:t>1 小時</a:t>
                      </a:r>
                      <a:endParaRPr sz="1400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10/20</a:t>
                      </a:r>
                      <a:endParaRPr sz="1400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UI 設計</a:t>
                      </a:r>
                      <a:endParaRPr sz="1400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 小時</a:t>
                      </a:r>
                      <a:endParaRPr sz="1400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10/24</a:t>
                      </a:r>
                      <a:endParaRPr sz="1400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TW" sz="1400"/>
                        <a:t>SRS &amp; UI 設計</a:t>
                      </a:r>
                      <a:endParaRPr sz="1400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TW" sz="1400"/>
                        <a:t>3 小時</a:t>
                      </a:r>
                      <a:endParaRPr sz="1400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10/28</a:t>
                      </a:r>
                      <a:endParaRPr sz="1400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SRS</a:t>
                      </a:r>
                      <a:endParaRPr sz="1400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TW" sz="1400"/>
                        <a:t>2 小時</a:t>
                      </a:r>
                      <a:endParaRPr sz="1400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10/29</a:t>
                      </a:r>
                      <a:endParaRPr sz="1400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TW" sz="1400"/>
                        <a:t>SRS</a:t>
                      </a:r>
                      <a:endParaRPr sz="1400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zh-TW" sz="1400"/>
                        <a:t>3 小時</a:t>
                      </a:r>
                      <a:endParaRPr sz="1400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223750" y="-133225"/>
            <a:ext cx="3000000" cy="599988"/>
            <a:chOff x="-223750" y="-133225"/>
            <a:chExt cx="3000000" cy="599988"/>
          </a:xfrm>
        </p:grpSpPr>
        <p:cxnSp>
          <p:nvCxnSpPr>
            <p:cNvPr id="95" name="Google Shape;95;p17"/>
            <p:cNvCxnSpPr/>
            <p:nvPr/>
          </p:nvCxnSpPr>
          <p:spPr>
            <a:xfrm>
              <a:off x="184238" y="465263"/>
              <a:ext cx="2515800" cy="15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" name="Google Shape;96;p17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-223750" y="-133225"/>
              <a:ext cx="30000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WBS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0" name="Google Shape;100;p17" descr="https://lh4.googleusercontent.com/t-tvDEPIjJ1wscWwDc9w0zEMDkH9ahIPdky8zPcE0EVO9T1QWRnvOpPfC8AQnGP_S9-WiKslvBI_WcuoJTShsr-YSkpTTZEY6m9VAycEHuI3bRQ1aaSza4TwPLE7KIYt2CAENJ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3450" y="599175"/>
            <a:ext cx="8124600" cy="41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8"/>
          <p:cNvGrpSpPr/>
          <p:nvPr/>
        </p:nvGrpSpPr>
        <p:grpSpPr>
          <a:xfrm>
            <a:off x="-223750" y="-133225"/>
            <a:ext cx="3660600" cy="598488"/>
            <a:chOff x="-223750" y="-133225"/>
            <a:chExt cx="3660600" cy="598488"/>
          </a:xfrm>
        </p:grpSpPr>
        <p:cxnSp>
          <p:nvCxnSpPr>
            <p:cNvPr id="106" name="Google Shape;106;p18"/>
            <p:cNvCxnSpPr/>
            <p:nvPr/>
          </p:nvCxnSpPr>
          <p:spPr>
            <a:xfrm rot="10800000" flipH="1">
              <a:off x="184238" y="459863"/>
              <a:ext cx="2987700" cy="54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7" name="Google Shape;107;p18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8"/>
            <p:cNvSpPr txBox="1"/>
            <p:nvPr/>
          </p:nvSpPr>
          <p:spPr>
            <a:xfrm>
              <a:off x="-223750" y="-133225"/>
              <a:ext cx="36606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Task Assignments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11" name="Google Shape;111;p18"/>
          <p:cNvGraphicFramePr/>
          <p:nvPr>
            <p:extLst>
              <p:ext uri="{D42A27DB-BD31-4B8C-83A1-F6EECF244321}">
                <p14:modId xmlns:p14="http://schemas.microsoft.com/office/powerpoint/2010/main" val="1682038995"/>
              </p:ext>
            </p:extLst>
          </p:nvPr>
        </p:nvGraphicFramePr>
        <p:xfrm>
          <a:off x="392410" y="753614"/>
          <a:ext cx="8359200" cy="3681995"/>
        </p:xfrm>
        <a:graphic>
          <a:graphicData uri="http://schemas.openxmlformats.org/drawingml/2006/table">
            <a:tbl>
              <a:tblPr firstRow="1" bandRow="1">
                <a:noFill/>
                <a:tableStyleId>{EA5F6B21-68ED-4E86-922F-D99F76E3E60B}</a:tableStyleId>
              </a:tblPr>
              <a:tblGrid>
                <a:gridCol w="298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u="none" strike="noStrike" cap="none"/>
                        <a:t>Task</a:t>
                      </a:r>
                      <a:endParaRPr sz="1400"/>
                    </a:p>
                  </a:txBody>
                  <a:tcPr marL="91450" marR="91450" marT="34300" marB="34300">
                    <a:solidFill>
                      <a:srgbClr val="1BA0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name</a:t>
                      </a:r>
                      <a:endParaRPr sz="1400"/>
                    </a:p>
                  </a:txBody>
                  <a:tcPr marL="91450" marR="91450" marT="34300" marB="34300">
                    <a:solidFill>
                      <a:srgbClr val="1BA0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專案執行計畫 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軟體需求規格書撰寫 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軟體設計描述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軟體測試文件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手冊文件遞交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專案企劃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專案控管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  <a:cs typeface="Calibri" panose="020F0502020204030204" pitchFamily="34" charset="0"/>
                          <a:sym typeface="PMingLiu"/>
                        </a:rPr>
                        <a:t>需求分析 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  <a:cs typeface="Calibri" panose="020F0502020204030204" pitchFamily="34" charset="0"/>
                          <a:sym typeface="PMingLiu"/>
                        </a:rPr>
                        <a:t>系統設計 </a:t>
                      </a:r>
                      <a:endParaRPr sz="14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PMingLiu"/>
                        <a:cs typeface="Calibri" panose="020F0502020204030204" pitchFamily="34" charset="0"/>
                        <a:sym typeface="PMingLiu"/>
                      </a:endParaRPr>
                    </a:p>
                  </a:txBody>
                  <a:tcPr marL="36200" marR="0" marT="0" marB="27150"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  <a:cs typeface="Calibri" panose="020F0502020204030204" pitchFamily="34" charset="0"/>
                          <a:sym typeface="PMingLiu"/>
                        </a:rPr>
                        <a:t>專案執行計畫修改</a:t>
                      </a:r>
                      <a:endParaRPr sz="14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PMingLiu"/>
                        <a:cs typeface="Calibri" panose="020F0502020204030204" pitchFamily="34" charset="0"/>
                        <a:sym typeface="PMingLiu"/>
                      </a:endParaRPr>
                    </a:p>
                  </a:txBody>
                  <a:tcPr marL="36200" marR="0" marT="0" marB="27150"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  <a:cs typeface="Calibri" panose="020F0502020204030204" pitchFamily="34" charset="0"/>
                          <a:sym typeface="PMingLiu"/>
                        </a:rPr>
                        <a:t>軟體需求規格書修改</a:t>
                      </a:r>
                      <a:endParaRPr sz="14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PMingLiu"/>
                        <a:cs typeface="Calibri" panose="020F0502020204030204" pitchFamily="34" charset="0"/>
                        <a:sym typeface="PMingLiu"/>
                      </a:endParaRPr>
                    </a:p>
                  </a:txBody>
                  <a:tcPr marL="36200" marR="0" marT="0" marB="27150"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  <a:cs typeface="Calibri" panose="020F0502020204030204" pitchFamily="34" charset="0"/>
                          <a:sym typeface="PMingLiu"/>
                        </a:rPr>
                        <a:t>里程碑 ：完成PEP與SRS</a:t>
                      </a:r>
                      <a:endParaRPr sz="14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PMingLiu"/>
                        <a:cs typeface="Calibri" panose="020F0502020204030204" pitchFamily="34" charset="0"/>
                        <a:sym typeface="PMingLiu"/>
                      </a:endParaRPr>
                    </a:p>
                  </a:txBody>
                  <a:tcPr marL="36200" marR="0" marT="0" marB="27150"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</a:rPr>
                        <a:t>邱文煜</a:t>
                      </a:r>
                      <a:endParaRPr sz="14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9"/>
          <p:cNvGrpSpPr/>
          <p:nvPr/>
        </p:nvGrpSpPr>
        <p:grpSpPr>
          <a:xfrm>
            <a:off x="-223750" y="-133225"/>
            <a:ext cx="3660600" cy="598488"/>
            <a:chOff x="-223750" y="-133225"/>
            <a:chExt cx="3660600" cy="598488"/>
          </a:xfrm>
        </p:grpSpPr>
        <p:cxnSp>
          <p:nvCxnSpPr>
            <p:cNvPr id="117" name="Google Shape;117;p19"/>
            <p:cNvCxnSpPr/>
            <p:nvPr/>
          </p:nvCxnSpPr>
          <p:spPr>
            <a:xfrm rot="10800000" flipH="1">
              <a:off x="184238" y="459863"/>
              <a:ext cx="2987700" cy="54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" name="Google Shape;118;p19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9"/>
            <p:cNvSpPr txBox="1"/>
            <p:nvPr/>
          </p:nvSpPr>
          <p:spPr>
            <a:xfrm>
              <a:off x="-223750" y="-133225"/>
              <a:ext cx="36606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Task Assignments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22" name="Google Shape;122;p19"/>
          <p:cNvGraphicFramePr/>
          <p:nvPr>
            <p:extLst>
              <p:ext uri="{D42A27DB-BD31-4B8C-83A1-F6EECF244321}">
                <p14:modId xmlns:p14="http://schemas.microsoft.com/office/powerpoint/2010/main" val="2487371125"/>
              </p:ext>
            </p:extLst>
          </p:nvPr>
        </p:nvGraphicFramePr>
        <p:xfrm>
          <a:off x="392410" y="753614"/>
          <a:ext cx="8359200" cy="3635925"/>
        </p:xfrm>
        <a:graphic>
          <a:graphicData uri="http://schemas.openxmlformats.org/drawingml/2006/table">
            <a:tbl>
              <a:tblPr firstRow="1" bandRow="1">
                <a:noFill/>
                <a:tableStyleId>{EA5F6B21-68ED-4E86-922F-D99F76E3E60B}</a:tableStyleId>
              </a:tblPr>
              <a:tblGrid>
                <a:gridCol w="298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u="none" strike="noStrike" cap="none"/>
                        <a:t>Task</a:t>
                      </a:r>
                      <a:endParaRPr sz="1400"/>
                    </a:p>
                  </a:txBody>
                  <a:tcPr marL="91450" marR="91450" marT="34300" marB="34300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BA0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name</a:t>
                      </a:r>
                      <a:endParaRPr sz="1400"/>
                    </a:p>
                  </a:txBody>
                  <a:tcPr marL="91450" marR="91450" marT="34300" marB="34300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BA0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使用者身分驗證設計</a:t>
                      </a:r>
                      <a:endParaRPr sz="1400"/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系統管理者設計 </a:t>
                      </a:r>
                      <a:endParaRPr sz="1400"/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系統使用者設計</a:t>
                      </a:r>
                      <a:endParaRPr sz="1400"/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/>
                        <a:t>自動寄 </a:t>
                      </a:r>
                      <a:r>
                        <a:rPr lang="zh-TW" sz="1400" dirty="0" smtClean="0"/>
                        <a:t>Email</a:t>
                      </a:r>
                      <a:r>
                        <a:rPr lang="zh-TW" altLang="en-US" sz="1400" dirty="0" smtClean="0"/>
                        <a:t> </a:t>
                      </a:r>
                      <a:r>
                        <a:rPr lang="zh-TW" sz="1400" dirty="0" smtClean="0"/>
                        <a:t>任務</a:t>
                      </a:r>
                      <a:r>
                        <a:rPr lang="zh-TW" sz="1400" dirty="0"/>
                        <a:t>設計</a:t>
                      </a:r>
                      <a:endParaRPr sz="1400" dirty="0"/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zh-TW" sz="1400"/>
                        <a:t>通知健檢任務設計</a:t>
                      </a:r>
                      <a:endParaRPr sz="1400"/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zh-TW" sz="1400"/>
                        <a:t>邱文煜、謝翰誼、吳俊青、方聖華、簡子祺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線上預約看診設計</a:t>
                      </a:r>
                      <a:endParaRPr sz="1400"/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zh-TW" sz="1400"/>
                        <a:t>邱文煜、謝翰誼、吳俊青、方聖華、簡子祺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里程碑：完成子系統設計</a:t>
                      </a:r>
                      <a:endParaRPr sz="1400"/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zh-TW" sz="1400" dirty="0"/>
                        <a:t>邱文煜</a:t>
                      </a:r>
                      <a:endParaRPr sz="14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0"/>
          <p:cNvGrpSpPr/>
          <p:nvPr/>
        </p:nvGrpSpPr>
        <p:grpSpPr>
          <a:xfrm>
            <a:off x="-223750" y="-133225"/>
            <a:ext cx="3660600" cy="598488"/>
            <a:chOff x="-223750" y="-133225"/>
            <a:chExt cx="3660600" cy="598488"/>
          </a:xfrm>
        </p:grpSpPr>
        <p:cxnSp>
          <p:nvCxnSpPr>
            <p:cNvPr id="128" name="Google Shape;128;p20"/>
            <p:cNvCxnSpPr/>
            <p:nvPr/>
          </p:nvCxnSpPr>
          <p:spPr>
            <a:xfrm rot="10800000" flipH="1">
              <a:off x="184238" y="459863"/>
              <a:ext cx="2987700" cy="54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9" name="Google Shape;129;p20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0"/>
            <p:cNvSpPr txBox="1"/>
            <p:nvPr/>
          </p:nvSpPr>
          <p:spPr>
            <a:xfrm>
              <a:off x="-223750" y="-133225"/>
              <a:ext cx="36606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Task Assignments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33" name="Google Shape;133;p20"/>
          <p:cNvGraphicFramePr/>
          <p:nvPr>
            <p:extLst>
              <p:ext uri="{D42A27DB-BD31-4B8C-83A1-F6EECF244321}">
                <p14:modId xmlns:p14="http://schemas.microsoft.com/office/powerpoint/2010/main" val="79886839"/>
              </p:ext>
            </p:extLst>
          </p:nvPr>
        </p:nvGraphicFramePr>
        <p:xfrm>
          <a:off x="392410" y="753614"/>
          <a:ext cx="8359200" cy="3636100"/>
        </p:xfrm>
        <a:graphic>
          <a:graphicData uri="http://schemas.openxmlformats.org/drawingml/2006/table">
            <a:tbl>
              <a:tblPr firstRow="1" bandRow="1">
                <a:noFill/>
                <a:tableStyleId>{EA5F6B21-68ED-4E86-922F-D99F76E3E60B}</a:tableStyleId>
              </a:tblPr>
              <a:tblGrid>
                <a:gridCol w="298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u="none" strike="noStrike" cap="none"/>
                        <a:t>Task</a:t>
                      </a:r>
                      <a:endParaRPr sz="1400"/>
                    </a:p>
                  </a:txBody>
                  <a:tcPr marL="91450" marR="91450" marT="34300" marB="34300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BA0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name</a:t>
                      </a:r>
                      <a:endParaRPr sz="1400"/>
                    </a:p>
                  </a:txBody>
                  <a:tcPr marL="91450" marR="91450" marT="34300" marB="34300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BA0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00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  <a:cs typeface="Calibri" panose="020F0502020204030204" pitchFamily="34" charset="0"/>
                          <a:sym typeface="PMingLiu"/>
                        </a:rPr>
                        <a:t>使用者身分驗證實作與測試</a:t>
                      </a:r>
                      <a:endParaRPr sz="14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300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  <a:cs typeface="Calibri" panose="020F0502020204030204" pitchFamily="34" charset="0"/>
                          <a:sym typeface="PMingLiu"/>
                        </a:rPr>
                        <a:t>系統管理者實作與測試</a:t>
                      </a:r>
                      <a:endParaRPr sz="14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PMingLiu"/>
                        <a:cs typeface="Calibri" panose="020F0502020204030204" pitchFamily="34" charset="0"/>
                        <a:sym typeface="PMingLiu"/>
                      </a:endParaRPr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00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  <a:cs typeface="Calibri" panose="020F0502020204030204" pitchFamily="34" charset="0"/>
                          <a:sym typeface="PMingLiu"/>
                        </a:rPr>
                        <a:t>自動</a:t>
                      </a:r>
                      <a:r>
                        <a:rPr lang="zh-TW" sz="140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  <a:cs typeface="Calibri" panose="020F0502020204030204" pitchFamily="34" charset="0"/>
                          <a:sym typeface="PMingLiu"/>
                        </a:rPr>
                        <a:t>寄</a:t>
                      </a:r>
                      <a:r>
                        <a:rPr lang="zh-TW" altLang="en-US" sz="140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  <a:cs typeface="Calibri" panose="020F0502020204030204" pitchFamily="34" charset="0"/>
                          <a:sym typeface="PMingLiu"/>
                        </a:rPr>
                        <a:t> </a:t>
                      </a:r>
                      <a:r>
                        <a:rPr lang="zh-TW" sz="140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  <a:cs typeface="Calibri" panose="020F0502020204030204" pitchFamily="34" charset="0"/>
                          <a:sym typeface="PMingLiu"/>
                        </a:rPr>
                        <a:t>Email</a:t>
                      </a:r>
                      <a:r>
                        <a:rPr lang="zh-TW" altLang="en-US" sz="140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  <a:cs typeface="Calibri" panose="020F0502020204030204" pitchFamily="34" charset="0"/>
                          <a:sym typeface="PMingLiu"/>
                        </a:rPr>
                        <a:t> </a:t>
                      </a:r>
                      <a:r>
                        <a:rPr lang="zh-TW" sz="140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  <a:cs typeface="Calibri" panose="020F0502020204030204" pitchFamily="34" charset="0"/>
                          <a:sym typeface="PMingLiu"/>
                        </a:rPr>
                        <a:t>任</a:t>
                      </a:r>
                      <a:r>
                        <a:rPr lang="zh-TW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  <a:cs typeface="Calibri" panose="020F0502020204030204" pitchFamily="34" charset="0"/>
                          <a:sym typeface="PMingLiu"/>
                        </a:rPr>
                        <a:t>務實作與測試</a:t>
                      </a:r>
                      <a:endParaRPr sz="14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PMingLiu"/>
                        <a:cs typeface="Calibri" panose="020F0502020204030204" pitchFamily="34" charset="0"/>
                        <a:sym typeface="PMingLiu"/>
                      </a:endParaRPr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300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  <a:cs typeface="Calibri" panose="020F0502020204030204" pitchFamily="34" charset="0"/>
                          <a:sym typeface="PMingLiu"/>
                        </a:rPr>
                        <a:t>通知健檢任務實作與測試</a:t>
                      </a:r>
                      <a:endParaRPr sz="14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PMingLiu"/>
                        <a:cs typeface="Calibri" panose="020F0502020204030204" pitchFamily="34" charset="0"/>
                        <a:sym typeface="PMingLiu"/>
                      </a:endParaRPr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0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里程碑：</a:t>
                      </a:r>
                      <a:br>
                        <a:rPr lang="zh-TW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zh-TW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完成子系統實作與測試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</a:t>
                      </a:r>
                      <a:endParaRPr sz="1400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300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整合測試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300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軟體系統測試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300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軟體接受度測試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lang="zh-TW" sz="1400">
                          <a:solidFill>
                            <a:srgbClr val="000000"/>
                          </a:solidFill>
                        </a:rPr>
                        <a:t>邱文煜、謝翰誼、吳俊青、方聖華、簡子祺</a:t>
                      </a:r>
                      <a:endParaRPr sz="1400"/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7075">
                <a:tc>
                  <a:txBody>
                    <a:bodyPr/>
                    <a:lstStyle/>
                    <a:p>
                      <a:pPr marL="508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里程碑：</a:t>
                      </a:r>
                      <a:br>
                        <a:rPr 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完成整合與系統測試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200" marR="0" marT="0" marB="271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08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None/>
                      </a:pPr>
                      <a:r>
                        <a:rPr lang="zh-TW" sz="1400" dirty="0"/>
                        <a:t>邱文煜</a:t>
                      </a:r>
                      <a:endParaRPr sz="14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1"/>
          <p:cNvGrpSpPr/>
          <p:nvPr/>
        </p:nvGrpSpPr>
        <p:grpSpPr>
          <a:xfrm>
            <a:off x="-223750" y="-133225"/>
            <a:ext cx="3660600" cy="598488"/>
            <a:chOff x="-223750" y="-133225"/>
            <a:chExt cx="3660600" cy="598488"/>
          </a:xfrm>
        </p:grpSpPr>
        <p:cxnSp>
          <p:nvCxnSpPr>
            <p:cNvPr id="139" name="Google Shape;139;p21"/>
            <p:cNvCxnSpPr/>
            <p:nvPr/>
          </p:nvCxnSpPr>
          <p:spPr>
            <a:xfrm rot="10800000" flipH="1">
              <a:off x="184238" y="459863"/>
              <a:ext cx="2987700" cy="54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0" name="Google Shape;140;p21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-223750" y="-133225"/>
              <a:ext cx="36606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Task Scheduling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900" y="519750"/>
            <a:ext cx="4014400" cy="45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22"/>
          <p:cNvGrpSpPr/>
          <p:nvPr/>
        </p:nvGrpSpPr>
        <p:grpSpPr>
          <a:xfrm>
            <a:off x="-223750" y="-133225"/>
            <a:ext cx="3660600" cy="598488"/>
            <a:chOff x="-223750" y="-133225"/>
            <a:chExt cx="3660600" cy="598488"/>
          </a:xfrm>
        </p:grpSpPr>
        <p:cxnSp>
          <p:nvCxnSpPr>
            <p:cNvPr id="150" name="Google Shape;150;p22"/>
            <p:cNvCxnSpPr/>
            <p:nvPr/>
          </p:nvCxnSpPr>
          <p:spPr>
            <a:xfrm rot="10800000" flipH="1">
              <a:off x="184238" y="459863"/>
              <a:ext cx="2987700" cy="5400"/>
            </a:xfrm>
            <a:prstGeom prst="straightConnector1">
              <a:avLst/>
            </a:prstGeom>
            <a:noFill/>
            <a:ln w="38100" cap="flat" cmpd="sng">
              <a:solidFill>
                <a:srgbClr val="157E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1" name="Google Shape;151;p22"/>
            <p:cNvSpPr/>
            <p:nvPr/>
          </p:nvSpPr>
          <p:spPr>
            <a:xfrm>
              <a:off x="1973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BA0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3116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157E9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425935" y="182320"/>
              <a:ext cx="133500" cy="253500"/>
            </a:xfrm>
            <a:prstGeom prst="chevron">
              <a:avLst>
                <a:gd name="adj" fmla="val 50000"/>
              </a:avLst>
            </a:prstGeom>
            <a:solidFill>
              <a:srgbClr val="0D52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2"/>
            <p:cNvSpPr txBox="1"/>
            <p:nvPr/>
          </p:nvSpPr>
          <p:spPr>
            <a:xfrm>
              <a:off x="-223750" y="-133225"/>
              <a:ext cx="36606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742950" lvl="0" indent="0" algn="l" rtl="0"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157E9F"/>
                  </a:solidFill>
                  <a:latin typeface="Calibri"/>
                  <a:ea typeface="Calibri"/>
                  <a:cs typeface="Calibri"/>
                  <a:sym typeface="Calibri"/>
                </a:rPr>
                <a:t>Task Scheduling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25838"/>
          <a:stretch/>
        </p:blipFill>
        <p:spPr>
          <a:xfrm>
            <a:off x="2238475" y="499750"/>
            <a:ext cx="4014000" cy="452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942</Words>
  <Application>Microsoft Office PowerPoint</Application>
  <PresentationFormat>如螢幕大小 (16:9)</PresentationFormat>
  <Paragraphs>212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1" baseType="lpstr">
      <vt:lpstr>PMingLiu</vt:lpstr>
      <vt:lpstr>Arial</vt:lpstr>
      <vt:lpstr>Calibri</vt:lpstr>
      <vt:lpstr>Simple Light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子祺 簡</cp:lastModifiedBy>
  <cp:revision>6</cp:revision>
  <dcterms:modified xsi:type="dcterms:W3CDTF">2019-10-29T19:34:38Z</dcterms:modified>
</cp:coreProperties>
</file>