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5" r:id="rId11"/>
    <p:sldId id="267" r:id="rId12"/>
    <p:sldId id="262" r:id="rId13"/>
    <p:sldId id="268" r:id="rId14"/>
    <p:sldId id="277" r:id="rId15"/>
    <p:sldId id="278" r:id="rId16"/>
    <p:sldId id="279" r:id="rId17"/>
    <p:sldId id="276" r:id="rId18"/>
    <p:sldId id="269" r:id="rId19"/>
    <p:sldId id="280" r:id="rId20"/>
    <p:sldId id="281" r:id="rId21"/>
    <p:sldId id="282" r:id="rId22"/>
    <p:sldId id="283" r:id="rId23"/>
    <p:sldId id="284" r:id="rId24"/>
    <p:sldId id="285" r:id="rId25"/>
    <p:sldId id="275" r:id="rId26"/>
    <p:sldId id="271" r:id="rId27"/>
    <p:sldId id="273" r:id="rId28"/>
    <p:sldId id="27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 varScale="1">
        <p:scale>
          <a:sx n="115" d="100"/>
          <a:sy n="115" d="100"/>
        </p:scale>
        <p:origin x="-3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8EA969-D778-2B4F-94F0-D175F33A2227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CA59E32-195E-E64A-921E-E9ADCC2CF67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11041\Desktop\4&#20493;Demo&#24433;&#29255;.mp4%20-%20&#25463;&#24465;.ln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utsesdt/AC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ru.orangesoftware.financisto&amp;hl=zh-T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35E819C-3485-564B-AEA7-4A212AE89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3278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Final Test Presentation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90C8A5F-7E57-844F-B264-101359C8F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835" y="2456410"/>
            <a:ext cx="9144000" cy="1655762"/>
          </a:xfrm>
        </p:spPr>
        <p:txBody>
          <a:bodyPr/>
          <a:lstStyle/>
          <a:p>
            <a:r>
              <a:rPr lang="en-US" altLang="zh-TW" dirty="0" err="1"/>
              <a:t>Financisto</a:t>
            </a:r>
            <a:r>
              <a:rPr lang="en-US" altLang="zh-TW" dirty="0"/>
              <a:t> - Personal Finance Tracker</a:t>
            </a:r>
          </a:p>
          <a:p>
            <a:endParaRPr kumimoji="1" lang="zh-TW" altLang="en-US" dirty="0"/>
          </a:p>
        </p:txBody>
      </p:sp>
      <p:sp>
        <p:nvSpPr>
          <p:cNvPr id="4" name="Google Shape;97;p1">
            <a:extLst>
              <a:ext uri="{FF2B5EF4-FFF2-40B4-BE49-F238E27FC236}">
                <a16:creationId xmlns:a16="http://schemas.microsoft.com/office/drawing/2014/main" xmlns="" id="{5A12D7B5-DF13-ED47-8E11-50DC7AA59323}"/>
              </a:ext>
            </a:extLst>
          </p:cNvPr>
          <p:cNvSpPr txBox="1"/>
          <p:nvPr/>
        </p:nvSpPr>
        <p:spPr>
          <a:xfrm>
            <a:off x="5153891" y="3600141"/>
            <a:ext cx="2517661" cy="177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rPr lang="en-US" sz="1530" b="1" i="0" u="none" strike="noStrike" cap="none" dirty="0" err="1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吳俊青</a:t>
            </a:r>
            <a:r>
              <a:rPr lang="en-US" sz="1530" b="1" i="0" u="none" strike="noStrike" cap="none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108598014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rPr lang="en-US" sz="1530" b="1" i="0" u="none" strike="noStrike" cap="none" dirty="0" err="1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林稟宸</a:t>
            </a:r>
            <a:r>
              <a:rPr lang="en-US" sz="1530" b="1" i="0" u="none" strike="noStrike" cap="none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108598051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rPr lang="en-US" sz="1530" b="1" i="0" u="none" strike="noStrike" cap="none" dirty="0" err="1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朱科霖</a:t>
            </a:r>
            <a:r>
              <a:rPr lang="en-US" sz="1530" b="1" i="0" u="none" strike="noStrike" cap="none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108598059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71"/>
              <a:buFont typeface="Noto Sans Symbols"/>
              <a:buNone/>
            </a:pPr>
            <a:r>
              <a:rPr lang="en-US" sz="1530" b="1" i="0" u="none" strike="noStrike" cap="none" dirty="0" err="1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謝仰萱</a:t>
            </a:r>
            <a:r>
              <a:rPr lang="en-US" sz="1530" b="1" i="0" u="none" strike="noStrike" cap="none" dirty="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108598002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0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xmlns="" id="{6CAE30AA-558C-EF4F-8215-2E0F1A58C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285731"/>
              </p:ext>
            </p:extLst>
          </p:nvPr>
        </p:nvGraphicFramePr>
        <p:xfrm>
          <a:off x="838200" y="1261241"/>
          <a:ext cx="10355320" cy="5231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803">
                  <a:extLst>
                    <a:ext uri="{9D8B030D-6E8A-4147-A177-3AD203B41FA5}">
                      <a16:colId xmlns:a16="http://schemas.microsoft.com/office/drawing/2014/main" xmlns="" val="25426969"/>
                    </a:ext>
                  </a:extLst>
                </a:gridCol>
                <a:gridCol w="1940587">
                  <a:extLst>
                    <a:ext uri="{9D8B030D-6E8A-4147-A177-3AD203B41FA5}">
                      <a16:colId xmlns:a16="http://schemas.microsoft.com/office/drawing/2014/main" xmlns="" val="3664216307"/>
                    </a:ext>
                  </a:extLst>
                </a:gridCol>
                <a:gridCol w="4922919">
                  <a:extLst>
                    <a:ext uri="{9D8B030D-6E8A-4147-A177-3AD203B41FA5}">
                      <a16:colId xmlns:a16="http://schemas.microsoft.com/office/drawing/2014/main" xmlns="" val="310582360"/>
                    </a:ext>
                  </a:extLst>
                </a:gridCol>
                <a:gridCol w="1166011">
                  <a:extLst>
                    <a:ext uri="{9D8B030D-6E8A-4147-A177-3AD203B41FA5}">
                      <a16:colId xmlns:a16="http://schemas.microsoft.com/office/drawing/2014/main" xmlns="" val="434269237"/>
                    </a:ext>
                  </a:extLst>
                </a:gridCol>
              </a:tblGrid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FT-42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帳戶移轉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未輸入目標帳戶並儲存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881682815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FT-43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關閉帳戶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選取未關閉的帳戶並關閉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3473513021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FT-44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重開帳戶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選取已關閉的帳戶並重開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3872584470"/>
                  </a:ext>
                </a:extLst>
              </a:tr>
              <a:tr h="239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FT-45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複製明細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選取明細並複製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1843619874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FT-46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過濾明細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輸入完整過濾資訊並送出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2715405955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FT-47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過濾明細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輸入過濾期間並送出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835892251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FT-48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過濾明細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輸入過濾帳戶並送出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3090659055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FT-49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過濾明細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輸入過濾貨幣並送出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2856786673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FT-50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過濾明細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輸入過濾分類並送出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113911125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FT-51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過濾明細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輸入過濾受款人並送出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1920529800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FT-52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過濾明細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輸入過濾專案並送出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2749979365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FT-53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過濾明細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輸入過濾地點並送出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685305495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FT-54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過濾明細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輸入過濾備註並送出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3623471819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FT-55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過濾明細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輸入過濾狀態並送出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840369810"/>
                  </a:ext>
                </a:extLst>
              </a:tr>
              <a:tr h="356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FT-56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過濾明細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選取過濾排序並送出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75" marR="9075" marT="0" marB="0" anchor="ctr"/>
                </a:tc>
                <a:extLst>
                  <a:ext uri="{0D108BD9-81ED-4DB2-BD59-A6C34878D82A}">
                    <a16:rowId xmlns:a16="http://schemas.microsoft.com/office/drawing/2014/main" xmlns="" val="415854781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2AFB2F-8CD6-8E42-BCC6-23C13BF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Test Cases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5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xmlns="" id="{2D5A709B-DC50-2B4D-9CCD-4F70C5CEE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057272"/>
              </p:ext>
            </p:extLst>
          </p:nvPr>
        </p:nvGraphicFramePr>
        <p:xfrm>
          <a:off x="838199" y="1240223"/>
          <a:ext cx="10239705" cy="5252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9839">
                  <a:extLst>
                    <a:ext uri="{9D8B030D-6E8A-4147-A177-3AD203B41FA5}">
                      <a16:colId xmlns:a16="http://schemas.microsoft.com/office/drawing/2014/main" xmlns="" val="3098989790"/>
                    </a:ext>
                  </a:extLst>
                </a:gridCol>
                <a:gridCol w="1918920">
                  <a:extLst>
                    <a:ext uri="{9D8B030D-6E8A-4147-A177-3AD203B41FA5}">
                      <a16:colId xmlns:a16="http://schemas.microsoft.com/office/drawing/2014/main" xmlns="" val="2447296844"/>
                    </a:ext>
                  </a:extLst>
                </a:gridCol>
                <a:gridCol w="4867955">
                  <a:extLst>
                    <a:ext uri="{9D8B030D-6E8A-4147-A177-3AD203B41FA5}">
                      <a16:colId xmlns:a16="http://schemas.microsoft.com/office/drawing/2014/main" xmlns="" val="2748388170"/>
                    </a:ext>
                  </a:extLst>
                </a:gridCol>
                <a:gridCol w="1152991">
                  <a:extLst>
                    <a:ext uri="{9D8B030D-6E8A-4147-A177-3AD203B41FA5}">
                      <a16:colId xmlns:a16="http://schemas.microsoft.com/office/drawing/2014/main" xmlns="" val="2054300002"/>
                    </a:ext>
                  </a:extLst>
                </a:gridCol>
              </a:tblGrid>
              <a:tr h="385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FT-57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帳戶統計報告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選取期間統計並產生報表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664709586"/>
                  </a:ext>
                </a:extLst>
              </a:tr>
              <a:tr h="385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FT-58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帳戶統計報告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選取依分類並產生報表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601274383"/>
                  </a:ext>
                </a:extLst>
              </a:tr>
              <a:tr h="51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FT-59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帳戶統計報告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選取以受款人統計並產生報表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3454924329"/>
                  </a:ext>
                </a:extLst>
              </a:tr>
              <a:tr h="385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FT-60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帳戶統計報告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選取以地點統計並產生報表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2642357237"/>
                  </a:ext>
                </a:extLst>
              </a:tr>
              <a:tr h="385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FT-61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帳戶統計報告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選取以專案統計並產生報表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259662899"/>
                  </a:ext>
                </a:extLst>
              </a:tr>
              <a:tr h="51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FT-62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帳戶統計報告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選取以帳戶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TW" sz="1400" kern="100" dirty="0">
                          <a:effectLst/>
                        </a:rPr>
                        <a:t>期間統計並產生報表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3896112006"/>
                  </a:ext>
                </a:extLst>
              </a:tr>
              <a:tr h="51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FT-63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帳戶統計報告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選取以分類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TW" sz="1400" kern="100" dirty="0">
                          <a:effectLst/>
                        </a:rPr>
                        <a:t>期間統計並產生報表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4180911973"/>
                  </a:ext>
                </a:extLst>
              </a:tr>
              <a:tr h="51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FT-64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帳戶統計報告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選取以受款人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TW" sz="1400" kern="100" dirty="0">
                          <a:effectLst/>
                        </a:rPr>
                        <a:t>期間統計並產生報表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1068268353"/>
                  </a:ext>
                </a:extLst>
              </a:tr>
              <a:tr h="51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FT-65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帳戶統計報告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選取以地點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TW" sz="1400" kern="100" dirty="0">
                          <a:effectLst/>
                        </a:rPr>
                        <a:t>期間統計並產生報表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318496258"/>
                  </a:ext>
                </a:extLst>
              </a:tr>
              <a:tr h="51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FT-66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帳戶統計報告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選取以專案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TW" sz="1400" kern="100" dirty="0">
                          <a:effectLst/>
                        </a:rPr>
                        <a:t>期間統計並產生報表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610890738"/>
                  </a:ext>
                </a:extLst>
              </a:tr>
              <a:tr h="258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FT-67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密碼設定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輸入密碼並儲存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2971415378"/>
                  </a:ext>
                </a:extLst>
              </a:tr>
              <a:tr h="385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FT-68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刪除帳戶所有交易明細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點選刪除帳戶所有交易明細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63" marR="9763" marT="0" marB="0" anchor="ctr"/>
                </a:tc>
                <a:extLst>
                  <a:ext uri="{0D108BD9-81ED-4DB2-BD59-A6C34878D82A}">
                    <a16:rowId xmlns:a16="http://schemas.microsoft.com/office/drawing/2014/main" xmlns="" val="312042007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2AFB2F-8CD6-8E42-BCC6-23C13BF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Test Cases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0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Getting To Know Appium Through Reviews | QA Platforms">
            <a:extLst>
              <a:ext uri="{FF2B5EF4-FFF2-40B4-BE49-F238E27FC236}">
                <a16:creationId xmlns:a16="http://schemas.microsoft.com/office/drawing/2014/main" xmlns="" id="{A5CAAF67-96C4-D745-A857-72970057A7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5" y="2060027"/>
            <a:ext cx="5055476" cy="35209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6E93E67-5E4A-054B-BEFC-FDA0ADC6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Test </a:t>
            </a:r>
            <a:r>
              <a:rPr lang="en-US" altLang="zh-TW" b="1" dirty="0" smtClean="0">
                <a:solidFill>
                  <a:schemeClr val="bg1"/>
                </a:solidFill>
              </a:rPr>
              <a:t>Tools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 descr="前端工程師寫Robot Framework，可以嗎？ | Summer。桑莫。夏天">
            <a:extLst>
              <a:ext uri="{FF2B5EF4-FFF2-40B4-BE49-F238E27FC236}">
                <a16:creationId xmlns:a16="http://schemas.microsoft.com/office/drawing/2014/main" xmlns="" id="{BC451133-2833-AC46-99FA-BD2D1B12C9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660" y="1693922"/>
            <a:ext cx="6374437" cy="4253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9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xmlns="" id="{F6E93E67-5E4A-054B-BEFC-FDA0ADC639A2}"/>
              </a:ext>
            </a:extLst>
          </p:cNvPr>
          <p:cNvSpPr txBox="1">
            <a:spLocks/>
          </p:cNvSpPr>
          <p:nvPr/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Test </a:t>
            </a:r>
            <a:r>
              <a:rPr lang="en-US" altLang="zh-TW" b="1" dirty="0" smtClean="0">
                <a:solidFill>
                  <a:schemeClr val="bg1"/>
                </a:solidFill>
              </a:rPr>
              <a:t>Tools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31531"/>
              </p:ext>
            </p:extLst>
          </p:nvPr>
        </p:nvGraphicFramePr>
        <p:xfrm>
          <a:off x="2685008" y="2718266"/>
          <a:ext cx="7223762" cy="3848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7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643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6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 1.8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643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script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 Framework 3.0.4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6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3.6.7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6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Appium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v1.8.0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6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AppiumLibrary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v1.4.5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7643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5.1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76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76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Server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Appium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v1.8.0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5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84" y="2142280"/>
            <a:ext cx="11242431" cy="420369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DB3033D9-9987-4D36-8330-A078B9C9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Scripts of Sample test case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3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08" y="2259623"/>
            <a:ext cx="11457183" cy="3871646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5340A9ED-C407-4D7B-B19F-4C69FB42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Scripts of Sample test case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2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42" y="2153906"/>
            <a:ext cx="11145716" cy="432395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A9F6FE98-3989-41FB-B99D-CC56C460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Scripts of Sample test case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0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074254" y="3135386"/>
            <a:ext cx="4356682" cy="1327558"/>
          </a:xfrm>
        </p:spPr>
        <p:txBody>
          <a:bodyPr>
            <a:noAutofit/>
          </a:bodyPr>
          <a:lstStyle/>
          <a:p>
            <a:r>
              <a:rPr lang="en-US" altLang="zh-TW" sz="6000" dirty="0">
                <a:solidFill>
                  <a:schemeClr val="tx1"/>
                </a:solidFill>
                <a:hlinkClick r:id="rId2" action="ppaction://hlinkfile"/>
              </a:rPr>
              <a:t>Live Demo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65AD272-ED0A-104B-A0B7-7DA20D82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007" y="2648609"/>
            <a:ext cx="7401911" cy="1285519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Live Demo</a:t>
            </a:r>
            <a:endParaRPr kumimoji="1" lang="zh-TW" altLang="en-US" sz="6600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xmlns="" id="{F6E93E67-5E4A-054B-BEFC-FDA0ADC639A2}"/>
              </a:ext>
            </a:extLst>
          </p:cNvPr>
          <p:cNvSpPr txBox="1">
            <a:spLocks/>
          </p:cNvSpPr>
          <p:nvPr/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Test </a:t>
            </a:r>
            <a:r>
              <a:rPr lang="en-US" altLang="zh-TW" b="1" dirty="0" smtClean="0">
                <a:solidFill>
                  <a:schemeClr val="bg1"/>
                </a:solidFill>
              </a:rPr>
              <a:t>Result-Account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2840963"/>
            <a:ext cx="790685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C484DC5B-CD04-4077-8625-1E4851D8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Test </a:t>
            </a:r>
            <a:r>
              <a:rPr lang="en-US" altLang="zh-TW" b="1" dirty="0">
                <a:solidFill>
                  <a:schemeClr val="bg1"/>
                </a:solidFill>
              </a:rPr>
              <a:t>Result-Budget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99" y="2327290"/>
            <a:ext cx="788780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xmlns="" id="{BCFBB98F-5BA0-4E43-B71E-DFF2BC4EF3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anchor="t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Criteria</a:t>
            </a:r>
          </a:p>
          <a:p>
            <a:pPr marL="285750" indent="-285750"/>
            <a:r>
              <a:rPr lang="en-ZA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to design the test cases </a:t>
            </a:r>
          </a:p>
          <a:p>
            <a:pPr marL="285750" indent="-285750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ZA" altLang="zh-TW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ZA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Cases</a:t>
            </a:r>
          </a:p>
          <a:p>
            <a:pPr marL="285750" indent="-285750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zh-TW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zh-TW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</a:t>
            </a:r>
            <a:r>
              <a:rPr lang="en-US" altLang="zh-TW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285750" indent="-285750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zh-TW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ZA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</a:p>
          <a:p>
            <a:pPr marL="285750" indent="-285750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Pass/Fail recommendation </a:t>
            </a:r>
          </a:p>
          <a:p>
            <a:pPr marL="285750" indent="-285750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Contributions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BBD286-5114-5042-AA82-E90BF093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7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3E97CF4B-999F-447D-BEE8-13AF37E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0392"/>
            <a:ext cx="10972800" cy="125272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Test </a:t>
            </a:r>
            <a:r>
              <a:rPr lang="en-US" altLang="zh-TW" b="1" dirty="0" smtClean="0">
                <a:solidFill>
                  <a:schemeClr val="bg1"/>
                </a:solidFill>
              </a:rPr>
              <a:t>Result-Currency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7" y="3154187"/>
            <a:ext cx="789732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3E97CF4B-999F-447D-BEE8-13AF37E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0392"/>
            <a:ext cx="10972800" cy="125272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Test </a:t>
            </a:r>
            <a:r>
              <a:rPr lang="en-US" altLang="zh-TW" b="1" dirty="0" smtClean="0">
                <a:solidFill>
                  <a:schemeClr val="bg1"/>
                </a:solidFill>
              </a:rPr>
              <a:t>Result-Report &amp; Settings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2757083"/>
            <a:ext cx="7878274" cy="33056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6062719"/>
            <a:ext cx="788780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3E97CF4B-999F-447D-BEE8-13AF37E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0392"/>
            <a:ext cx="10972800" cy="125272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Test </a:t>
            </a:r>
            <a:r>
              <a:rPr lang="en-US" altLang="zh-TW" b="1" dirty="0" smtClean="0">
                <a:solidFill>
                  <a:schemeClr val="bg1"/>
                </a:solidFill>
              </a:rPr>
              <a:t>Result-Transaction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1487978"/>
            <a:ext cx="7430245" cy="53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FT-46/53 Filter</a:t>
            </a:r>
            <a:r>
              <a:rPr kumimoji="1"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交易明細地點</a:t>
            </a:r>
            <a:r>
              <a:rPr kumimoji="1"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無效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4" name="圖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5" y="1761895"/>
            <a:ext cx="272415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圖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24" y="1761895"/>
            <a:ext cx="2717800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5295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6380" y="3888431"/>
            <a:ext cx="5492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推測原因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Filter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選項未填入對應的值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03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b="1" dirty="0">
                <a:solidFill>
                  <a:schemeClr val="bg1"/>
                </a:solidFill>
                <a:latin typeface="標楷體" panose="03000509000000000000" pitchFamily="65" charset="-120"/>
                <a:cs typeface="Times New Roman" pitchFamily="18" charset="0"/>
              </a:rPr>
              <a:t>FT-58 </a:t>
            </a:r>
            <a:r>
              <a:rPr kumimoji="1" lang="zh-TW" altLang="zh-TW" sz="4000" b="1" dirty="0">
                <a:solidFill>
                  <a:schemeClr val="bg1"/>
                </a:solidFill>
                <a:latin typeface="標楷體" panose="03000509000000000000" pitchFamily="65" charset="-120"/>
                <a:cs typeface="Times New Roman" pitchFamily="18" charset="0"/>
              </a:rPr>
              <a:t>以分類產生報表必須點兩次才能產生明細</a:t>
            </a:r>
            <a:endParaRPr kumimoji="1" lang="zh-TW" altLang="en-US" sz="4000" b="1" dirty="0">
              <a:solidFill>
                <a:schemeClr val="bg1"/>
              </a:solidFill>
              <a:latin typeface="標楷體" panose="03000509000000000000" pitchFamily="65" charset="-120"/>
              <a:cs typeface="Times New Roman" pitchFamily="18" charset="0"/>
            </a:endParaRPr>
          </a:p>
        </p:txBody>
      </p:sp>
      <p:pic>
        <p:nvPicPr>
          <p:cNvPr id="10" name="圖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7247"/>
            <a:ext cx="2190750" cy="3769360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89" y="1897247"/>
            <a:ext cx="2187575" cy="3743325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03" y="1800660"/>
            <a:ext cx="2276475" cy="38842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68717" y="287500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推測原因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跳轉頁面功能設計不當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7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A19A996F-455A-4B61-B8FE-108E609AF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073" y="2357943"/>
            <a:ext cx="4817654" cy="355688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Test Coverage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7BC6DB4-3562-4DE1-9C83-A1F431926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298" y="2380402"/>
            <a:ext cx="6116102" cy="3556882"/>
          </a:xfrm>
          <a:prstGeom prst="rect">
            <a:avLst/>
          </a:prstGeom>
        </p:spPr>
      </p:pic>
      <p:sp>
        <p:nvSpPr>
          <p:cNvPr id="6" name="標題 2"/>
          <p:cNvSpPr txBox="1">
            <a:spLocks/>
          </p:cNvSpPr>
          <p:nvPr/>
        </p:nvSpPr>
        <p:spPr>
          <a:xfrm>
            <a:off x="529244" y="5694495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dirty="0" smtClean="0">
                <a:solidFill>
                  <a:schemeClr val="tx1"/>
                </a:solidFill>
              </a:rPr>
              <a:t>以上為部分的狀態圖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95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03D7F62-3F1E-2345-A26B-163C29B3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利用台北科技大學劉建宏老師實驗室中的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ACE(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https://github.com/ntutsesdt/ACE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工具產生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，並利用我們測試腳本所涵蓋的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，來計算出測試案例整體的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Coverage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產生出的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469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測試未觸及的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測試所觸及的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295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Coverage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295/469=0.628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，大約為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63%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kumimoji="1" lang="zh-TW" altLang="en-US" dirty="0">
              <a:latin typeface="+mj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CAA4AA8-8150-FA4E-87A6-DAE4489A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Test Coverage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8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BD4D924-FC26-154C-AE32-CE68AC28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1" y="2675467"/>
            <a:ext cx="11884429" cy="3450696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/>
              <a:t>利用台北科技大學劉建宏老師實驗室中的</a:t>
            </a:r>
            <a:r>
              <a:rPr kumimoji="1" lang="en" altLang="zh-TW" dirty="0"/>
              <a:t>ACE(https://github.com/ntutsesdt/ACE)</a:t>
            </a:r>
            <a:r>
              <a:rPr kumimoji="1" lang="zh-TW" altLang="en-US" dirty="0"/>
              <a:t>工具產生</a:t>
            </a:r>
            <a:r>
              <a:rPr kumimoji="1" lang="en" altLang="zh-TW" dirty="0"/>
              <a:t>App</a:t>
            </a:r>
            <a:r>
              <a:rPr kumimoji="1" lang="zh-TW" altLang="en-US" dirty="0"/>
              <a:t>所有的</a:t>
            </a:r>
            <a:r>
              <a:rPr kumimoji="1" lang="en" altLang="zh-TW" dirty="0"/>
              <a:t>Node</a:t>
            </a:r>
            <a:r>
              <a:rPr kumimoji="1" lang="zh-TW" altLang="en" dirty="0"/>
              <a:t>，</a:t>
            </a:r>
            <a:r>
              <a:rPr kumimoji="1" lang="zh-TW" altLang="en-US" dirty="0"/>
              <a:t>並利用我們測試腳本所涵蓋的</a:t>
            </a:r>
            <a:r>
              <a:rPr kumimoji="1" lang="en" altLang="zh-TW" dirty="0"/>
              <a:t>Node</a:t>
            </a:r>
            <a:r>
              <a:rPr kumimoji="1" lang="zh-TW" altLang="en" dirty="0"/>
              <a:t>，</a:t>
            </a:r>
            <a:r>
              <a:rPr kumimoji="1" lang="zh-TW" altLang="en-US" dirty="0"/>
              <a:t>來計算出測試案例整體的</a:t>
            </a:r>
            <a:r>
              <a:rPr kumimoji="1" lang="en" altLang="zh-TW" dirty="0"/>
              <a:t>Node Coverage</a:t>
            </a:r>
            <a:r>
              <a:rPr kumimoji="1" lang="zh-TW" altLang="en" dirty="0"/>
              <a:t>。</a:t>
            </a:r>
            <a:endParaRPr kumimoji="1" lang="en-US" altLang="zh-TW" dirty="0"/>
          </a:p>
          <a:p>
            <a:endParaRPr kumimoji="1" lang="zh-TW" altLang="en" dirty="0"/>
          </a:p>
          <a:p>
            <a:r>
              <a:rPr kumimoji="1" lang="zh-TW" altLang="en-US" dirty="0"/>
              <a:t>全部的測試腳本</a:t>
            </a:r>
            <a:r>
              <a:rPr kumimoji="1" lang="en-US" altLang="zh-TW" dirty="0"/>
              <a:t>(68</a:t>
            </a:r>
            <a:r>
              <a:rPr kumimoji="1" lang="zh-TW" altLang="en-US" dirty="0"/>
              <a:t>個</a:t>
            </a:r>
            <a:r>
              <a:rPr kumimoji="1" lang="en-US" altLang="zh-TW" dirty="0"/>
              <a:t>)</a:t>
            </a:r>
            <a:r>
              <a:rPr kumimoji="1" lang="zh-TW" altLang="en-US" dirty="0"/>
              <a:t>，含有</a:t>
            </a:r>
            <a:r>
              <a:rPr kumimoji="1" lang="en-US" altLang="zh-TW" dirty="0"/>
              <a:t>3</a:t>
            </a:r>
            <a:r>
              <a:rPr kumimoji="1" lang="zh-TW" altLang="en-US" dirty="0"/>
              <a:t>個</a:t>
            </a:r>
            <a:r>
              <a:rPr kumimoji="1" lang="en" altLang="zh-TW" dirty="0"/>
              <a:t>Fail</a:t>
            </a:r>
            <a:r>
              <a:rPr kumimoji="1" lang="zh-TW" altLang="en-US" dirty="0"/>
              <a:t>的測試腳本，錯誤率大約為</a:t>
            </a:r>
            <a:r>
              <a:rPr kumimoji="1" lang="en-US" altLang="zh-TW" dirty="0"/>
              <a:t>4%</a:t>
            </a:r>
            <a:r>
              <a:rPr kumimoji="1" lang="zh-TW" altLang="en-US" dirty="0"/>
              <a:t>，因此通過率有達到我們一開始所決定的測試標準</a:t>
            </a:r>
            <a:r>
              <a:rPr kumimoji="1" lang="en-US" altLang="zh-TW" dirty="0"/>
              <a:t>(</a:t>
            </a:r>
            <a:r>
              <a:rPr kumimoji="1" lang="zh-TW" altLang="en-US" dirty="0"/>
              <a:t>通過率大於</a:t>
            </a:r>
            <a:r>
              <a:rPr kumimoji="1" lang="en-US" altLang="zh-TW" dirty="0"/>
              <a:t>80%)</a:t>
            </a:r>
            <a:r>
              <a:rPr kumimoji="1" lang="zh-TW" altLang="en-US" dirty="0"/>
              <a:t>，本次測視為通過。</a:t>
            </a:r>
            <a:endParaRPr kumimoji="1" lang="en-US" altLang="zh-TW" dirty="0"/>
          </a:p>
          <a:p>
            <a:endParaRPr kumimoji="1" lang="zh-TW" altLang="en-US" dirty="0"/>
          </a:p>
          <a:p>
            <a:r>
              <a:rPr kumimoji="1" lang="zh-TW" altLang="en-US" dirty="0"/>
              <a:t>但我們對於部分使用者的操作情境，並沒有完整的測試案例，導致我們</a:t>
            </a:r>
            <a:r>
              <a:rPr kumimoji="1" lang="en" altLang="zh-TW" dirty="0"/>
              <a:t>Node Coverage</a:t>
            </a:r>
            <a:r>
              <a:rPr kumimoji="1" lang="zh-TW" altLang="en-US" dirty="0"/>
              <a:t>沒有很高，是我們未來可以改進的地方。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AF1E0DA-3C54-524C-BC28-0BB89212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Pass/Fail recommendation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1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D2CE9CDF-20B0-0344-86C6-9B038C51E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350690"/>
              </p:ext>
            </p:extLst>
          </p:nvPr>
        </p:nvGraphicFramePr>
        <p:xfrm>
          <a:off x="1103586" y="1492470"/>
          <a:ext cx="9259617" cy="4456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6167">
                  <a:extLst>
                    <a:ext uri="{9D8B030D-6E8A-4147-A177-3AD203B41FA5}">
                      <a16:colId xmlns:a16="http://schemas.microsoft.com/office/drawing/2014/main" xmlns="" val="1653492188"/>
                    </a:ext>
                  </a:extLst>
                </a:gridCol>
                <a:gridCol w="3086167">
                  <a:extLst>
                    <a:ext uri="{9D8B030D-6E8A-4147-A177-3AD203B41FA5}">
                      <a16:colId xmlns:a16="http://schemas.microsoft.com/office/drawing/2014/main" xmlns="" val="3294711538"/>
                    </a:ext>
                  </a:extLst>
                </a:gridCol>
                <a:gridCol w="3087283">
                  <a:extLst>
                    <a:ext uri="{9D8B030D-6E8A-4147-A177-3AD203B41FA5}">
                      <a16:colId xmlns:a16="http://schemas.microsoft.com/office/drawing/2014/main" xmlns="" val="3245026058"/>
                    </a:ext>
                  </a:extLst>
                </a:gridCol>
              </a:tblGrid>
              <a:tr h="342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Team Member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Contributions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Time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79123878"/>
                  </a:ext>
                </a:extLst>
              </a:tr>
              <a:tr h="10283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108598014</a:t>
                      </a:r>
                      <a:r>
                        <a:rPr lang="zh-TW" sz="1600" kern="100" dirty="0">
                          <a:effectLst/>
                        </a:rPr>
                        <a:t>吳俊青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設計測試案例、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撰寫測試腳本、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撰寫文件、撰寫</a:t>
                      </a:r>
                      <a:r>
                        <a:rPr lang="en-US" sz="1600" kern="100">
                          <a:effectLst/>
                        </a:rPr>
                        <a:t>PPT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70hr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46114499"/>
                  </a:ext>
                </a:extLst>
              </a:tr>
              <a:tr h="10283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108598051</a:t>
                      </a:r>
                      <a:r>
                        <a:rPr lang="zh-TW" sz="1600" kern="100" dirty="0">
                          <a:effectLst/>
                        </a:rPr>
                        <a:t>林稟宸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設計測試案例、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撰寫測試腳本、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撰寫文件、撰寫</a:t>
                      </a:r>
                      <a:r>
                        <a:rPr lang="en-US" sz="1600" kern="100" dirty="0">
                          <a:effectLst/>
                        </a:rPr>
                        <a:t>PPT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70hr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50911233"/>
                  </a:ext>
                </a:extLst>
              </a:tr>
              <a:tr h="10283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108598059</a:t>
                      </a:r>
                      <a:r>
                        <a:rPr lang="zh-TW" sz="1600" kern="100">
                          <a:effectLst/>
                        </a:rPr>
                        <a:t>朱科霖 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設計測試案例、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撰寫測試腳本、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撰寫文件、撰寫</a:t>
                      </a:r>
                      <a:r>
                        <a:rPr lang="en-US" sz="1600" kern="100" dirty="0">
                          <a:effectLst/>
                        </a:rPr>
                        <a:t>PPT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70hr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76983339"/>
                  </a:ext>
                </a:extLst>
              </a:tr>
              <a:tr h="10283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108598002</a:t>
                      </a:r>
                      <a:r>
                        <a:rPr lang="zh-TW" sz="1600" kern="100">
                          <a:effectLst/>
                        </a:rPr>
                        <a:t>謝仰萱 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設計測試案例、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撰寫測試腳本、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撰寫文件、撰寫</a:t>
                      </a:r>
                      <a:r>
                        <a:rPr lang="en-US" sz="1600" kern="100" dirty="0">
                          <a:effectLst/>
                        </a:rPr>
                        <a:t>PPT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70hr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7899274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0DD2D9-F4AF-7149-ACD9-1A3454BF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Team Member Contributions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3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C9B2A3E-5618-974F-A0F1-0EC9211F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7F7F7F"/>
              </a:buClr>
              <a:buSzPts val="2400"/>
            </a:pPr>
            <a:r>
              <a:rPr lang="en-US" altLang="zh-TW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Financisto</a:t>
            </a:r>
            <a:r>
              <a:rPr lang="en-US" altLang="zh-TW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- Personal Finance Tracker</a:t>
            </a:r>
            <a:r>
              <a:rPr lang="zh-TW" alt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是一個記帳工具，我們藉由撰寫自動化測試，檢驗</a:t>
            </a:r>
            <a:r>
              <a:rPr lang="en-US" altLang="zh-TW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</a:t>
            </a:r>
            <a:r>
              <a:rPr lang="zh-TW" alt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的主要功能，並且產生測試報表，藉此評估</a:t>
            </a:r>
            <a:r>
              <a:rPr lang="en-US" altLang="zh-TW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</a:t>
            </a:r>
            <a:r>
              <a:rPr lang="zh-TW" alt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是否正常運作。</a:t>
            </a:r>
          </a:p>
          <a:p>
            <a:pPr marL="342900" lvl="0" indent="-190500">
              <a:spcBef>
                <a:spcPts val="480"/>
              </a:spcBef>
              <a:buClr>
                <a:srgbClr val="7F7F7F"/>
              </a:buClr>
              <a:buSzPts val="2400"/>
              <a:buNone/>
            </a:pPr>
            <a:endParaRPr lang="zh-TW" alt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>
              <a:spcBef>
                <a:spcPts val="480"/>
              </a:spcBef>
              <a:buClr>
                <a:srgbClr val="7F7F7F"/>
              </a:buClr>
              <a:buSzPts val="2400"/>
            </a:pPr>
            <a:r>
              <a:rPr lang="en-US" altLang="zh-TW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Android application on Google Play Store: </a:t>
            </a:r>
            <a:br>
              <a:rPr lang="en-US" altLang="zh-TW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altLang="zh-TW" u="sng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2"/>
              </a:rPr>
              <a:t>Financisto - Personal Finance Tracker</a:t>
            </a:r>
            <a:endParaRPr lang="en-US" altLang="zh-TW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190500">
              <a:spcBef>
                <a:spcPts val="480"/>
              </a:spcBef>
              <a:buClr>
                <a:srgbClr val="7F7F7F"/>
              </a:buClr>
              <a:buSzPts val="2400"/>
              <a:buNone/>
            </a:pPr>
            <a:endParaRPr lang="en-US" altLang="zh-TW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>
              <a:spcBef>
                <a:spcPts val="480"/>
              </a:spcBef>
              <a:buClr>
                <a:srgbClr val="7F7F7F"/>
              </a:buClr>
              <a:buSzPts val="2400"/>
            </a:pPr>
            <a:r>
              <a:rPr lang="en-US" altLang="zh-TW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Open source: https://</a:t>
            </a:r>
            <a:r>
              <a:rPr lang="en-US" altLang="zh-TW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github.com</a:t>
            </a:r>
            <a:r>
              <a:rPr lang="en-US" altLang="zh-TW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</a:t>
            </a:r>
            <a:r>
              <a:rPr lang="en-US" altLang="zh-TW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dsolonenko</a:t>
            </a:r>
            <a:r>
              <a:rPr lang="en-US" altLang="zh-TW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</a:t>
            </a:r>
            <a:r>
              <a:rPr lang="en-US" altLang="zh-TW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financisto</a:t>
            </a:r>
            <a:endParaRPr lang="en-US" altLang="zh-TW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45083E-E5A6-0643-8FF2-9F8956BA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6269"/>
            <a:ext cx="10972800" cy="125272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Financisto</a:t>
            </a:r>
            <a:r>
              <a:rPr lang="en-US" altLang="zh-TW" dirty="0"/>
              <a:t> - Personal Finance Tracker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55F7A3B-9ABC-404B-A410-AF323A8E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所有測試必須有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，並且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的部分以優先度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(1~5 </a:t>
            </a: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數字小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為優先度高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為基準，一旦有優先度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)2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fail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整體測試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將直接視為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功能：帳戶、交易明細、預算等功能需全部通過</a:t>
            </a: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測試案例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和計算相關功能：測試不同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boundary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，確保功能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顯示相關功能：確認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都走過就代表該功能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0DEEAF-A13C-334A-AD24-CE792EA9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Test </a:t>
            </a:r>
            <a:r>
              <a:rPr lang="en-US" altLang="zh-TW" b="1" dirty="0"/>
              <a:t>C</a:t>
            </a:r>
            <a:r>
              <a:rPr lang="en" altLang="zh-TW" b="1" dirty="0" err="1"/>
              <a:t>riteria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8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018C314-9FBE-714D-AF7C-6B6EE42C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我們模擬使用者在正常使用環境下的操作來作為我們撰寫</a:t>
            </a:r>
            <a:r>
              <a:rPr lang="en-US" altLang="zh-TW" dirty="0"/>
              <a:t>test cases</a:t>
            </a:r>
            <a:r>
              <a:rPr lang="zh-TW" altLang="zh-TW" dirty="0"/>
              <a:t>的依據，同時必須驗證</a:t>
            </a:r>
            <a:r>
              <a:rPr lang="en-US" altLang="zh-TW" dirty="0"/>
              <a:t>App</a:t>
            </a:r>
            <a:r>
              <a:rPr lang="zh-TW" altLang="zh-TW" dirty="0"/>
              <a:t>畫面上的輸出有符合使用者的預期。</a:t>
            </a:r>
          </a:p>
          <a:p>
            <a:r>
              <a:rPr lang="zh-TW" altLang="zh-TW" dirty="0"/>
              <a:t>利用上述的原則，以新增交易明細為例，我們繪製出我們所要測試功能的狀態圖，並藉由狀態圖來產生我們所需要的測試案例。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BA671C2-6E6C-8C4E-A0A4-ED385E1C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zh-TW" b="1" dirty="0"/>
              <a:t>Methods used to design the test cases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9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018C314-9FBE-714D-AF7C-6B6EE42C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03" y="3322278"/>
            <a:ext cx="10515600" cy="40811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圖為新增交易明細步驟的狀態圖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有了狀態圖後，我們就會利用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Basis Path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的方法去產生出我們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相對應的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測試案例。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BA671C2-6E6C-8C4E-A0A4-ED385E1C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zh-TW" b="1" dirty="0"/>
              <a:t>Methods used to design the test cases</a:t>
            </a:r>
            <a:endParaRPr kumimoji="1" lang="zh-TW" altLang="en-US" dirty="0"/>
          </a:p>
        </p:txBody>
      </p:sp>
      <p:pic>
        <p:nvPicPr>
          <p:cNvPr id="7" name="圖片 6" descr="graph coverage_createTransaction 2">
            <a:extLst>
              <a:ext uri="{FF2B5EF4-FFF2-40B4-BE49-F238E27FC236}">
                <a16:creationId xmlns:a16="http://schemas.microsoft.com/office/drawing/2014/main" xmlns="" id="{68FBEC04-83FA-5144-9E8C-197EF1070F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85" y="1591056"/>
            <a:ext cx="3895267" cy="4820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8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A1DA0A9A-F924-7345-8C49-26D1E4341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846679"/>
              </p:ext>
            </p:extLst>
          </p:nvPr>
        </p:nvGraphicFramePr>
        <p:xfrm>
          <a:off x="956442" y="1387367"/>
          <a:ext cx="9427781" cy="5105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7480">
                  <a:extLst>
                    <a:ext uri="{9D8B030D-6E8A-4147-A177-3AD203B41FA5}">
                      <a16:colId xmlns:a16="http://schemas.microsoft.com/office/drawing/2014/main" xmlns="" val="314038675"/>
                    </a:ext>
                  </a:extLst>
                </a:gridCol>
                <a:gridCol w="1766767">
                  <a:extLst>
                    <a:ext uri="{9D8B030D-6E8A-4147-A177-3AD203B41FA5}">
                      <a16:colId xmlns:a16="http://schemas.microsoft.com/office/drawing/2014/main" xmlns="" val="2136959558"/>
                    </a:ext>
                  </a:extLst>
                </a:gridCol>
                <a:gridCol w="4481967">
                  <a:extLst>
                    <a:ext uri="{9D8B030D-6E8A-4147-A177-3AD203B41FA5}">
                      <a16:colId xmlns:a16="http://schemas.microsoft.com/office/drawing/2014/main" xmlns="" val="2649939360"/>
                    </a:ext>
                  </a:extLst>
                </a:gridCol>
                <a:gridCol w="1061567">
                  <a:extLst>
                    <a:ext uri="{9D8B030D-6E8A-4147-A177-3AD203B41FA5}">
                      <a16:colId xmlns:a16="http://schemas.microsoft.com/office/drawing/2014/main" xmlns="" val="141790031"/>
                    </a:ext>
                  </a:extLst>
                </a:gridCol>
              </a:tblGrid>
              <a:tr h="251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Test Case ID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Feature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優先度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3883023752"/>
                  </a:ext>
                </a:extLst>
              </a:tr>
              <a:tr h="373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FT-01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新增帳戶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輸入完整帳戶資料並建立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2623835699"/>
                  </a:ext>
                </a:extLst>
              </a:tr>
              <a:tr h="373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FT-02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新增帳戶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只輸入必要帳戶資料並建立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4120988287"/>
                  </a:ext>
                </a:extLst>
              </a:tr>
              <a:tr h="373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FT-03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新增帳戶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未輸入必要帳戶資料並建立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627105436"/>
                  </a:ext>
                </a:extLst>
              </a:tr>
              <a:tr h="373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FT-04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修改帳戶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修改帳戶名稱並儲存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1487388055"/>
                  </a:ext>
                </a:extLst>
              </a:tr>
              <a:tr h="373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FT-05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修改帳戶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修改帳戶使用貨幣並儲存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426262794"/>
                  </a:ext>
                </a:extLst>
              </a:tr>
              <a:tr h="251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FT-06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刪除帳戶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刪除帳戶資料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4080563028"/>
                  </a:ext>
                </a:extLst>
              </a:tr>
              <a:tr h="496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FT-07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新增交易明細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輸入完整交易明細資料並建立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508291362"/>
                  </a:ext>
                </a:extLst>
              </a:tr>
              <a:tr h="496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FT-08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只輸入必要交易明細資料並建立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951953987"/>
                  </a:ext>
                </a:extLst>
              </a:tr>
              <a:tr h="496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FT-09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未輸入必要交易明細資料並建立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839167966"/>
                  </a:ext>
                </a:extLst>
              </a:tr>
              <a:tr h="496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FT-10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只修改交易明細受款人並儲存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1973381493"/>
                  </a:ext>
                </a:extLst>
              </a:tr>
              <a:tr h="373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FT-11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只修改交易明細分類並儲存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1769938055"/>
                  </a:ext>
                </a:extLst>
              </a:tr>
              <a:tr h="373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FT-12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只修改交易明細金額並儲存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751" marR="9751" marT="0" marB="0" anchor="ctr"/>
                </a:tc>
                <a:extLst>
                  <a:ext uri="{0D108BD9-81ED-4DB2-BD59-A6C34878D82A}">
                    <a16:rowId xmlns:a16="http://schemas.microsoft.com/office/drawing/2014/main" xmlns="" val="2167715211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2AFB2F-8CD6-8E42-BCC6-23C13BF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Test Cases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4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xmlns="" id="{53B39355-DC6D-F64F-A18D-8D991DB5C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399695"/>
              </p:ext>
            </p:extLst>
          </p:nvPr>
        </p:nvGraphicFramePr>
        <p:xfrm>
          <a:off x="914400" y="1271752"/>
          <a:ext cx="9942786" cy="5221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3151">
                  <a:extLst>
                    <a:ext uri="{9D8B030D-6E8A-4147-A177-3AD203B41FA5}">
                      <a16:colId xmlns:a16="http://schemas.microsoft.com/office/drawing/2014/main" xmlns="" val="515223023"/>
                    </a:ext>
                  </a:extLst>
                </a:gridCol>
                <a:gridCol w="1863279">
                  <a:extLst>
                    <a:ext uri="{9D8B030D-6E8A-4147-A177-3AD203B41FA5}">
                      <a16:colId xmlns:a16="http://schemas.microsoft.com/office/drawing/2014/main" xmlns="" val="3553743794"/>
                    </a:ext>
                  </a:extLst>
                </a:gridCol>
                <a:gridCol w="4726799">
                  <a:extLst>
                    <a:ext uri="{9D8B030D-6E8A-4147-A177-3AD203B41FA5}">
                      <a16:colId xmlns:a16="http://schemas.microsoft.com/office/drawing/2014/main" xmlns="" val="3529710396"/>
                    </a:ext>
                  </a:extLst>
                </a:gridCol>
                <a:gridCol w="1119557">
                  <a:extLst>
                    <a:ext uri="{9D8B030D-6E8A-4147-A177-3AD203B41FA5}">
                      <a16:colId xmlns:a16="http://schemas.microsoft.com/office/drawing/2014/main" xmlns="" val="266397441"/>
                    </a:ext>
                  </a:extLst>
                </a:gridCol>
              </a:tblGrid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FT-13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只修改交易明細地點並儲存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744513139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FT-14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只修改交易明細備註並儲存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2136937948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FT-15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修改交易明細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只修改交易明細專案並儲存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668203124"/>
                  </a:ext>
                </a:extLst>
              </a:tr>
              <a:tr h="483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FT-16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修改交易明細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只修改交易明細附加照片並儲存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2673899976"/>
                  </a:ext>
                </a:extLst>
              </a:tr>
              <a:tr h="483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FT-17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修改交易明細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只修改交易明細信用卡付款並儲存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4093079730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FT-18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刪除交易明細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刪除交易明細資料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1305748998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FT-19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輸入完整預算資料並建立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2869862044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FT-20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只輸入必要預算資料並建立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3438320833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FT-21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新增預算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未輸入必要預算資料並建立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1832802488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FT-22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修改預算名稱並儲存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2515219530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FT-23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修改預算帳戶並儲存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1335476605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FT-24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修改預算分類並儲存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94262957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FT-25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修改預算專案並儲存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205858028"/>
                  </a:ext>
                </a:extLst>
              </a:tr>
              <a:tr h="36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FT-26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修改預算包括子分類並儲存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93" marR="9293" marT="0" marB="0" anchor="ctr"/>
                </a:tc>
                <a:extLst>
                  <a:ext uri="{0D108BD9-81ED-4DB2-BD59-A6C34878D82A}">
                    <a16:rowId xmlns:a16="http://schemas.microsoft.com/office/drawing/2014/main" xmlns="" val="1725460565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2AFB2F-8CD6-8E42-BCC6-23C13BF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Test Cases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4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xmlns="" id="{75D428D7-1D4F-F04A-81BF-8FDA5F24D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32212"/>
              </p:ext>
            </p:extLst>
          </p:nvPr>
        </p:nvGraphicFramePr>
        <p:xfrm>
          <a:off x="838202" y="1240222"/>
          <a:ext cx="10134599" cy="5160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231">
                  <a:extLst>
                    <a:ext uri="{9D8B030D-6E8A-4147-A177-3AD203B41FA5}">
                      <a16:colId xmlns:a16="http://schemas.microsoft.com/office/drawing/2014/main" xmlns="" val="746511825"/>
                    </a:ext>
                  </a:extLst>
                </a:gridCol>
                <a:gridCol w="1899224">
                  <a:extLst>
                    <a:ext uri="{9D8B030D-6E8A-4147-A177-3AD203B41FA5}">
                      <a16:colId xmlns:a16="http://schemas.microsoft.com/office/drawing/2014/main" xmlns="" val="2163796760"/>
                    </a:ext>
                  </a:extLst>
                </a:gridCol>
                <a:gridCol w="4817988">
                  <a:extLst>
                    <a:ext uri="{9D8B030D-6E8A-4147-A177-3AD203B41FA5}">
                      <a16:colId xmlns:a16="http://schemas.microsoft.com/office/drawing/2014/main" xmlns="" val="941590472"/>
                    </a:ext>
                  </a:extLst>
                </a:gridCol>
                <a:gridCol w="1141156">
                  <a:extLst>
                    <a:ext uri="{9D8B030D-6E8A-4147-A177-3AD203B41FA5}">
                      <a16:colId xmlns:a16="http://schemas.microsoft.com/office/drawing/2014/main" xmlns="" val="3255010016"/>
                    </a:ext>
                  </a:extLst>
                </a:gridCol>
              </a:tblGrid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FT-27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修改預算擇一限制並儲存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173745605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FT-28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修改預算包含增額並儲存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428904749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FT-29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修改預算儲蓄並儲存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3859497632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FT-30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修改預算金額並儲存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3098847448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FT-31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修改預算期間循環並儲存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3281278104"/>
                  </a:ext>
                </a:extLst>
              </a:tr>
              <a:tr h="241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FT-32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刪除預算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刪除預算資料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49983381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FT-33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新增貨幣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輸入貨幣資料並建立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10216178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FT-34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修改貨幣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修改貨幣</a:t>
                      </a:r>
                      <a:r>
                        <a:rPr lang="en-US" sz="1400" kern="100">
                          <a:effectLst/>
                        </a:rPr>
                        <a:t>TWD</a:t>
                      </a:r>
                      <a:r>
                        <a:rPr lang="zh-TW" sz="1400" kern="100">
                          <a:effectLst/>
                        </a:rPr>
                        <a:t>資料並儲存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86017306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FT-35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修改貨幣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修改貨幣</a:t>
                      </a:r>
                      <a:r>
                        <a:rPr lang="en-US" sz="1400" kern="100">
                          <a:effectLst/>
                        </a:rPr>
                        <a:t>EUR</a:t>
                      </a:r>
                      <a:r>
                        <a:rPr lang="zh-TW" sz="1400" kern="100">
                          <a:effectLst/>
                        </a:rPr>
                        <a:t>資料並儲存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2787235314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FT-36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修改貨幣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修改貨幣</a:t>
                      </a:r>
                      <a:r>
                        <a:rPr lang="en-US" sz="1400" kern="100">
                          <a:effectLst/>
                        </a:rPr>
                        <a:t>CNY</a:t>
                      </a:r>
                      <a:r>
                        <a:rPr lang="zh-TW" sz="1400" kern="100">
                          <a:effectLst/>
                        </a:rPr>
                        <a:t>資料並儲存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1214681752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FT-37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修改貨幣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修改貨幣</a:t>
                      </a:r>
                      <a:r>
                        <a:rPr lang="en-US" sz="1400" kern="100">
                          <a:effectLst/>
                        </a:rPr>
                        <a:t>JPY</a:t>
                      </a:r>
                      <a:r>
                        <a:rPr lang="zh-TW" sz="1400" kern="100">
                          <a:effectLst/>
                        </a:rPr>
                        <a:t>資料並儲存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219410744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FT-38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修改貨幣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修改貨幣</a:t>
                      </a:r>
                      <a:r>
                        <a:rPr lang="en-US" sz="1400" kern="100" dirty="0">
                          <a:effectLst/>
                        </a:rPr>
                        <a:t>USD</a:t>
                      </a:r>
                      <a:r>
                        <a:rPr lang="zh-TW" sz="1400" kern="100" dirty="0">
                          <a:effectLst/>
                        </a:rPr>
                        <a:t>資料並儲存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4275842714"/>
                  </a:ext>
                </a:extLst>
              </a:tr>
              <a:tr h="241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FT-39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刪除貨幣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刪除貨幣資料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3234147031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FT-40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帳戶移轉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輸入完整移轉資料並儲存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1162614138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FT-41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帳戶移轉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只輸入目標帳戶並儲存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283" marR="9283" marT="0" marB="0" anchor="ctr"/>
                </a:tc>
                <a:extLst>
                  <a:ext uri="{0D108BD9-81ED-4DB2-BD59-A6C34878D82A}">
                    <a16:rowId xmlns:a16="http://schemas.microsoft.com/office/drawing/2014/main" xmlns="" val="311790589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2AFB2F-8CD6-8E42-BCC6-23C13BF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Test Cases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0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波形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1468</Words>
  <Application>Microsoft Office PowerPoint</Application>
  <PresentationFormat>自訂</PresentationFormat>
  <Paragraphs>384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波形</vt:lpstr>
      <vt:lpstr>Final Test Presentation</vt:lpstr>
      <vt:lpstr>Outline</vt:lpstr>
      <vt:lpstr>Financisto - Personal Finance Tracker</vt:lpstr>
      <vt:lpstr>Test Criteria</vt:lpstr>
      <vt:lpstr>Methods used to design the test cases</vt:lpstr>
      <vt:lpstr>Methods used to design the test cases</vt:lpstr>
      <vt:lpstr>Test Cases</vt:lpstr>
      <vt:lpstr>Test Cases</vt:lpstr>
      <vt:lpstr>Test Cases</vt:lpstr>
      <vt:lpstr>Test Cases</vt:lpstr>
      <vt:lpstr>Test Cases</vt:lpstr>
      <vt:lpstr>Test Tools</vt:lpstr>
      <vt:lpstr>PowerPoint 簡報</vt:lpstr>
      <vt:lpstr>Test Scripts of Sample test case 1</vt:lpstr>
      <vt:lpstr>Test Scripts of Sample test case 2</vt:lpstr>
      <vt:lpstr>Test Scripts of Sample test case 3</vt:lpstr>
      <vt:lpstr>Live Demo</vt:lpstr>
      <vt:lpstr>Live Demo</vt:lpstr>
      <vt:lpstr>Test Result-Budget </vt:lpstr>
      <vt:lpstr>Test Result-Currency</vt:lpstr>
      <vt:lpstr>Test Result-Report &amp; Settings</vt:lpstr>
      <vt:lpstr>Test Result-Transaction</vt:lpstr>
      <vt:lpstr>FT-46/53 Filter交易明細地點無效</vt:lpstr>
      <vt:lpstr>FT-58 以分類產生報表必須點兩次才能產生明細</vt:lpstr>
      <vt:lpstr>Test Coverage</vt:lpstr>
      <vt:lpstr>Test Coverage</vt:lpstr>
      <vt:lpstr>Pass/Fail recommendation </vt:lpstr>
      <vt:lpstr>Team Member Contributions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Test Plan</dc:title>
  <dc:creator>Microsoft Office User</dc:creator>
  <cp:lastModifiedBy>1104108129@gm.kuas.edu.tw</cp:lastModifiedBy>
  <cp:revision>72</cp:revision>
  <dcterms:created xsi:type="dcterms:W3CDTF">2020-06-22T10:57:34Z</dcterms:created>
  <dcterms:modified xsi:type="dcterms:W3CDTF">2020-07-01T02:49:36Z</dcterms:modified>
</cp:coreProperties>
</file>