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1" r:id="rId1"/>
  </p:sldMasterIdLst>
  <p:notesMasterIdLst>
    <p:notesMasterId r:id="rId35"/>
  </p:notesMasterIdLst>
  <p:handoutMasterIdLst>
    <p:handoutMasterId r:id="rId36"/>
  </p:handoutMasterIdLst>
  <p:sldIdLst>
    <p:sldId id="318" r:id="rId2"/>
    <p:sldId id="319" r:id="rId3"/>
    <p:sldId id="407" r:id="rId4"/>
    <p:sldId id="347" r:id="rId5"/>
    <p:sldId id="399" r:id="rId6"/>
    <p:sldId id="400" r:id="rId7"/>
    <p:sldId id="397" r:id="rId8"/>
    <p:sldId id="404" r:id="rId9"/>
    <p:sldId id="403" r:id="rId10"/>
    <p:sldId id="405" r:id="rId11"/>
    <p:sldId id="420" r:id="rId12"/>
    <p:sldId id="409" r:id="rId13"/>
    <p:sldId id="413" r:id="rId14"/>
    <p:sldId id="414" r:id="rId15"/>
    <p:sldId id="415" r:id="rId16"/>
    <p:sldId id="416" r:id="rId17"/>
    <p:sldId id="418" r:id="rId18"/>
    <p:sldId id="419" r:id="rId19"/>
    <p:sldId id="421" r:id="rId20"/>
    <p:sldId id="411" r:id="rId21"/>
    <p:sldId id="428" r:id="rId22"/>
    <p:sldId id="429" r:id="rId23"/>
    <p:sldId id="410" r:id="rId24"/>
    <p:sldId id="426" r:id="rId25"/>
    <p:sldId id="427" r:id="rId26"/>
    <p:sldId id="412" r:id="rId27"/>
    <p:sldId id="422" r:id="rId28"/>
    <p:sldId id="423" r:id="rId29"/>
    <p:sldId id="424" r:id="rId30"/>
    <p:sldId id="417" r:id="rId31"/>
    <p:sldId id="408" r:id="rId32"/>
    <p:sldId id="396" r:id="rId33"/>
    <p:sldId id="292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7">
          <p15:clr>
            <a:srgbClr val="A4A3A4"/>
          </p15:clr>
        </p15:guide>
        <p15:guide id="2" pos="21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D" initials="D" lastIdx="2" clrIdx="0"/>
  <p:cmAuthor id="7" name="Administrator" initials="A" lastIdx="5" clrIdx="6"/>
  <p:cmAuthor id="1" name="f w" initials="fw" lastIdx="1" clrIdx="0"/>
  <p:cmAuthor id="8" name="PC10" initials="P" lastIdx="27" clrIdx="7"/>
  <p:cmAuthor id="2" name="Microsoft Office 用户" initials="M" lastIdx="1" clrIdx="0"/>
  <p:cmAuthor id="3" name="作者" initials="作" lastIdx="0" clrIdx="1"/>
  <p:cmAuthor id="4" name="czy" initials="c" lastIdx="1" clrIdx="1"/>
  <p:cmAuthor id="5" name="NTKO" initials="N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797"/>
        <p:guide pos="21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2" d="100"/>
          <a:sy n="132" d="100"/>
        </p:scale>
        <p:origin x="133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5A2C7-DA1A-2849-BEC5-5C24B49499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A1EB4-5247-884B-B8BA-7DC1C9D02B84}">
      <dgm:prSet/>
      <dgm:spPr/>
      <dgm:t>
        <a:bodyPr/>
        <a:lstStyle/>
        <a:p>
          <a:pPr algn="l"/>
          <a:r>
            <a:rPr lang="zh-CN" b="1" i="0"/>
            <a:t>让函数组件也能做类组件的事，有自己的状态，可以处理一些副作用，能获取 </a:t>
          </a:r>
          <a:r>
            <a:rPr lang="en-US" b="1" i="0" dirty="0"/>
            <a:t>ref </a:t>
          </a:r>
          <a:r>
            <a:rPr lang="zh-CN" b="1" i="0"/>
            <a:t>，也能做数据缓存。</a:t>
          </a:r>
          <a:endParaRPr lang="zh-CN"/>
        </a:p>
      </dgm:t>
    </dgm:pt>
    <dgm:pt modelId="{307CDB35-F4F9-1448-AB49-7F8A6B8BC64B}" type="parTrans" cxnId="{D4216A11-7925-744E-904E-AB2E05346E20}">
      <dgm:prSet/>
      <dgm:spPr/>
      <dgm:t>
        <a:bodyPr/>
        <a:lstStyle/>
        <a:p>
          <a:endParaRPr lang="zh-CN" altLang="en-US"/>
        </a:p>
      </dgm:t>
    </dgm:pt>
    <dgm:pt modelId="{A5CDC6D4-41E2-AC4B-BB65-3B92C6D5E9BD}" type="sibTrans" cxnId="{D4216A11-7925-744E-904E-AB2E05346E20}">
      <dgm:prSet/>
      <dgm:spPr/>
      <dgm:t>
        <a:bodyPr/>
        <a:lstStyle/>
        <a:p>
          <a:endParaRPr lang="zh-CN" altLang="en-US"/>
        </a:p>
      </dgm:t>
    </dgm:pt>
    <dgm:pt modelId="{142E0275-2227-8643-844E-275B0AC4CBB5}">
      <dgm:prSet/>
      <dgm:spPr/>
      <dgm:t>
        <a:bodyPr/>
        <a:lstStyle/>
        <a:p>
          <a:pPr algn="l"/>
          <a:r>
            <a:rPr lang="zh-CN" b="1" i="0"/>
            <a:t>解决逻辑复用难的问题。</a:t>
          </a:r>
          <a:endParaRPr lang="zh-CN"/>
        </a:p>
      </dgm:t>
    </dgm:pt>
    <dgm:pt modelId="{EBD85BAE-2A0D-5349-8A6F-0402AC2F519A}" type="parTrans" cxnId="{A0260EAA-2DE5-FE40-8EC4-27CEF57D3F40}">
      <dgm:prSet/>
      <dgm:spPr/>
      <dgm:t>
        <a:bodyPr/>
        <a:lstStyle/>
        <a:p>
          <a:endParaRPr lang="zh-CN" altLang="en-US"/>
        </a:p>
      </dgm:t>
    </dgm:pt>
    <dgm:pt modelId="{568B74C5-9DF0-7745-85EB-85CB8F988121}" type="sibTrans" cxnId="{A0260EAA-2DE5-FE40-8EC4-27CEF57D3F40}">
      <dgm:prSet/>
      <dgm:spPr/>
      <dgm:t>
        <a:bodyPr/>
        <a:lstStyle/>
        <a:p>
          <a:endParaRPr lang="zh-CN" altLang="en-US"/>
        </a:p>
      </dgm:t>
    </dgm:pt>
    <dgm:pt modelId="{DAF2D8BC-9F42-3645-8EC7-D4C15908409B}">
      <dgm:prSet/>
      <dgm:spPr/>
      <dgm:t>
        <a:bodyPr/>
        <a:lstStyle/>
        <a:p>
          <a:pPr algn="l"/>
          <a:r>
            <a:rPr lang="zh-CN" b="1" i="0"/>
            <a:t>放弃面向对象编程，拥抱函数式编程</a:t>
          </a:r>
          <a:endParaRPr lang="zh-CN"/>
        </a:p>
      </dgm:t>
    </dgm:pt>
    <dgm:pt modelId="{F70FBC8B-7034-A442-ACB8-9B0037394A51}" type="parTrans" cxnId="{E70D4EED-21BD-564E-9125-113427349F49}">
      <dgm:prSet/>
      <dgm:spPr/>
      <dgm:t>
        <a:bodyPr/>
        <a:lstStyle/>
        <a:p>
          <a:endParaRPr lang="zh-CN" altLang="en-US"/>
        </a:p>
      </dgm:t>
    </dgm:pt>
    <dgm:pt modelId="{B9C5F7FD-04EC-4546-B49A-D23E349A8081}" type="sibTrans" cxnId="{E70D4EED-21BD-564E-9125-113427349F49}">
      <dgm:prSet/>
      <dgm:spPr/>
      <dgm:t>
        <a:bodyPr/>
        <a:lstStyle/>
        <a:p>
          <a:endParaRPr lang="zh-CN" altLang="en-US"/>
        </a:p>
      </dgm:t>
    </dgm:pt>
    <dgm:pt modelId="{ABC3B51C-996F-D246-AF7C-8596F76278A0}" type="pres">
      <dgm:prSet presAssocID="{8B35A2C7-DA1A-2849-BEC5-5C24B494996D}" presName="Name0" presStyleCnt="0">
        <dgm:presLayoutVars>
          <dgm:dir/>
          <dgm:animLvl val="lvl"/>
          <dgm:resizeHandles val="exact"/>
        </dgm:presLayoutVars>
      </dgm:prSet>
      <dgm:spPr/>
    </dgm:pt>
    <dgm:pt modelId="{C9EC0530-F52A-CE4B-A2E9-2B483ADB4DBC}" type="pres">
      <dgm:prSet presAssocID="{BF3A1EB4-5247-884B-B8BA-7DC1C9D02B84}" presName="linNode" presStyleCnt="0"/>
      <dgm:spPr/>
    </dgm:pt>
    <dgm:pt modelId="{426103C7-03E8-B64E-9AC3-8A3A4B52A6DB}" type="pres">
      <dgm:prSet presAssocID="{BF3A1EB4-5247-884B-B8BA-7DC1C9D02B84}" presName="parentText" presStyleLbl="node1" presStyleIdx="0" presStyleCnt="3" custScaleX="277778" custLinFactNeighborX="-136" custLinFactNeighborY="-165">
        <dgm:presLayoutVars>
          <dgm:chMax val="1"/>
          <dgm:bulletEnabled val="1"/>
        </dgm:presLayoutVars>
      </dgm:prSet>
      <dgm:spPr/>
    </dgm:pt>
    <dgm:pt modelId="{5EF0A618-FE32-D448-9025-F1B2530FB4F2}" type="pres">
      <dgm:prSet presAssocID="{A5CDC6D4-41E2-AC4B-BB65-3B92C6D5E9BD}" presName="sp" presStyleCnt="0"/>
      <dgm:spPr/>
    </dgm:pt>
    <dgm:pt modelId="{BE7ADFC5-A2A2-C643-86EB-03352289711F}" type="pres">
      <dgm:prSet presAssocID="{142E0275-2227-8643-844E-275B0AC4CBB5}" presName="linNode" presStyleCnt="0"/>
      <dgm:spPr/>
    </dgm:pt>
    <dgm:pt modelId="{DAA4A296-C1EA-DF40-B08E-C080D3E11D34}" type="pres">
      <dgm:prSet presAssocID="{142E0275-2227-8643-844E-275B0AC4CBB5}" presName="parentText" presStyleLbl="node1" presStyleIdx="1" presStyleCnt="3" custScaleX="277778">
        <dgm:presLayoutVars>
          <dgm:chMax val="1"/>
          <dgm:bulletEnabled val="1"/>
        </dgm:presLayoutVars>
      </dgm:prSet>
      <dgm:spPr/>
    </dgm:pt>
    <dgm:pt modelId="{28760BCB-8462-C44A-BD82-4FA680AAFAD0}" type="pres">
      <dgm:prSet presAssocID="{568B74C5-9DF0-7745-85EB-85CB8F988121}" presName="sp" presStyleCnt="0"/>
      <dgm:spPr/>
    </dgm:pt>
    <dgm:pt modelId="{7BF26460-9406-4243-B5AB-8292EA0A4873}" type="pres">
      <dgm:prSet presAssocID="{DAF2D8BC-9F42-3645-8EC7-D4C15908409B}" presName="linNode" presStyleCnt="0"/>
      <dgm:spPr/>
    </dgm:pt>
    <dgm:pt modelId="{31889415-6488-4A43-868D-C46CACF746CD}" type="pres">
      <dgm:prSet presAssocID="{DAF2D8BC-9F42-3645-8EC7-D4C15908409B}" presName="parentText" presStyleLbl="node1" presStyleIdx="2" presStyleCnt="3" custScaleX="277778" custLinFactNeighborX="-2492" custLinFactNeighborY="4767">
        <dgm:presLayoutVars>
          <dgm:chMax val="1"/>
          <dgm:bulletEnabled val="1"/>
        </dgm:presLayoutVars>
      </dgm:prSet>
      <dgm:spPr/>
    </dgm:pt>
  </dgm:ptLst>
  <dgm:cxnLst>
    <dgm:cxn modelId="{D4216A11-7925-744E-904E-AB2E05346E20}" srcId="{8B35A2C7-DA1A-2849-BEC5-5C24B494996D}" destId="{BF3A1EB4-5247-884B-B8BA-7DC1C9D02B84}" srcOrd="0" destOrd="0" parTransId="{307CDB35-F4F9-1448-AB49-7F8A6B8BC64B}" sibTransId="{A5CDC6D4-41E2-AC4B-BB65-3B92C6D5E9BD}"/>
    <dgm:cxn modelId="{1B9C1730-0947-5648-ABFE-8B33A91F9828}" type="presOf" srcId="{8B35A2C7-DA1A-2849-BEC5-5C24B494996D}" destId="{ABC3B51C-996F-D246-AF7C-8596F76278A0}" srcOrd="0" destOrd="0" presId="urn:microsoft.com/office/officeart/2005/8/layout/vList5"/>
    <dgm:cxn modelId="{C42BA34A-2610-7944-BAD8-E939EB715FEF}" type="presOf" srcId="{142E0275-2227-8643-844E-275B0AC4CBB5}" destId="{DAA4A296-C1EA-DF40-B08E-C080D3E11D34}" srcOrd="0" destOrd="0" presId="urn:microsoft.com/office/officeart/2005/8/layout/vList5"/>
    <dgm:cxn modelId="{F96FB666-AA18-DA45-86F1-C0472F9908BE}" type="presOf" srcId="{DAF2D8BC-9F42-3645-8EC7-D4C15908409B}" destId="{31889415-6488-4A43-868D-C46CACF746CD}" srcOrd="0" destOrd="0" presId="urn:microsoft.com/office/officeart/2005/8/layout/vList5"/>
    <dgm:cxn modelId="{C70582A1-2F1F-C641-8FD2-45733C805784}" type="presOf" srcId="{BF3A1EB4-5247-884B-B8BA-7DC1C9D02B84}" destId="{426103C7-03E8-B64E-9AC3-8A3A4B52A6DB}" srcOrd="0" destOrd="0" presId="urn:microsoft.com/office/officeart/2005/8/layout/vList5"/>
    <dgm:cxn modelId="{A0260EAA-2DE5-FE40-8EC4-27CEF57D3F40}" srcId="{8B35A2C7-DA1A-2849-BEC5-5C24B494996D}" destId="{142E0275-2227-8643-844E-275B0AC4CBB5}" srcOrd="1" destOrd="0" parTransId="{EBD85BAE-2A0D-5349-8A6F-0402AC2F519A}" sibTransId="{568B74C5-9DF0-7745-85EB-85CB8F988121}"/>
    <dgm:cxn modelId="{E70D4EED-21BD-564E-9125-113427349F49}" srcId="{8B35A2C7-DA1A-2849-BEC5-5C24B494996D}" destId="{DAF2D8BC-9F42-3645-8EC7-D4C15908409B}" srcOrd="2" destOrd="0" parTransId="{F70FBC8B-7034-A442-ACB8-9B0037394A51}" sibTransId="{B9C5F7FD-04EC-4546-B49A-D23E349A8081}"/>
    <dgm:cxn modelId="{F289D920-C48D-7743-9EB0-010BD1A2FE60}" type="presParOf" srcId="{ABC3B51C-996F-D246-AF7C-8596F76278A0}" destId="{C9EC0530-F52A-CE4B-A2E9-2B483ADB4DBC}" srcOrd="0" destOrd="0" presId="urn:microsoft.com/office/officeart/2005/8/layout/vList5"/>
    <dgm:cxn modelId="{35107740-2EAB-2647-9B23-7365140B3DF5}" type="presParOf" srcId="{C9EC0530-F52A-CE4B-A2E9-2B483ADB4DBC}" destId="{426103C7-03E8-B64E-9AC3-8A3A4B52A6DB}" srcOrd="0" destOrd="0" presId="urn:microsoft.com/office/officeart/2005/8/layout/vList5"/>
    <dgm:cxn modelId="{70EC1080-44C9-DB4A-AAED-6030C0DC8738}" type="presParOf" srcId="{ABC3B51C-996F-D246-AF7C-8596F76278A0}" destId="{5EF0A618-FE32-D448-9025-F1B2530FB4F2}" srcOrd="1" destOrd="0" presId="urn:microsoft.com/office/officeart/2005/8/layout/vList5"/>
    <dgm:cxn modelId="{93443BE5-F637-744E-8EB4-83EF63C3BBBB}" type="presParOf" srcId="{ABC3B51C-996F-D246-AF7C-8596F76278A0}" destId="{BE7ADFC5-A2A2-C643-86EB-03352289711F}" srcOrd="2" destOrd="0" presId="urn:microsoft.com/office/officeart/2005/8/layout/vList5"/>
    <dgm:cxn modelId="{F13DB4F8-9CDE-7640-9D70-32453BBD69BB}" type="presParOf" srcId="{BE7ADFC5-A2A2-C643-86EB-03352289711F}" destId="{DAA4A296-C1EA-DF40-B08E-C080D3E11D34}" srcOrd="0" destOrd="0" presId="urn:microsoft.com/office/officeart/2005/8/layout/vList5"/>
    <dgm:cxn modelId="{18126A29-22BB-0D4E-B776-E30B841F521E}" type="presParOf" srcId="{ABC3B51C-996F-D246-AF7C-8596F76278A0}" destId="{28760BCB-8462-C44A-BD82-4FA680AAFAD0}" srcOrd="3" destOrd="0" presId="urn:microsoft.com/office/officeart/2005/8/layout/vList5"/>
    <dgm:cxn modelId="{BC5F4004-6E4A-1F4F-842F-E478E097B8A3}" type="presParOf" srcId="{ABC3B51C-996F-D246-AF7C-8596F76278A0}" destId="{7BF26460-9406-4243-B5AB-8292EA0A4873}" srcOrd="4" destOrd="0" presId="urn:microsoft.com/office/officeart/2005/8/layout/vList5"/>
    <dgm:cxn modelId="{158FA4A5-5C68-F947-89F8-437FCC7137FE}" type="presParOf" srcId="{7BF26460-9406-4243-B5AB-8292EA0A4873}" destId="{31889415-6488-4A43-868D-C46CACF746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E404B3-D82F-714C-B88A-18CC510588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01A982-B3EA-4148-AECD-E6C49AE83FC5}">
      <dgm:prSet/>
      <dgm:spPr/>
      <dgm:t>
        <a:bodyPr/>
        <a:lstStyle/>
        <a:p>
          <a:r>
            <a:rPr lang="en-US" b="0" i="0" dirty="0"/>
            <a:t>Scheduler</a:t>
          </a:r>
          <a:r>
            <a:rPr lang="zh-CN" b="0" i="0"/>
            <a:t>（调度器）</a:t>
          </a:r>
          <a:r>
            <a:rPr lang="en-US" b="0" i="0" dirty="0"/>
            <a:t>—— </a:t>
          </a:r>
          <a:r>
            <a:rPr lang="zh-CN" b="0" i="0"/>
            <a:t>调度任务的优先级，高优任务优先进入</a:t>
          </a:r>
          <a:r>
            <a:rPr lang="en-US" b="1" i="0" dirty="0"/>
            <a:t>Reconciler</a:t>
          </a:r>
          <a:endParaRPr lang="zh-CN"/>
        </a:p>
      </dgm:t>
    </dgm:pt>
    <dgm:pt modelId="{DD3A47E3-8C2C-AA44-AA2E-FD63D043250E}" type="parTrans" cxnId="{FEE28C83-82D8-7443-81C5-0D0392C38DE2}">
      <dgm:prSet/>
      <dgm:spPr/>
      <dgm:t>
        <a:bodyPr/>
        <a:lstStyle/>
        <a:p>
          <a:endParaRPr lang="zh-CN" altLang="en-US"/>
        </a:p>
      </dgm:t>
    </dgm:pt>
    <dgm:pt modelId="{A070D857-A010-1D42-8ECE-B29AA6F4EFCE}" type="sibTrans" cxnId="{FEE28C83-82D8-7443-81C5-0D0392C38DE2}">
      <dgm:prSet/>
      <dgm:spPr/>
      <dgm:t>
        <a:bodyPr/>
        <a:lstStyle/>
        <a:p>
          <a:endParaRPr lang="zh-CN" altLang="en-US"/>
        </a:p>
      </dgm:t>
    </dgm:pt>
    <dgm:pt modelId="{B76B0B1E-2431-AF43-A250-6EA89A3742B9}">
      <dgm:prSet/>
      <dgm:spPr/>
      <dgm:t>
        <a:bodyPr/>
        <a:lstStyle/>
        <a:p>
          <a:r>
            <a:rPr lang="en-US" b="0" i="0" dirty="0"/>
            <a:t>Reconciler</a:t>
          </a:r>
          <a:r>
            <a:rPr lang="zh-CN" b="0" i="0"/>
            <a:t>（协调器）</a:t>
          </a:r>
          <a:r>
            <a:rPr lang="en-US" b="0" i="0" dirty="0"/>
            <a:t>—— </a:t>
          </a:r>
          <a:r>
            <a:rPr lang="zh-CN" b="0" i="0"/>
            <a:t>负责找出变化的组件</a:t>
          </a:r>
          <a:endParaRPr lang="zh-CN"/>
        </a:p>
      </dgm:t>
    </dgm:pt>
    <dgm:pt modelId="{1DDC4A5F-D63A-DD45-BB5D-A4E879AE2929}" type="parTrans" cxnId="{FCBF34EB-065B-B748-BB38-400359564465}">
      <dgm:prSet/>
      <dgm:spPr/>
      <dgm:t>
        <a:bodyPr/>
        <a:lstStyle/>
        <a:p>
          <a:endParaRPr lang="zh-CN" altLang="en-US"/>
        </a:p>
      </dgm:t>
    </dgm:pt>
    <dgm:pt modelId="{A5083625-3898-7F44-8ACD-634ED1BFF9A8}" type="sibTrans" cxnId="{FCBF34EB-065B-B748-BB38-400359564465}">
      <dgm:prSet/>
      <dgm:spPr/>
      <dgm:t>
        <a:bodyPr/>
        <a:lstStyle/>
        <a:p>
          <a:endParaRPr lang="zh-CN" altLang="en-US"/>
        </a:p>
      </dgm:t>
    </dgm:pt>
    <dgm:pt modelId="{E504DC66-B3A4-844B-A621-8429F3150792}">
      <dgm:prSet/>
      <dgm:spPr/>
      <dgm:t>
        <a:bodyPr/>
        <a:lstStyle/>
        <a:p>
          <a:r>
            <a:rPr lang="en-US" b="0" i="0" dirty="0"/>
            <a:t>Renderer</a:t>
          </a:r>
          <a:r>
            <a:rPr lang="zh-CN" b="0" i="0"/>
            <a:t>（渲染器）</a:t>
          </a:r>
          <a:r>
            <a:rPr lang="en-US" b="0" i="0" dirty="0"/>
            <a:t>—— </a:t>
          </a:r>
          <a:r>
            <a:rPr lang="zh-CN" b="0" i="0"/>
            <a:t>负责将变化的组件渲染到页面上</a:t>
          </a:r>
          <a:endParaRPr lang="zh-CN"/>
        </a:p>
      </dgm:t>
    </dgm:pt>
    <dgm:pt modelId="{70B200A5-B091-CD47-87BD-3B09D6D0F07B}" type="parTrans" cxnId="{693B6D0B-AEB4-DE4B-BD06-A767DC1D9DEE}">
      <dgm:prSet/>
      <dgm:spPr/>
      <dgm:t>
        <a:bodyPr/>
        <a:lstStyle/>
        <a:p>
          <a:endParaRPr lang="zh-CN" altLang="en-US"/>
        </a:p>
      </dgm:t>
    </dgm:pt>
    <dgm:pt modelId="{A9C0DB66-A210-C342-8AA4-928C6790D1AF}" type="sibTrans" cxnId="{693B6D0B-AEB4-DE4B-BD06-A767DC1D9DEE}">
      <dgm:prSet/>
      <dgm:spPr/>
      <dgm:t>
        <a:bodyPr/>
        <a:lstStyle/>
        <a:p>
          <a:endParaRPr lang="zh-CN" altLang="en-US"/>
        </a:p>
      </dgm:t>
    </dgm:pt>
    <dgm:pt modelId="{26FE97B4-E20F-604F-82A7-573603892EED}" type="pres">
      <dgm:prSet presAssocID="{C6E404B3-D82F-714C-B88A-18CC510588D1}" presName="linear" presStyleCnt="0">
        <dgm:presLayoutVars>
          <dgm:animLvl val="lvl"/>
          <dgm:resizeHandles val="exact"/>
        </dgm:presLayoutVars>
      </dgm:prSet>
      <dgm:spPr/>
    </dgm:pt>
    <dgm:pt modelId="{2D5505E7-8EA7-C346-AD11-B4EF96E9FFF0}" type="pres">
      <dgm:prSet presAssocID="{E901A982-B3EA-4148-AECD-E6C49AE83FC5}" presName="parentText" presStyleLbl="node1" presStyleIdx="0" presStyleCnt="3" custLinFactNeighborY="279">
        <dgm:presLayoutVars>
          <dgm:chMax val="0"/>
          <dgm:bulletEnabled val="1"/>
        </dgm:presLayoutVars>
      </dgm:prSet>
      <dgm:spPr/>
    </dgm:pt>
    <dgm:pt modelId="{EA758E14-3BBF-1B48-8A39-11947A53ADC0}" type="pres">
      <dgm:prSet presAssocID="{A070D857-A010-1D42-8ECE-B29AA6F4EFCE}" presName="spacer" presStyleCnt="0"/>
      <dgm:spPr/>
    </dgm:pt>
    <dgm:pt modelId="{97B299B8-A086-664E-AFC6-0D86DC92D989}" type="pres">
      <dgm:prSet presAssocID="{B76B0B1E-2431-AF43-A250-6EA89A3742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2BF52A-BFCB-074E-A19B-3FFBB9EDDBDE}" type="pres">
      <dgm:prSet presAssocID="{A5083625-3898-7F44-8ACD-634ED1BFF9A8}" presName="spacer" presStyleCnt="0"/>
      <dgm:spPr/>
    </dgm:pt>
    <dgm:pt modelId="{39FCBA8E-D853-DA4D-9138-16DF276473DE}" type="pres">
      <dgm:prSet presAssocID="{E504DC66-B3A4-844B-A621-8429F31507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16E401-254E-B242-898D-BA8F3FC8B1FD}" type="presOf" srcId="{B76B0B1E-2431-AF43-A250-6EA89A3742B9}" destId="{97B299B8-A086-664E-AFC6-0D86DC92D989}" srcOrd="0" destOrd="0" presId="urn:microsoft.com/office/officeart/2005/8/layout/vList2"/>
    <dgm:cxn modelId="{693B6D0B-AEB4-DE4B-BD06-A767DC1D9DEE}" srcId="{C6E404B3-D82F-714C-B88A-18CC510588D1}" destId="{E504DC66-B3A4-844B-A621-8429F3150792}" srcOrd="2" destOrd="0" parTransId="{70B200A5-B091-CD47-87BD-3B09D6D0F07B}" sibTransId="{A9C0DB66-A210-C342-8AA4-928C6790D1AF}"/>
    <dgm:cxn modelId="{642F050F-53CB-3C4F-A497-693E5D5C8259}" type="presOf" srcId="{C6E404B3-D82F-714C-B88A-18CC510588D1}" destId="{26FE97B4-E20F-604F-82A7-573603892EED}" srcOrd="0" destOrd="0" presId="urn:microsoft.com/office/officeart/2005/8/layout/vList2"/>
    <dgm:cxn modelId="{761B0213-779B-9F47-8C9C-F0096F8BB566}" type="presOf" srcId="{E504DC66-B3A4-844B-A621-8429F3150792}" destId="{39FCBA8E-D853-DA4D-9138-16DF276473DE}" srcOrd="0" destOrd="0" presId="urn:microsoft.com/office/officeart/2005/8/layout/vList2"/>
    <dgm:cxn modelId="{ED447272-091F-EA4C-AC64-EC356BCBCDA3}" type="presOf" srcId="{E901A982-B3EA-4148-AECD-E6C49AE83FC5}" destId="{2D5505E7-8EA7-C346-AD11-B4EF96E9FFF0}" srcOrd="0" destOrd="0" presId="urn:microsoft.com/office/officeart/2005/8/layout/vList2"/>
    <dgm:cxn modelId="{FEE28C83-82D8-7443-81C5-0D0392C38DE2}" srcId="{C6E404B3-D82F-714C-B88A-18CC510588D1}" destId="{E901A982-B3EA-4148-AECD-E6C49AE83FC5}" srcOrd="0" destOrd="0" parTransId="{DD3A47E3-8C2C-AA44-AA2E-FD63D043250E}" sibTransId="{A070D857-A010-1D42-8ECE-B29AA6F4EFCE}"/>
    <dgm:cxn modelId="{FCBF34EB-065B-B748-BB38-400359564465}" srcId="{C6E404B3-D82F-714C-B88A-18CC510588D1}" destId="{B76B0B1E-2431-AF43-A250-6EA89A3742B9}" srcOrd="1" destOrd="0" parTransId="{1DDC4A5F-D63A-DD45-BB5D-A4E879AE2929}" sibTransId="{A5083625-3898-7F44-8ACD-634ED1BFF9A8}"/>
    <dgm:cxn modelId="{10A245ED-D3C6-B448-B68A-7DD3278AE865}" type="presParOf" srcId="{26FE97B4-E20F-604F-82A7-573603892EED}" destId="{2D5505E7-8EA7-C346-AD11-B4EF96E9FFF0}" srcOrd="0" destOrd="0" presId="urn:microsoft.com/office/officeart/2005/8/layout/vList2"/>
    <dgm:cxn modelId="{C688C64F-2CA3-F24E-83C1-12F175924CCC}" type="presParOf" srcId="{26FE97B4-E20F-604F-82A7-573603892EED}" destId="{EA758E14-3BBF-1B48-8A39-11947A53ADC0}" srcOrd="1" destOrd="0" presId="urn:microsoft.com/office/officeart/2005/8/layout/vList2"/>
    <dgm:cxn modelId="{0BBD1952-A54E-6F42-AF03-2655C9F4B4C6}" type="presParOf" srcId="{26FE97B4-E20F-604F-82A7-573603892EED}" destId="{97B299B8-A086-664E-AFC6-0D86DC92D989}" srcOrd="2" destOrd="0" presId="urn:microsoft.com/office/officeart/2005/8/layout/vList2"/>
    <dgm:cxn modelId="{5984DD6E-CDE5-2448-9DD2-37AFF716999B}" type="presParOf" srcId="{26FE97B4-E20F-604F-82A7-573603892EED}" destId="{2E2BF52A-BFCB-074E-A19B-3FFBB9EDDBDE}" srcOrd="3" destOrd="0" presId="urn:microsoft.com/office/officeart/2005/8/layout/vList2"/>
    <dgm:cxn modelId="{21910882-CE5B-A64B-BF2F-BE0BEB25CA36}" type="presParOf" srcId="{26FE97B4-E20F-604F-82A7-573603892EED}" destId="{39FCBA8E-D853-DA4D-9138-16DF276473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103C7-03E8-B64E-9AC3-8A3A4B52A6DB}">
      <dsp:nvSpPr>
        <dsp:cNvPr id="0" name=""/>
        <dsp:cNvSpPr/>
      </dsp:nvSpPr>
      <dsp:spPr>
        <a:xfrm>
          <a:off x="0" y="0"/>
          <a:ext cx="8906700" cy="982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b="1" i="0" kern="1200"/>
            <a:t>让函数组件也能做类组件的事，有自己的状态，可以处理一些副作用，能获取 </a:t>
          </a:r>
          <a:r>
            <a:rPr lang="en-US" sz="2600" b="1" i="0" kern="1200" dirty="0"/>
            <a:t>ref </a:t>
          </a:r>
          <a:r>
            <a:rPr lang="zh-CN" sz="2600" b="1" i="0" kern="1200"/>
            <a:t>，也能做数据缓存。</a:t>
          </a:r>
          <a:endParaRPr lang="zh-CN" sz="2600" kern="1200"/>
        </a:p>
      </dsp:txBody>
      <dsp:txXfrm>
        <a:off x="47974" y="47974"/>
        <a:ext cx="8810752" cy="886800"/>
      </dsp:txXfrm>
    </dsp:sp>
    <dsp:sp modelId="{DAA4A296-C1EA-DF40-B08E-C080D3E11D34}">
      <dsp:nvSpPr>
        <dsp:cNvPr id="0" name=""/>
        <dsp:cNvSpPr/>
      </dsp:nvSpPr>
      <dsp:spPr>
        <a:xfrm>
          <a:off x="4349" y="1033375"/>
          <a:ext cx="8906700" cy="982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i="0" kern="1200"/>
            <a:t>解决逻辑复用难的问题。</a:t>
          </a:r>
          <a:endParaRPr lang="zh-CN" altLang="en-US" sz="2600" kern="1200"/>
        </a:p>
      </dsp:txBody>
      <dsp:txXfrm>
        <a:off x="52323" y="1081349"/>
        <a:ext cx="8810752" cy="886800"/>
      </dsp:txXfrm>
    </dsp:sp>
    <dsp:sp modelId="{31889415-6488-4A43-868D-C46CACF746CD}">
      <dsp:nvSpPr>
        <dsp:cNvPr id="0" name=""/>
        <dsp:cNvSpPr/>
      </dsp:nvSpPr>
      <dsp:spPr>
        <a:xfrm>
          <a:off x="0" y="2066750"/>
          <a:ext cx="8906700" cy="982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i="0" kern="1200"/>
            <a:t>放弃面向对象编程，拥抱函数式编程</a:t>
          </a:r>
          <a:endParaRPr lang="zh-CN" altLang="en-US" sz="2600" kern="1200"/>
        </a:p>
      </dsp:txBody>
      <dsp:txXfrm>
        <a:off x="47974" y="2114724"/>
        <a:ext cx="8810752" cy="88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505E7-8EA7-C346-AD11-B4EF96E9FFF0}">
      <dsp:nvSpPr>
        <dsp:cNvPr id="0" name=""/>
        <dsp:cNvSpPr/>
      </dsp:nvSpPr>
      <dsp:spPr>
        <a:xfrm>
          <a:off x="0" y="35657"/>
          <a:ext cx="8304210" cy="77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Scheduler</a:t>
          </a:r>
          <a:r>
            <a:rPr lang="zh-CN" sz="1900" b="0" i="0" kern="1200"/>
            <a:t>（调度器）</a:t>
          </a:r>
          <a:r>
            <a:rPr lang="en-US" sz="1900" b="0" i="0" kern="1200" dirty="0"/>
            <a:t>—— </a:t>
          </a:r>
          <a:r>
            <a:rPr lang="zh-CN" sz="1900" b="0" i="0" kern="1200"/>
            <a:t>调度任务的优先级，高优任务优先进入</a:t>
          </a:r>
          <a:r>
            <a:rPr lang="en-US" sz="1900" b="1" i="0" kern="1200" dirty="0"/>
            <a:t>Reconciler</a:t>
          </a:r>
          <a:endParaRPr lang="zh-CN" sz="1900" kern="1200"/>
        </a:p>
      </dsp:txBody>
      <dsp:txXfrm>
        <a:off x="37981" y="73638"/>
        <a:ext cx="8228248" cy="702088"/>
      </dsp:txXfrm>
    </dsp:sp>
    <dsp:sp modelId="{97B299B8-A086-664E-AFC6-0D86DC92D989}">
      <dsp:nvSpPr>
        <dsp:cNvPr id="0" name=""/>
        <dsp:cNvSpPr/>
      </dsp:nvSpPr>
      <dsp:spPr>
        <a:xfrm>
          <a:off x="0" y="868274"/>
          <a:ext cx="8304210" cy="77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Reconciler</a:t>
          </a:r>
          <a:r>
            <a:rPr lang="zh-CN" sz="1900" b="0" i="0" kern="1200"/>
            <a:t>（协调器）</a:t>
          </a:r>
          <a:r>
            <a:rPr lang="en-US" sz="1900" b="0" i="0" kern="1200" dirty="0"/>
            <a:t>—— </a:t>
          </a:r>
          <a:r>
            <a:rPr lang="zh-CN" sz="1900" b="0" i="0" kern="1200"/>
            <a:t>负责找出变化的组件</a:t>
          </a:r>
          <a:endParaRPr lang="zh-CN" sz="1900" kern="1200"/>
        </a:p>
      </dsp:txBody>
      <dsp:txXfrm>
        <a:off x="37981" y="906255"/>
        <a:ext cx="8228248" cy="702088"/>
      </dsp:txXfrm>
    </dsp:sp>
    <dsp:sp modelId="{39FCBA8E-D853-DA4D-9138-16DF276473DE}">
      <dsp:nvSpPr>
        <dsp:cNvPr id="0" name=""/>
        <dsp:cNvSpPr/>
      </dsp:nvSpPr>
      <dsp:spPr>
        <a:xfrm>
          <a:off x="0" y="1701045"/>
          <a:ext cx="8304210" cy="778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Renderer</a:t>
          </a:r>
          <a:r>
            <a:rPr lang="zh-CN" sz="1900" b="0" i="0" kern="1200"/>
            <a:t>（渲染器）</a:t>
          </a:r>
          <a:r>
            <a:rPr lang="en-US" sz="1900" b="0" i="0" kern="1200" dirty="0"/>
            <a:t>—— </a:t>
          </a:r>
          <a:r>
            <a:rPr lang="zh-CN" sz="1900" b="0" i="0" kern="1200"/>
            <a:t>负责将变化的组件渲染到页面上</a:t>
          </a:r>
          <a:endParaRPr lang="zh-CN" sz="1900" kern="1200"/>
        </a:p>
      </dsp:txBody>
      <dsp:txXfrm>
        <a:off x="37981" y="1739026"/>
        <a:ext cx="8228248" cy="70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A44D959-98A7-D11F-39D5-8E64230FD2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09F0E-D48F-6B39-3386-A7B49E5287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43FA-2EFC-EE40-A14B-C23A73553698}" type="datetimeFigureOut">
              <a:rPr kumimoji="1" lang="zh-CN" altLang="en-US" smtClean="0"/>
              <a:t>2022/8/26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7A77A-683C-6131-75F9-F5785D188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A0A49-63AE-37BB-DDAD-7F13DF002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39239-7FA5-9C47-A74F-DDA1F8BD8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18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6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5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8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19DD0A70-79FE-4A7A-D173-213AEE5C16DB}"/>
              </a:ext>
            </a:extLst>
          </p:cNvPr>
          <p:cNvSpPr/>
          <p:nvPr userDrawn="1"/>
        </p:nvSpPr>
        <p:spPr>
          <a:xfrm>
            <a:off x="631425" y="6549502"/>
            <a:ext cx="11423415" cy="0"/>
          </a:xfrm>
          <a:prstGeom prst="line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ysDot"/>
            <a:round/>
          </a:ln>
        </p:spPr>
        <p:txBody>
          <a:bodyPr lIns="0" tIns="0" rIns="0" bIns="0" anchor="ctr"/>
          <a:lstStyle/>
          <a:p>
            <a:pPr algn="l" defTabSz="171450">
              <a:lnSpc>
                <a:spcPct val="100000"/>
              </a:lnSpc>
            </a:pPr>
            <a:endParaRPr lang="es-ES" sz="500" b="0" dirty="0">
              <a:solidFill>
                <a:srgbClr val="000000"/>
              </a:solidFill>
              <a:latin typeface="Helvetica"/>
              <a:ea typeface="MS PGothic" panose="020B0600070205080204" charset="-128"/>
            </a:endParaRPr>
          </a:p>
        </p:txBody>
      </p:sp>
      <p:sp>
        <p:nvSpPr>
          <p:cNvPr id="14" name="bk object 16">
            <a:extLst>
              <a:ext uri="{FF2B5EF4-FFF2-40B4-BE49-F238E27FC236}">
                <a16:creationId xmlns:a16="http://schemas.microsoft.com/office/drawing/2014/main" id="{270407EC-F1C2-815B-F49F-9C5A4224F8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757731-2772-BF26-877D-40C0B53DC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8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首页模板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c 21_1"/>
          <p:cNvSpPr/>
          <p:nvPr userDrawn="1"/>
        </p:nvSpPr>
        <p:spPr>
          <a:xfrm rot="2641125">
            <a:off x="542415" y="950799"/>
            <a:ext cx="2111151" cy="2069822"/>
          </a:xfrm>
          <a:prstGeom prst="arc">
            <a:avLst>
              <a:gd name="adj1" fmla="val 5513439"/>
              <a:gd name="adj2" fmla="val 0"/>
            </a:avLst>
          </a:prstGeom>
          <a:ln w="158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Arc 21_1"/>
          <p:cNvSpPr/>
          <p:nvPr userDrawn="1"/>
        </p:nvSpPr>
        <p:spPr>
          <a:xfrm rot="2641125">
            <a:off x="713811" y="1197386"/>
            <a:ext cx="1768359" cy="1733741"/>
          </a:xfrm>
          <a:prstGeom prst="arc">
            <a:avLst>
              <a:gd name="adj1" fmla="val 5513439"/>
              <a:gd name="adj2" fmla="val 0"/>
            </a:avLst>
          </a:prstGeom>
          <a:ln w="127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Arc 21_1"/>
          <p:cNvSpPr/>
          <p:nvPr userDrawn="1"/>
        </p:nvSpPr>
        <p:spPr>
          <a:xfrm rot="2641125">
            <a:off x="848943" y="1412391"/>
            <a:ext cx="1498094" cy="1468767"/>
          </a:xfrm>
          <a:prstGeom prst="arc">
            <a:avLst>
              <a:gd name="adj1" fmla="val 5513439"/>
              <a:gd name="adj2" fmla="val 0"/>
            </a:avLst>
          </a:prstGeom>
          <a:ln w="317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Arc 21_1"/>
          <p:cNvSpPr/>
          <p:nvPr userDrawn="1"/>
        </p:nvSpPr>
        <p:spPr>
          <a:xfrm rot="2641125">
            <a:off x="988585" y="1631866"/>
            <a:ext cx="1218810" cy="1194950"/>
          </a:xfrm>
          <a:prstGeom prst="arc">
            <a:avLst>
              <a:gd name="adj1" fmla="val 5513439"/>
              <a:gd name="adj2" fmla="val 0"/>
            </a:avLst>
          </a:prstGeom>
          <a:ln w="127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Arc 21_1"/>
          <p:cNvSpPr/>
          <p:nvPr userDrawn="1"/>
        </p:nvSpPr>
        <p:spPr>
          <a:xfrm rot="2641125">
            <a:off x="237686" y="526441"/>
            <a:ext cx="2720608" cy="2667348"/>
          </a:xfrm>
          <a:prstGeom prst="arc">
            <a:avLst>
              <a:gd name="adj1" fmla="val 5513439"/>
              <a:gd name="adj2" fmla="val 0"/>
            </a:avLst>
          </a:prstGeom>
          <a:ln w="22225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2" name="Group 90"/>
          <p:cNvGrpSpPr/>
          <p:nvPr userDrawn="1"/>
        </p:nvGrpSpPr>
        <p:grpSpPr bwMode="auto">
          <a:xfrm>
            <a:off x="3750664" y="415359"/>
            <a:ext cx="215900" cy="215900"/>
            <a:chOff x="1292" y="1310"/>
            <a:chExt cx="1900" cy="1900"/>
          </a:xfrm>
        </p:grpSpPr>
        <p:sp>
          <p:nvSpPr>
            <p:cNvPr id="13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Group 97"/>
          <p:cNvGrpSpPr/>
          <p:nvPr userDrawn="1"/>
        </p:nvGrpSpPr>
        <p:grpSpPr bwMode="auto">
          <a:xfrm>
            <a:off x="2239364" y="1350397"/>
            <a:ext cx="144462" cy="144462"/>
            <a:chOff x="1292" y="1310"/>
            <a:chExt cx="1900" cy="1900"/>
          </a:xfrm>
        </p:grpSpPr>
        <p:sp>
          <p:nvSpPr>
            <p:cNvPr id="16" name="AutoShape 9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17" name="AutoShape 9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100"/>
          <p:cNvGrpSpPr/>
          <p:nvPr userDrawn="1"/>
        </p:nvGrpSpPr>
        <p:grpSpPr bwMode="auto">
          <a:xfrm>
            <a:off x="2094901" y="342334"/>
            <a:ext cx="215900" cy="215900"/>
            <a:chOff x="1292" y="1310"/>
            <a:chExt cx="1900" cy="1900"/>
          </a:xfrm>
        </p:grpSpPr>
        <p:sp>
          <p:nvSpPr>
            <p:cNvPr id="19" name="AutoShape 10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0" name="AutoShape 10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Group 103"/>
          <p:cNvGrpSpPr/>
          <p:nvPr userDrawn="1"/>
        </p:nvGrpSpPr>
        <p:grpSpPr bwMode="auto">
          <a:xfrm>
            <a:off x="3104551" y="1350397"/>
            <a:ext cx="142875" cy="142875"/>
            <a:chOff x="1292" y="1310"/>
            <a:chExt cx="1900" cy="1900"/>
          </a:xfrm>
        </p:grpSpPr>
        <p:sp>
          <p:nvSpPr>
            <p:cNvPr id="22" name="AutoShape 10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3" name="AutoShape 10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Group 106"/>
          <p:cNvGrpSpPr/>
          <p:nvPr userDrawn="1"/>
        </p:nvGrpSpPr>
        <p:grpSpPr bwMode="auto">
          <a:xfrm>
            <a:off x="2455264" y="701109"/>
            <a:ext cx="144462" cy="144463"/>
            <a:chOff x="1292" y="1310"/>
            <a:chExt cx="1900" cy="1900"/>
          </a:xfrm>
        </p:grpSpPr>
        <p:sp>
          <p:nvSpPr>
            <p:cNvPr id="25" name="AutoShape 10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6" name="AutoShape 10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Group 109"/>
          <p:cNvGrpSpPr/>
          <p:nvPr userDrawn="1"/>
        </p:nvGrpSpPr>
        <p:grpSpPr bwMode="auto">
          <a:xfrm>
            <a:off x="1086839" y="558234"/>
            <a:ext cx="144462" cy="144463"/>
            <a:chOff x="1292" y="1310"/>
            <a:chExt cx="1900" cy="1900"/>
          </a:xfrm>
        </p:grpSpPr>
        <p:sp>
          <p:nvSpPr>
            <p:cNvPr id="28" name="AutoShape 11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9" name="AutoShape 11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30" name="Group 112"/>
          <p:cNvGrpSpPr/>
          <p:nvPr userDrawn="1"/>
        </p:nvGrpSpPr>
        <p:grpSpPr bwMode="auto">
          <a:xfrm>
            <a:off x="3390301" y="2791847"/>
            <a:ext cx="144463" cy="144462"/>
            <a:chOff x="1292" y="1310"/>
            <a:chExt cx="1900" cy="1900"/>
          </a:xfrm>
        </p:grpSpPr>
        <p:sp>
          <p:nvSpPr>
            <p:cNvPr id="31" name="AutoShape 1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2" name="AutoShape 1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Group 115"/>
          <p:cNvGrpSpPr/>
          <p:nvPr userDrawn="1"/>
        </p:nvGrpSpPr>
        <p:grpSpPr bwMode="auto">
          <a:xfrm>
            <a:off x="439139" y="629672"/>
            <a:ext cx="431800" cy="431800"/>
            <a:chOff x="1292" y="1310"/>
            <a:chExt cx="1900" cy="1900"/>
          </a:xfrm>
        </p:grpSpPr>
        <p:sp>
          <p:nvSpPr>
            <p:cNvPr id="34" name="AutoShape 1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35" name="AutoShape 1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80000"/>
                  </a:srgbClr>
                </a:gs>
                <a:gs pos="100000">
                  <a:srgbClr val="FFFF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4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431" cy="550431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37"/>
          <p:cNvSpPr txBox="1"/>
          <p:nvPr/>
        </p:nvSpPr>
        <p:spPr>
          <a:xfrm>
            <a:off x="180505" y="65807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pc="3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@</a:t>
            </a:r>
            <a:r>
              <a:rPr lang="zh-CN" altLang="en-US" sz="800" spc="3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信息通信专家</a:t>
            </a:r>
            <a:endParaRPr lang="id-ID" sz="800" spc="3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25380" y="190500"/>
            <a:ext cx="970999" cy="28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4" cy="39600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368914" y="468065"/>
            <a:ext cx="181930" cy="181930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37992" y="576397"/>
            <a:ext cx="99149" cy="9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8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76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50" y="-32147"/>
            <a:ext cx="12249150" cy="6890146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6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9" y="-32147"/>
            <a:ext cx="12249148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7148" y="-32147"/>
            <a:ext cx="12249146" cy="68901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V="1">
            <a:off x="1579603" y="3289194"/>
            <a:ext cx="25537" cy="6467156"/>
          </a:xfrm>
          <a:prstGeom prst="line">
            <a:avLst/>
          </a:prstGeom>
          <a:ln w="19050">
            <a:solidFill>
              <a:srgbClr val="EA5404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1431974" y="4088706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1853829" y="4579310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699776" y="3750635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529919" y="3815909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1388929" y="3541754"/>
            <a:ext cx="16113" cy="3613798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488887" y="4305304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V="1">
            <a:off x="1789839" y="3995808"/>
            <a:ext cx="19024" cy="4266775"/>
          </a:xfrm>
          <a:prstGeom prst="line">
            <a:avLst/>
          </a:prstGeom>
          <a:ln w="15875">
            <a:gradFill>
              <a:gsLst>
                <a:gs pos="0">
                  <a:srgbClr val="55E1DB">
                    <a:alpha val="600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1624682" y="4146807"/>
            <a:ext cx="19024" cy="4266776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 rot="2694568">
            <a:off x="1146285" y="2274213"/>
            <a:ext cx="987014" cy="987012"/>
          </a:xfrm>
          <a:prstGeom prst="ellipse">
            <a:avLst/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 userDrawn="1"/>
        </p:nvSpPr>
        <p:spPr>
          <a:xfrm rot="1093375">
            <a:off x="824799" y="2629953"/>
            <a:ext cx="1539451" cy="354396"/>
          </a:xfrm>
          <a:prstGeom prst="arc">
            <a:avLst>
              <a:gd name="adj1" fmla="val 20820182"/>
              <a:gd name="adj2" fmla="val 11765007"/>
            </a:avLst>
          </a:prstGeom>
          <a:ln w="25400" cap="rnd">
            <a:gradFill>
              <a:gsLst>
                <a:gs pos="100000">
                  <a:srgbClr val="EF5604"/>
                </a:gs>
                <a:gs pos="0">
                  <a:srgbClr val="009CD6"/>
                </a:gs>
                <a:gs pos="50000">
                  <a:schemeClr val="accent5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90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>
          <a:xfrm flipV="1">
            <a:off x="1325745" y="4724612"/>
            <a:ext cx="19024" cy="4266775"/>
          </a:xfrm>
          <a:prstGeom prst="line">
            <a:avLst/>
          </a:prstGeom>
          <a:ln w="19050">
            <a:gradFill>
              <a:gsLst>
                <a:gs pos="0">
                  <a:srgbClr val="55E1DB">
                    <a:alpha val="0"/>
                  </a:srgbClr>
                </a:gs>
                <a:gs pos="100000">
                  <a:srgbClr val="55E1DB"/>
                </a:gs>
              </a:gsLst>
              <a:lin ang="5400000" scaled="1"/>
            </a:gra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4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366742"/>
          </a:xfrm>
          <a:prstGeom prst="rect">
            <a:avLst/>
          </a:prstGeom>
          <a:gradFill>
            <a:gsLst>
              <a:gs pos="100000">
                <a:srgbClr val="215182"/>
              </a:gs>
              <a:gs pos="0">
                <a:srgbClr val="092747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05147" y="170689"/>
            <a:ext cx="1064401" cy="332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rgbClr val="0099EE"/>
              </a:gs>
              <a:gs pos="100000">
                <a:srgbClr val="0063E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pic>
        <p:nvPicPr>
          <p:cNvPr id="8" name="Picture 9" descr="C:\Users\blueWFJ\Desktop\0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7400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525" y="296863"/>
            <a:ext cx="142875" cy="360000"/>
          </a:xfrm>
          <a:prstGeom prst="rect">
            <a:avLst/>
          </a:prstGeom>
          <a:solidFill>
            <a:srgbClr val="00A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09550" y="296863"/>
            <a:ext cx="34925" cy="360000"/>
          </a:xfrm>
          <a:prstGeom prst="rect">
            <a:avLst/>
          </a:prstGeom>
          <a:solidFill>
            <a:srgbClr val="00A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01625" y="121263"/>
            <a:ext cx="5295900" cy="711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lang="zh-CN" altLang="en-US" sz="2800" dirty="0" smtClean="0">
                <a:solidFill>
                  <a:srgbClr val="0068E7"/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j-cs"/>
              </a:defRPr>
            </a:lvl1pPr>
          </a:lstStyle>
          <a:p>
            <a:pPr lvl="0" eaLnBrk="0" hangingPunct="0"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6381750"/>
            <a:ext cx="1368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H="1">
            <a:off x="0" y="6392636"/>
            <a:ext cx="12192000" cy="465364"/>
          </a:xfrm>
          <a:prstGeom prst="rect">
            <a:avLst/>
          </a:prstGeom>
          <a:gradFill>
            <a:gsLst>
              <a:gs pos="19000">
                <a:schemeClr val="bg1"/>
              </a:gs>
              <a:gs pos="10000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SIPCIC</a:t>
            </a:r>
            <a:endParaRPr lang="zh-CN" altLang="en-US" sz="180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584791"/>
          </a:xfrm>
          <a:prstGeom prst="rect">
            <a:avLst/>
          </a:prstGeom>
          <a:gradFill>
            <a:gsLst>
              <a:gs pos="19000">
                <a:schemeClr val="bg1"/>
              </a:gs>
              <a:gs pos="100000">
                <a:schemeClr val="accent5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94163" y="37988"/>
            <a:ext cx="7511144" cy="46831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zh-CN" altLang="en-US" sz="2800" b="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27228" y="6442756"/>
            <a:ext cx="979715" cy="365125"/>
          </a:xfrm>
          <a:prstGeom prst="rect">
            <a:avLst/>
          </a:prstGeom>
        </p:spPr>
        <p:txBody>
          <a:bodyPr/>
          <a:lstStyle>
            <a:lvl1pPr>
              <a:defRPr lang="zh-CN" altLang="en-US" sz="1800" b="1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541CD-B988-4BF7-B383-D2AB9327CB8C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9"/>
          <p:cNvSpPr/>
          <p:nvPr/>
        </p:nvSpPr>
        <p:spPr>
          <a:xfrm>
            <a:off x="2589213" y="3175"/>
            <a:ext cx="9602787" cy="6854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0" t="0" r="0" b="0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rgbClr val="F2F2F2">
              <a:alpha val="54901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5" name="图片 8" descr="简约科技点线图案元素"/>
          <p:cNvPicPr>
            <a:picLocks noChangeAspect="1"/>
          </p:cNvPicPr>
          <p:nvPr userDrawn="1"/>
        </p:nvPicPr>
        <p:blipFill>
          <a:blip r:embed="rId2"/>
          <a:srcRect l="41425" t="70094" b="8339"/>
          <a:stretch>
            <a:fillRect/>
          </a:stretch>
        </p:blipFill>
        <p:spPr>
          <a:xfrm>
            <a:off x="-19050" y="0"/>
            <a:ext cx="3197225" cy="1176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10" descr="资源 1"/>
          <p:cNvPicPr>
            <a:picLocks noChangeAspect="1"/>
          </p:cNvPicPr>
          <p:nvPr userDrawn="1"/>
        </p:nvPicPr>
        <p:blipFill>
          <a:blip r:embed="rId3"/>
          <a:srcRect b="15697"/>
          <a:stretch>
            <a:fillRect/>
          </a:stretch>
        </p:blipFill>
        <p:spPr>
          <a:xfrm>
            <a:off x="10485438" y="250825"/>
            <a:ext cx="1384300" cy="465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内页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288" cy="550863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id-ID" strike="noStrike" noProof="1"/>
          </a:p>
        </p:txBody>
      </p:sp>
      <p:sp>
        <p:nvSpPr>
          <p:cNvPr id="14" name="TextBox 37"/>
          <p:cNvSpPr txBox="1"/>
          <p:nvPr/>
        </p:nvSpPr>
        <p:spPr>
          <a:xfrm>
            <a:off x="180975" y="6580188"/>
            <a:ext cx="1739900" cy="215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zh-CN" altLang="en-US" sz="800" strike="noStrike" spc="300" noProof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trike="noStrike" spc="300" noProof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@</a:t>
            </a:r>
            <a:r>
              <a:rPr lang="zh-CN" altLang="en-US" sz="800" strike="noStrike" spc="300" noProof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信息通信专家</a:t>
            </a:r>
            <a:endParaRPr lang="id-ID" sz="800" strike="noStrike" spc="300" noProof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pic>
        <p:nvPicPr>
          <p:cNvPr id="3076" name="图片 6"/>
          <p:cNvPicPr>
            <a:picLocks noChangeAspect="1"/>
          </p:cNvPicPr>
          <p:nvPr userDrawn="1"/>
        </p:nvPicPr>
        <p:blipFill>
          <a:blip r:embed="rId2"/>
          <a:srcRect b="34830"/>
          <a:stretch>
            <a:fillRect/>
          </a:stretch>
        </p:blipFill>
        <p:spPr>
          <a:xfrm>
            <a:off x="10772775" y="180975"/>
            <a:ext cx="1263650" cy="39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 userDrawn="1"/>
        </p:nvSpPr>
        <p:spPr>
          <a:xfrm>
            <a:off x="368300" y="468313"/>
            <a:ext cx="182563" cy="180975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endParaRPr lang="zh-CN" altLang="en-US" sz="1800" strike="noStrike" noProof="1">
              <a:solidFill>
                <a:srgbClr val="000000"/>
              </a:solidFill>
              <a:latin typeface="Century Gothic" panose="020B0502020202020204" charset="0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38163" y="576263"/>
            <a:ext cx="98425" cy="1000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8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fontAlgn="base"/>
            <a:endParaRPr lang="zh-CN" altLang="en-US" sz="1800" strike="noStrike" noProof="1">
              <a:solidFill>
                <a:srgbClr val="000000"/>
              </a:solidFill>
              <a:latin typeface="Century Gothic" panose="020B0502020202020204" charset="0"/>
              <a:ea typeface="幼圆" panose="02010509060101010101" pitchFamily="49" charset="-122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7000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50" y="53163"/>
            <a:ext cx="2340822" cy="7189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7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61"/>
          <a:stretch>
            <a:fillRect/>
          </a:stretch>
        </p:blipFill>
        <p:spPr bwMode="auto">
          <a:xfrm>
            <a:off x="10293350" y="307975"/>
            <a:ext cx="1560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758950" y="6734175"/>
            <a:ext cx="10433050" cy="5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4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624638"/>
            <a:ext cx="15922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17"/>
          <p:cNvCxnSpPr/>
          <p:nvPr userDrawn="1"/>
        </p:nvCxnSpPr>
        <p:spPr>
          <a:xfrm flipH="1">
            <a:off x="8110538" y="6953250"/>
            <a:ext cx="2451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18"/>
          <p:cNvSpPr/>
          <p:nvPr userDrawn="1"/>
        </p:nvSpPr>
        <p:spPr>
          <a:xfrm rot="5400000">
            <a:off x="-13494" y="6658769"/>
            <a:ext cx="201613" cy="174625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8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005888" y="62880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A370F-DF20-4846-B6B1-A31B895D21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32"/>
          <p:cNvSpPr/>
          <p:nvPr userDrawn="1"/>
        </p:nvSpPr>
        <p:spPr>
          <a:xfrm>
            <a:off x="0" y="6305550"/>
            <a:ext cx="10301431" cy="550431"/>
          </a:xfrm>
          <a:custGeom>
            <a:avLst/>
            <a:gdLst>
              <a:gd name="connsiteX0" fmla="*/ 1017668 w 18039806"/>
              <a:gd name="connsiteY0" fmla="*/ 22 h 1205949"/>
              <a:gd name="connsiteX1" fmla="*/ 1155689 w 18039806"/>
              <a:gd name="connsiteY1" fmla="*/ 4600 h 1205949"/>
              <a:gd name="connsiteX2" fmla="*/ 18039806 w 18039806"/>
              <a:gd name="connsiteY2" fmla="*/ 1205947 h 1205949"/>
              <a:gd name="connsiteX3" fmla="*/ 0 w 18039806"/>
              <a:gd name="connsiteY3" fmla="*/ 1205949 h 1205949"/>
              <a:gd name="connsiteX4" fmla="*/ 0 w 18039806"/>
              <a:gd name="connsiteY4" fmla="*/ 326707 h 1205949"/>
              <a:gd name="connsiteX5" fmla="*/ 37432 w 18039806"/>
              <a:gd name="connsiteY5" fmla="*/ 298589 h 1205949"/>
              <a:gd name="connsiteX6" fmla="*/ 617958 w 18039806"/>
              <a:gd name="connsiteY6" fmla="*/ 47178 h 1205949"/>
              <a:gd name="connsiteX7" fmla="*/ 1017668 w 18039806"/>
              <a:gd name="connsiteY7" fmla="*/ 22 h 12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9806" h="1205949">
                <a:moveTo>
                  <a:pt x="1017668" y="22"/>
                </a:moveTo>
                <a:cubicBezTo>
                  <a:pt x="1063343" y="-201"/>
                  <a:pt x="1109373" y="1304"/>
                  <a:pt x="1155689" y="4600"/>
                </a:cubicBezTo>
                <a:lnTo>
                  <a:pt x="18039806" y="1205947"/>
                </a:lnTo>
                <a:lnTo>
                  <a:pt x="0" y="1205949"/>
                </a:lnTo>
                <a:lnTo>
                  <a:pt x="0" y="326707"/>
                </a:lnTo>
                <a:lnTo>
                  <a:pt x="37432" y="298589"/>
                </a:lnTo>
                <a:cubicBezTo>
                  <a:pt x="212478" y="182383"/>
                  <a:pt x="408603" y="96311"/>
                  <a:pt x="617958" y="47178"/>
                </a:cubicBezTo>
                <a:cubicBezTo>
                  <a:pt x="746794" y="16944"/>
                  <a:pt x="880639" y="695"/>
                  <a:pt x="1017668" y="22"/>
                </a:cubicBezTo>
                <a:close/>
              </a:path>
            </a:pathLst>
          </a:custGeom>
          <a:solidFill>
            <a:schemeClr val="tx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37"/>
          <p:cNvSpPr txBox="1"/>
          <p:nvPr/>
        </p:nvSpPr>
        <p:spPr>
          <a:xfrm>
            <a:off x="180505" y="6580765"/>
            <a:ext cx="1739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pc="3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烽火通信</a:t>
            </a:r>
            <a:r>
              <a:rPr lang="en-US" altLang="zh-CN" sz="800" spc="3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@</a:t>
            </a:r>
            <a:r>
              <a:rPr lang="zh-CN" altLang="en-US" sz="800" spc="30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  <a:t>信息通信专家</a:t>
            </a:r>
            <a:endParaRPr lang="id-ID" sz="800" spc="3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1025380" y="190500"/>
            <a:ext cx="970999" cy="289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792800" y="129600"/>
            <a:ext cx="1264154" cy="396000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87566" y="297000"/>
            <a:ext cx="830421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2800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368914" y="468065"/>
            <a:ext cx="181930" cy="181930"/>
          </a:xfrm>
          <a:prstGeom prst="rect">
            <a:avLst/>
          </a:prstGeom>
          <a:solidFill>
            <a:srgbClr val="205EAB"/>
          </a:solidFill>
          <a:ln>
            <a:solidFill>
              <a:srgbClr val="0B5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37992" y="576397"/>
            <a:ext cx="99149" cy="991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4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B1BA07-8E53-4243-96FD-FE80DB403A25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3D2063F-7EC7-41DD-9480-601669A12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B9C4A2-413C-2F3B-89EE-1EDCEBD28F28}"/>
              </a:ext>
            </a:extLst>
          </p:cNvPr>
          <p:cNvSpPr/>
          <p:nvPr userDrawn="1"/>
        </p:nvSpPr>
        <p:spPr>
          <a:xfrm>
            <a:off x="12302989" y="3056823"/>
            <a:ext cx="457015" cy="356501"/>
          </a:xfrm>
          <a:prstGeom prst="rect">
            <a:avLst/>
          </a:prstGeom>
          <a:solidFill>
            <a:srgbClr val="24528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B7F51-91AE-B4EE-AF3A-5E744E43BEDB}"/>
              </a:ext>
            </a:extLst>
          </p:cNvPr>
          <p:cNvSpPr/>
          <p:nvPr userDrawn="1"/>
        </p:nvSpPr>
        <p:spPr>
          <a:xfrm>
            <a:off x="12302989" y="4046817"/>
            <a:ext cx="458314" cy="356501"/>
          </a:xfrm>
          <a:prstGeom prst="rect">
            <a:avLst/>
          </a:prstGeom>
          <a:solidFill>
            <a:srgbClr val="B1F1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C5B945-8024-4D24-13BC-38BBACC64448}"/>
              </a:ext>
            </a:extLst>
          </p:cNvPr>
          <p:cNvSpPr/>
          <p:nvPr userDrawn="1"/>
        </p:nvSpPr>
        <p:spPr>
          <a:xfrm>
            <a:off x="12302989" y="3551820"/>
            <a:ext cx="459017" cy="356501"/>
          </a:xfrm>
          <a:prstGeom prst="rect">
            <a:avLst/>
          </a:prstGeom>
          <a:solidFill>
            <a:srgbClr val="09244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BA692-5613-5EC9-2CA0-394A8C35267D}"/>
              </a:ext>
            </a:extLst>
          </p:cNvPr>
          <p:cNvSpPr/>
          <p:nvPr userDrawn="1"/>
        </p:nvSpPr>
        <p:spPr>
          <a:xfrm>
            <a:off x="12302989" y="5036811"/>
            <a:ext cx="459017" cy="356501"/>
          </a:xfrm>
          <a:prstGeom prst="rect">
            <a:avLst/>
          </a:prstGeom>
          <a:solidFill>
            <a:srgbClr val="EF56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C9955-9A76-1D06-15A3-3DBC99861EB4}"/>
              </a:ext>
            </a:extLst>
          </p:cNvPr>
          <p:cNvSpPr/>
          <p:nvPr userDrawn="1"/>
        </p:nvSpPr>
        <p:spPr>
          <a:xfrm>
            <a:off x="12302989" y="5531808"/>
            <a:ext cx="459017" cy="356501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83088F-A80B-2A4B-9CCB-F633F7E5260D}"/>
              </a:ext>
            </a:extLst>
          </p:cNvPr>
          <p:cNvSpPr/>
          <p:nvPr userDrawn="1"/>
        </p:nvSpPr>
        <p:spPr>
          <a:xfrm>
            <a:off x="12302989" y="6026805"/>
            <a:ext cx="459017" cy="356501"/>
          </a:xfrm>
          <a:prstGeom prst="rect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F28184-0D8A-34AA-1CDB-50DD550B7E98}"/>
              </a:ext>
            </a:extLst>
          </p:cNvPr>
          <p:cNvSpPr txBox="1"/>
          <p:nvPr userDrawn="1"/>
        </p:nvSpPr>
        <p:spPr>
          <a:xfrm>
            <a:off x="12288795" y="6519446"/>
            <a:ext cx="520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参考色</a:t>
            </a:r>
            <a:endParaRPr lang="en-US" altLang="zh-CN" sz="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EC78D7-0EDD-43E2-44CC-8C5B7BD1A1BF}"/>
              </a:ext>
            </a:extLst>
          </p:cNvPr>
          <p:cNvSpPr/>
          <p:nvPr userDrawn="1"/>
        </p:nvSpPr>
        <p:spPr>
          <a:xfrm>
            <a:off x="12302989" y="4541814"/>
            <a:ext cx="458314" cy="356501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9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8" r:id="rId26"/>
    <p:sldLayoutId id="2147483710" r:id="rId27"/>
    <p:sldLayoutId id="2147483656" r:id="rId28"/>
    <p:sldLayoutId id="2147483675" r:id="rId29"/>
    <p:sldLayoutId id="2147483676" r:id="rId30"/>
    <p:sldLayoutId id="2147483677" r:id="rId31"/>
    <p:sldLayoutId id="2147483678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dlite/react/blob/1fb18e22ae66fdb1dc127347e169e73948778e5a/packages/react-reconciler/src/ReactFiberHooks.new.js#L1143" TargetMode="External"/><Relationship Id="rId2" Type="http://schemas.openxmlformats.org/officeDocument/2006/relationships/hyperlink" Target="https://github.com/acdlite/react/blob/1fb18e22ae66fdb1dc127347e169e73948778e5a/packages/react-reconciler/src/ReactFiberHooks.new.js#L638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docs/hooks-overview.html" TargetMode="External"/><Relationship Id="rId2" Type="http://schemas.openxmlformats.org/officeDocument/2006/relationships/hyperlink" Target="https://github.com/7kms/react-illustration-seri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10074077" y="76200"/>
            <a:ext cx="2098231" cy="5232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121682-85C8-508F-0BC5-7A446EC7CF65}"/>
              </a:ext>
            </a:extLst>
          </p:cNvPr>
          <p:cNvSpPr txBox="1"/>
          <p:nvPr/>
        </p:nvSpPr>
        <p:spPr>
          <a:xfrm>
            <a:off x="381000" y="5105400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方正正中黑简体" panose="02000000000000000000" pitchFamily="2" charset="-122"/>
              </a:rPr>
              <a:t>React</a:t>
            </a:r>
            <a:r>
              <a: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方正正中黑简体" panose="02000000000000000000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方正正中黑简体" panose="02000000000000000000" pitchFamily="2" charset="-122"/>
              </a:rPr>
              <a:t>Hooks</a:t>
            </a:r>
            <a:r>
              <a: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方正正中黑简体" panose="02000000000000000000" pitchFamily="2" charset="-122"/>
              </a:rPr>
              <a:t> 实现原理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685B6F-AEAF-DE38-9383-BA10C4A03451}"/>
              </a:ext>
            </a:extLst>
          </p:cNvPr>
          <p:cNvSpPr txBox="1"/>
          <p:nvPr/>
        </p:nvSpPr>
        <p:spPr>
          <a:xfrm>
            <a:off x="381000" y="5791200"/>
            <a:ext cx="146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2022</a:t>
            </a:r>
            <a:r>
              <a:rPr kumimoji="1" lang="zh-CN" altLang="en-US">
                <a:solidFill>
                  <a:schemeClr val="bg1"/>
                </a:solidFill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</a:rPr>
              <a:t>09</a:t>
            </a:r>
            <a:r>
              <a:rPr kumimoji="1" lang="zh-CN" altLang="en-US">
                <a:solidFill>
                  <a:schemeClr val="bg1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E77FD0-9447-A3AB-43CF-4DDAAACEA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数据结构</a:t>
            </a:r>
            <a:r>
              <a:rPr kumimoji="1" lang="en-US" altLang="zh-CN" dirty="0"/>
              <a:t>-Hook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4B9B8F-703A-B46D-8892-B5F2F164AC9B}"/>
              </a:ext>
            </a:extLst>
          </p:cNvPr>
          <p:cNvSpPr txBox="1"/>
          <p:nvPr/>
        </p:nvSpPr>
        <p:spPr>
          <a:xfrm>
            <a:off x="838200" y="5105400"/>
            <a:ext cx="1028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-apple-system"/>
              </a:rPr>
              <a:t>H</a:t>
            </a:r>
            <a:r>
              <a:rPr lang="en-US" altLang="zh-CN" b="0" i="0" dirty="0">
                <a:effectLst/>
                <a:latin typeface="-apple-system"/>
              </a:rPr>
              <a:t>ook</a:t>
            </a:r>
            <a:r>
              <a:rPr lang="zh-CN" altLang="en-US" b="0" i="0" dirty="0">
                <a:effectLst/>
                <a:latin typeface="-apple-system"/>
              </a:rPr>
              <a:t>与</a:t>
            </a:r>
            <a:r>
              <a:rPr lang="en-US" altLang="zh-CN" b="0" i="0" dirty="0">
                <a:effectLst/>
                <a:latin typeface="-apple-system"/>
              </a:rPr>
              <a:t>FunctionComponent fiber</a:t>
            </a:r>
            <a:r>
              <a:rPr lang="zh-CN" altLang="en-US" b="0" i="0" dirty="0">
                <a:effectLst/>
                <a:latin typeface="-apple-system"/>
              </a:rPr>
              <a:t>都存在</a:t>
            </a:r>
            <a:r>
              <a:rPr lang="en-US" altLang="zh-CN" b="0" i="0" dirty="0">
                <a:effectLst/>
                <a:latin typeface="-apple-system"/>
              </a:rPr>
              <a:t>memoizedState</a:t>
            </a:r>
            <a:r>
              <a:rPr lang="zh-CN" altLang="en-US" b="0" i="0" dirty="0">
                <a:effectLst/>
                <a:latin typeface="-apple-system"/>
              </a:rPr>
              <a:t>属性，其中</a:t>
            </a:r>
            <a:r>
              <a:rPr lang="zh-CN" altLang="en-US" dirty="0">
                <a:latin typeface="-apple-system"/>
              </a:rPr>
              <a:t>：</a:t>
            </a:r>
            <a:endParaRPr lang="en-US" altLang="zh-CN" dirty="0">
              <a:latin typeface="-apple-system"/>
            </a:endParaRPr>
          </a:p>
          <a:p>
            <a:pPr marL="285750" indent="-285750" algn="l">
              <a:buFont typeface="Wingdings" pitchFamily="2" charset="2"/>
              <a:buChar char="u"/>
            </a:pPr>
            <a:r>
              <a:rPr lang="zh-CN" altLang="en-US" b="0" i="0" dirty="0">
                <a:effectLst/>
                <a:latin typeface="-apple-system"/>
              </a:rPr>
              <a:t>  </a:t>
            </a:r>
            <a:r>
              <a:rPr lang="en-US" altLang="zh-CN" b="0" i="0" dirty="0">
                <a:effectLst/>
                <a:latin typeface="-apple-system"/>
              </a:rPr>
              <a:t>fiber.memoizedState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en-US" altLang="zh-CN" b="0" i="0" dirty="0">
                <a:effectLst/>
                <a:latin typeface="-apple-system"/>
              </a:rPr>
              <a:t>FunctionComponent</a:t>
            </a:r>
            <a:r>
              <a:rPr lang="zh-CN" altLang="en-US" b="0" i="0" dirty="0">
                <a:effectLst/>
                <a:latin typeface="-apple-system"/>
              </a:rPr>
              <a:t>对应</a:t>
            </a:r>
            <a:r>
              <a:rPr lang="en-US" altLang="zh-CN" b="0" i="0" dirty="0">
                <a:effectLst/>
                <a:latin typeface="-apple-system"/>
              </a:rPr>
              <a:t>fiber</a:t>
            </a:r>
            <a:r>
              <a:rPr lang="zh-CN" altLang="en-US" b="0" i="0" dirty="0">
                <a:effectLst/>
                <a:latin typeface="-apple-system"/>
              </a:rPr>
              <a:t>保存的</a:t>
            </a:r>
            <a:r>
              <a:rPr lang="en-US" altLang="zh-CN" b="0" i="0" dirty="0">
                <a:effectLst/>
                <a:latin typeface="-apple-system"/>
              </a:rPr>
              <a:t>Hooks</a:t>
            </a:r>
            <a:r>
              <a:rPr lang="zh-CN" altLang="en-US" b="0" i="0" dirty="0">
                <a:effectLst/>
                <a:latin typeface="-apple-system"/>
              </a:rPr>
              <a:t>链表。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 algn="l">
              <a:buFont typeface="Wingdings" pitchFamily="2" charset="2"/>
              <a:buChar char="u"/>
            </a:pPr>
            <a:r>
              <a:rPr lang="zh-CN" altLang="en-US" b="0" i="0" dirty="0">
                <a:effectLst/>
                <a:latin typeface="-apple-system"/>
              </a:rPr>
              <a:t>  </a:t>
            </a:r>
            <a:r>
              <a:rPr lang="en-US" altLang="zh-CN" b="0" i="0" dirty="0">
                <a:effectLst/>
                <a:latin typeface="-apple-system"/>
              </a:rPr>
              <a:t>hook.memoizedState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en-US" altLang="zh-CN" b="0" i="0" dirty="0">
                <a:effectLst/>
                <a:latin typeface="-apple-system"/>
              </a:rPr>
              <a:t>Hooks</a:t>
            </a:r>
            <a:r>
              <a:rPr lang="zh-CN" altLang="en-US" b="0" i="0" dirty="0">
                <a:effectLst/>
                <a:latin typeface="-apple-system"/>
              </a:rPr>
              <a:t>链表中保存的单一</a:t>
            </a:r>
            <a:r>
              <a:rPr lang="en-US" altLang="zh-CN" b="0" i="0" dirty="0">
                <a:effectLst/>
                <a:latin typeface="-apple-system"/>
              </a:rPr>
              <a:t>hook</a:t>
            </a:r>
            <a:r>
              <a:rPr lang="zh-CN" altLang="en-US" b="0" i="0" dirty="0">
                <a:effectLst/>
                <a:latin typeface="-apple-system"/>
              </a:rPr>
              <a:t>对应的数据</a:t>
            </a:r>
            <a:r>
              <a:rPr lang="zh-CN" altLang="en-US" b="0" i="0" dirty="0">
                <a:solidFill>
                  <a:srgbClr val="6B5900"/>
                </a:solidFill>
                <a:effectLst/>
                <a:latin typeface="-apple-system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128B6-12C7-0E96-CB48-BF3AB094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6565900" cy="3162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99CD82-CFE4-354F-B5C2-DAD75969205E}"/>
              </a:ext>
            </a:extLst>
          </p:cNvPr>
          <p:cNvSpPr txBox="1"/>
          <p:nvPr/>
        </p:nvSpPr>
        <p:spPr>
          <a:xfrm>
            <a:off x="685800" y="1048407"/>
            <a:ext cx="713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Hook</a:t>
            </a:r>
            <a:r>
              <a:rPr lang="zh-CN" altLang="en-US" dirty="0"/>
              <a:t>与</a:t>
            </a:r>
            <a:r>
              <a:rPr lang="en-US" altLang="zh-CN" dirty="0"/>
              <a:t>update</a:t>
            </a:r>
            <a:r>
              <a:rPr lang="zh-CN" altLang="en-US" dirty="0"/>
              <a:t>类似，都通过链表连接。不过</a:t>
            </a:r>
            <a:r>
              <a:rPr lang="en-US" altLang="zh-CN" dirty="0"/>
              <a:t>Hook</a:t>
            </a:r>
            <a:r>
              <a:rPr lang="zh-CN" altLang="en-US" dirty="0"/>
              <a:t>是无环的单向链表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171A7A-A758-AEB6-C9B0-3F9E69387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F46D92-B427-C502-3FC4-FD4B72CABA97}"/>
              </a:ext>
            </a:extLst>
          </p:cNvPr>
          <p:cNvSpPr txBox="1"/>
          <p:nvPr/>
        </p:nvSpPr>
        <p:spPr>
          <a:xfrm>
            <a:off x="12954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了解了以上内容之后，开始来实现一个</a:t>
            </a:r>
            <a:r>
              <a:rPr kumimoji="1" lang="en-US" altLang="zh-CN" dirty="0"/>
              <a:t>mini</a:t>
            </a:r>
            <a:r>
              <a:rPr kumimoji="1" lang="zh-CN" altLang="en-US" dirty="0"/>
              <a:t> 版本的</a:t>
            </a:r>
            <a:r>
              <a:rPr kumimoji="1" lang="en-US" altLang="zh-CN" dirty="0"/>
              <a:t>useState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37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72570D-DB2E-FC34-DB00-441D6883A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E3950-C236-1C57-F0D6-487CCBA056DF}"/>
              </a:ext>
            </a:extLst>
          </p:cNvPr>
          <p:cNvSpPr txBox="1"/>
          <p:nvPr/>
        </p:nvSpPr>
        <p:spPr>
          <a:xfrm>
            <a:off x="826213" y="1066800"/>
            <a:ext cx="98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本质来说，</a:t>
            </a:r>
            <a:r>
              <a:rPr lang="en-US" altLang="zh-CN" dirty="0"/>
              <a:t>useState</a:t>
            </a:r>
            <a:r>
              <a:rPr lang="zh-CN" altLang="en-US" dirty="0"/>
              <a:t>只是预置了</a:t>
            </a:r>
            <a:r>
              <a:rPr lang="en-US" altLang="zh-CN" dirty="0"/>
              <a:t>reducer</a:t>
            </a:r>
            <a:r>
              <a:rPr lang="zh-CN" altLang="en-US" dirty="0"/>
              <a:t>的</a:t>
            </a:r>
            <a:r>
              <a:rPr lang="en-US" altLang="zh-CN" dirty="0"/>
              <a:t>useReducer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D988FE-AE75-17F3-5964-AA9090DCA464}"/>
              </a:ext>
            </a:extLst>
          </p:cNvPr>
          <p:cNvSpPr txBox="1"/>
          <p:nvPr/>
        </p:nvSpPr>
        <p:spPr>
          <a:xfrm>
            <a:off x="826213" y="1676400"/>
            <a:ext cx="98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下面将通过</a:t>
            </a:r>
            <a:r>
              <a:rPr lang="en-US" altLang="zh-CN" dirty="0"/>
              <a:t>useState</a:t>
            </a:r>
            <a:r>
              <a:rPr lang="zh-CN" altLang="en-US" dirty="0"/>
              <a:t>与</a:t>
            </a:r>
            <a:r>
              <a:rPr lang="en-US" altLang="zh-CN" dirty="0"/>
              <a:t>useReducer</a:t>
            </a:r>
            <a:r>
              <a:rPr lang="zh-CN" altLang="en-US" dirty="0"/>
              <a:t>两个</a:t>
            </a:r>
            <a:r>
              <a:rPr lang="en-US" altLang="zh-CN" dirty="0"/>
              <a:t>Hook</a:t>
            </a:r>
            <a:r>
              <a:rPr lang="zh-CN" altLang="en-US" dirty="0"/>
              <a:t>的工作流程了解它们的实现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007F46-7A17-18AB-632A-D5C55D8F8D7B}"/>
              </a:ext>
            </a:extLst>
          </p:cNvPr>
          <p:cNvSpPr txBox="1"/>
          <p:nvPr/>
        </p:nvSpPr>
        <p:spPr>
          <a:xfrm>
            <a:off x="841624" y="228600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对于这两个</a:t>
            </a:r>
            <a:r>
              <a:rPr lang="en-US" altLang="zh-CN" dirty="0"/>
              <a:t>Hook</a:t>
            </a:r>
            <a:r>
              <a:rPr lang="zh-CN" altLang="en-US" dirty="0"/>
              <a:t>，他们的源码如下：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26650A-6D02-0655-6CB9-84EEE0BE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93004"/>
            <a:ext cx="7061200" cy="2590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6F4E19-5DE6-2A69-0E9E-4F46CD8A6747}"/>
              </a:ext>
            </a:extLst>
          </p:cNvPr>
          <p:cNvSpPr txBox="1"/>
          <p:nvPr/>
        </p:nvSpPr>
        <p:spPr>
          <a:xfrm>
            <a:off x="762000" y="5468034"/>
            <a:ext cx="1045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在不同场景</a:t>
            </a:r>
            <a:r>
              <a:rPr lang="en-US" altLang="zh-CN" dirty="0"/>
              <a:t>context</a:t>
            </a:r>
            <a:r>
              <a:rPr lang="zh-CN" altLang="en-US" dirty="0"/>
              <a:t>中，同一个</a:t>
            </a:r>
            <a:r>
              <a:rPr lang="en-US" altLang="zh-CN" dirty="0"/>
              <a:t>Hook</a:t>
            </a:r>
            <a:r>
              <a:rPr lang="zh-CN" altLang="en-US" dirty="0"/>
              <a:t>会调用不同处理函数（即不同的</a:t>
            </a:r>
            <a:r>
              <a:rPr lang="en-US" altLang="zh-CN" dirty="0"/>
              <a:t>Dispatcher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分别讲解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/>
              <a:t>update</a:t>
            </a:r>
            <a:r>
              <a:rPr lang="zh-CN" altLang="en-US" dirty="0"/>
              <a:t>两个场景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76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FA067D-1A90-B37C-5010-FF35B1B617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endParaRPr lang="zh-CN" altLang="en-US" b="1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26DFF-E88E-1DD2-0061-4593F9CAABA1}"/>
              </a:ext>
            </a:extLst>
          </p:cNvPr>
          <p:cNvSpPr txBox="1"/>
          <p:nvPr/>
        </p:nvSpPr>
        <p:spPr>
          <a:xfrm>
            <a:off x="762000" y="1066800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首先，需要了解</a:t>
            </a:r>
            <a:r>
              <a:rPr lang="zh-CN" altLang="en-US" dirty="0"/>
              <a:t>对于</a:t>
            </a:r>
            <a:r>
              <a:rPr lang="en-US" altLang="zh-CN" dirty="0"/>
              <a:t>function</a:t>
            </a:r>
            <a:r>
              <a:rPr lang="zh-CN" altLang="en-US" dirty="0"/>
              <a:t>组件是什么时候执行的呢？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6DFB16-2B9C-097F-3DE6-CFF020E56A92}"/>
              </a:ext>
            </a:extLst>
          </p:cNvPr>
          <p:cNvSpPr txBox="1"/>
          <p:nvPr/>
        </p:nvSpPr>
        <p:spPr>
          <a:xfrm>
            <a:off x="783404" y="1588532"/>
            <a:ext cx="998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FunctionComponent</a:t>
            </a:r>
            <a:r>
              <a:rPr lang="zh-CN" altLang="en-US" dirty="0"/>
              <a:t>进入</a:t>
            </a:r>
            <a:r>
              <a:rPr lang="en-US" altLang="zh-CN" dirty="0"/>
              <a:t>render</a:t>
            </a:r>
            <a:r>
              <a:rPr lang="zh-CN" altLang="en-US" dirty="0"/>
              <a:t>阶段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会调用</a:t>
            </a:r>
            <a:r>
              <a:rPr lang="en-US" altLang="zh-CN" b="0" i="0" dirty="0">
                <a:solidFill>
                  <a:srgbClr val="3EAF7C"/>
                </a:solidFill>
                <a:effectLst/>
                <a:latin typeface="-apple-system"/>
              </a:rPr>
              <a:t>renderWithHooks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位于</a:t>
            </a:r>
            <a:r>
              <a:rPr lang="en-US" altLang="zh-CN" dirty="0"/>
              <a:t>ReactFiberBeginWork.js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C3153-5048-9FBB-B9F9-7EBB6F8C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05567"/>
            <a:ext cx="7772400" cy="28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E52EF6-6CEC-A58C-95E0-B580280A34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阶段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5FAC9D-7CAD-A33D-5BCA-61B992A3CD5C}"/>
              </a:ext>
            </a:extLst>
          </p:cNvPr>
          <p:cNvSpPr txBox="1"/>
          <p:nvPr/>
        </p:nvSpPr>
        <p:spPr>
          <a:xfrm>
            <a:off x="800100" y="1066800"/>
            <a:ext cx="1032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mount</a:t>
            </a:r>
            <a:r>
              <a:rPr lang="zh-CN" altLang="en-US" b="0" i="0" dirty="0">
                <a:effectLst/>
                <a:latin typeface="-apple-system"/>
              </a:rPr>
              <a:t>时，</a:t>
            </a:r>
            <a:r>
              <a:rPr lang="en-US" altLang="zh-CN" dirty="0"/>
              <a:t>useReducer</a:t>
            </a:r>
            <a:r>
              <a:rPr lang="zh-CN" altLang="en-US" b="0" i="0" dirty="0">
                <a:effectLst/>
                <a:latin typeface="-apple-system"/>
              </a:rPr>
              <a:t>会调用</a:t>
            </a:r>
            <a:r>
              <a:rPr lang="en-US" altLang="zh-CN" dirty="0">
                <a:highlight>
                  <a:srgbClr val="FFFF00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mountReducer</a:t>
            </a:r>
            <a:r>
              <a:rPr lang="en-US" altLang="zh-CN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dirty="0"/>
              <a:t>useState</a:t>
            </a:r>
            <a:r>
              <a:rPr lang="zh-CN" altLang="en-US" b="0" i="0" dirty="0">
                <a:effectLst/>
                <a:latin typeface="-apple-system"/>
              </a:rPr>
              <a:t>会调用</a:t>
            </a:r>
            <a:r>
              <a:rPr lang="en-US" altLang="zh-CN" b="0" i="0" u="none" strike="noStrike" dirty="0">
                <a:effectLst/>
                <a:highlight>
                  <a:srgbClr val="FFFF00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mountState</a:t>
            </a:r>
            <a:r>
              <a:rPr lang="zh-CN" altLang="en-US" dirty="0">
                <a:highlight>
                  <a:srgbClr val="FFFF00"/>
                </a:highlight>
                <a:latin typeface="-apple-system"/>
              </a:rPr>
              <a:t> 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FDE7F6-C9CF-921D-8491-3735868DD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7772400" cy="47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6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49F89E-7A51-DD7E-8543-A9A1BFD056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阶段</a:t>
            </a:r>
            <a:endParaRPr lang="zh-CN" altLang="en-US" b="1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B2B65-647D-1721-30E6-E8640DD06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14400"/>
            <a:ext cx="7486907" cy="46305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DDA5EE-54AE-F2C4-B52F-F8ACC34892FF}"/>
              </a:ext>
            </a:extLst>
          </p:cNvPr>
          <p:cNvSpPr txBox="1"/>
          <p:nvPr/>
        </p:nvSpPr>
        <p:spPr>
          <a:xfrm>
            <a:off x="587566" y="5705153"/>
            <a:ext cx="1076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mountWorkInProgressHook</a:t>
            </a:r>
            <a:r>
              <a:rPr lang="zh-CN" altLang="en-US" dirty="0"/>
              <a:t>会创建并返回对应的</a:t>
            </a:r>
            <a:r>
              <a:rPr lang="en-US" altLang="zh-CN" dirty="0"/>
              <a:t>hook</a:t>
            </a:r>
            <a:r>
              <a:rPr lang="zh-CN" altLang="en-US" dirty="0"/>
              <a:t>，对应了极简实现中</a:t>
            </a:r>
            <a:r>
              <a:rPr lang="en-US" altLang="zh-CN" dirty="0"/>
              <a:t>useState</a:t>
            </a:r>
            <a:r>
              <a:rPr lang="zh-CN" altLang="en-US" dirty="0"/>
              <a:t>方法的</a:t>
            </a:r>
            <a:r>
              <a:rPr lang="en-US" altLang="zh-CN" dirty="0" err="1"/>
              <a:t>isMount</a:t>
            </a:r>
            <a:r>
              <a:rPr lang="zh-CN" altLang="en-US" dirty="0"/>
              <a:t>逻辑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57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E4D964-7972-8752-BBFA-17D7250985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r>
              <a:rPr kumimoji="1" lang="zh-CN" altLang="en-US" dirty="0"/>
              <a:t>阶段</a:t>
            </a:r>
            <a:endParaRPr lang="zh-CN" altLang="en-US" b="1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14A911-63E6-9655-CADE-0A512C8A4A3B}"/>
              </a:ext>
            </a:extLst>
          </p:cNvPr>
          <p:cNvSpPr txBox="1"/>
          <p:nvPr/>
        </p:nvSpPr>
        <p:spPr>
          <a:xfrm>
            <a:off x="838200" y="870667"/>
            <a:ext cx="981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mount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时这两个</a:t>
            </a:r>
            <a:r>
              <a:rPr lang="en-US" altLang="zh-CN" dirty="0"/>
              <a:t>Hook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的唯一区别为</a:t>
            </a:r>
            <a:r>
              <a:rPr lang="en-US" altLang="zh-CN" dirty="0"/>
              <a:t>queue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参数的</a:t>
            </a:r>
            <a:r>
              <a:rPr lang="en-US" altLang="zh-CN" dirty="0"/>
              <a:t>lastRenderedReducer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字段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0BBD21-0EE9-10F1-3836-5BFF2102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3502"/>
            <a:ext cx="7696200" cy="26522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F74AC7-EC04-6EBC-702E-82AE14E234B0}"/>
              </a:ext>
            </a:extLst>
          </p:cNvPr>
          <p:cNvSpPr txBox="1"/>
          <p:nvPr/>
        </p:nvSpPr>
        <p:spPr>
          <a:xfrm>
            <a:off x="838200" y="4106041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useReducer</a:t>
            </a:r>
            <a:r>
              <a:rPr lang="zh-CN" altLang="en-US" dirty="0"/>
              <a:t>的</a:t>
            </a:r>
            <a:r>
              <a:rPr lang="en-US" altLang="zh-CN" i="1" dirty="0"/>
              <a:t>lastRenderedReducer</a:t>
            </a:r>
            <a:r>
              <a:rPr lang="zh-CN" altLang="en-US" dirty="0"/>
              <a:t>为传入的</a:t>
            </a:r>
            <a:r>
              <a:rPr lang="en-US" altLang="zh-CN" dirty="0"/>
              <a:t>reducer</a:t>
            </a:r>
            <a:r>
              <a:rPr lang="zh-CN" altLang="en-US" dirty="0"/>
              <a:t>参数。</a:t>
            </a:r>
            <a:r>
              <a:rPr lang="en-US" altLang="zh-CN" dirty="0">
                <a:highlight>
                  <a:srgbClr val="FFFF00"/>
                </a:highlight>
              </a:rPr>
              <a:t>useState</a:t>
            </a:r>
            <a:r>
              <a:rPr lang="zh-CN" altLang="en-US" dirty="0"/>
              <a:t>的</a:t>
            </a:r>
            <a:r>
              <a:rPr lang="en-US" altLang="zh-CN" i="1" dirty="0"/>
              <a:t>lastRenderedReducer</a:t>
            </a:r>
            <a:r>
              <a:rPr lang="zh-CN" altLang="en-US" dirty="0"/>
              <a:t>为</a:t>
            </a:r>
            <a:r>
              <a:rPr lang="en-US" altLang="zh-CN" dirty="0"/>
              <a:t>basicStateReducer</a:t>
            </a:r>
            <a:r>
              <a:rPr lang="zh-CN" altLang="en-US" dirty="0"/>
              <a:t>（即上文提到的内置的</a:t>
            </a:r>
            <a:r>
              <a:rPr lang="en-US" altLang="zh-CN" dirty="0"/>
              <a:t>reducer</a:t>
            </a:r>
            <a:r>
              <a:rPr lang="zh-CN" altLang="en-US" dirty="0"/>
              <a:t>，可见</a:t>
            </a:r>
            <a:r>
              <a:rPr lang="en-US" altLang="zh-CN" dirty="0"/>
              <a:t>useState</a:t>
            </a:r>
            <a:r>
              <a:rPr lang="zh-CN" altLang="en-US" dirty="0"/>
              <a:t>即</a:t>
            </a:r>
            <a:r>
              <a:rPr lang="en-US" altLang="zh-CN" dirty="0"/>
              <a:t>reducer</a:t>
            </a:r>
            <a:r>
              <a:rPr lang="zh-CN" altLang="en-US" dirty="0"/>
              <a:t>参数为</a:t>
            </a:r>
            <a:r>
              <a:rPr lang="en-US" altLang="zh-CN" dirty="0"/>
              <a:t>basicStateReducer</a:t>
            </a:r>
            <a:r>
              <a:rPr lang="zh-CN" altLang="en-US" dirty="0"/>
              <a:t>的</a:t>
            </a:r>
            <a:r>
              <a:rPr lang="en-US" altLang="zh-CN" dirty="0"/>
              <a:t>useReducer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C4B556-12A1-AC09-3ADB-DDDC401D6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071675"/>
            <a:ext cx="7772400" cy="10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01521D-64F7-C89C-5155-A5A2DE7369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阶段</a:t>
            </a:r>
            <a:endParaRPr lang="zh-CN" altLang="en-US" b="1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D1444-F673-2E88-10A3-67D5729ADCE4}"/>
              </a:ext>
            </a:extLst>
          </p:cNvPr>
          <p:cNvSpPr txBox="1"/>
          <p:nvPr/>
        </p:nvSpPr>
        <p:spPr>
          <a:xfrm>
            <a:off x="685800" y="922962"/>
            <a:ext cx="105918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update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时，</a:t>
            </a:r>
            <a:r>
              <a:rPr lang="en-US" altLang="zh-CN" dirty="0"/>
              <a:t>useReducer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与</a:t>
            </a:r>
            <a:r>
              <a:rPr lang="en-US" altLang="zh-CN" dirty="0"/>
              <a:t>useState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调用的则是同一个函数 </a:t>
            </a:r>
            <a:r>
              <a:rPr lang="en-US" altLang="zh-CN" b="1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-apple-system"/>
              </a:rPr>
              <a:t>updateReducer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3ED67-6743-2BBF-7A69-00935343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47801"/>
            <a:ext cx="7315200" cy="4191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A89A0B-CE65-637E-6DC4-4F890CC85004}"/>
              </a:ext>
            </a:extLst>
          </p:cNvPr>
          <p:cNvSpPr txBox="1"/>
          <p:nvPr/>
        </p:nvSpPr>
        <p:spPr>
          <a:xfrm>
            <a:off x="701210" y="5782640"/>
            <a:ext cx="1072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整个流程比较简单，获取对应</a:t>
            </a:r>
            <a:r>
              <a:rPr lang="en-US" altLang="zh-CN" dirty="0"/>
              <a:t>hook</a:t>
            </a:r>
            <a:r>
              <a:rPr lang="zh-CN" altLang="en-US" dirty="0"/>
              <a:t>，然后会根据</a:t>
            </a:r>
            <a:r>
              <a:rPr lang="en-US" altLang="zh-CN" dirty="0"/>
              <a:t>hook</a:t>
            </a:r>
            <a:r>
              <a:rPr lang="zh-CN" altLang="en-US" dirty="0"/>
              <a:t>中保存的</a:t>
            </a:r>
            <a:r>
              <a:rPr lang="en-US" altLang="zh-CN" dirty="0"/>
              <a:t>state</a:t>
            </a:r>
            <a:r>
              <a:rPr lang="zh-CN" altLang="en-US" dirty="0"/>
              <a:t>计算新的</a:t>
            </a:r>
            <a:r>
              <a:rPr lang="en-US" altLang="zh-CN" dirty="0"/>
              <a:t>state</a:t>
            </a:r>
            <a:r>
              <a:rPr lang="zh-CN" altLang="en-US" dirty="0"/>
              <a:t>并返回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41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A22553-F0D9-7653-C938-A2B7FBF4C4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dispatchAction</a:t>
            </a:r>
            <a:endParaRPr lang="zh-CN" altLang="en-US" b="1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5B0BD8-5655-57CB-D7F2-C6D5F6731091}"/>
              </a:ext>
            </a:extLst>
          </p:cNvPr>
          <p:cNvSpPr txBox="1"/>
          <p:nvPr/>
        </p:nvSpPr>
        <p:spPr>
          <a:xfrm>
            <a:off x="1143000" y="4114800"/>
            <a:ext cx="917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setCount</a:t>
            </a:r>
            <a:r>
              <a:rPr lang="zh-CN" altLang="en-US" dirty="0"/>
              <a:t>阶段会执行</a:t>
            </a:r>
            <a:r>
              <a:rPr lang="en-US" altLang="zh-CN" dirty="0"/>
              <a:t>dispatchAction,</a:t>
            </a:r>
            <a:r>
              <a:rPr lang="zh-CN" altLang="en-US" dirty="0"/>
              <a:t> 此时该</a:t>
            </a:r>
            <a:r>
              <a:rPr lang="en-US" altLang="zh-CN" dirty="0"/>
              <a:t>FunctionComponent</a:t>
            </a:r>
            <a:r>
              <a:rPr lang="zh-CN" altLang="en-US" dirty="0"/>
              <a:t>对应的</a:t>
            </a:r>
            <a:r>
              <a:rPr lang="en-US" altLang="zh-CN" dirty="0"/>
              <a:t>fiber</a:t>
            </a:r>
            <a:r>
              <a:rPr lang="zh-CN" altLang="en-US" dirty="0"/>
              <a:t>以及</a:t>
            </a:r>
            <a:r>
              <a:rPr lang="en-US" altLang="zh-CN" dirty="0"/>
              <a:t>hook.queue</a:t>
            </a:r>
            <a:r>
              <a:rPr lang="zh-CN" altLang="en-US" dirty="0"/>
              <a:t>已经通过调用</a:t>
            </a:r>
            <a:r>
              <a:rPr lang="en-US" altLang="zh-CN" dirty="0"/>
              <a:t>bind</a:t>
            </a:r>
            <a:r>
              <a:rPr lang="zh-CN" altLang="en-US" dirty="0"/>
              <a:t>方法预先作为参数传入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F6D39A-815A-5CF9-7FC3-6B3F2DB3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88407"/>
            <a:ext cx="7772400" cy="24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417451-D9D6-3870-FAF2-E9E48F39BA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useState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dispatchAction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5AC2C-8B08-B1AA-07DF-D5251970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26302"/>
            <a:ext cx="9396224" cy="4560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2F8F72-16F0-EDDA-F158-AF00361DF08E}"/>
              </a:ext>
            </a:extLst>
          </p:cNvPr>
          <p:cNvSpPr txBox="1"/>
          <p:nvPr/>
        </p:nvSpPr>
        <p:spPr>
          <a:xfrm>
            <a:off x="1001381" y="5747032"/>
            <a:ext cx="95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dispatchAction</a:t>
            </a:r>
            <a:r>
              <a:rPr lang="zh-CN" altLang="en-US" dirty="0"/>
              <a:t>主要工作创建</a:t>
            </a:r>
            <a:r>
              <a:rPr lang="en-US" altLang="zh-CN" dirty="0"/>
              <a:t>update</a:t>
            </a:r>
            <a:r>
              <a:rPr lang="zh-CN" altLang="en-US" dirty="0"/>
              <a:t>，将</a:t>
            </a:r>
            <a:r>
              <a:rPr lang="en-US" altLang="zh-CN" dirty="0"/>
              <a:t>update</a:t>
            </a:r>
            <a:r>
              <a:rPr lang="zh-CN" altLang="en-US" dirty="0"/>
              <a:t>加入</a:t>
            </a:r>
            <a:r>
              <a:rPr lang="en-US" altLang="zh-CN" dirty="0"/>
              <a:t>queue.pending</a:t>
            </a:r>
            <a:r>
              <a:rPr lang="zh-CN" altLang="en-US" dirty="0"/>
              <a:t>中，并开启调度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9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/>
          <p:nvPr/>
        </p:nvSpPr>
        <p:spPr>
          <a:xfrm>
            <a:off x="6705600" y="455093"/>
            <a:ext cx="2682672" cy="578863"/>
          </a:xfrm>
          <a:prstGeom prst="rect">
            <a:avLst/>
          </a:prstGeom>
        </p:spPr>
        <p:txBody>
          <a:bodyPr/>
          <a:lstStyle>
            <a:lvl1pPr marL="0" indent="0" algn="ctr" defTabSz="146050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8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37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3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5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7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1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260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814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395" indent="-365125" algn="l" defTabSz="14605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8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7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6643370" y="1033956"/>
            <a:ext cx="3801585" cy="6772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>
            <a:fillRect/>
          </a:stretch>
        </p:blipFill>
        <p:spPr>
          <a:xfrm>
            <a:off x="397298" y="337480"/>
            <a:ext cx="1302478" cy="407045"/>
          </a:xfrm>
          <a:prstGeom prst="rect">
            <a:avLst/>
          </a:prstGeom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7DF0BF69-16B8-C3F0-D8B8-2C0FD74CBF5F}"/>
              </a:ext>
            </a:extLst>
          </p:cNvPr>
          <p:cNvGrpSpPr/>
          <p:nvPr/>
        </p:nvGrpSpPr>
        <p:grpSpPr>
          <a:xfrm>
            <a:off x="6643370" y="1485900"/>
            <a:ext cx="4686687" cy="4589791"/>
            <a:chOff x="6643370" y="1485900"/>
            <a:chExt cx="4686687" cy="45897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C325D71-86DC-73A9-A8EA-48D38B986CFA}"/>
                </a:ext>
              </a:extLst>
            </p:cNvPr>
            <p:cNvGrpSpPr/>
            <p:nvPr/>
          </p:nvGrpSpPr>
          <p:grpSpPr>
            <a:xfrm>
              <a:off x="6652527" y="1485900"/>
              <a:ext cx="2651518" cy="428523"/>
              <a:chOff x="6652527" y="1485900"/>
              <a:chExt cx="2651518" cy="428523"/>
            </a:xfrm>
          </p:grpSpPr>
          <p:sp>
            <p:nvSpPr>
              <p:cNvPr id="26" name="TextBox 33"/>
              <p:cNvSpPr txBox="1"/>
              <p:nvPr/>
            </p:nvSpPr>
            <p:spPr>
              <a:xfrm flipH="1">
                <a:off x="7302355" y="1510106"/>
                <a:ext cx="200169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什么是</a:t>
                </a:r>
                <a:r>
                  <a:rPr lang="en-US" altLang="zh-CN" sz="22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Hooks</a:t>
                </a: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9F1E069-5FEF-4B22-DFAC-DA6803723606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21" name="Oval 28"/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3" name="文本框 2"/>
                <p:cNvSpPr txBox="1"/>
                <p:nvPr/>
              </p:nvSpPr>
              <p:spPr>
                <a:xfrm>
                  <a:off x="6719903" y="1532743"/>
                  <a:ext cx="333605" cy="335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</a:t>
                  </a:r>
                </a:p>
              </p:txBody>
            </p:sp>
          </p:grp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81BCE07-312E-7BF9-C414-080C46A227E6}"/>
                </a:ext>
              </a:extLst>
            </p:cNvPr>
            <p:cNvGrpSpPr/>
            <p:nvPr/>
          </p:nvGrpSpPr>
          <p:grpSpPr>
            <a:xfrm>
              <a:off x="6652527" y="2291292"/>
              <a:ext cx="3397285" cy="461665"/>
              <a:chOff x="6652527" y="1453995"/>
              <a:chExt cx="3397285" cy="461665"/>
            </a:xfrm>
          </p:grpSpPr>
          <p:sp>
            <p:nvSpPr>
              <p:cNvPr id="41" name="TextBox 33">
                <a:extLst>
                  <a:ext uri="{FF2B5EF4-FFF2-40B4-BE49-F238E27FC236}">
                    <a16:creationId xmlns:a16="http://schemas.microsoft.com/office/drawing/2014/main" id="{0827F504-109A-311D-4325-87E12EFD7BB0}"/>
                  </a:ext>
                </a:extLst>
              </p:cNvPr>
              <p:cNvSpPr txBox="1"/>
              <p:nvPr/>
            </p:nvSpPr>
            <p:spPr>
              <a:xfrm flipH="1">
                <a:off x="7313485" y="1453995"/>
                <a:ext cx="273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kern="2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极简</a:t>
                </a:r>
                <a:r>
                  <a:rPr lang="en-US" altLang="zh-CN" sz="2400" b="1" kern="2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useState</a:t>
                </a:r>
                <a:r>
                  <a:rPr lang="zh-CN" altLang="en-US" sz="2400" b="1" kern="2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实现</a:t>
                </a:r>
                <a:endParaRPr lang="en-US" altLang="zh-CN" sz="2400" b="1" kern="2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2A0AC93-98C1-76E6-A746-6407C2F1E714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43" name="Oval 28">
                  <a:extLst>
                    <a:ext uri="{FF2B5EF4-FFF2-40B4-BE49-F238E27FC236}">
                      <a16:creationId xmlns:a16="http://schemas.microsoft.com/office/drawing/2014/main" id="{0E8B5717-AABB-DD66-B893-407E2B90C0B2}"/>
                    </a:ext>
                  </a:extLst>
                </p:cNvPr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2450A13-FA30-128C-2F36-7883C27BD1EE}"/>
                    </a:ext>
                  </a:extLst>
                </p:cNvPr>
                <p:cNvSpPr txBox="1"/>
                <p:nvPr/>
              </p:nvSpPr>
              <p:spPr>
                <a:xfrm>
                  <a:off x="6719903" y="1532743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CB3D085-F57B-CE30-F2CC-8AC59D357A87}"/>
                </a:ext>
              </a:extLst>
            </p:cNvPr>
            <p:cNvGrpSpPr/>
            <p:nvPr/>
          </p:nvGrpSpPr>
          <p:grpSpPr>
            <a:xfrm>
              <a:off x="6666660" y="3870520"/>
              <a:ext cx="2192558" cy="525657"/>
              <a:chOff x="6652527" y="1437332"/>
              <a:chExt cx="2192558" cy="525657"/>
            </a:xfrm>
          </p:grpSpPr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2A0E040E-F12B-C1F3-4A9B-7027002692D9}"/>
                  </a:ext>
                </a:extLst>
              </p:cNvPr>
              <p:cNvSpPr txBox="1"/>
              <p:nvPr/>
            </p:nvSpPr>
            <p:spPr>
              <a:xfrm flipH="1">
                <a:off x="7236952" y="1437332"/>
                <a:ext cx="1608133" cy="525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useEffect</a:t>
                </a: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E0138743-19D0-9578-94A8-66E22741A33F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63" name="Oval 28">
                  <a:extLst>
                    <a:ext uri="{FF2B5EF4-FFF2-40B4-BE49-F238E27FC236}">
                      <a16:creationId xmlns:a16="http://schemas.microsoft.com/office/drawing/2014/main" id="{98180699-3A0C-6F8F-0659-150B787B91B4}"/>
                    </a:ext>
                  </a:extLst>
                </p:cNvPr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C4A22025-5BC0-3664-2726-45E22F399D60}"/>
                    </a:ext>
                  </a:extLst>
                </p:cNvPr>
                <p:cNvSpPr txBox="1"/>
                <p:nvPr/>
              </p:nvSpPr>
              <p:spPr>
                <a:xfrm>
                  <a:off x="6719903" y="1532743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4</a:t>
                  </a:r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C303031A-8041-F2E8-E04C-F81B3762BD33}"/>
                </a:ext>
              </a:extLst>
            </p:cNvPr>
            <p:cNvGrpSpPr/>
            <p:nvPr/>
          </p:nvGrpSpPr>
          <p:grpSpPr>
            <a:xfrm>
              <a:off x="6643370" y="3057774"/>
              <a:ext cx="4392021" cy="538747"/>
              <a:chOff x="6652527" y="1375676"/>
              <a:chExt cx="4392021" cy="538747"/>
            </a:xfrm>
          </p:grpSpPr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A55B6B71-1F88-BF72-7606-45CA02A85B3E}"/>
                  </a:ext>
                </a:extLst>
              </p:cNvPr>
              <p:cNvSpPr txBox="1"/>
              <p:nvPr/>
            </p:nvSpPr>
            <p:spPr>
              <a:xfrm flipH="1">
                <a:off x="7260242" y="1375676"/>
                <a:ext cx="3784306" cy="525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useState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与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useReducer</a:t>
                </a:r>
              </a:p>
            </p:txBody>
          </p: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E4F2BE64-B1F4-E661-4875-0BDC2B255A42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68" name="Oval 28">
                  <a:extLst>
                    <a:ext uri="{FF2B5EF4-FFF2-40B4-BE49-F238E27FC236}">
                      <a16:creationId xmlns:a16="http://schemas.microsoft.com/office/drawing/2014/main" id="{02D9F0F1-A777-FE3D-D64D-E7D4D483F2DE}"/>
                    </a:ext>
                  </a:extLst>
                </p:cNvPr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FEDA935-E325-CDA7-CF09-48113DFF8FC1}"/>
                    </a:ext>
                  </a:extLst>
                </p:cNvPr>
                <p:cNvSpPr txBox="1"/>
                <p:nvPr/>
              </p:nvSpPr>
              <p:spPr>
                <a:xfrm>
                  <a:off x="6719903" y="1532743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3</a:t>
                  </a:r>
                </a:p>
              </p:txBody>
            </p:sp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D5A397D-60EB-244B-B892-8D7E0DBC0C4B}"/>
                </a:ext>
              </a:extLst>
            </p:cNvPr>
            <p:cNvGrpSpPr/>
            <p:nvPr/>
          </p:nvGrpSpPr>
          <p:grpSpPr>
            <a:xfrm>
              <a:off x="6674989" y="4700622"/>
              <a:ext cx="1810658" cy="525657"/>
              <a:chOff x="6652527" y="1437332"/>
              <a:chExt cx="1810658" cy="525657"/>
            </a:xfrm>
          </p:grpSpPr>
          <p:sp>
            <p:nvSpPr>
              <p:cNvPr id="71" name="TextBox 33">
                <a:extLst>
                  <a:ext uri="{FF2B5EF4-FFF2-40B4-BE49-F238E27FC236}">
                    <a16:creationId xmlns:a16="http://schemas.microsoft.com/office/drawing/2014/main" id="{3E2C564C-4420-C888-44E2-7CC021BB6D48}"/>
                  </a:ext>
                </a:extLst>
              </p:cNvPr>
              <p:cNvSpPr txBox="1"/>
              <p:nvPr/>
            </p:nvSpPr>
            <p:spPr>
              <a:xfrm flipH="1">
                <a:off x="7236952" y="1437332"/>
                <a:ext cx="1226233" cy="525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useRef</a:t>
                </a: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A1AE821B-8BBC-AAA7-E3CA-3891C253CB32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73" name="Oval 28">
                  <a:extLst>
                    <a:ext uri="{FF2B5EF4-FFF2-40B4-BE49-F238E27FC236}">
                      <a16:creationId xmlns:a16="http://schemas.microsoft.com/office/drawing/2014/main" id="{CA13B40F-5A13-9544-966E-CF6BA86C174D}"/>
                    </a:ext>
                  </a:extLst>
                </p:cNvPr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C78A058-7A9F-9329-43B6-BDB3B0129511}"/>
                    </a:ext>
                  </a:extLst>
                </p:cNvPr>
                <p:cNvSpPr txBox="1"/>
                <p:nvPr/>
              </p:nvSpPr>
              <p:spPr>
                <a:xfrm>
                  <a:off x="6719903" y="1532743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5</a:t>
                  </a:r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E82BE6FF-3610-9E72-B32F-9A86D8C8CAB3}"/>
                </a:ext>
              </a:extLst>
            </p:cNvPr>
            <p:cNvGrpSpPr/>
            <p:nvPr/>
          </p:nvGrpSpPr>
          <p:grpSpPr>
            <a:xfrm>
              <a:off x="6720556" y="5550034"/>
              <a:ext cx="4609501" cy="525657"/>
              <a:chOff x="6652527" y="1437332"/>
              <a:chExt cx="4609501" cy="525657"/>
            </a:xfrm>
          </p:grpSpPr>
          <p:sp>
            <p:nvSpPr>
              <p:cNvPr id="76" name="TextBox 33">
                <a:extLst>
                  <a:ext uri="{FF2B5EF4-FFF2-40B4-BE49-F238E27FC236}">
                    <a16:creationId xmlns:a16="http://schemas.microsoft.com/office/drawing/2014/main" id="{8F9C864D-04AA-31FF-7C21-9C44E621486C}"/>
                  </a:ext>
                </a:extLst>
              </p:cNvPr>
              <p:cNvSpPr txBox="1"/>
              <p:nvPr/>
            </p:nvSpPr>
            <p:spPr>
              <a:xfrm flipH="1">
                <a:off x="7236952" y="1437332"/>
                <a:ext cx="4025076" cy="525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useMemo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 与 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useCallback</a:t>
                </a: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354F550D-B266-EF88-7BD8-F95EDCE3E5DD}"/>
                  </a:ext>
                </a:extLst>
              </p:cNvPr>
              <p:cNvGrpSpPr/>
              <p:nvPr/>
            </p:nvGrpSpPr>
            <p:grpSpPr>
              <a:xfrm>
                <a:off x="6652527" y="1485900"/>
                <a:ext cx="484708" cy="428523"/>
                <a:chOff x="6643370" y="1485900"/>
                <a:chExt cx="484708" cy="428523"/>
              </a:xfrm>
            </p:grpSpPr>
            <p:sp>
              <p:nvSpPr>
                <p:cNvPr id="78" name="Oval 28">
                  <a:extLst>
                    <a:ext uri="{FF2B5EF4-FFF2-40B4-BE49-F238E27FC236}">
                      <a16:creationId xmlns:a16="http://schemas.microsoft.com/office/drawing/2014/main" id="{A128A431-72BC-E874-FFE5-15589CC1848C}"/>
                    </a:ext>
                  </a:extLst>
                </p:cNvPr>
                <p:cNvSpPr/>
                <p:nvPr/>
              </p:nvSpPr>
              <p:spPr>
                <a:xfrm>
                  <a:off x="6643370" y="1485900"/>
                  <a:ext cx="484708" cy="428523"/>
                </a:xfrm>
                <a:prstGeom prst="ellipse">
                  <a:avLst/>
                </a:prstGeom>
                <a:ln w="25400" cap="rnd">
                  <a:gradFill>
                    <a:gsLst>
                      <a:gs pos="100000">
                        <a:srgbClr val="EF5604"/>
                      </a:gs>
                      <a:gs pos="0">
                        <a:srgbClr val="009CD6"/>
                      </a:gs>
                      <a:gs pos="50000">
                        <a:schemeClr val="accent5"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id-ID" sz="900" dirty="0">
                    <a:solidFill>
                      <a:prstClr val="black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41E35C7C-7BB0-93EF-FAB4-26D303845AD5}"/>
                    </a:ext>
                  </a:extLst>
                </p:cNvPr>
                <p:cNvSpPr txBox="1"/>
                <p:nvPr/>
              </p:nvSpPr>
              <p:spPr>
                <a:xfrm>
                  <a:off x="6719903" y="1532743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EF560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6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121D9D-1A12-2154-8AB5-1E09E1CFE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useEffect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7D587E-2158-4040-CBB2-17D09D2E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7772400" cy="3351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11FEA7-10BF-8E7D-B7C6-75FDBDD572EF}"/>
              </a:ext>
            </a:extLst>
          </p:cNvPr>
          <p:cNvSpPr txBox="1"/>
          <p:nvPr/>
        </p:nvSpPr>
        <p:spPr>
          <a:xfrm>
            <a:off x="876300" y="5334000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-apple-system"/>
              </a:rPr>
              <a:t>pushEffect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创建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effect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701392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121D9D-1A12-2154-8AB5-1E09E1CFE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61F028-90DF-060B-4317-09E922FA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54200"/>
            <a:ext cx="8229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9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E121D9D-1A12-2154-8AB5-1E09E1CFE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143007-4D77-C640-200D-EE4FF723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7772400" cy="5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55F74E-AB66-08B0-0DE8-C8E9CB1EE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useRef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1C01F2-0E71-B2AF-0EC7-C90A30693685}"/>
              </a:ext>
            </a:extLst>
          </p:cNvPr>
          <p:cNvSpPr txBox="1"/>
          <p:nvPr/>
        </p:nvSpPr>
        <p:spPr>
          <a:xfrm>
            <a:off x="894890" y="1405800"/>
            <a:ext cx="10134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</a:t>
            </a:r>
            <a:r>
              <a:rPr lang="zh-CN" altLang="en-US" dirty="0"/>
              <a:t>是</a:t>
            </a:r>
            <a:r>
              <a:rPr lang="en-US" altLang="zh-CN" dirty="0"/>
              <a:t>reference</a:t>
            </a:r>
            <a:r>
              <a:rPr lang="zh-CN" altLang="en-US" dirty="0"/>
              <a:t>（引用）的缩写。在</a:t>
            </a:r>
            <a:r>
              <a:rPr lang="en-US" altLang="zh-CN" dirty="0"/>
              <a:t>React</a:t>
            </a:r>
            <a:r>
              <a:rPr lang="zh-CN" altLang="en-US" dirty="0"/>
              <a:t>中，我们习惯用</a:t>
            </a:r>
            <a:r>
              <a:rPr lang="en-US" altLang="zh-CN" dirty="0"/>
              <a:t>ref</a:t>
            </a:r>
            <a:r>
              <a:rPr lang="zh-CN" altLang="en-US" dirty="0"/>
              <a:t>保存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实际上，任何需要被</a:t>
            </a:r>
            <a:r>
              <a:rPr lang="en-US" altLang="zh-CN" dirty="0"/>
              <a:t>“</a:t>
            </a:r>
            <a:r>
              <a:rPr lang="zh-CN" altLang="en-US" dirty="0"/>
              <a:t>引用</a:t>
            </a:r>
            <a:r>
              <a:rPr lang="en-US" altLang="zh-CN" dirty="0"/>
              <a:t>”</a:t>
            </a:r>
            <a:r>
              <a:rPr lang="zh-CN" altLang="en-US" dirty="0"/>
              <a:t>的数据都可以保存在</a:t>
            </a:r>
            <a:r>
              <a:rPr lang="en-US" altLang="zh-CN" dirty="0"/>
              <a:t>ref</a:t>
            </a:r>
            <a:r>
              <a:rPr lang="zh-CN" altLang="en-US" dirty="0"/>
              <a:t>中，</a:t>
            </a:r>
            <a:r>
              <a:rPr lang="en-US" altLang="zh-CN" dirty="0"/>
              <a:t>useRef</a:t>
            </a:r>
            <a:r>
              <a:rPr lang="zh-CN" altLang="en-US" dirty="0"/>
              <a:t>的出现将应用场景进一步扩展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73E9AF-34AA-210B-8EA0-9203F913F149}"/>
              </a:ext>
            </a:extLst>
          </p:cNvPr>
          <p:cNvSpPr txBox="1"/>
          <p:nvPr/>
        </p:nvSpPr>
        <p:spPr>
          <a:xfrm>
            <a:off x="879479" y="2438400"/>
            <a:ext cx="77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与其他</a:t>
            </a:r>
            <a:r>
              <a:rPr lang="en-US" altLang="zh-CN" dirty="0"/>
              <a:t>Hook</a:t>
            </a:r>
            <a:r>
              <a:rPr lang="zh-CN" altLang="en-US" dirty="0"/>
              <a:t>一样，对于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useRef</a:t>
            </a:r>
            <a:r>
              <a:rPr lang="zh-CN" altLang="en-US" dirty="0"/>
              <a:t>对应两个不同</a:t>
            </a:r>
            <a:r>
              <a:rPr lang="en-US" altLang="zh-CN" dirty="0"/>
              <a:t>dispatcher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60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55F74E-AB66-08B0-0DE8-C8E9CB1EE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useRef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F958B7-4BB5-4781-2DCA-BBF1BCB5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63" y="991456"/>
            <a:ext cx="7467600" cy="4118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4534FD-D084-26CC-47F0-12599771735B}"/>
              </a:ext>
            </a:extLst>
          </p:cNvPr>
          <p:cNvSpPr txBox="1"/>
          <p:nvPr/>
        </p:nvSpPr>
        <p:spPr>
          <a:xfrm>
            <a:off x="914400" y="547666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可见，</a:t>
            </a:r>
            <a:r>
              <a:rPr lang="en-US" altLang="zh-CN" dirty="0"/>
              <a:t>useRef</a:t>
            </a:r>
            <a:r>
              <a:rPr lang="zh-CN" altLang="en-US" dirty="0"/>
              <a:t> 本质上仅仅是返回一个包含</a:t>
            </a:r>
            <a:r>
              <a:rPr lang="en-US" altLang="zh-CN" dirty="0"/>
              <a:t>current</a:t>
            </a:r>
            <a:r>
              <a:rPr lang="zh-CN" altLang="en-US" dirty="0"/>
              <a:t>属性的对象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1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55F74E-AB66-08B0-0DE8-C8E9CB1EE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useRef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C6C24C-39D3-F05F-2923-E5C09E5D71B3}"/>
              </a:ext>
            </a:extLst>
          </p:cNvPr>
          <p:cNvSpPr txBox="1"/>
          <p:nvPr/>
        </p:nvSpPr>
        <p:spPr>
          <a:xfrm>
            <a:off x="1066800" y="1178547"/>
            <a:ext cx="622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我们可以进一步看</a:t>
            </a:r>
            <a:r>
              <a:rPr lang="en-US" altLang="zh-CN" dirty="0"/>
              <a:t>React.createRef</a:t>
            </a:r>
            <a:r>
              <a:rPr lang="zh-CN" altLang="en-US" dirty="0"/>
              <a:t>方法的实现来验证这一点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43987-5D17-A328-62DF-42BEF234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30717"/>
            <a:ext cx="7772400" cy="21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8D3C5D-72FB-2A5D-AD20-FD762C8DC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useMemo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useCallback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65CE7E-92D9-6597-4C4B-BF2DF75503DC}"/>
              </a:ext>
            </a:extLst>
          </p:cNvPr>
          <p:cNvSpPr txBox="1"/>
          <p:nvPr/>
        </p:nvSpPr>
        <p:spPr>
          <a:xfrm>
            <a:off x="990600" y="1371600"/>
            <a:ext cx="769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在了解其他</a:t>
            </a:r>
            <a:r>
              <a:rPr lang="en-US" altLang="zh-CN" dirty="0"/>
              <a:t>hook</a:t>
            </a:r>
            <a:r>
              <a:rPr lang="zh-CN" altLang="en-US" dirty="0"/>
              <a:t>的实现后，理解</a:t>
            </a:r>
            <a:r>
              <a:rPr lang="en-US" altLang="zh-CN" dirty="0"/>
              <a:t>useMemo</a:t>
            </a:r>
            <a:r>
              <a:rPr lang="zh-CN" altLang="en-US" dirty="0"/>
              <a:t>与</a:t>
            </a:r>
            <a:r>
              <a:rPr lang="en-US" altLang="zh-CN" dirty="0"/>
              <a:t>useCallback</a:t>
            </a:r>
            <a:r>
              <a:rPr lang="zh-CN" altLang="en-US" dirty="0"/>
              <a:t>的实现非常容易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A1718-D2C7-15A8-4C29-659CFF4ABBA8}"/>
              </a:ext>
            </a:extLst>
          </p:cNvPr>
          <p:cNvSpPr txBox="1"/>
          <p:nvPr/>
        </p:nvSpPr>
        <p:spPr>
          <a:xfrm>
            <a:off x="990600" y="2514600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接下来还是以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/>
              <a:t>update</a:t>
            </a:r>
            <a:r>
              <a:rPr lang="zh-CN" altLang="en-US" dirty="0"/>
              <a:t>两种情况分别讨论这两个</a:t>
            </a:r>
            <a:r>
              <a:rPr lang="en-US" altLang="zh-CN" dirty="0"/>
              <a:t>hook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1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EFDE80-CE7A-3F7F-F5A1-B4BD4B57C4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useMemo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useCallback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AD5F63-DD6D-5364-9E84-E7F60538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8229600" cy="411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0413F-221B-6777-E396-CAF2C53C47E9}"/>
              </a:ext>
            </a:extLst>
          </p:cNvPr>
          <p:cNvSpPr txBox="1"/>
          <p:nvPr/>
        </p:nvSpPr>
        <p:spPr>
          <a:xfrm>
            <a:off x="838200" y="5239040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可以看到，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mountMemo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mountCallback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 唯一的区别是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mountMemo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会将回调函数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(nextCreate)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的执行结果作为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value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保存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mountCallback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会将回调函数作为</a:t>
            </a:r>
            <a:r>
              <a:rPr lang="en-US" altLang="zh-CN" dirty="0">
                <a:solidFill>
                  <a:srgbClr val="2C3E50"/>
                </a:solidFill>
                <a:latin typeface="-apple-system"/>
              </a:rPr>
              <a:t>value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保存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19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E01E6C-F1E9-7EB7-7A3A-5396CA257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useMemo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useCallback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138784-1B42-89CE-CB03-21050BDCB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7772400" cy="45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E01E6C-F1E9-7EB7-7A3A-5396CA257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useMemo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useCallback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E0C31-91C6-A874-3446-35ABABDC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7772400" cy="47661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F174D2-81C5-D99A-7B28-474F52D1B058}"/>
              </a:ext>
            </a:extLst>
          </p:cNvPr>
          <p:cNvSpPr txBox="1"/>
          <p:nvPr/>
        </p:nvSpPr>
        <p:spPr>
          <a:xfrm>
            <a:off x="622669" y="5840765"/>
            <a:ext cx="105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update</a:t>
            </a:r>
            <a:r>
              <a:rPr lang="zh-CN" altLang="en-US" dirty="0"/>
              <a:t>，这两个</a:t>
            </a:r>
            <a:r>
              <a:rPr lang="en-US" altLang="zh-CN" dirty="0"/>
              <a:t>hook</a:t>
            </a:r>
            <a:r>
              <a:rPr lang="zh-CN" altLang="en-US" dirty="0"/>
              <a:t>的唯一区别也是</a:t>
            </a:r>
            <a:r>
              <a:rPr lang="zh-CN" altLang="en-US" b="1" dirty="0"/>
              <a:t>是回调函数本身还是回调函数的执行结果作为</a:t>
            </a:r>
            <a:r>
              <a:rPr lang="en-US" altLang="zh-CN" b="1" dirty="0"/>
              <a:t>value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1513C5-CC52-6F9A-D397-EDD8DCD032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 dirty="0"/>
              <a:t>Hooks?</a:t>
            </a:r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ACDEA-30E9-1FD3-DE72-24A906BDEA36}"/>
              </a:ext>
            </a:extLst>
          </p:cNvPr>
          <p:cNvSpPr txBox="1"/>
          <p:nvPr/>
        </p:nvSpPr>
        <p:spPr>
          <a:xfrm>
            <a:off x="636683" y="990600"/>
            <a:ext cx="1048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hooks" </a:t>
            </a:r>
            <a:r>
              <a:rPr lang="zh-CN" altLang="en-US"/>
              <a:t>直译是 “钩子”，它并不仅是 </a:t>
            </a:r>
            <a:r>
              <a:rPr lang="en-US" altLang="zh-CN" dirty="0"/>
              <a:t>react</a:t>
            </a:r>
            <a:r>
              <a:rPr lang="zh-CN" altLang="en-US"/>
              <a:t>，甚至不仅是前端界的专用术语，而是整个行业所熟知的用语。通常指</a:t>
            </a:r>
            <a:r>
              <a:rPr lang="en-US" altLang="zh-CN" dirty="0"/>
              <a:t>: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684FB-8EC5-4AA5-05D1-9ACC61D6A6A5}"/>
              </a:ext>
            </a:extLst>
          </p:cNvPr>
          <p:cNvSpPr txBox="1"/>
          <p:nvPr/>
        </p:nvSpPr>
        <p:spPr>
          <a:xfrm>
            <a:off x="1524000" y="1636931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b="0" i="0">
                <a:solidFill>
                  <a:schemeClr val="tx2"/>
                </a:solidFill>
                <a:effectLst/>
                <a:latin typeface="-apple-system"/>
              </a:rPr>
              <a:t>系统运行到某一时期时，会调用被注册到该时机的回调函数。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A2171-E841-FA3A-363C-3DD2A4737CCE}"/>
              </a:ext>
            </a:extLst>
          </p:cNvPr>
          <p:cNvSpPr txBox="1"/>
          <p:nvPr/>
        </p:nvSpPr>
        <p:spPr>
          <a:xfrm>
            <a:off x="636683" y="2652594"/>
            <a:ext cx="10488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比较常见的钩子有：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zh-CN" dirty="0"/>
              <a:t>windows </a:t>
            </a:r>
            <a:r>
              <a:rPr lang="zh-CN" altLang="en-US" dirty="0"/>
              <a:t>系统的钩子能监听到系统的各种事件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dirty="0"/>
              <a:t>浏览器提供的 </a:t>
            </a:r>
            <a:r>
              <a:rPr lang="en-US" altLang="zh-CN" dirty="0"/>
              <a:t>onload </a:t>
            </a:r>
            <a:r>
              <a:rPr lang="zh-CN" altLang="en-US" dirty="0"/>
              <a:t>或 </a:t>
            </a:r>
            <a:r>
              <a:rPr lang="en-US" altLang="zh-CN" dirty="0"/>
              <a:t>addEventListener </a:t>
            </a:r>
            <a:r>
              <a:rPr lang="zh-CN" altLang="en-US" dirty="0"/>
              <a:t>能注册在浏览器各种时机被调用的方法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532402-AA86-587E-E997-9EA71C21A226}"/>
              </a:ext>
            </a:extLst>
          </p:cNvPr>
          <p:cNvSpPr txBox="1"/>
          <p:nvPr/>
        </p:nvSpPr>
        <p:spPr>
          <a:xfrm>
            <a:off x="636683" y="4574738"/>
            <a:ext cx="10025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以上这些，都可以被称一声 </a:t>
            </a:r>
            <a:r>
              <a:rPr lang="en-US" altLang="zh-CN" dirty="0"/>
              <a:t>“hook”</a:t>
            </a:r>
            <a:r>
              <a:rPr lang="zh-CN" altLang="en-US"/>
              <a:t>。在</a:t>
            </a:r>
            <a:r>
              <a:rPr lang="en-US" altLang="zh-CN" dirty="0"/>
              <a:t>React</a:t>
            </a:r>
            <a:r>
              <a:rPr lang="zh-CN" altLang="en-US"/>
              <a:t>中</a:t>
            </a:r>
            <a:r>
              <a:rPr lang="en-US" altLang="zh-CN" dirty="0"/>
              <a:t>hooks</a:t>
            </a:r>
            <a:r>
              <a:rPr lang="zh-CN" altLang="en-US"/>
              <a:t>是指一系列以 “</a:t>
            </a:r>
            <a:r>
              <a:rPr lang="en-US" altLang="zh-CN" dirty="0"/>
              <a:t>use” </a:t>
            </a:r>
            <a:r>
              <a:rPr lang="zh-CN" altLang="en-US"/>
              <a:t>作为开头的方法，它们提供了让你可以完全避开 </a:t>
            </a:r>
            <a:r>
              <a:rPr lang="en-US" altLang="zh-CN" dirty="0"/>
              <a:t>class</a:t>
            </a:r>
            <a:r>
              <a:rPr lang="zh-CN" altLang="en-US"/>
              <a:t>式写法，在</a:t>
            </a:r>
            <a:r>
              <a:rPr lang="zh-CN" altLang="en-US" b="1"/>
              <a:t>函数式组件</a:t>
            </a:r>
            <a:r>
              <a:rPr lang="zh-CN" altLang="en-US"/>
              <a:t>中完成生命周期、状态管理、逻辑复用等几乎全部组件开发工作的能力。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C6CB4-F477-7A2C-DCFE-AEE90F02F644}"/>
              </a:ext>
            </a:extLst>
          </p:cNvPr>
          <p:cNvSpPr txBox="1"/>
          <p:nvPr/>
        </p:nvSpPr>
        <p:spPr>
          <a:xfrm>
            <a:off x="877330" y="4423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4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CB63F0-9556-A8D4-14BB-C73529623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367746"/>
            <a:ext cx="8304210" cy="457200"/>
          </a:xfrm>
        </p:spPr>
        <p:txBody>
          <a:bodyPr/>
          <a:lstStyle/>
          <a:p>
            <a:r>
              <a:rPr kumimoji="1" lang="zh-CN" altLang="en-US" dirty="0"/>
              <a:t>函数式组件执行流程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CA8677-D527-8C09-C825-0DBA15FC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7543800" cy="53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2119D9-B9E7-F6E3-7436-4DC85F0BC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Hook</a:t>
            </a:r>
            <a:r>
              <a:rPr lang="zh-CN" altLang="en-US" b="1" dirty="0"/>
              <a:t>使用注意的两个问题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80AF7-CFBC-1DB9-86FD-FB8CBB71E22C}"/>
              </a:ext>
            </a:extLst>
          </p:cNvPr>
          <p:cNvSpPr txBox="1"/>
          <p:nvPr/>
        </p:nvSpPr>
        <p:spPr>
          <a:xfrm>
            <a:off x="617532" y="9906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不要在循环，条件或嵌套函数中调用 </a:t>
            </a:r>
            <a:r>
              <a:rPr lang="en-US" altLang="zh-CN" b="1" dirty="0"/>
              <a:t>Hook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70061-66FE-A60A-BC35-6EB3BD7C1AB3}"/>
              </a:ext>
            </a:extLst>
          </p:cNvPr>
          <p:cNvSpPr txBox="1"/>
          <p:nvPr/>
        </p:nvSpPr>
        <p:spPr>
          <a:xfrm>
            <a:off x="1143000" y="3775679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/>
              <a:t>不同的调用栈上下文为 </a:t>
            </a:r>
            <a:r>
              <a:rPr lang="en-US" altLang="zh-CN" dirty="0"/>
              <a:t>ReactCurrentDispatcher.current</a:t>
            </a:r>
            <a:r>
              <a:rPr lang="zh-CN" altLang="en-US" dirty="0"/>
              <a:t>赋值不同的 </a:t>
            </a:r>
            <a:r>
              <a:rPr lang="en-US" altLang="zh-CN" dirty="0"/>
              <a:t>dispatcher</a:t>
            </a:r>
            <a:r>
              <a:rPr lang="zh-CN" altLang="en-US" dirty="0"/>
              <a:t>，则</a:t>
            </a:r>
            <a:r>
              <a:rPr lang="en-US" altLang="zh-CN" dirty="0"/>
              <a:t>FunctionComponent</a:t>
            </a:r>
            <a:r>
              <a:rPr lang="zh-CN" altLang="en-US" dirty="0"/>
              <a:t> 在</a:t>
            </a:r>
            <a:r>
              <a:rPr lang="en-US" altLang="zh-CN" dirty="0"/>
              <a:t> render</a:t>
            </a:r>
            <a:r>
              <a:rPr lang="zh-CN" altLang="en-US" dirty="0"/>
              <a:t>时调用的</a:t>
            </a:r>
            <a:r>
              <a:rPr lang="en-US" altLang="zh-CN" dirty="0"/>
              <a:t>hook</a:t>
            </a:r>
            <a:r>
              <a:rPr lang="zh-CN" altLang="en-US" dirty="0"/>
              <a:t>也是不同的函数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5B171-AE50-E255-7B45-3D23A1C5CB78}"/>
              </a:ext>
            </a:extLst>
          </p:cNvPr>
          <p:cNvSpPr txBox="1"/>
          <p:nvPr/>
        </p:nvSpPr>
        <p:spPr>
          <a:xfrm>
            <a:off x="1143000" y="1596332"/>
            <a:ext cx="951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en-US" altLang="zh-CN" dirty="0"/>
              <a:t>Hooks</a:t>
            </a:r>
            <a:r>
              <a:rPr kumimoji="1" lang="zh-CN" altLang="en-US"/>
              <a:t> 是由一条单向链表串联起来保存，</a:t>
            </a:r>
            <a:r>
              <a:rPr lang="zh-CN" altLang="en-US" b="1"/>
              <a:t>一旦在条件语句中声明</a:t>
            </a:r>
            <a:r>
              <a:rPr lang="en-US" altLang="zh-CN" b="1" dirty="0"/>
              <a:t>hooks</a:t>
            </a:r>
            <a:r>
              <a:rPr lang="zh-CN" altLang="en-US" b="1"/>
              <a:t>，在下一次函数组件更新时</a:t>
            </a:r>
            <a:r>
              <a:rPr lang="en-US" altLang="zh-CN" b="1" dirty="0"/>
              <a:t>hooks</a:t>
            </a:r>
            <a:r>
              <a:rPr lang="zh-CN" altLang="en-US" b="1"/>
              <a:t>链表结构，将会被破坏，后续获取</a:t>
            </a:r>
            <a:r>
              <a:rPr lang="en-US" altLang="zh-CN" b="1" dirty="0"/>
              <a:t>hooks</a:t>
            </a:r>
            <a:r>
              <a:rPr lang="zh-CN" altLang="en-US" b="1"/>
              <a:t>的访问顺序将会异常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1111D7-3917-DE03-D189-E0F87523BF7A}"/>
              </a:ext>
            </a:extLst>
          </p:cNvPr>
          <p:cNvSpPr txBox="1"/>
          <p:nvPr/>
        </p:nvSpPr>
        <p:spPr>
          <a:xfrm>
            <a:off x="617532" y="3080536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只在最顶层使用 </a:t>
            </a:r>
            <a:r>
              <a:rPr lang="en-US" altLang="zh-CN" b="1" dirty="0"/>
              <a:t>Hook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578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 anchor="t">
            <a:no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</a:pPr>
            <a:r>
              <a:rPr lang="zh-CN" altLang="en-US" noProof="1"/>
              <a:t>参考资料</a:t>
            </a:r>
            <a:endParaRPr kumimoji="0" lang="zh-CN" altLang="en-US" sz="2800" b="0" i="0" u="none" strike="noStrike" kern="1200" cap="none" spc="0" normalizeH="0" baseline="0" noProof="1">
              <a:solidFill>
                <a:srgbClr val="01429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90" name="文本框 1"/>
          <p:cNvSpPr txBox="1"/>
          <p:nvPr/>
        </p:nvSpPr>
        <p:spPr>
          <a:xfrm>
            <a:off x="820648" y="2629131"/>
            <a:ext cx="10409434" cy="561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/>
              <a:t>图解</a:t>
            </a:r>
            <a:r>
              <a:rPr lang="en-US" altLang="zh-CN" b="1" dirty="0"/>
              <a:t>React</a:t>
            </a:r>
            <a:r>
              <a:rPr lang="zh-CN" altLang="en-US" b="1"/>
              <a:t>原理系列（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https://github.com/7kms/react-illustration-series</a:t>
            </a:r>
            <a:r>
              <a:rPr lang="zh-CN" altLang="en-US" b="1"/>
              <a:t>）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102CE1-B981-F282-95B3-33135E37BA5B}"/>
              </a:ext>
            </a:extLst>
          </p:cNvPr>
          <p:cNvSpPr txBox="1"/>
          <p:nvPr/>
        </p:nvSpPr>
        <p:spPr>
          <a:xfrm>
            <a:off x="838200" y="1550842"/>
            <a:ext cx="10396591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React</a:t>
            </a:r>
            <a:r>
              <a:rPr lang="zh-CN" altLang="en-US" b="1"/>
              <a:t>官方文档（</a:t>
            </a:r>
            <a:r>
              <a:rPr lang="zh-CN" alt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https://zh-hans.reactjs.org/docs/hooks-overview.html</a:t>
            </a:r>
            <a:r>
              <a:rPr lang="zh-CN" altLang="en-US" b="1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68545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8276" y="1319783"/>
            <a:ext cx="205739" cy="20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49779" y="297179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68067" y="315468"/>
            <a:ext cx="262128" cy="262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75432" y="1319783"/>
            <a:ext cx="202692" cy="202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424683" y="670559"/>
            <a:ext cx="204216" cy="204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56132" y="527304"/>
            <a:ext cx="205740" cy="204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358896" y="2761488"/>
            <a:ext cx="205739" cy="205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53568" y="544068"/>
            <a:ext cx="603504" cy="603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88620" y="579119"/>
            <a:ext cx="521208" cy="521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86839" y="3671315"/>
            <a:ext cx="2098548" cy="655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80781" y="4434217"/>
            <a:ext cx="185547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 err="1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谢谢</a:t>
            </a:r>
            <a:r>
              <a:rPr sz="4800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！</a:t>
            </a:r>
            <a:endParaRPr sz="4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 anchor="t">
            <a:no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React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1429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Hooks</a:t>
            </a:r>
            <a:endParaRPr kumimoji="0" lang="zh-CN" altLang="en-US" sz="2800" b="0" i="0" u="none" strike="noStrike" kern="1200" cap="none" spc="0" normalizeH="0" baseline="0" noProof="1">
              <a:solidFill>
                <a:srgbClr val="01429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76FAD-71B6-64C9-0506-E0275B0E534D}"/>
              </a:ext>
            </a:extLst>
          </p:cNvPr>
          <p:cNvSpPr txBox="1"/>
          <p:nvPr/>
        </p:nvSpPr>
        <p:spPr>
          <a:xfrm>
            <a:off x="842875" y="1295400"/>
            <a:ext cx="10282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React hooks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react16.8 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以后，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react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新增的钩子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API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，目的是增加代码的可复用性，逻辑性，弥补无状态组件没有生命周期，没有数据管理状态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state</a:t>
            </a:r>
            <a:r>
              <a:rPr lang="zh-CN" altLang="en-US" b="0" i="0">
                <a:solidFill>
                  <a:srgbClr val="333333"/>
                </a:solidFill>
                <a:effectLst/>
                <a:latin typeface="-apple-system"/>
              </a:rPr>
              <a:t>的缺陷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。目前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hooks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已经成为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React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主流的开发手段，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React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生态也日益朝着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hooks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方向发展，比如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React Router, React Redux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等，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hooks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也更契合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React 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生态库的应用。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70A817A-E25F-6630-E782-0D4CFE9F8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496752"/>
              </p:ext>
            </p:extLst>
          </p:nvPr>
        </p:nvGraphicFramePr>
        <p:xfrm>
          <a:off x="1371600" y="2837522"/>
          <a:ext cx="8915400" cy="304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36CA0A-F98B-0A9E-6932-9459CCB212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Fiber</a:t>
            </a:r>
            <a:r>
              <a:rPr kumimoji="1" lang="zh-CN" altLang="en-US"/>
              <a:t>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8F2436-BC83-894E-BCB9-22CA8D0362E2}"/>
              </a:ext>
            </a:extLst>
          </p:cNvPr>
          <p:cNvSpPr txBox="1"/>
          <p:nvPr/>
        </p:nvSpPr>
        <p:spPr>
          <a:xfrm>
            <a:off x="604690" y="9700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React16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架构可以分为三层：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FF19966-C071-487D-35D6-F240017C0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344702"/>
              </p:ext>
            </p:extLst>
          </p:nvPr>
        </p:nvGraphicFramePr>
        <p:xfrm>
          <a:off x="1447800" y="1524001"/>
          <a:ext cx="830421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3A050BB-5472-C622-4913-F219090A2AEA}"/>
              </a:ext>
            </a:extLst>
          </p:cNvPr>
          <p:cNvSpPr txBox="1"/>
          <p:nvPr/>
        </p:nvSpPr>
        <p:spPr>
          <a:xfrm>
            <a:off x="1126974" y="5367672"/>
            <a:ext cx="60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/>
              <a:t>的架构遵循</a:t>
            </a:r>
            <a:r>
              <a:rPr lang="en-US" altLang="zh-CN" dirty="0"/>
              <a:t>schedule - render - commit</a:t>
            </a:r>
            <a:r>
              <a:rPr lang="zh-CN" altLang="en-US"/>
              <a:t>的运行流程</a:t>
            </a:r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A2D8E6-87BC-FCE1-E666-F00F36026A3C}"/>
              </a:ext>
            </a:extLst>
          </p:cNvPr>
          <p:cNvSpPr txBox="1"/>
          <p:nvPr/>
        </p:nvSpPr>
        <p:spPr>
          <a:xfrm>
            <a:off x="1130710" y="4473677"/>
            <a:ext cx="838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</a:t>
            </a:r>
            <a:r>
              <a:rPr lang="zh-CN" altLang="en-US" dirty="0"/>
              <a:t> 阶段将应用产生的更新转变成调度任务，然后根据一定的逻辑触发任务</a:t>
            </a:r>
            <a:endParaRPr lang="en-US" altLang="zh-CN" dirty="0"/>
          </a:p>
          <a:p>
            <a:r>
              <a:rPr lang="en-US" altLang="zh-CN" dirty="0"/>
              <a:t>reconcile </a:t>
            </a:r>
            <a:r>
              <a:rPr lang="zh-CN" altLang="en-US" dirty="0"/>
              <a:t>阶段将 </a:t>
            </a:r>
            <a:r>
              <a:rPr lang="en-US" altLang="zh-CN" dirty="0"/>
              <a:t>vdom </a:t>
            </a:r>
            <a:r>
              <a:rPr lang="zh-CN" altLang="en-US" dirty="0"/>
              <a:t>转换成 </a:t>
            </a:r>
            <a:r>
              <a:rPr lang="en-US" altLang="zh-CN" dirty="0"/>
              <a:t>fiber</a:t>
            </a:r>
            <a:r>
              <a:rPr lang="zh-CN" altLang="en-US" dirty="0"/>
              <a:t>，确定节点操作，并创建用到的 </a:t>
            </a:r>
            <a:r>
              <a:rPr lang="en-US" altLang="zh-CN" dirty="0"/>
              <a:t>DOM</a:t>
            </a:r>
          </a:p>
          <a:p>
            <a:r>
              <a:rPr lang="en-US" altLang="zh-CN" dirty="0"/>
              <a:t>commit </a:t>
            </a:r>
            <a:r>
              <a:rPr lang="zh-CN" altLang="en-US" dirty="0"/>
              <a:t>阶段执行实际 </a:t>
            </a:r>
            <a:r>
              <a:rPr lang="en-US" altLang="zh-CN" dirty="0"/>
              <a:t>DOM </a:t>
            </a:r>
            <a:r>
              <a:rPr lang="zh-CN" altLang="en-US" dirty="0"/>
              <a:t>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9087C-2588-842E-DC79-5994850E0F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实现一个</a:t>
            </a:r>
            <a:r>
              <a:rPr kumimoji="1" lang="en-US" altLang="zh-CN" dirty="0"/>
              <a:t>useState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898D33-EE2D-03ED-4F8B-8D332EF19C96}"/>
              </a:ext>
            </a:extLst>
          </p:cNvPr>
          <p:cNvSpPr txBox="1"/>
          <p:nvPr/>
        </p:nvSpPr>
        <p:spPr>
          <a:xfrm>
            <a:off x="990600" y="1223068"/>
            <a:ext cx="967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下面从一个最简单的例子开始，实现一个精简版的</a:t>
            </a:r>
            <a:r>
              <a:rPr lang="en-US" altLang="zh-CN" dirty="0"/>
              <a:t>useState</a:t>
            </a:r>
            <a:r>
              <a:rPr lang="zh-CN" altLang="en-US" dirty="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5EADC1-1F47-EF08-19E0-F752231A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8077200" cy="22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0051EF-14BB-2B6F-0D34-1B0223E5E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实现一个</a:t>
            </a:r>
            <a:r>
              <a:rPr kumimoji="1" lang="en-US" altLang="zh-CN" dirty="0"/>
              <a:t>useState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5ACC0E-6381-9D94-2285-E03383BF8E3F}"/>
              </a:ext>
            </a:extLst>
          </p:cNvPr>
          <p:cNvSpPr txBox="1"/>
          <p:nvPr/>
        </p:nvSpPr>
        <p:spPr>
          <a:xfrm>
            <a:off x="1066800" y="106680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上面的例子中可以将</a:t>
            </a:r>
            <a:r>
              <a:rPr lang="zh-CN" altLang="en-US" dirty="0">
                <a:solidFill>
                  <a:srgbClr val="2C3E50"/>
                </a:solidFill>
                <a:latin typeface="-apple-system"/>
              </a:rPr>
              <a:t>流程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分为两部分：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通过一些途径产生更新，更新会造成组件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render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。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组件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render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时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useState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返回的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num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为更新后的结果。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D8E636-2343-4774-9D81-6334A602BA6D}"/>
              </a:ext>
            </a:extLst>
          </p:cNvPr>
          <p:cNvSpPr txBox="1"/>
          <p:nvPr/>
        </p:nvSpPr>
        <p:spPr>
          <a:xfrm>
            <a:off x="1066800" y="3137114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其中步骤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的更新可以分为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mount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update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：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调用 </a:t>
            </a:r>
            <a:r>
              <a:rPr lang="en-US" altLang="zh-CN" b="0" i="0" dirty="0" err="1">
                <a:solidFill>
                  <a:srgbClr val="2C3E50"/>
                </a:solidFill>
                <a:effectLst/>
                <a:latin typeface="-apple-system"/>
              </a:rPr>
              <a:t>ReactDOM.render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 会产生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mount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的更新，更新内容为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useState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initialValue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（即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）。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点击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标签触发 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updateNum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 会产生一次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update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的更新，更新内容为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num =&gt; num + 1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32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AB21E6-D65B-C95D-A36D-BDE0D834C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数据结构</a:t>
            </a:r>
            <a:r>
              <a:rPr kumimoji="1" lang="en-US" altLang="zh-CN" dirty="0"/>
              <a:t>-Update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3EC0E-E15B-0874-9E70-8BC59E69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56038"/>
            <a:ext cx="7772400" cy="18606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47837B-E809-AA09-F522-96F8A201A4AC}"/>
              </a:ext>
            </a:extLst>
          </p:cNvPr>
          <p:cNvSpPr txBox="1"/>
          <p:nvPr/>
        </p:nvSpPr>
        <p:spPr>
          <a:xfrm>
            <a:off x="1008892" y="2616703"/>
            <a:ext cx="895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对于前面例子中</a:t>
            </a:r>
            <a:r>
              <a:rPr lang="en-US" altLang="zh-CN" dirty="0"/>
              <a:t>App</a:t>
            </a:r>
            <a:r>
              <a:rPr lang="zh-CN" altLang="en-US" dirty="0"/>
              <a:t>组件来说，点击</a:t>
            </a:r>
            <a:r>
              <a:rPr lang="en-US" altLang="zh-CN" dirty="0"/>
              <a:t>p</a:t>
            </a:r>
            <a:r>
              <a:rPr lang="zh-CN" altLang="en-US" dirty="0"/>
              <a:t>标签产生的</a:t>
            </a:r>
            <a:r>
              <a:rPr lang="en-US" altLang="zh-CN" dirty="0"/>
              <a:t>update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为</a:t>
            </a:r>
            <a:r>
              <a:rPr lang="en-US" altLang="zh-CN" dirty="0"/>
              <a:t>num =&gt; num + 1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CC55D2-5553-BCF6-914F-DD37224D1D9C}"/>
              </a:ext>
            </a:extLst>
          </p:cNvPr>
          <p:cNvSpPr txBox="1"/>
          <p:nvPr/>
        </p:nvSpPr>
        <p:spPr>
          <a:xfrm>
            <a:off x="1008892" y="310583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多个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之间通过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指针形成</a:t>
            </a:r>
            <a:r>
              <a:rPr lang="zh-CN" altLang="en-US" dirty="0"/>
              <a:t>环状单向链表，比如下图点击</a:t>
            </a:r>
            <a:r>
              <a:rPr lang="en-US" altLang="zh-CN" dirty="0"/>
              <a:t>p</a:t>
            </a:r>
            <a:r>
              <a:rPr lang="zh-CN" altLang="en-US" dirty="0"/>
              <a:t>标签会产生三个</a:t>
            </a:r>
            <a:r>
              <a:rPr lang="en-US" altLang="zh-CN" dirty="0"/>
              <a:t>update</a:t>
            </a:r>
            <a:r>
              <a:rPr lang="zh-CN" altLang="en-US" dirty="0"/>
              <a:t>，然后通过</a:t>
            </a:r>
            <a:r>
              <a:rPr lang="en-US" altLang="zh-CN" dirty="0"/>
              <a:t>next</a:t>
            </a:r>
            <a:r>
              <a:rPr lang="zh-CN" altLang="en-US" dirty="0"/>
              <a:t>连接起来。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3337BE-C427-3C41-E407-D0AC0EF33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71964"/>
            <a:ext cx="7772400" cy="24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1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61362C-DA59-AAF2-C507-BC4781CEDE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/>
              <a:t>数据结构</a:t>
            </a:r>
            <a:r>
              <a:rPr kumimoji="1" lang="en-US" altLang="zh-CN" dirty="0"/>
              <a:t>-Fiber</a:t>
            </a:r>
            <a:r>
              <a:rPr kumimoji="1" lang="zh-CN" altLang="en-US"/>
              <a:t> </a:t>
            </a:r>
            <a:r>
              <a:rPr kumimoji="1" lang="en-US" altLang="zh-CN" dirty="0"/>
              <a:t>Node</a:t>
            </a:r>
          </a:p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A860E-A1B0-AC15-AA1A-0307C14E024D}"/>
              </a:ext>
            </a:extLst>
          </p:cNvPr>
          <p:cNvSpPr txBox="1"/>
          <p:nvPr/>
        </p:nvSpPr>
        <p:spPr>
          <a:xfrm>
            <a:off x="3081403" y="2116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AD4AC1-C78A-7F8A-A458-2F4B6D1A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97" y="2668631"/>
            <a:ext cx="7747000" cy="25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5C5EB8-DB48-E237-E0D6-D9F0F530885F}"/>
              </a:ext>
            </a:extLst>
          </p:cNvPr>
          <p:cNvSpPr txBox="1"/>
          <p:nvPr/>
        </p:nvSpPr>
        <p:spPr>
          <a:xfrm>
            <a:off x="1053082" y="1011169"/>
            <a:ext cx="1008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作为静态的数据结构来说，每个</a:t>
            </a:r>
            <a:r>
              <a:rPr kumimoji="1" lang="en-US" altLang="zh-CN" dirty="0"/>
              <a:t>Fiber</a:t>
            </a:r>
            <a:r>
              <a:rPr kumimoji="1" lang="zh-CN" altLang="en-US"/>
              <a:t>节点对应一个</a:t>
            </a:r>
            <a:r>
              <a:rPr kumimoji="1" lang="en-US" altLang="zh-CN" dirty="0"/>
              <a:t>React element</a:t>
            </a:r>
            <a:r>
              <a:rPr kumimoji="1" lang="zh-CN" altLang="en-US"/>
              <a:t>，保存了该组件的类型（函数组件</a:t>
            </a:r>
            <a:r>
              <a:rPr kumimoji="1" lang="en-US" altLang="zh-CN" dirty="0"/>
              <a:t>/</a:t>
            </a:r>
            <a:r>
              <a:rPr kumimoji="1" lang="zh-CN" altLang="en-US"/>
              <a:t>类组件</a:t>
            </a:r>
            <a:r>
              <a:rPr kumimoji="1" lang="en-US" altLang="zh-CN" dirty="0"/>
              <a:t>/</a:t>
            </a:r>
            <a:r>
              <a:rPr kumimoji="1" lang="zh-CN" altLang="en-US"/>
              <a:t>原生组件</a:t>
            </a:r>
            <a:r>
              <a:rPr kumimoji="1" lang="en-US" altLang="zh-CN" dirty="0"/>
              <a:t>...</a:t>
            </a:r>
            <a:r>
              <a:rPr kumimoji="1" lang="zh-CN" altLang="en-US"/>
              <a:t>）、对应的</a:t>
            </a:r>
            <a:r>
              <a:rPr kumimoji="1" lang="en-US" altLang="zh-CN" dirty="0"/>
              <a:t>DOM</a:t>
            </a:r>
            <a:r>
              <a:rPr kumimoji="1" lang="zh-CN" altLang="en-US"/>
              <a:t>节点等信息</a:t>
            </a:r>
          </a:p>
          <a:p>
            <a:endParaRPr lang="zh-CN" altLang="en-US">
              <a:solidFill>
                <a:srgbClr val="2C3E50"/>
              </a:solidFill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F90580-037A-E4E5-CF51-76EED9E94EFA}"/>
              </a:ext>
            </a:extLst>
          </p:cNvPr>
          <p:cNvSpPr txBox="1"/>
          <p:nvPr/>
        </p:nvSpPr>
        <p:spPr>
          <a:xfrm>
            <a:off x="1071062" y="1934499"/>
            <a:ext cx="92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对于上个例子中这个函数组件，对应的的</a:t>
            </a:r>
            <a:r>
              <a:rPr kumimoji="1" lang="en-US" altLang="zh-CN" dirty="0"/>
              <a:t>fiber</a:t>
            </a:r>
            <a:r>
              <a:rPr kumimoji="1" lang="zh-CN" altLang="en-US"/>
              <a:t>类似于下面这个样子（精简了其他属性）：</a:t>
            </a:r>
          </a:p>
        </p:txBody>
      </p:sp>
    </p:spTree>
    <p:extLst>
      <p:ext uri="{BB962C8B-B14F-4D97-AF65-F5344CB8AC3E}">
        <p14:creationId xmlns:p14="http://schemas.microsoft.com/office/powerpoint/2010/main" val="1794375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{919DB9F5-28F3-274C-8DFC-0B5B9A5C67C3}tf10001076</Template>
  <TotalTime>14312</TotalTime>
  <Words>1398</Words>
  <Application>Microsoft Macintosh PowerPoint</Application>
  <PresentationFormat>宽屏</PresentationFormat>
  <Paragraphs>115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-apple-system</vt:lpstr>
      <vt:lpstr>等线</vt:lpstr>
      <vt:lpstr>腾讯体 W3</vt:lpstr>
      <vt:lpstr>微软雅黑</vt:lpstr>
      <vt:lpstr>Microsoft JhengHei</vt:lpstr>
      <vt:lpstr>Arial</vt:lpstr>
      <vt:lpstr>Calibri</vt:lpstr>
      <vt:lpstr>Century Gothic</vt:lpstr>
      <vt:lpstr>Helvetica</vt:lpstr>
      <vt:lpstr>Impact</vt:lpstr>
      <vt:lpstr>Rockwell</vt:lpstr>
      <vt:lpstr>Rockwell Condensed</vt:lpstr>
      <vt:lpstr>Rockwell Extra Bold</vt:lpstr>
      <vt:lpstr>Wingdings</vt:lpstr>
      <vt:lpstr>木材纹理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390</cp:revision>
  <dcterms:created xsi:type="dcterms:W3CDTF">2022-07-05T14:51:28Z</dcterms:created>
  <dcterms:modified xsi:type="dcterms:W3CDTF">2022-08-26T06:54:56Z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2021-04-20T08:00:00Z</vt:filetime>
  </property>
  <property fmtid="{D5CDD505-2E9C-101B-9397-08002B2CF9AE}" pid="3" name="LastSaved">
    <vt:filetime>2021-05-14T08:00:00Z</vt:filetime>
  </property>
  <property fmtid="{D5CDD505-2E9C-101B-9397-08002B2CF9AE}" pid="4" name="KSOProductBuildVer">
    <vt:lpwstr>2052-11.1.0.10702</vt:lpwstr>
  </property>
</Properties>
</file>