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tif"/><Relationship Id="rId3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图像" descr="图像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9740" r="0" b="19740"/>
          <a:stretch>
            <a:fillRect/>
          </a:stretch>
        </p:blipFill>
        <p:spPr>
          <a:xfrm>
            <a:off x="1619250" y="673100"/>
            <a:ext cx="9758016" cy="5905500"/>
          </a:xfrm>
          <a:prstGeom prst="rect">
            <a:avLst/>
          </a:prstGeom>
          <a:ln w="25400"/>
          <a:effectLst>
            <a:reflection blurRad="0" stA="82330" stPos="0" endA="0" endPos="40000" dist="0" dir="5400000" fadeDir="5400000" sx="100000" sy="-100000" kx="0" ky="0" algn="bl" rotWithShape="0"/>
          </a:effectLst>
        </p:spPr>
      </p:pic>
      <p:sp>
        <p:nvSpPr>
          <p:cNvPr id="120" name="Vue入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Vue入门</a:t>
            </a:r>
          </a:p>
        </p:txBody>
      </p:sp>
      <p:sp>
        <p:nvSpPr>
          <p:cNvPr id="121" name="正文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组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组件</a:t>
            </a:r>
          </a:p>
        </p:txBody>
      </p:sp>
      <p:pic>
        <p:nvPicPr>
          <p:cNvPr id="15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7669" y="2314102"/>
            <a:ext cx="2705863" cy="6852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0900" y="2313819"/>
            <a:ext cx="7383730" cy="6853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生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生态</a:t>
            </a:r>
          </a:p>
        </p:txBody>
      </p:sp>
      <p:pic>
        <p:nvPicPr>
          <p:cNvPr id="15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890" y="2119795"/>
            <a:ext cx="12433020" cy="7241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ue 特点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 特点</a:t>
            </a:r>
          </a:p>
        </p:txBody>
      </p:sp>
      <p:sp>
        <p:nvSpPr>
          <p:cNvPr id="124" name="原生开发扩展，接近早期JSP、 ASP、PHP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95743" indent="-395743" defTabSz="449833">
              <a:buSzPct val="50000"/>
              <a:buBlip>
                <a:blip r:embed="rId2"/>
              </a:buBlip>
              <a:defRPr sz="2849"/>
            </a:pPr>
            <a:r>
              <a:t>原生开发扩展，接近早期JSP、 ASP、PHP</a:t>
            </a:r>
          </a:p>
          <a:p>
            <a:pPr marL="395743" indent="-395743" defTabSz="449833">
              <a:buSzPct val="50000"/>
              <a:buBlip>
                <a:blip r:embed="rId2"/>
              </a:buBlip>
              <a:defRPr sz="2849"/>
            </a:pPr>
            <a:r>
              <a:t>React、Augular是使用了新的开发模式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脚手架"/>
          <p:cNvSpPr/>
          <p:nvPr/>
        </p:nvSpPr>
        <p:spPr>
          <a:xfrm>
            <a:off x="4597400" y="1504950"/>
            <a:ext cx="3810000" cy="1143000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脚手架</a:t>
            </a:r>
          </a:p>
        </p:txBody>
      </p:sp>
      <p:sp>
        <p:nvSpPr>
          <p:cNvPr id="127" name="语法"/>
          <p:cNvSpPr/>
          <p:nvPr/>
        </p:nvSpPr>
        <p:spPr>
          <a:xfrm>
            <a:off x="4597400" y="2905125"/>
            <a:ext cx="3810000" cy="1143000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语法</a:t>
            </a:r>
          </a:p>
        </p:txBody>
      </p:sp>
      <p:sp>
        <p:nvSpPr>
          <p:cNvPr id="128" name="组件"/>
          <p:cNvSpPr/>
          <p:nvPr/>
        </p:nvSpPr>
        <p:spPr>
          <a:xfrm>
            <a:off x="4597400" y="4305300"/>
            <a:ext cx="3810000" cy="1143000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组件</a:t>
            </a:r>
          </a:p>
        </p:txBody>
      </p:sp>
      <p:sp>
        <p:nvSpPr>
          <p:cNvPr id="129" name="样式"/>
          <p:cNvSpPr/>
          <p:nvPr/>
        </p:nvSpPr>
        <p:spPr>
          <a:xfrm>
            <a:off x="4597400" y="5705475"/>
            <a:ext cx="3810000" cy="1143000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样式</a:t>
            </a:r>
          </a:p>
        </p:txBody>
      </p:sp>
      <p:sp>
        <p:nvSpPr>
          <p:cNvPr id="130" name="生态圈"/>
          <p:cNvSpPr/>
          <p:nvPr/>
        </p:nvSpPr>
        <p:spPr>
          <a:xfrm>
            <a:off x="4597400" y="7105650"/>
            <a:ext cx="3810000" cy="1143000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生态圈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像" descr="图像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17655" t="0" r="17655" b="0"/>
          <a:stretch>
            <a:fillRect/>
          </a:stretch>
        </p:blipFill>
        <p:spPr>
          <a:xfrm>
            <a:off x="6718300" y="638919"/>
            <a:ext cx="5334001" cy="8216901"/>
          </a:xfrm>
          <a:prstGeom prst="rect">
            <a:avLst/>
          </a:prstGeom>
        </p:spPr>
      </p:pic>
      <p:sp>
        <p:nvSpPr>
          <p:cNvPr id="133" name="脚手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脚手架</a:t>
            </a:r>
          </a:p>
        </p:txBody>
      </p:sp>
      <p:sp>
        <p:nvSpPr>
          <p:cNvPr id="134" name="安装工具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38150">
              <a:defRPr sz="2775"/>
            </a:pPr>
            <a:r>
              <a:t>安装工具</a:t>
            </a:r>
          </a:p>
          <a:p>
            <a:pPr algn="l" defTabSz="438150">
              <a:spcBef>
                <a:spcPts val="3100"/>
              </a:spcBef>
              <a:defRPr sz="2400"/>
            </a:pPr>
            <a:r>
              <a:rPr>
                <a:solidFill>
                  <a:srgbClr val="F08D49"/>
                </a:solidFill>
              </a:rPr>
              <a:t>npm</a:t>
            </a:r>
            <a:r>
              <a:t> </a:t>
            </a:r>
            <a:r>
              <a:rPr>
                <a:solidFill>
                  <a:srgbClr val="F08D49"/>
                </a:solidFill>
              </a:rPr>
              <a:t>install</a:t>
            </a:r>
            <a:r>
              <a:t> -g @vue/cli</a:t>
            </a:r>
          </a:p>
          <a:p>
            <a:pPr algn="l" defTabSz="438150">
              <a:spcBef>
                <a:spcPts val="3100"/>
              </a:spcBef>
              <a:defRPr sz="2400"/>
            </a:pPr>
          </a:p>
          <a:p>
            <a:pPr algn="l" defTabSz="342900">
              <a:lnSpc>
                <a:spcPts val="2600"/>
              </a:lnSpc>
              <a:defRPr sz="102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38150">
              <a:defRPr sz="2775"/>
            </a:pPr>
            <a:r>
              <a:t>创建项目</a:t>
            </a:r>
          </a:p>
          <a:p>
            <a:pPr algn="l" defTabSz="438150">
              <a:spcBef>
                <a:spcPts val="3100"/>
              </a:spcBef>
              <a:defRPr sz="2400"/>
            </a:pPr>
            <a:r>
              <a:t>vue create hello-world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defTabSz="342900">
              <a:lnSpc>
                <a:spcPts val="2600"/>
              </a:lnSpc>
              <a:defRPr sz="1020">
                <a:latin typeface="Menlo"/>
                <a:ea typeface="Menlo"/>
                <a:cs typeface="Menlo"/>
                <a:sym typeface="Menlo"/>
              </a:defRPr>
            </a:pP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defTabSz="342900">
              <a:lnSpc>
                <a:spcPts val="2600"/>
              </a:lnSpc>
              <a:defRPr sz="1020">
                <a:latin typeface="Menlo"/>
                <a:ea typeface="Menlo"/>
                <a:cs typeface="Menlo"/>
                <a:sym typeface="Menlo"/>
              </a:defRPr>
            </a:pP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模板语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模板语法</a:t>
            </a:r>
          </a:p>
        </p:txBody>
      </p:sp>
      <p:sp>
        <p:nvSpPr>
          <p:cNvPr id="137" name="绑定  {{ value }}、 v-html、   v-bind 、 v-on、 v-mod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绑定  {{ value }}、 v-html、   v-bind 、 v-on、 v-model</a:t>
            </a:r>
          </a:p>
          <a:p>
            <a:pPr/>
            <a:r>
              <a:t>属性过滤</a:t>
            </a:r>
          </a:p>
          <a:p>
            <a:pPr/>
            <a:r>
              <a:t>条件判断</a:t>
            </a:r>
          </a:p>
          <a:p>
            <a:pPr/>
            <a:r>
              <a:t>循环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指令-数据绑定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指令-数据绑定</a:t>
            </a:r>
          </a:p>
        </p:txBody>
      </p:sp>
      <p:sp>
        <p:nvSpPr>
          <p:cNvPr id="140" name="{{}} 用于绑定数据到显示的普通文本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{{}} 用于绑定数据到显示的普通文本</a:t>
            </a:r>
          </a:p>
          <a:p>
            <a:pPr/>
            <a:r>
              <a:t>v-html用于绑定数据到显示的富文本</a:t>
            </a:r>
          </a:p>
          <a:p>
            <a:pPr/>
            <a:r>
              <a:t>v-bind用于绑定数据到html属性</a:t>
            </a:r>
          </a:p>
          <a:p>
            <a:pPr/>
            <a:r>
              <a:t>v-on用于绑定数据到html事件</a:t>
            </a:r>
          </a:p>
          <a:p>
            <a:pPr/>
            <a:r>
              <a:t>v-model用于双向绑定数据到value属性</a:t>
            </a:r>
          </a:p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–小技巧"/>
          <p:cNvSpPr txBox="1"/>
          <p:nvPr>
            <p:ph type="body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/>
          <a:lstStyle/>
          <a:p>
            <a:pPr/>
            <a:r>
              <a:t>–小技巧</a:t>
            </a:r>
          </a:p>
        </p:txBody>
      </p:sp>
      <p:sp>
        <p:nvSpPr>
          <p:cNvPr id="143" name="style=“”         引号中是纯文本…"/>
          <p:cNvSpPr txBox="1"/>
          <p:nvPr>
            <p:ph type="body" idx="14"/>
          </p:nvPr>
        </p:nvSpPr>
        <p:spPr>
          <a:xfrm>
            <a:off x="1270000" y="3946824"/>
            <a:ext cx="10464800" cy="1333326"/>
          </a:xfrm>
          <a:prstGeom prst="rect">
            <a:avLst/>
          </a:prstGeom>
        </p:spPr>
        <p:txBody>
          <a:bodyPr/>
          <a:lstStyle/>
          <a:p>
            <a:pPr/>
            <a:r>
              <a:t>style=“”         引号中是纯文本</a:t>
            </a:r>
          </a:p>
          <a:p>
            <a:pPr/>
            <a:r>
              <a:t>v-bind:style=“” 引号中可写js代码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指令-模板逻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指令-模板逻辑</a:t>
            </a:r>
          </a:p>
        </p:txBody>
      </p:sp>
      <p:sp>
        <p:nvSpPr>
          <p:cNvPr id="146" name="v-i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v-if</a:t>
            </a:r>
          </a:p>
          <a:p>
            <a:pPr/>
            <a:r>
              <a:t>v-show</a:t>
            </a:r>
          </a:p>
          <a:p>
            <a:pPr/>
            <a:r>
              <a:t>v-for</a:t>
            </a:r>
          </a:p>
          <a:p>
            <a:pPr/>
            <a:r>
              <a:t>vue要记很多指令，有的还有简写，请参考官网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像" descr="图像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805" t="0" r="8805" b="0"/>
          <a:stretch>
            <a:fillRect/>
          </a:stretch>
        </p:blipFill>
        <p:spPr>
          <a:xfrm>
            <a:off x="6164312" y="2590800"/>
            <a:ext cx="6441976" cy="6286500"/>
          </a:xfrm>
          <a:prstGeom prst="rect">
            <a:avLst/>
          </a:prstGeom>
        </p:spPr>
      </p:pic>
      <p:sp>
        <p:nvSpPr>
          <p:cNvPr id="149" name="样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样式</a:t>
            </a:r>
          </a:p>
        </p:txBody>
      </p:sp>
      <p:sp>
        <p:nvSpPr>
          <p:cNvPr id="150" name="$styl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$style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