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9" r:id="rId6"/>
    <p:sldId id="257" r:id="rId7"/>
    <p:sldId id="258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3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1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9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D285-7B31-498E-BC3A-7ECEA66A42D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A50A-3546-49F8-9A68-AD8E8CBC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rp&#21508;&#20010;&#34920;&#30340;&#34920;&#32467;&#26500;&#19982;&#20851;&#31995;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38134;&#34892;&#31867;&#27963;&#21160;&#20449;&#24687;-v1.0&#65288;0814)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bank_campaign.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agging%20master%20file_0812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838" y="2392220"/>
            <a:ext cx="2161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SFTP</a:t>
            </a:r>
            <a:r>
              <a:rPr lang="zh-CN" altLang="en-US" dirty="0" smtClean="0"/>
              <a:t>拿到</a:t>
            </a:r>
            <a:r>
              <a:rPr lang="en-US" altLang="zh-CN" dirty="0" smtClean="0"/>
              <a:t>urp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66128" y="2392220"/>
            <a:ext cx="2904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清洗</a:t>
            </a:r>
            <a:r>
              <a:rPr lang="en-US" altLang="zh-CN" dirty="0" smtClean="0"/>
              <a:t>urp</a:t>
            </a:r>
            <a:r>
              <a:rPr lang="zh-CN" altLang="en-US" dirty="0" smtClean="0"/>
              <a:t>数据到银行活动表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53748" y="2392220"/>
            <a:ext cx="4184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根据银行活动表计算</a:t>
            </a:r>
            <a:r>
              <a:rPr lang="en-US" altLang="zh-CN" dirty="0" smtClean="0"/>
              <a:t>tagging</a:t>
            </a:r>
            <a:r>
              <a:rPr lang="zh-CN" altLang="en-US" dirty="0" smtClean="0"/>
              <a:t>的相应标签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>
            <a:off x="2780146" y="2576886"/>
            <a:ext cx="985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6670963" y="2576886"/>
            <a:ext cx="782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18545" y="1238058"/>
            <a:ext cx="359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流程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129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SFTP</a:t>
            </a:r>
            <a:r>
              <a:rPr lang="zh-CN" altLang="en-US" dirty="0"/>
              <a:t>拿到</a:t>
            </a:r>
            <a:r>
              <a:rPr lang="en-US" altLang="zh-CN" dirty="0"/>
              <a:t>urp</a:t>
            </a:r>
            <a:r>
              <a:rPr lang="zh-CN" altLang="en-US" dirty="0"/>
              <a:t>数据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脚本</a:t>
            </a:r>
            <a:r>
              <a:rPr lang="zh-CN" altLang="en-US" dirty="0" smtClean="0"/>
              <a:t>位置   </a:t>
            </a:r>
            <a:r>
              <a:rPr lang="en-US" altLang="zh-CN" dirty="0" smtClean="0"/>
              <a:t>10.92.193.134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smtClean="0"/>
              <a:t>data/u_analysis/urp_data/load_data.sh</a:t>
            </a:r>
          </a:p>
          <a:p>
            <a:pPr marL="0" indent="0">
              <a:buNone/>
            </a:pPr>
            <a:r>
              <a:rPr lang="zh-CN" altLang="en-US" dirty="0" smtClean="0"/>
              <a:t>每天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自动调用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/data/u_analysis/urp_data/load_data.sh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数据已经进入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u_analysis_ods.urp_wechat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u_analysis_ods.urp_alipay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u_analysis_ods.urp_bank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本地数据只保留</a:t>
            </a:r>
            <a:r>
              <a:rPr lang="en-US" altLang="zh-CN" dirty="0" smtClean="0"/>
              <a:t>30</a:t>
            </a:r>
            <a:r>
              <a:rPr lang="zh-CN" altLang="en-US" smtClean="0"/>
              <a:t>天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表结构参考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>
                <a:hlinkClick r:id="rId2" action="ppaction://hlinkfile"/>
              </a:rPr>
              <a:t>urp</a:t>
            </a:r>
            <a:r>
              <a:rPr lang="zh-CN" altLang="en-US" dirty="0">
                <a:hlinkClick r:id="rId2" action="ppaction://hlinkfile"/>
              </a:rPr>
              <a:t>各个表的表结构与关系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xlsx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清洗</a:t>
            </a:r>
            <a:r>
              <a:rPr lang="en-US" altLang="zh-CN" dirty="0"/>
              <a:t>urp</a:t>
            </a:r>
            <a:r>
              <a:rPr lang="zh-CN" altLang="en-US" dirty="0"/>
              <a:t>数据到银行活动表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/>
              <a:t>根据活动</a:t>
            </a:r>
            <a:r>
              <a:rPr lang="zh-CN" altLang="en-US" dirty="0" smtClean="0"/>
              <a:t>日历</a:t>
            </a:r>
            <a:r>
              <a:rPr lang="en-US" altLang="zh-CN" dirty="0" smtClean="0"/>
              <a:t>(</a:t>
            </a:r>
            <a:r>
              <a:rPr lang="zh-CN" altLang="en-US" dirty="0" smtClean="0">
                <a:hlinkClick r:id="rId2" action="ppaction://hlinkfile"/>
              </a:rPr>
              <a:t>银行</a:t>
            </a:r>
            <a:r>
              <a:rPr lang="zh-CN" altLang="en-US" dirty="0">
                <a:hlinkClick r:id="rId2" action="ppaction://hlinkfile"/>
              </a:rPr>
              <a:t>类活动信息</a:t>
            </a:r>
            <a:r>
              <a:rPr lang="en-US" altLang="zh-CN" dirty="0">
                <a:hlinkClick r:id="rId2" action="ppaction://hlinkfile"/>
              </a:rPr>
              <a:t>-v1.0</a:t>
            </a:r>
            <a:r>
              <a:rPr lang="zh-CN" altLang="en-US" dirty="0">
                <a:hlinkClick r:id="rId2" action="ppaction://hlinkfile"/>
              </a:rPr>
              <a:t>（</a:t>
            </a:r>
            <a:r>
              <a:rPr lang="en-US" altLang="zh-CN" dirty="0">
                <a:hlinkClick r:id="rId2" action="ppaction://hlinkfile"/>
              </a:rPr>
              <a:t>0814).</a:t>
            </a:r>
            <a:r>
              <a:rPr lang="en-US" altLang="zh-CN" dirty="0" err="1" smtClean="0">
                <a:hlinkClick r:id="rId2" action="ppaction://hlinkfile"/>
              </a:rPr>
              <a:t>xlsx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和数据来源分成</a:t>
            </a:r>
            <a:r>
              <a:rPr lang="en-US" altLang="zh-CN" dirty="0" err="1" smtClean="0"/>
              <a:t>wechat,alipay,bank</a:t>
            </a:r>
            <a:r>
              <a:rPr lang="zh-CN" altLang="en-US" dirty="0" smtClean="0"/>
              <a:t>三类清洗</a:t>
            </a:r>
            <a:endParaRPr lang="en-US" altLang="zh-CN" dirty="0" smtClean="0"/>
          </a:p>
          <a:p>
            <a:r>
              <a:rPr lang="zh-CN" altLang="en-US" dirty="0" smtClean="0"/>
              <a:t>先手工将</a:t>
            </a:r>
            <a:r>
              <a:rPr lang="zh-CN" altLang="en-US" dirty="0"/>
              <a:t>活动信息整理在</a:t>
            </a:r>
            <a:r>
              <a:rPr lang="en-US" altLang="zh-CN" dirty="0" err="1"/>
              <a:t>bank_campaign</a:t>
            </a:r>
            <a:r>
              <a:rPr lang="zh-CN" altLang="en-US" dirty="0"/>
              <a:t>表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目前银行活动表手工更新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然后按照下面的清晰逻辑进行清理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73" y="3723683"/>
            <a:ext cx="2735817" cy="204995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86476"/>
              </p:ext>
            </p:extLst>
          </p:nvPr>
        </p:nvGraphicFramePr>
        <p:xfrm>
          <a:off x="5771420" y="3662219"/>
          <a:ext cx="3302001" cy="217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67">
                  <a:extLst>
                    <a:ext uri="{9D8B030D-6E8A-4147-A177-3AD203B41FA5}">
                      <a16:colId xmlns:a16="http://schemas.microsoft.com/office/drawing/2014/main" val="1996980667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3249912226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1414767373"/>
                    </a:ext>
                  </a:extLst>
                </a:gridCol>
                <a:gridCol w="1091178">
                  <a:extLst>
                    <a:ext uri="{9D8B030D-6E8A-4147-A177-3AD203B41FA5}">
                      <a16:colId xmlns:a16="http://schemas.microsoft.com/office/drawing/2014/main" val="3354316561"/>
                    </a:ext>
                  </a:extLst>
                </a:gridCol>
              </a:tblGrid>
              <a:tr h="19195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u_analysis_temp.bank_campaign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7397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样例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168363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promotion_tag</a:t>
                      </a:r>
                      <a:r>
                        <a:rPr lang="en-US" sz="800" u="none" strike="noStrike" dirty="0">
                          <a:effectLst/>
                        </a:rPr>
                        <a:t>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alipay_ICBC_70-15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2265578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bank  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ICBC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63290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start_date</a:t>
                      </a:r>
                      <a:r>
                        <a:rPr lang="en-US" sz="800" u="none" strike="noStrike" dirty="0">
                          <a:effectLst/>
                        </a:rPr>
                        <a:t>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2020-07-20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80230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end_date</a:t>
                      </a:r>
                      <a:r>
                        <a:rPr lang="en-US" sz="800" u="none" strike="noStrike" dirty="0">
                          <a:effectLst/>
                        </a:rPr>
                        <a:t>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2020-12-31      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6882540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discount_condition</a:t>
                      </a:r>
                      <a:r>
                        <a:rPr lang="en-US" sz="800" u="none" strike="noStrike" dirty="0">
                          <a:effectLst/>
                        </a:rPr>
                        <a:t>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70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8398403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discount_amount</a:t>
                      </a:r>
                      <a:r>
                        <a:rPr lang="en-US" sz="800" u="none" strike="noStrike" dirty="0">
                          <a:effectLst/>
                        </a:rPr>
                        <a:t>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59509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discount_chaneel</a:t>
                      </a:r>
                      <a:r>
                        <a:rPr lang="en-US" sz="800" u="none" strike="noStrike" dirty="0">
                          <a:effectLst/>
                        </a:rPr>
                        <a:t>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alipay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646760"/>
                  </a:ext>
                </a:extLst>
              </a:tr>
              <a:tr h="1919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day   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0024431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discount_campaign_id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218249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4055690" y="4748661"/>
            <a:ext cx="1715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88001"/>
              </p:ext>
            </p:extLst>
          </p:nvPr>
        </p:nvGraphicFramePr>
        <p:xfrm>
          <a:off x="9562521" y="936625"/>
          <a:ext cx="2451099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583">
                  <a:extLst>
                    <a:ext uri="{9D8B030D-6E8A-4147-A177-3AD203B41FA5}">
                      <a16:colId xmlns:a16="http://schemas.microsoft.com/office/drawing/2014/main" val="556709733"/>
                    </a:ext>
                  </a:extLst>
                </a:gridCol>
                <a:gridCol w="1382916">
                  <a:extLst>
                    <a:ext uri="{9D8B030D-6E8A-4147-A177-3AD203B41FA5}">
                      <a16:colId xmlns:a16="http://schemas.microsoft.com/office/drawing/2014/main" val="3364045460"/>
                    </a:ext>
                  </a:extLst>
                </a:gridCol>
                <a:gridCol w="791600">
                  <a:extLst>
                    <a:ext uri="{9D8B030D-6E8A-4147-A177-3AD203B41FA5}">
                      <a16:colId xmlns:a16="http://schemas.microsoft.com/office/drawing/2014/main" val="120550829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u_analysis_dw.siebel_cx_order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49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5028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row_id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166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member_id</a:t>
                      </a:r>
                      <a:r>
                        <a:rPr lang="en-US" sz="800" u="none" strike="noStrike" dirty="0">
                          <a:effectLst/>
                        </a:rPr>
                        <a:t>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807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member_uuid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313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cc_number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6621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commit_type_cd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11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crchk_ann_income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2299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crchk_identifier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3408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crdholder_name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86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curcy_cd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143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desc_text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372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discnt_amt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134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doc_num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215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frght_amt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06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frght_amt_dt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45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integration_id</a:t>
                      </a:r>
                      <a:r>
                        <a:rPr lang="en-US" sz="800" u="none" strike="noStrike" dirty="0">
                          <a:effectLst/>
                        </a:rPr>
                        <a:t>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969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……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……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……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4565164"/>
                  </a:ext>
                </a:extLst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79858"/>
              </p:ext>
            </p:extLst>
          </p:nvPr>
        </p:nvGraphicFramePr>
        <p:xfrm>
          <a:off x="3719798" y="2073275"/>
          <a:ext cx="2209799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039">
                  <a:extLst>
                    <a:ext uri="{9D8B030D-6E8A-4147-A177-3AD203B41FA5}">
                      <a16:colId xmlns:a16="http://schemas.microsoft.com/office/drawing/2014/main" val="3128715132"/>
                    </a:ext>
                  </a:extLst>
                </a:gridCol>
                <a:gridCol w="967380">
                  <a:extLst>
                    <a:ext uri="{9D8B030D-6E8A-4147-A177-3AD203B41FA5}">
                      <a16:colId xmlns:a16="http://schemas.microsoft.com/office/drawing/2014/main" val="2980017547"/>
                    </a:ext>
                  </a:extLst>
                </a:gridCol>
                <a:gridCol w="967380">
                  <a:extLst>
                    <a:ext uri="{9D8B030D-6E8A-4147-A177-3AD203B41FA5}">
                      <a16:colId xmlns:a16="http://schemas.microsoft.com/office/drawing/2014/main" val="138124113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u_analysis_ods.urp_wechat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20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数据类型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6431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trade_date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915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2607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wechat_order_id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1819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865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business_order_id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010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7077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amount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0298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business_discount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2629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platform_discount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6226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service_type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7584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1643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3545454"/>
                  </a:ext>
                </a:extLst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1972"/>
              </p:ext>
            </p:extLst>
          </p:nvPr>
        </p:nvGraphicFramePr>
        <p:xfrm>
          <a:off x="6498859" y="183039"/>
          <a:ext cx="2057400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1605520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1780115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6349396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u_analysis_dw.esb_payment_item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7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字段名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000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source_code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814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store_number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81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transaction_number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46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service_type</a:t>
                      </a:r>
                      <a:r>
                        <a:rPr lang="en-US" sz="800" u="none" strike="noStrike" dirty="0">
                          <a:effectLst/>
                        </a:rPr>
                        <a:t>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30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99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receipt_number</a:t>
                      </a:r>
                      <a:r>
                        <a:rPr lang="en-US" sz="800" u="none" strike="noStrike" dirty="0">
                          <a:effectLst/>
                        </a:rPr>
                        <a:t>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55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payment_item_seq</a:t>
                      </a:r>
                      <a:r>
                        <a:rPr lang="en-US" sz="800" u="none" strike="noStrike" dirty="0">
                          <a:effectLst/>
                        </a:rPr>
                        <a:t>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822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payment_item_code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97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payment_item_amount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double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7836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int</a:t>
                      </a:r>
                      <a:r>
                        <a:rPr lang="en-US" sz="800" u="none" strike="noStrike" dirty="0">
                          <a:effectLst/>
                        </a:rPr>
                        <a:t>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08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svc_or_b2b_number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77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114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08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36463"/>
                  </a:ext>
                </a:extLst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40090"/>
              </p:ext>
            </p:extLst>
          </p:nvPr>
        </p:nvGraphicFramePr>
        <p:xfrm>
          <a:off x="6502410" y="3596237"/>
          <a:ext cx="2057400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1605520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1780115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6349396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u_analysis_dw.esb_payment_item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7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字段名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000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source_code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814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store_number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81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transaction_number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46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service_type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30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99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receipt_number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55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payment_item_seq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822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payment_item_code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97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payment_item_amount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double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7836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08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svc_or_b2b_number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77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114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08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36463"/>
                  </a:ext>
                </a:extLst>
              </a:tr>
            </a:tbl>
          </a:graphicData>
        </a:graphic>
      </p:graphicFrame>
      <p:cxnSp>
        <p:nvCxnSpPr>
          <p:cNvPr id="139" name="直接箭头连接符 138"/>
          <p:cNvCxnSpPr/>
          <p:nvPr/>
        </p:nvCxnSpPr>
        <p:spPr>
          <a:xfrm flipH="1">
            <a:off x="6904609" y="1607127"/>
            <a:ext cx="4187" cy="346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5929600" y="2651125"/>
            <a:ext cx="578498" cy="27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5929603" y="2663032"/>
            <a:ext cx="578498" cy="6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8550569" y="1607127"/>
            <a:ext cx="1021194" cy="248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8550571" y="4091709"/>
            <a:ext cx="1021194" cy="20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14002"/>
              </p:ext>
            </p:extLst>
          </p:nvPr>
        </p:nvGraphicFramePr>
        <p:xfrm>
          <a:off x="155711" y="2307538"/>
          <a:ext cx="33020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67">
                  <a:extLst>
                    <a:ext uri="{9D8B030D-6E8A-4147-A177-3AD203B41FA5}">
                      <a16:colId xmlns:a16="http://schemas.microsoft.com/office/drawing/2014/main" val="1996980667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3249912226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1414767373"/>
                    </a:ext>
                  </a:extLst>
                </a:gridCol>
                <a:gridCol w="1091178">
                  <a:extLst>
                    <a:ext uri="{9D8B030D-6E8A-4147-A177-3AD203B41FA5}">
                      <a16:colId xmlns:a16="http://schemas.microsoft.com/office/drawing/2014/main" val="3354316561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u_analysis_temp.bank_campaign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7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样例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16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promotion_tag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alipay_ICBC_70-15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2265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bank  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ICBC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6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start_date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2020-07-20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80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end_date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2020-12-31    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6882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discount_condition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839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discount_amount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59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discount_chaneel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646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day   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0024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discount_campaign_id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218249"/>
                  </a:ext>
                </a:extLst>
              </a:tr>
            </a:tbl>
          </a:graphicData>
        </a:graphic>
      </p:graphicFrame>
      <p:sp>
        <p:nvSpPr>
          <p:cNvPr id="162" name="文本框 161"/>
          <p:cNvSpPr txBox="1"/>
          <p:nvPr/>
        </p:nvSpPr>
        <p:spPr>
          <a:xfrm>
            <a:off x="609601" y="495091"/>
            <a:ext cx="5249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注：将活动信息整理在</a:t>
            </a:r>
            <a:r>
              <a:rPr lang="en-US" altLang="zh-CN" dirty="0" err="1" smtClean="0"/>
              <a:t>bank_campaign</a:t>
            </a:r>
            <a:r>
              <a:rPr lang="zh-CN" altLang="en-US" dirty="0" smtClean="0"/>
              <a:t>表中，清洗</a:t>
            </a:r>
            <a:r>
              <a:rPr lang="zh-CN" altLang="en-US" dirty="0"/>
              <a:t>微</a:t>
            </a:r>
            <a:r>
              <a:rPr lang="zh-CN" altLang="en-US" dirty="0" smtClean="0"/>
              <a:t>信和支付宝数据时</a:t>
            </a:r>
            <a:r>
              <a:rPr lang="zh-CN" altLang="en-US" dirty="0"/>
              <a:t>，</a:t>
            </a:r>
            <a:r>
              <a:rPr lang="zh-CN" altLang="en-US" dirty="0" smtClean="0"/>
              <a:t>没有活动码。通过</a:t>
            </a:r>
            <a:r>
              <a:rPr lang="en-US" altLang="zh-CN" dirty="0" smtClean="0"/>
              <a:t>1.trade_date</a:t>
            </a:r>
            <a:r>
              <a:rPr lang="zh-CN" altLang="en-US" dirty="0" smtClean="0"/>
              <a:t>在活动</a:t>
            </a:r>
            <a:r>
              <a:rPr lang="en-US" altLang="zh-CN" dirty="0" err="1" smtClean="0"/>
              <a:t>start_date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end_date</a:t>
            </a:r>
            <a:r>
              <a:rPr lang="zh-CN" altLang="en-US" dirty="0" smtClean="0"/>
              <a:t>之间，</a:t>
            </a:r>
            <a:r>
              <a:rPr lang="en-US" altLang="zh-CN" dirty="0" smtClean="0"/>
              <a:t>2.platform_discount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discount_amount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3.trade_date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day</a:t>
            </a:r>
            <a:r>
              <a:rPr lang="zh-CN" altLang="en-US" dirty="0" smtClean="0"/>
              <a:t>（</a:t>
            </a:r>
            <a:r>
              <a:rPr lang="zh-CN" altLang="en-US" dirty="0"/>
              <a:t>星期几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三个</a:t>
            </a:r>
            <a:r>
              <a:rPr lang="zh-CN" altLang="en-US" dirty="0" smtClean="0"/>
              <a:t>条件进行匹配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0907" y="4943919"/>
            <a:ext cx="4673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注：线下</a:t>
            </a:r>
            <a:r>
              <a:rPr lang="zh-CN" altLang="en-US" dirty="0"/>
              <a:t>数据</a:t>
            </a:r>
            <a:r>
              <a:rPr lang="zh-CN" altLang="en-US" dirty="0" smtClean="0"/>
              <a:t>用黑色箭头表示的方法连接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business_order_id</a:t>
            </a:r>
            <a:r>
              <a:rPr lang="en-US" altLang="zh-CN" dirty="0" smtClean="0"/>
              <a:t>=svc_or_b2b_number</a:t>
            </a:r>
            <a:endParaRPr lang="en-US" altLang="zh-CN" dirty="0"/>
          </a:p>
          <a:p>
            <a:r>
              <a:rPr lang="zh-CN" altLang="en-US" dirty="0" smtClean="0"/>
              <a:t>连接到</a:t>
            </a:r>
            <a:r>
              <a:rPr lang="en-US" altLang="zh-CN" dirty="0" smtClean="0"/>
              <a:t>ESB</a:t>
            </a:r>
            <a:r>
              <a:rPr lang="zh-CN" altLang="en-US" dirty="0" smtClean="0"/>
              <a:t>数据后直接用同一条记录</a:t>
            </a:r>
            <a:r>
              <a:rPr lang="zh-CN" altLang="en-US" dirty="0"/>
              <a:t>的</a:t>
            </a:r>
            <a:r>
              <a:rPr lang="en-US" altLang="zh-CN" dirty="0" err="1" smtClean="0"/>
              <a:t>receipt_number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线上数据用蓝色箭头表示的方法连接，具体请看下一页。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1208" y="4740275"/>
            <a:ext cx="325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932" y="67639"/>
            <a:ext cx="11365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微信数据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2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0622" y="274742"/>
            <a:ext cx="529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注：线上数据蓝色箭头表示的连接方法的说明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例如这样一条支付宝数据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2" y="1001293"/>
            <a:ext cx="9712793" cy="365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2" y="1975795"/>
            <a:ext cx="10709374" cy="63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22" y="3379245"/>
            <a:ext cx="9000527" cy="769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1" y="4675279"/>
            <a:ext cx="9685897" cy="6905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0621" y="1514764"/>
            <a:ext cx="1020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alipay_order_id</a:t>
            </a:r>
            <a:r>
              <a:rPr lang="en-US" altLang="zh-CN" dirty="0" smtClean="0"/>
              <a:t>=svc_or_b2b_number</a:t>
            </a:r>
            <a:r>
              <a:rPr lang="en-US" altLang="zh-CN" dirty="0"/>
              <a:t> 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ESB</a:t>
            </a:r>
            <a:r>
              <a:rPr lang="zh-CN" altLang="en-US" dirty="0" smtClean="0"/>
              <a:t>中找到这条数据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0621" y="2761673"/>
            <a:ext cx="76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再根据相同的</a:t>
            </a:r>
            <a:r>
              <a:rPr lang="en-US" altLang="zh-CN" dirty="0" err="1" smtClean="0"/>
              <a:t>receipt_number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ESB</a:t>
            </a:r>
            <a:r>
              <a:rPr lang="zh-CN" altLang="en-US" dirty="0" smtClean="0"/>
              <a:t>中找到另一条数据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1054" y="4226262"/>
            <a:ext cx="1192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ESB</a:t>
            </a:r>
            <a:r>
              <a:rPr lang="zh-CN" altLang="en-US" dirty="0" smtClean="0"/>
              <a:t>中另一条数据的</a:t>
            </a:r>
            <a:r>
              <a:rPr lang="en-US" altLang="zh-CN" dirty="0" smtClean="0"/>
              <a:t>svc_or_b2b_number=</a:t>
            </a:r>
            <a:r>
              <a:rPr lang="en-US" altLang="zh-CN" dirty="0" err="1" smtClean="0"/>
              <a:t>integration_id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表中的数据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2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9562521" y="936625"/>
          <a:ext cx="2451099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583">
                  <a:extLst>
                    <a:ext uri="{9D8B030D-6E8A-4147-A177-3AD203B41FA5}">
                      <a16:colId xmlns:a16="http://schemas.microsoft.com/office/drawing/2014/main" val="556709733"/>
                    </a:ext>
                  </a:extLst>
                </a:gridCol>
                <a:gridCol w="1382916">
                  <a:extLst>
                    <a:ext uri="{9D8B030D-6E8A-4147-A177-3AD203B41FA5}">
                      <a16:colId xmlns:a16="http://schemas.microsoft.com/office/drawing/2014/main" val="3364045460"/>
                    </a:ext>
                  </a:extLst>
                </a:gridCol>
                <a:gridCol w="791600">
                  <a:extLst>
                    <a:ext uri="{9D8B030D-6E8A-4147-A177-3AD203B41FA5}">
                      <a16:colId xmlns:a16="http://schemas.microsoft.com/office/drawing/2014/main" val="120550829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u_analysis_dw.siebel_cx_order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49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5028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row_id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166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member_id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807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member_uuid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313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cc_number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6621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commit_type_cd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11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crchk_ann_income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2299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crchk_identifier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3408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crdholder_name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86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curcy_cd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143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desc_text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372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discnt_amt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134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doc_num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215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frght_amt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06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frght_amt_dt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45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integration_id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969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……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……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……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4565164"/>
                  </a:ext>
                </a:extLst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/>
        </p:nvGraphicFramePr>
        <p:xfrm>
          <a:off x="6498859" y="183039"/>
          <a:ext cx="2057400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1605520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1780115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6349396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u_analysis_dw.esb_payment_item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7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字段名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000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source_code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814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store_number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81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transaction_number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46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service_type</a:t>
                      </a:r>
                      <a:r>
                        <a:rPr lang="en-US" sz="800" u="none" strike="noStrike" dirty="0">
                          <a:effectLst/>
                        </a:rPr>
                        <a:t>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30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99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receipt_number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55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payment_item_seq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822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payment_item_code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97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payment_item_amount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double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7836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08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svc_or_b2b_number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77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114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08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36463"/>
                  </a:ext>
                </a:extLst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6502410" y="3596237"/>
          <a:ext cx="2057400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1605520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1780115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6349396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u_analysis_dw.esb_payment_item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7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字段名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000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source_code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814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store_number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81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transaction_number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46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service_type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30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99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receipt_number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55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payment_item_seq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822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payment_item_code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97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payment_item_amount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double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7836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08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svc_or_b2b_number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77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114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08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36463"/>
                  </a:ext>
                </a:extLst>
              </a:tr>
            </a:tbl>
          </a:graphicData>
        </a:graphic>
      </p:graphicFrame>
      <p:cxnSp>
        <p:nvCxnSpPr>
          <p:cNvPr id="139" name="直接箭头连接符 138"/>
          <p:cNvCxnSpPr/>
          <p:nvPr/>
        </p:nvCxnSpPr>
        <p:spPr>
          <a:xfrm flipH="1">
            <a:off x="6904609" y="1607127"/>
            <a:ext cx="4187" cy="346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5929600" y="2651125"/>
            <a:ext cx="578498" cy="27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5929603" y="2663032"/>
            <a:ext cx="578498" cy="6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8550569" y="1607127"/>
            <a:ext cx="1021194" cy="248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8550571" y="4091709"/>
            <a:ext cx="1021194" cy="20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表格 157"/>
          <p:cNvGraphicFramePr>
            <a:graphicFrameLocks noGrp="1"/>
          </p:cNvGraphicFramePr>
          <p:nvPr/>
        </p:nvGraphicFramePr>
        <p:xfrm>
          <a:off x="76199" y="2351088"/>
          <a:ext cx="33020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67">
                  <a:extLst>
                    <a:ext uri="{9D8B030D-6E8A-4147-A177-3AD203B41FA5}">
                      <a16:colId xmlns:a16="http://schemas.microsoft.com/office/drawing/2014/main" val="1996980667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3249912226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1414767373"/>
                    </a:ext>
                  </a:extLst>
                </a:gridCol>
                <a:gridCol w="1091178">
                  <a:extLst>
                    <a:ext uri="{9D8B030D-6E8A-4147-A177-3AD203B41FA5}">
                      <a16:colId xmlns:a16="http://schemas.microsoft.com/office/drawing/2014/main" val="3354316561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u_analysis_temp.bank_campaign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7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样例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16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promotion_tag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alipay_ICBC_70-15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2265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bank  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ICBC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6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start_date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2020-07-20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80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end_date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2020-12-31    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6882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discount_condition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839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discount_amount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59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discount_chaneel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646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day   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0024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discount_campaign_id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218249"/>
                  </a:ext>
                </a:extLst>
              </a:tr>
            </a:tbl>
          </a:graphicData>
        </a:graphic>
      </p:graphicFrame>
      <p:sp>
        <p:nvSpPr>
          <p:cNvPr id="163" name="文本框 162"/>
          <p:cNvSpPr txBox="1"/>
          <p:nvPr/>
        </p:nvSpPr>
        <p:spPr>
          <a:xfrm>
            <a:off x="951345" y="5311775"/>
            <a:ext cx="467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注：线下</a:t>
            </a:r>
            <a:r>
              <a:rPr lang="zh-CN" altLang="en-US" dirty="0"/>
              <a:t>数据</a:t>
            </a:r>
            <a:r>
              <a:rPr lang="zh-CN" altLang="en-US" dirty="0" smtClean="0"/>
              <a:t>用黑色箭头表示的方法连接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线上数据用蓝色箭头表示的方法连接</a:t>
            </a:r>
            <a:endParaRPr lang="en-US" altLang="zh-CN" dirty="0" smtClean="0"/>
          </a:p>
          <a:p>
            <a:r>
              <a:rPr lang="zh-CN" altLang="en-US" dirty="0" smtClean="0"/>
              <a:t>        支付宝和微信数据清洗逻辑相同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3080"/>
              </p:ext>
            </p:extLst>
          </p:nvPr>
        </p:nvGraphicFramePr>
        <p:xfrm>
          <a:off x="3707251" y="2073560"/>
          <a:ext cx="2209799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039">
                  <a:extLst>
                    <a:ext uri="{9D8B030D-6E8A-4147-A177-3AD203B41FA5}">
                      <a16:colId xmlns:a16="http://schemas.microsoft.com/office/drawing/2014/main" val="659750901"/>
                    </a:ext>
                  </a:extLst>
                </a:gridCol>
                <a:gridCol w="967380">
                  <a:extLst>
                    <a:ext uri="{9D8B030D-6E8A-4147-A177-3AD203B41FA5}">
                      <a16:colId xmlns:a16="http://schemas.microsoft.com/office/drawing/2014/main" val="4045014597"/>
                    </a:ext>
                  </a:extLst>
                </a:gridCol>
                <a:gridCol w="967380">
                  <a:extLst>
                    <a:ext uri="{9D8B030D-6E8A-4147-A177-3AD203B41FA5}">
                      <a16:colId xmlns:a16="http://schemas.microsoft.com/office/drawing/2014/main" val="350867279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u_analysis_ods.urp_alipay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44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5290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8104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6665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alipay_order_id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6244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4402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business_order_id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8471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8689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amount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6593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business_discount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879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platform_discount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612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taobao_discount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101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taobao_business_discount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4701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service_type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1931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740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23698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76410" y="516866"/>
            <a:ext cx="5249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注：将活动信息整理在</a:t>
            </a:r>
            <a:r>
              <a:rPr lang="en-US" altLang="zh-CN" dirty="0" err="1" smtClean="0"/>
              <a:t>bank_campaign</a:t>
            </a:r>
            <a:r>
              <a:rPr lang="zh-CN" altLang="en-US" dirty="0" smtClean="0"/>
              <a:t>表中，清洗</a:t>
            </a:r>
            <a:r>
              <a:rPr lang="zh-CN" altLang="en-US" dirty="0"/>
              <a:t>微</a:t>
            </a:r>
            <a:r>
              <a:rPr lang="zh-CN" altLang="en-US" dirty="0" smtClean="0"/>
              <a:t>信和支付宝数据时</a:t>
            </a:r>
            <a:r>
              <a:rPr lang="zh-CN" altLang="en-US" dirty="0"/>
              <a:t>，</a:t>
            </a:r>
            <a:r>
              <a:rPr lang="zh-CN" altLang="en-US" dirty="0" smtClean="0"/>
              <a:t>没有活动码。通过</a:t>
            </a:r>
            <a:r>
              <a:rPr lang="en-US" altLang="zh-CN" dirty="0" smtClean="0"/>
              <a:t>1.trade_date</a:t>
            </a:r>
            <a:r>
              <a:rPr lang="zh-CN" altLang="en-US" dirty="0" smtClean="0"/>
              <a:t>在活动</a:t>
            </a:r>
            <a:r>
              <a:rPr lang="en-US" altLang="zh-CN" dirty="0" err="1" smtClean="0"/>
              <a:t>start_date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end_date</a:t>
            </a:r>
            <a:r>
              <a:rPr lang="zh-CN" altLang="en-US" dirty="0" smtClean="0"/>
              <a:t>之间，</a:t>
            </a:r>
            <a:r>
              <a:rPr lang="en-US" altLang="zh-CN" dirty="0" smtClean="0"/>
              <a:t>2.platform_discount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discount_amount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3.trade_date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day</a:t>
            </a:r>
            <a:r>
              <a:rPr lang="zh-CN" altLang="en-US" dirty="0" smtClean="0"/>
              <a:t>（</a:t>
            </a:r>
            <a:r>
              <a:rPr lang="zh-CN" altLang="en-US" dirty="0"/>
              <a:t>星期几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三个</a:t>
            </a:r>
            <a:r>
              <a:rPr lang="zh-CN" altLang="en-US" dirty="0" smtClean="0"/>
              <a:t>条件进行匹配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9931" y="67639"/>
            <a:ext cx="1413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支付</a:t>
            </a:r>
            <a:r>
              <a:rPr lang="zh-CN" altLang="en-US" dirty="0" smtClean="0"/>
              <a:t>宝数据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5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9562521" y="936625"/>
          <a:ext cx="2451099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583">
                  <a:extLst>
                    <a:ext uri="{9D8B030D-6E8A-4147-A177-3AD203B41FA5}">
                      <a16:colId xmlns:a16="http://schemas.microsoft.com/office/drawing/2014/main" val="556709733"/>
                    </a:ext>
                  </a:extLst>
                </a:gridCol>
                <a:gridCol w="1382916">
                  <a:extLst>
                    <a:ext uri="{9D8B030D-6E8A-4147-A177-3AD203B41FA5}">
                      <a16:colId xmlns:a16="http://schemas.microsoft.com/office/drawing/2014/main" val="3364045460"/>
                    </a:ext>
                  </a:extLst>
                </a:gridCol>
                <a:gridCol w="791600">
                  <a:extLst>
                    <a:ext uri="{9D8B030D-6E8A-4147-A177-3AD203B41FA5}">
                      <a16:colId xmlns:a16="http://schemas.microsoft.com/office/drawing/2014/main" val="120550829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u_analysis_dw.siebel_cx_order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49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5028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row_id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      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166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member_id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8078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member_uuid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2313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cc_number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6621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commit_type_cd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111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crchk_ann_income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2299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crchk_identifier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3408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crdholder_name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3863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curcy_cd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143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desc_text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372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discnt_amt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134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doc_num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215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frght_amt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06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frght_amt_dt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45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integration_id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969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……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……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……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4565164"/>
                  </a:ext>
                </a:extLst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/>
        </p:nvGraphicFramePr>
        <p:xfrm>
          <a:off x="6498859" y="183039"/>
          <a:ext cx="2057400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1605520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1780115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6349396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u_analysis_dw.esb_payment_item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7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字段名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000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source_code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814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store_number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81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transaction_number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46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service_type</a:t>
                      </a:r>
                      <a:r>
                        <a:rPr lang="en-US" sz="800" u="none" strike="noStrike" dirty="0">
                          <a:effectLst/>
                        </a:rPr>
                        <a:t>     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30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99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receipt_number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55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payment_item_seq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822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payment_item_code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97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payment_item_amount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double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7836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08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svc_or_b2b_number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77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114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08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36463"/>
                  </a:ext>
                </a:extLst>
              </a:tr>
            </a:tbl>
          </a:graphicData>
        </a:graphic>
      </p:graphicFrame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6502410" y="3596237"/>
          <a:ext cx="2057400" cy="320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160552096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21780115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6349396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u_analysis_dw.esb_payment_item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7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字段名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0006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source_code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8140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store_number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81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transaction_number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468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service_type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130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transaction_datetime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99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receipt_number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8556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payment_item_seq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822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payment_item_code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397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payment_item_amount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double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7836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08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svc_or_b2b_number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777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payment_item_description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114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08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436463"/>
                  </a:ext>
                </a:extLst>
              </a:tr>
            </a:tbl>
          </a:graphicData>
        </a:graphic>
      </p:graphicFrame>
      <p:cxnSp>
        <p:nvCxnSpPr>
          <p:cNvPr id="139" name="直接箭头连接符 138"/>
          <p:cNvCxnSpPr/>
          <p:nvPr/>
        </p:nvCxnSpPr>
        <p:spPr>
          <a:xfrm flipH="1">
            <a:off x="6904609" y="1607127"/>
            <a:ext cx="4187" cy="346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8550569" y="1607127"/>
            <a:ext cx="1021194" cy="248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8550571" y="4091709"/>
            <a:ext cx="1021194" cy="20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表格 157"/>
          <p:cNvGraphicFramePr>
            <a:graphicFrameLocks noGrp="1"/>
          </p:cNvGraphicFramePr>
          <p:nvPr/>
        </p:nvGraphicFramePr>
        <p:xfrm>
          <a:off x="76199" y="2351088"/>
          <a:ext cx="3302001" cy="2156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67">
                  <a:extLst>
                    <a:ext uri="{9D8B030D-6E8A-4147-A177-3AD203B41FA5}">
                      <a16:colId xmlns:a16="http://schemas.microsoft.com/office/drawing/2014/main" val="1996980667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3249912226"/>
                    </a:ext>
                  </a:extLst>
                </a:gridCol>
                <a:gridCol w="967828">
                  <a:extLst>
                    <a:ext uri="{9D8B030D-6E8A-4147-A177-3AD203B41FA5}">
                      <a16:colId xmlns:a16="http://schemas.microsoft.com/office/drawing/2014/main" val="1414767373"/>
                    </a:ext>
                  </a:extLst>
                </a:gridCol>
                <a:gridCol w="1091178">
                  <a:extLst>
                    <a:ext uri="{9D8B030D-6E8A-4147-A177-3AD203B41FA5}">
                      <a16:colId xmlns:a16="http://schemas.microsoft.com/office/drawing/2014/main" val="3354316561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u_analysis_temp.bank_campaign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17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样例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16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promotion_tag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alipay_ICBC_70-15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2265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bank  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ICBC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6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start_date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2020-07-20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6080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end_date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2020-12-31      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6882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discount_condition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839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discount_amount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59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discount_chaneel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alipay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646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day   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0024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discount_campaign_id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218249"/>
                  </a:ext>
                </a:extLst>
              </a:tr>
            </a:tbl>
          </a:graphicData>
        </a:graphic>
      </p:graphicFrame>
      <p:sp>
        <p:nvSpPr>
          <p:cNvPr id="162" name="文本框 161"/>
          <p:cNvSpPr txBox="1"/>
          <p:nvPr/>
        </p:nvSpPr>
        <p:spPr>
          <a:xfrm>
            <a:off x="793266" y="965795"/>
            <a:ext cx="524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注：将活动信息整理在</a:t>
            </a:r>
            <a:r>
              <a:rPr lang="en-US" altLang="zh-CN" dirty="0" err="1" smtClean="0"/>
              <a:t>bank_campaign</a:t>
            </a:r>
            <a:r>
              <a:rPr lang="zh-CN" altLang="en-US" dirty="0" smtClean="0"/>
              <a:t>表中，清洗银行数据时，</a:t>
            </a:r>
            <a:r>
              <a:rPr lang="zh-CN" altLang="en-US" dirty="0"/>
              <a:t>有</a:t>
            </a:r>
            <a:r>
              <a:rPr lang="zh-CN" altLang="en-US" dirty="0" smtClean="0"/>
              <a:t>活动码（</a:t>
            </a:r>
            <a:r>
              <a:rPr lang="en-US" altLang="zh-CN" dirty="0" err="1" smtClean="0"/>
              <a:t>discount_campaign_id</a:t>
            </a:r>
            <a:r>
              <a:rPr lang="zh-CN" altLang="en-US" dirty="0" smtClean="0"/>
              <a:t>）用活动码进行匹配。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951345" y="5311775"/>
            <a:ext cx="467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注：线下</a:t>
            </a:r>
            <a:r>
              <a:rPr lang="zh-CN" altLang="en-US" dirty="0"/>
              <a:t>数据</a:t>
            </a:r>
            <a:r>
              <a:rPr lang="zh-CN" altLang="en-US" dirty="0" smtClean="0"/>
              <a:t>用黑色箭头表示的方法连接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线上</a:t>
            </a:r>
            <a:r>
              <a:rPr lang="zh-CN" altLang="en-US" dirty="0"/>
              <a:t>数据</a:t>
            </a:r>
            <a:r>
              <a:rPr lang="zh-CN" altLang="en-US" dirty="0" smtClean="0"/>
              <a:t>用蓝色箭头表示的方法连接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银行数据线上线下都用</a:t>
            </a:r>
            <a:r>
              <a:rPr lang="en-US" altLang="zh-CN" dirty="0" err="1" smtClean="0"/>
              <a:t>business_order_id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esb</a:t>
            </a:r>
            <a:r>
              <a:rPr lang="zh-CN" altLang="en-US" dirty="0" smtClean="0"/>
              <a:t>数据，用橙色连线表示。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16200"/>
              </p:ext>
            </p:extLst>
          </p:nvPr>
        </p:nvGraphicFramePr>
        <p:xfrm>
          <a:off x="3783084" y="2351088"/>
          <a:ext cx="2209799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039">
                  <a:extLst>
                    <a:ext uri="{9D8B030D-6E8A-4147-A177-3AD203B41FA5}">
                      <a16:colId xmlns:a16="http://schemas.microsoft.com/office/drawing/2014/main" val="495446134"/>
                    </a:ext>
                  </a:extLst>
                </a:gridCol>
                <a:gridCol w="967380">
                  <a:extLst>
                    <a:ext uri="{9D8B030D-6E8A-4147-A177-3AD203B41FA5}">
                      <a16:colId xmlns:a16="http://schemas.microsoft.com/office/drawing/2014/main" val="3658856038"/>
                    </a:ext>
                  </a:extLst>
                </a:gridCol>
                <a:gridCol w="967380">
                  <a:extLst>
                    <a:ext uri="{9D8B030D-6E8A-4147-A177-3AD203B41FA5}">
                      <a16:colId xmlns:a16="http://schemas.microsoft.com/office/drawing/2014/main" val="390628258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u_analysis_ods.urp_bank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8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No.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字段名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数据类型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1894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0122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0934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business_order_id</a:t>
                      </a:r>
                      <a:r>
                        <a:rPr lang="en-US" sz="800" u="none" strike="noStrike" dirty="0">
                          <a:effectLst/>
                        </a:rPr>
                        <a:t>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5250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business_code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971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store_id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5677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trade_type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083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discount_campaign_id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85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amount        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5345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discount_amount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314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#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908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4541425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5992883" y="2651125"/>
            <a:ext cx="505976" cy="54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368018" y="3934691"/>
            <a:ext cx="415066" cy="43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3266" y="454540"/>
            <a:ext cx="1118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银行数据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6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每天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点拿到数据进表后自动开始清洗</a:t>
            </a:r>
            <a:endParaRPr lang="en-US" altLang="zh-CN" dirty="0"/>
          </a:p>
          <a:p>
            <a:r>
              <a:rPr lang="zh-CN" altLang="en-US" dirty="0" smtClean="0"/>
              <a:t>具体清洗代码见</a:t>
            </a:r>
            <a:r>
              <a:rPr lang="en-US" altLang="zh-CN" dirty="0" err="1" smtClean="0"/>
              <a:t>mepoo</a:t>
            </a:r>
            <a:r>
              <a:rPr lang="zh-CN" altLang="en-US" dirty="0" smtClean="0"/>
              <a:t>上的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Load_urp_wechat_alipay_20200928141939741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urp_etl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r>
              <a:rPr lang="en-US" altLang="zh-CN" dirty="0">
                <a:hlinkClick r:id="rId2" action="ppaction://hlinkfile"/>
              </a:rPr>
              <a:t>bank_campaign.sh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根据银行活动表计算</a:t>
            </a:r>
            <a:r>
              <a:rPr lang="en-US" altLang="zh-CN" dirty="0"/>
              <a:t>tagging</a:t>
            </a:r>
            <a:r>
              <a:rPr lang="zh-CN" altLang="en-US" dirty="0"/>
              <a:t>的相应标签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开始清洗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具体清洗代码见</a:t>
            </a:r>
            <a:r>
              <a:rPr lang="en-US" altLang="zh-CN" dirty="0"/>
              <a:t>load_urp_wechat_alipay_20200928141939741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bank_campaign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Tagging</a:t>
            </a:r>
            <a:r>
              <a:rPr lang="zh-CN" altLang="en-US" dirty="0" smtClean="0"/>
              <a:t>具体指标和</a:t>
            </a:r>
            <a:r>
              <a:rPr lang="en-US" altLang="zh-CN" dirty="0" smtClean="0"/>
              <a:t>tagging</a:t>
            </a:r>
            <a:r>
              <a:rPr lang="zh-CN" altLang="en-US" dirty="0" smtClean="0"/>
              <a:t>表结构见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 action="ppaction://hlinkfile"/>
              </a:rPr>
              <a:t>Tagging master file_0812.xlsx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0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1215</Words>
  <Application>Microsoft Office PowerPoint</Application>
  <PresentationFormat>宽屏</PresentationFormat>
  <Paragraphs>774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从SFTP拿到urp数据 </vt:lpstr>
      <vt:lpstr>清洗urp数据到银行活动表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根据银行活动表计算tagging的相应标签 </vt:lpstr>
      <vt:lpstr>PowerPoint 演示文稿</vt:lpstr>
    </vt:vector>
  </TitlesOfParts>
  <Company>Starbucks Coffee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Li (PSP)</dc:creator>
  <cp:lastModifiedBy>Lei Li (PSP)</cp:lastModifiedBy>
  <cp:revision>29</cp:revision>
  <dcterms:created xsi:type="dcterms:W3CDTF">2020-10-30T04:53:16Z</dcterms:created>
  <dcterms:modified xsi:type="dcterms:W3CDTF">2020-11-09T05:54:31Z</dcterms:modified>
</cp:coreProperties>
</file>