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2" r:id="rId3"/>
    <p:sldId id="272" r:id="rId4"/>
    <p:sldId id="258" r:id="rId5"/>
    <p:sldId id="263" r:id="rId6"/>
    <p:sldId id="257" r:id="rId7"/>
    <p:sldId id="261" r:id="rId8"/>
    <p:sldId id="260" r:id="rId9"/>
    <p:sldId id="267" r:id="rId10"/>
    <p:sldId id="273" r:id="rId11"/>
    <p:sldId id="274" r:id="rId12"/>
    <p:sldId id="269" r:id="rId13"/>
    <p:sldId id="275" r:id="rId14"/>
    <p:sldId id="266" r:id="rId15"/>
    <p:sldId id="270" r:id="rId16"/>
    <p:sldId id="271" r:id="rId17"/>
    <p:sldId id="265" r:id="rId18"/>
    <p:sldId id="268" r:id="rId19"/>
    <p:sldId id="26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79201" autoAdjust="0"/>
  </p:normalViewPr>
  <p:slideViewPr>
    <p:cSldViewPr snapToGrid="0">
      <p:cViewPr varScale="1">
        <p:scale>
          <a:sx n="90" d="100"/>
          <a:sy n="90" d="100"/>
        </p:scale>
        <p:origin x="13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EED9A-5CB8-4EF6-82CD-9891FBD08415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9B9B78-9CB7-4BB8-B8EA-7B060E3CC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95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arthquake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ightgbm.readthedocs.io/en/latest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ick-slip_phenomenon" TargetMode="External"/><Relationship Id="rId7" Type="http://schemas.openxmlformats.org/officeDocument/2006/relationships/hyperlink" Target="https://en.wikipedia.org/wiki/Slow_earthquake#cite_note-walter-6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Subduction_zones" TargetMode="External"/><Relationship Id="rId5" Type="http://schemas.openxmlformats.org/officeDocument/2006/relationships/hyperlink" Target="https://en.wikipedia.org/wiki/Asperity_(materials_science)" TargetMode="External"/><Relationship Id="rId4" Type="http://schemas.openxmlformats.org/officeDocument/2006/relationships/hyperlink" Target="https://en.wikipedia.org/wiki/Fracture_(geology)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Earthquake can cause severe damage. Geoscientists have been striving studying the earthquake physics and trying to predict when and how large a earthquake will occur. However, geologists society and earthquake scientists have never predicted a major earthquake. </a:t>
            </a:r>
          </a:p>
          <a:p>
            <a:pPr marL="228600" indent="-228600">
              <a:buAutoNum type="arabicPeriod"/>
            </a:pPr>
            <a:r>
              <a:rPr lang="en-US" dirty="0"/>
              <a:t>Traditional methods generally look for trends or patterns that lead to </a:t>
            </a:r>
            <a:r>
              <a:rPr lang="en-US" dirty="0" err="1"/>
              <a:t>probablilistic</a:t>
            </a:r>
            <a:r>
              <a:rPr lang="en-US" dirty="0"/>
              <a:t> estimation of earthquake happening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3. 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Discovered only in the last 20 years, slow earthquakes are still a seismic puzzle. This type of earthquake seems can be predicted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slow earthquake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a discontinuous,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Earthquake"/>
              </a:rPr>
              <a:t>earthquake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-like event that releases energy over a period of hours to months, rather than the seconds to minutes characteristic of a typical earthquake.</a:t>
            </a:r>
            <a:endParaRPr lang="en-US" dirty="0"/>
          </a:p>
          <a:p>
            <a:r>
              <a:rPr lang="en-US" b="0" i="0" dirty="0">
                <a:solidFill>
                  <a:srgbClr val="262626"/>
                </a:solidFill>
                <a:effectLst/>
                <a:latin typeface="PT Serif" panose="020B0604020202020204" pitchFamily="18" charset="0"/>
              </a:rPr>
              <a:t>Slow earthquakes are characterized by a wide spectrum of fault slip behaviors and seismic radiation patterns that differ from those of traditional earthquakes. </a:t>
            </a:r>
            <a:r>
              <a:rPr lang="en-US" b="0" i="0" dirty="0">
                <a:solidFill>
                  <a:srgbClr val="262626"/>
                </a:solidFill>
                <a:effectLst/>
                <a:latin typeface="PT Serif" panose="020A0603040505020204" pitchFamily="18" charset="0"/>
              </a:rPr>
              <a:t>However, slow earthquakes and huge megathrust earthquakes can have common slip mechanisms and are located in neighboring regions of the </a:t>
            </a:r>
            <a:r>
              <a:rPr lang="en-US" b="0" i="0" dirty="0" err="1">
                <a:solidFill>
                  <a:srgbClr val="262626"/>
                </a:solidFill>
                <a:effectLst/>
                <a:latin typeface="PT Serif" panose="020A0603040505020204" pitchFamily="18" charset="0"/>
              </a:rPr>
              <a:t>seismogenic</a:t>
            </a:r>
            <a:r>
              <a:rPr lang="en-US" b="0" i="0" dirty="0">
                <a:solidFill>
                  <a:srgbClr val="262626"/>
                </a:solidFill>
                <a:effectLst/>
                <a:latin typeface="PT Serif" panose="020A0603040505020204" pitchFamily="18" charset="0"/>
              </a:rPr>
              <a:t> zone. The frequent occurrence of slow earthquakes may help to reveal the physics underlying megathrust events as useful analogs. Understanding the slow earthquakes helps to better predict the other earthquakes.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9B9B78-9CB7-4BB8-B8EA-7B060E3CCB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614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292929"/>
                </a:solidFill>
                <a:effectLst/>
                <a:latin typeface="source-serif-pro"/>
              </a:rPr>
              <a:t>Bagging 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is a simple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ensembling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technique . </a:t>
            </a:r>
            <a:r>
              <a:rPr lang="en-US" b="0" i="0" dirty="0">
                <a:effectLst/>
                <a:latin typeface="-apple-system"/>
              </a:rPr>
              <a:t>The Random Forest algorithm Generate bootstrap training samples and searches for the best feature among a random subset of features;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Resample the data or features to train many tree models. Use model averaging, such as majority vote or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nomal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average. </a:t>
            </a:r>
            <a:r>
              <a:rPr lang="en-US" b="0" i="0" dirty="0">
                <a:effectLst/>
                <a:latin typeface="-apple-system"/>
              </a:rPr>
              <a:t>This results in a greater tree diversity, which (once again) trades </a:t>
            </a:r>
            <a:r>
              <a:rPr lang="en-US" b="1" i="0" dirty="0">
                <a:effectLst/>
                <a:latin typeface="-apple-system"/>
              </a:rPr>
              <a:t>a higher bias for a lower variance</a:t>
            </a:r>
            <a:r>
              <a:rPr lang="en-US" b="0" i="0" dirty="0">
                <a:effectLst/>
                <a:latin typeface="-apple-system"/>
              </a:rPr>
              <a:t>, generally yielding an overall better model.</a:t>
            </a:r>
          </a:p>
          <a:p>
            <a:r>
              <a:rPr lang="en-US" b="0" i="0" dirty="0">
                <a:effectLst/>
                <a:latin typeface="-apple-system"/>
              </a:rPr>
              <a:t>The popularity of random forest is primarily due to how well it performs in a multitude of data situations. It tends to handle highly correlated features well, where as a linear regression model would not. 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'Boosting' is the term for an ensemble method in which new models replace incorrect predecessors until no further improvements can be made. Gradient boosting, on the other hand, is a technique that makes new models to predict the error of previous ones, before collating the results for an ultimate prediction.</a:t>
            </a:r>
          </a:p>
          <a:p>
            <a:r>
              <a:rPr lang="en-US" b="0" i="0" dirty="0">
                <a:effectLst/>
                <a:latin typeface="-apple-system"/>
              </a:rPr>
              <a:t>Gradient boosting: Each time we run a decision tree, we extract the residuals. Then we run a new decision tree, using those residuals as the outcome to be predicted. After reaching a stopping point, we add together the predicted values from all of the decision trees to create the final gradient boosted prediction.</a:t>
            </a:r>
          </a:p>
          <a:p>
            <a:pPr algn="l"/>
            <a:r>
              <a:rPr lang="en-US" b="1" i="0" u="none" strike="noStrike" dirty="0" err="1">
                <a:effectLst/>
                <a:latin typeface="-apple-system"/>
                <a:hlinkClick r:id="rId3"/>
              </a:rPr>
              <a:t>LightGBM</a:t>
            </a:r>
            <a:r>
              <a:rPr lang="en-US" b="1" i="0" dirty="0">
                <a:effectLst/>
                <a:latin typeface="-apple-system"/>
              </a:rPr>
              <a:t> is a gradient boosting framework that uses tree-based learning algorithms. It is designed to be distributed and efficient with the following advantages: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Faster training speed and higher efficiency.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Lower memory usage.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Better accuracy.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Support of parallel and GPU learning.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Capable of handling large-scale data.</a:t>
            </a:r>
          </a:p>
          <a:p>
            <a:pPr algn="l">
              <a:buFont typeface="Arial" panose="020B0604020202020204" pitchFamily="34" charset="0"/>
              <a:buNone/>
            </a:pPr>
            <a:endParaRPr lang="en-US" b="0" i="0" dirty="0">
              <a:effectLst/>
              <a:latin typeface="-apple-system"/>
            </a:endParaRPr>
          </a:p>
          <a:p>
            <a:r>
              <a:rPr lang="en-US" dirty="0"/>
              <a:t>Tree based models</a:t>
            </a:r>
          </a:p>
          <a:p>
            <a:pPr lvl="1"/>
            <a:r>
              <a:rPr lang="en-US" dirty="0"/>
              <a:t>Decision Trees: Fast to train (using only one feature at a time), intuitive, interpretable</a:t>
            </a:r>
          </a:p>
          <a:p>
            <a:pPr algn="l">
              <a:buFont typeface="Arial" panose="020B0604020202020204" pitchFamily="34" charset="0"/>
              <a:buNone/>
            </a:pPr>
            <a:endParaRPr lang="en-US" b="0" i="0" dirty="0">
              <a:effectLst/>
              <a:latin typeface="-apple-system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9B9B78-9CB7-4BB8-B8EA-7B060E3CCB9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36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Tuned </a:t>
            </a:r>
            <a:r>
              <a:rPr lang="en-US" dirty="0" err="1"/>
              <a:t>lightgbm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9B9B78-9CB7-4BB8-B8EA-7B060E3CCB9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743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A voting regressor is an ensemble meta-estimator that fits several base regressors, each on the whole dataset. Then it averages the individual predictions to form a final prediction.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9B9B78-9CB7-4BB8-B8EA-7B060E3CCB9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8537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Blender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9B9B78-9CB7-4BB8-B8EA-7B060E3CCB9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69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two quieter earthquakes began slowly creeping along the Japan Trench toward the point where the massive, megathrust quake would erupt a month later.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Image how many people’s lives and economic lost can be saved?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9B9B78-9CB7-4BB8-B8EA-7B060E3CCB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129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map shows the global Earthquake belt, such as the pacific rim. There exist large amounts of population and heavy economic activity, such as California, Japan, and Indonesia.</a:t>
            </a:r>
          </a:p>
          <a:p>
            <a:r>
              <a:rPr lang="en-US" dirty="0"/>
              <a:t>an earthquake costs huge damage in people’s property, health and lives.. Due to the long-period earth’s activity and complex geomaterials’ properties.</a:t>
            </a:r>
          </a:p>
          <a:p>
            <a:r>
              <a:rPr lang="en-US" dirty="0"/>
              <a:t>With the rapid development in </a:t>
            </a:r>
            <a:r>
              <a:rPr lang="en-US" dirty="0" err="1"/>
              <a:t>machin</a:t>
            </a:r>
            <a:r>
              <a:rPr lang="en-US" dirty="0"/>
              <a:t> learning and data science, forecasting a specific mechanism-related earthquake, becomes possible.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9B9B78-9CB7-4BB8-B8EA-7B060E3CCB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60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previously assumed to be statistical noise, reflects the increasing emission of energy before its sudden release during a slip event.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9B9B78-9CB7-4BB8-B8EA-7B060E3CCB9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61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slow earthquakes are caused by a variety of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Stick-slip phenomenon"/>
              </a:rPr>
              <a:t>stick-slip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and creep processes intermediated between asperity-controlled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Fracture (geology)"/>
              </a:rPr>
              <a:t>brittle and ductile fracture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b="0" i="0" baseline="3000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[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Asperity (materials science)"/>
              </a:rPr>
              <a:t>Asperities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are tiny bumps and protrusions along the faces of fractures. They are best documented from intermediate crustal levels of certain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 tooltip="Subduction zones"/>
              </a:rPr>
              <a:t>subduction zones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(especially those that dip shallowly — SW Japan, Cascadia,</a:t>
            </a:r>
            <a:r>
              <a:rPr lang="en-US" b="0" i="0" u="none" strike="noStrike" baseline="30000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7"/>
              </a:rPr>
              <a:t>[6]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Chile)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Two fault gouge layers are sheared simultaneously while subjected to a constant normal load and a prescribed shear velocity. The laboratory faults fail in repetitive cycles of stick and slip that is meant to mimic the cycle of loading and failure on tectonic faults.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9B9B78-9CB7-4BB8-B8EA-7B060E3CCB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703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need to split the single file into </a:t>
            </a:r>
          </a:p>
          <a:p>
            <a:r>
              <a:rPr lang="en-US" dirty="0"/>
              <a:t>After split the dataset, we create about 8400 labels, </a:t>
            </a:r>
          </a:p>
          <a:p>
            <a:r>
              <a:rPr lang="en-US" dirty="0"/>
              <a:t>Assume each label is irrelevant, shuffle.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9B9B78-9CB7-4BB8-B8EA-7B060E3CCB9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45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a series features to represent 150 k points of signal in time-domain.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refers to the degree of correlation of the same variables between two successive time intervals.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9B9B78-9CB7-4BB8-B8EA-7B060E3CCB9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36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blender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9B9B78-9CB7-4BB8-B8EA-7B060E3CCB9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08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Correlation between a single feature and the label ranges from –0.6 to 0.6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9B9B78-9CB7-4BB8-B8EA-7B060E3CCB9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233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46A3-AAF8-4F77-8572-024450C13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56E9C1-E54D-4706-880D-5508670F9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2C4A8-6AA8-488C-9240-92411603B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6F9E-1D50-4216-BCC6-681CDBB3D516}" type="datetime1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DD149-82CC-4B83-9446-68C4C37E3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5C3AA-4C7E-4C35-941E-5E0EAD31F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416C-8930-4BBD-885C-EB544461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62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327E0-1093-4FCA-BA2E-2370A241A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3AE7E3-0A3F-46E4-A266-5BC512D4E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5A8EB-63C4-4FD2-A82A-AEB5E5D0E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FA9DE-870D-41F3-94F4-323830A26413}" type="datetime1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E53E9-062E-4682-A29F-F09D5ED3A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86D50-18E2-4456-8518-D027068AF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416C-8930-4BBD-885C-EB544461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7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E0AAFD-7263-45C5-8E53-5660A7DA9E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0F069B-63DB-4838-BCF0-D0CBBC63E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65FB4-5F34-4D3A-8715-4D2CD0705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38E60-54A6-4A23-84A6-612AE560DAF1}" type="datetime1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541E3-6ADD-4402-A11D-9626FF7C7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D133F-08FB-4A7F-9908-1CECA11A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416C-8930-4BBD-885C-EB544461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302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4AD60-7DB2-4644-B8C1-D6184FF40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9B194-E670-4874-8300-48B46F475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FBECA-3A90-426B-B87D-D1D9C8099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626FA12-7B62-44C2-AD05-C1EBBCF7C357}" type="datetime1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E1088-016E-4EB6-8524-A4A5011CC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08EAF-2B45-4293-8CD6-34BBBC28F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9F5416C-8930-4BBD-885C-EB544461BE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64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08040-B39E-4773-AC74-609C0FD33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08966-6F31-4354-9CB6-41453EAE7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1B290-F752-4DED-ABAA-4587C805A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3A993-C215-41E9-8C4F-02E398E181A0}" type="datetime1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0E170-D181-4360-B67D-F4DFDEE96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6A57D-D9E5-4545-99C8-0EB648DCD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416C-8930-4BBD-885C-EB544461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23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2EE88-17C7-4467-A363-08A3A90D8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F6541-D4F6-44EF-B8CE-EA23ECD854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8368E4-30D9-4EB8-9CBC-86AF83C49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3226F-E921-4F88-B97C-1E195DF68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3AF4E-D3A1-46A3-BEA3-760A8E479379}" type="datetime1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F6BD84-840D-477C-BA3C-6C92BB70F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97BF51-2EAA-449E-B099-42DEC5155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416C-8930-4BBD-885C-EB544461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83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0A965-C454-4661-807C-8FEEE50AD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BC132-2F94-425F-A312-1C909882B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59A88F-B3CE-46E5-A113-760049AB82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1026C8-4C2E-4CD0-A6A5-29091535C5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DF2A46-355D-49F5-933A-56CEF7B4B2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7BDD55-3582-4DFD-99CD-3DC0A994C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D1ABA-3FFC-4D22-BDB3-72919F00C409}" type="datetime1">
              <a:rPr lang="en-US" smtClean="0"/>
              <a:t>10/4/2022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B39B51-2589-4EBC-B9F7-331C2CA8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1DAEB-7C9C-4666-A926-C6D26287F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416C-8930-4BBD-885C-EB544461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3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7BEC9-6193-474B-A0AC-62EFBFB51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5D013C-8370-4722-932B-9CE27988D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2D57-C699-4F04-B976-88AD9572EA47}" type="datetime1">
              <a:rPr lang="en-US" smtClean="0"/>
              <a:t>10/4/2022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878E3F-58EB-4F39-9753-2E43F8F80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5CDC0B-9CAA-4168-A3EE-C2DC0F0D4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416C-8930-4BBD-885C-EB544461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27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4F6494-3AD7-47BE-A57D-AFE2A65A7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6837-E981-4FEA-8F2F-C0E59F6F29CB}" type="datetime1">
              <a:rPr lang="en-US" smtClean="0"/>
              <a:t>10/4/2022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0F3934-D369-43D0-8ED0-64C3E1917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827363-ECFA-4D00-8623-F1C6210E2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416C-8930-4BBD-885C-EB544461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977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72815-0C7A-4C2E-BF82-E2C36192F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5002-DAF9-4AAF-AC14-E840A9D46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00BB2-26BB-4CF3-A8CB-AEC751348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0641A-E159-41A5-97D8-96F305B3A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5284-9BE5-49DA-8FF2-EE450A1531B9}" type="datetime1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CD2B62-2F4A-44F7-A765-604DC2675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3CC85-3F27-4AC1-8066-388FDA1E3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416C-8930-4BBD-885C-EB544461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43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6C1A0-A228-490B-A2DA-9B8B196DE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244DA5-FAB5-4DDB-91CC-97E2EB2510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290EA-4443-4399-87A2-556C38030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051BE-336C-42C3-B2F4-CC386A799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9386C-6855-4E79-83CF-F8D5192A6690}" type="datetime1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249C78-6F2A-4800-ABCB-60B66432A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E8A24-7F9A-4198-A972-A3104CC6A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416C-8930-4BBD-885C-EB544461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52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AD5676-AF26-4E4A-8B7F-6D8840CC5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ECE65-DD42-4B9F-BF43-25F66A824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FED7F-3E3B-4236-952E-C0850FE75F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05A47-A0AB-4343-9568-1058AF8E1321}" type="datetime1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EF75D-C0AE-425A-8FE9-88968DB0BC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B6C43-51C8-4F09-A135-03B513330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5416C-8930-4BBD-885C-EB544461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70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0BD3E-8B21-444D-AE64-F57D6106AD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Predicting Time Remaining of Laboratory Earthquake using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717A3A-9DDD-4CCE-A62A-CA3FFCFC8E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en-US" dirty="0"/>
              <a:t>Xuan Qin, Ph. D.</a:t>
            </a:r>
          </a:p>
          <a:p>
            <a:r>
              <a:rPr lang="en-US" dirty="0"/>
              <a:t>Mentor: </a:t>
            </a:r>
            <a:r>
              <a:rPr lang="en-US" dirty="0" err="1"/>
              <a:t>Raghunandan</a:t>
            </a:r>
            <a:r>
              <a:rPr lang="en-US" dirty="0"/>
              <a:t> </a:t>
            </a:r>
            <a:r>
              <a:rPr lang="en-US" dirty="0" err="1"/>
              <a:t>Patthar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9828A-C0F8-4DA2-B7C9-2ABD71B74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416C-8930-4BBD-885C-EB544461BE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31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D9546-4EAE-4BB8-966B-A24146736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feature’s correlation with labels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0344B-3B9C-4A72-B127-01F8E3122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7CCAB7-C75C-4484-B950-E6712D5C2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416C-8930-4BBD-885C-EB544461BEF4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484540-AE02-4721-8AF1-877991AAF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121" y="1825625"/>
            <a:ext cx="5454978" cy="49377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6C88A6-9EC5-4750-9086-A4D994EBAAED}"/>
              </a:ext>
            </a:extLst>
          </p:cNvPr>
          <p:cNvSpPr txBox="1"/>
          <p:nvPr/>
        </p:nvSpPr>
        <p:spPr>
          <a:xfrm>
            <a:off x="7675880" y="2782669"/>
            <a:ext cx="35733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correlation between a single feature and the label ranges from -0.6 to 0.6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09B2A9-AFFE-46FC-AB7F-D2F9F8156B64}"/>
              </a:ext>
            </a:extLst>
          </p:cNvPr>
          <p:cNvSpPr txBox="1"/>
          <p:nvPr/>
        </p:nvSpPr>
        <p:spPr>
          <a:xfrm>
            <a:off x="7675880" y="4201378"/>
            <a:ext cx="35733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to build a model to enhance the correlation?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4E36AC4-7884-4EB3-8F56-525A346CDD4C}"/>
              </a:ext>
            </a:extLst>
          </p:cNvPr>
          <p:cNvSpPr/>
          <p:nvPr/>
        </p:nvSpPr>
        <p:spPr>
          <a:xfrm>
            <a:off x="2597532" y="5669537"/>
            <a:ext cx="297711" cy="223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7E203B-1FAC-432B-8103-5332A0F95EA8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flipH="1">
            <a:off x="1842583" y="5892821"/>
            <a:ext cx="903805" cy="415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3202F88-4D97-42B8-8EAD-810E2197417B}"/>
              </a:ext>
            </a:extLst>
          </p:cNvPr>
          <p:cNvSpPr txBox="1"/>
          <p:nvPr/>
        </p:nvSpPr>
        <p:spPr>
          <a:xfrm>
            <a:off x="1468121" y="6308209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</a:p>
        </p:txBody>
      </p:sp>
    </p:spTree>
    <p:extLst>
      <p:ext uri="{BB962C8B-B14F-4D97-AF65-F5344CB8AC3E}">
        <p14:creationId xmlns:p14="http://schemas.microsoft.com/office/powerpoint/2010/main" val="67609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C4452-0DCC-48A7-86E5-56CF7A674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A2656D-C0FA-4298-BE5B-DC8CA2E4C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416C-8930-4BBD-885C-EB544461BEF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BE402C-43D0-4957-AC6D-DF1531F00975}"/>
              </a:ext>
            </a:extLst>
          </p:cNvPr>
          <p:cNvSpPr txBox="1"/>
          <p:nvPr/>
        </p:nvSpPr>
        <p:spPr>
          <a:xfrm>
            <a:off x="2231675" y="1616569"/>
            <a:ext cx="3749040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Bagging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Build each tree from a random subset of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Trade high bias for a low variance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Handle highly correlated features well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D5A088-111A-451F-884D-C8D838C51C0C}"/>
              </a:ext>
            </a:extLst>
          </p:cNvPr>
          <p:cNvSpPr txBox="1"/>
          <p:nvPr/>
        </p:nvSpPr>
        <p:spPr>
          <a:xfrm>
            <a:off x="7374190" y="1493897"/>
            <a:ext cx="374904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Boosting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Train and get residuals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Leverage the patterns in residuals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Light GBM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Better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Lower memory usage &amp; faster training speed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7BA6475-96AC-49DA-9601-4A173DB10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116" y="3864780"/>
            <a:ext cx="7785802" cy="2998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EE8E764-A88D-4453-8D15-EA13C6D73212}"/>
              </a:ext>
            </a:extLst>
          </p:cNvPr>
          <p:cNvSpPr txBox="1"/>
          <p:nvPr/>
        </p:nvSpPr>
        <p:spPr>
          <a:xfrm>
            <a:off x="95693" y="4529469"/>
            <a:ext cx="29995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Single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Easy to understand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Handle nonlinearity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Poor predictive accuracy</a:t>
            </a:r>
          </a:p>
        </p:txBody>
      </p:sp>
    </p:spTree>
    <p:extLst>
      <p:ext uri="{BB962C8B-B14F-4D97-AF65-F5344CB8AC3E}">
        <p14:creationId xmlns:p14="http://schemas.microsoft.com/office/powerpoint/2010/main" val="1069806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DAE04-B5FD-4BAA-BCA0-005FFD8C4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3ECC2C0-FFEA-47F6-A2CD-43DA5AFD7E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344035"/>
            <a:ext cx="4432836" cy="237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6313FB-C7F9-480D-BEFB-1407713D0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416C-8930-4BBD-885C-EB544461BEF4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35D1254-F4CC-466B-93AA-1F90C66DA2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11"/>
          <a:stretch/>
        </p:blipFill>
        <p:spPr bwMode="auto">
          <a:xfrm>
            <a:off x="707373" y="1688212"/>
            <a:ext cx="4668272" cy="246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6E6ECF65-5E5E-49F4-B658-671869A2E7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"/>
          <a:stretch/>
        </p:blipFill>
        <p:spPr bwMode="auto">
          <a:xfrm>
            <a:off x="5943600" y="1690688"/>
            <a:ext cx="4668272" cy="246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A5CB4B-AB24-4FC3-8E29-4E7EF29E48EE}"/>
              </a:ext>
            </a:extLst>
          </p:cNvPr>
          <p:cNvSpPr txBox="1"/>
          <p:nvPr/>
        </p:nvSpPr>
        <p:spPr>
          <a:xfrm>
            <a:off x="3054618" y="3304798"/>
            <a:ext cx="1815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Random Forest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C3ECB7-A4CD-4601-AF24-99A8D4688271}"/>
              </a:ext>
            </a:extLst>
          </p:cNvPr>
          <p:cNvSpPr txBox="1"/>
          <p:nvPr/>
        </p:nvSpPr>
        <p:spPr>
          <a:xfrm>
            <a:off x="8442512" y="3244334"/>
            <a:ext cx="1815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Gradient boost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A1F33D-66A7-4246-A468-C00DB41F5B5A}"/>
              </a:ext>
            </a:extLst>
          </p:cNvPr>
          <p:cNvSpPr txBox="1"/>
          <p:nvPr/>
        </p:nvSpPr>
        <p:spPr>
          <a:xfrm>
            <a:off x="4467890" y="5791807"/>
            <a:ext cx="1815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Light GBM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0ABA5-1F06-4BED-920B-7728296EF376}"/>
              </a:ext>
            </a:extLst>
          </p:cNvPr>
          <p:cNvSpPr txBox="1"/>
          <p:nvPr/>
        </p:nvSpPr>
        <p:spPr>
          <a:xfrm>
            <a:off x="5697399" y="4681230"/>
            <a:ext cx="6320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RF and GB use similar features: Std after median filtering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Light GBM adopts a variety of features</a:t>
            </a:r>
          </a:p>
        </p:txBody>
      </p:sp>
    </p:spTree>
    <p:extLst>
      <p:ext uri="{BB962C8B-B14F-4D97-AF65-F5344CB8AC3E}">
        <p14:creationId xmlns:p14="http://schemas.microsoft.com/office/powerpoint/2010/main" val="2001358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4FE13-253C-40E5-9FE6-0173A274F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Voting regressor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E03DB-5C53-4169-9031-E6EF3ED1D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Further implementing the wisdom of crowds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B1F78B-31EF-45DE-BB33-5773852CE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416C-8930-4BBD-885C-EB544461BEF4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B8337E1-571E-442F-939F-9898929CFE78}"/>
              </a:ext>
            </a:extLst>
          </p:cNvPr>
          <p:cNvGrpSpPr/>
          <p:nvPr/>
        </p:nvGrpSpPr>
        <p:grpSpPr>
          <a:xfrm>
            <a:off x="655896" y="2839244"/>
            <a:ext cx="5746676" cy="2324100"/>
            <a:chOff x="701749" y="3149929"/>
            <a:chExt cx="5746676" cy="23241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D924395-34F6-400A-86DD-4F9D8C6E0DBC}"/>
                </a:ext>
              </a:extLst>
            </p:cNvPr>
            <p:cNvGrpSpPr/>
            <p:nvPr/>
          </p:nvGrpSpPr>
          <p:grpSpPr>
            <a:xfrm>
              <a:off x="838200" y="3149929"/>
              <a:ext cx="5610225" cy="2324100"/>
              <a:chOff x="838200" y="3149929"/>
              <a:chExt cx="5610225" cy="2324100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37EACFE4-4A6A-41EC-B255-0298C094E4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3149929"/>
                <a:ext cx="5610225" cy="1533525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D08AA16E-CCF3-421F-B6A9-5010BC5CA9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05150" y="4683454"/>
                <a:ext cx="3343275" cy="790575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2DFB3F2-8426-41F2-A6FE-3E7F2B8289AD}"/>
                </a:ext>
              </a:extLst>
            </p:cNvPr>
            <p:cNvSpPr txBox="1"/>
            <p:nvPr/>
          </p:nvSpPr>
          <p:spPr>
            <a:xfrm>
              <a:off x="701749" y="4783877"/>
              <a:ext cx="2743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Voting regressor cross validation score</a:t>
              </a: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0770CC47-7566-4361-BEDA-954A193F7D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4414" y="2839243"/>
            <a:ext cx="5493442" cy="220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991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22EBA-C175-4CF7-B6BC-4EED4F60D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Predicted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F5313-1AC3-4440-89EB-399AB5143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C6CE0-A70E-4886-A4AA-6FB0ECAB7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416C-8930-4BBD-885C-EB544461BEF4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C018C4-86D2-4CC5-999D-199420F59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055004" cy="42773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3001D5-F7F2-4CAB-ADFF-1DF573AE06DF}"/>
              </a:ext>
            </a:extLst>
          </p:cNvPr>
          <p:cNvSpPr txBox="1"/>
          <p:nvPr/>
        </p:nvSpPr>
        <p:spPr>
          <a:xfrm>
            <a:off x="7848119" y="3059668"/>
            <a:ext cx="43438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Training performance for 8400 segments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Overall trend captured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Deterministic values are challenging to capture</a:t>
            </a:r>
          </a:p>
        </p:txBody>
      </p:sp>
    </p:spTree>
    <p:extLst>
      <p:ext uri="{BB962C8B-B14F-4D97-AF65-F5344CB8AC3E}">
        <p14:creationId xmlns:p14="http://schemas.microsoft.com/office/powerpoint/2010/main" val="3906479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A16E6-84DA-40BC-BC39-ACEA7DFDB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526E4F8-D011-43F4-AC1B-07DB3525717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5266" y="1556494"/>
            <a:ext cx="647060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5E0D8-0018-4FC5-AEE6-BAF8B976E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416C-8930-4BBD-885C-EB544461BEF4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78CE08-D780-4EC5-8B83-41D15C1A36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556494"/>
            <a:ext cx="4517066" cy="46197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301EA1-DA91-47F2-93E2-A3C535AC5DD9}"/>
              </a:ext>
            </a:extLst>
          </p:cNvPr>
          <p:cNvSpPr txBox="1"/>
          <p:nvPr/>
        </p:nvSpPr>
        <p:spPr>
          <a:xfrm rot="16200000">
            <a:off x="48241" y="425261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B2535F-D3D9-47D9-B94A-131DE2F6D6D0}"/>
              </a:ext>
            </a:extLst>
          </p:cNvPr>
          <p:cNvSpPr txBox="1"/>
          <p:nvPr/>
        </p:nvSpPr>
        <p:spPr>
          <a:xfrm>
            <a:off x="1937956" y="5806889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Actual</a:t>
            </a:r>
          </a:p>
        </p:txBody>
      </p:sp>
    </p:spTree>
    <p:extLst>
      <p:ext uri="{BB962C8B-B14F-4D97-AF65-F5344CB8AC3E}">
        <p14:creationId xmlns:p14="http://schemas.microsoft.com/office/powerpoint/2010/main" val="2541837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CFF2B-5B29-48D9-B2ED-38C67F117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CFE86-4CE3-4459-B124-316B013C9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 feature engineering</a:t>
            </a:r>
          </a:p>
          <a:p>
            <a:r>
              <a:rPr lang="en-US" dirty="0"/>
              <a:t>Deep/Recurrent neural network</a:t>
            </a:r>
          </a:p>
          <a:p>
            <a:r>
              <a:rPr lang="en-US" dirty="0"/>
              <a:t>Potential application</a:t>
            </a:r>
          </a:p>
          <a:p>
            <a:pPr lvl="1"/>
            <a:r>
              <a:rPr lang="en-US" dirty="0"/>
              <a:t>Cell phone app for the science lovers</a:t>
            </a:r>
          </a:p>
          <a:p>
            <a:pPr lvl="1"/>
            <a:r>
              <a:rPr lang="en-US" dirty="0"/>
              <a:t>Monitor storage site safety: nuclear waste, CO</a:t>
            </a:r>
            <a:r>
              <a:rPr lang="en-US" baseline="-25000" dirty="0"/>
              <a:t>2</a:t>
            </a:r>
            <a:r>
              <a:rPr lang="en-US" dirty="0"/>
              <a:t> reservoir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40C170-1DE6-4C05-8881-B8C7D45DC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416C-8930-4BBD-885C-EB544461BEF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09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0547C-B14A-408C-8CF2-4607049B1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74E90-8DA5-4829-A940-8986E3C44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Engineered data from the acoustic data assist the prediction of the upcoming laboratory earthquake</a:t>
            </a:r>
          </a:p>
          <a:p>
            <a:r>
              <a:rPr lang="en-US" dirty="0"/>
              <a:t>Tree-based model and ensemble methods predict the trend of time-to-failure with a mean </a:t>
            </a:r>
            <a:r>
              <a:rPr lang="en-US" i="1" dirty="0"/>
              <a:t>MAE</a:t>
            </a:r>
            <a:r>
              <a:rPr lang="en-US" dirty="0"/>
              <a:t> of 1.970 s through learning the nonlinear relationship between the features and targets</a:t>
            </a:r>
          </a:p>
          <a:p>
            <a:r>
              <a:rPr lang="en-US" dirty="0"/>
              <a:t>Blending regressor further improve the tested </a:t>
            </a:r>
            <a:r>
              <a:rPr lang="en-US" i="1" dirty="0"/>
              <a:t>MAE</a:t>
            </a:r>
            <a:r>
              <a:rPr lang="en-US" dirty="0"/>
              <a:t> and </a:t>
            </a:r>
            <a:r>
              <a:rPr lang="en-US" i="1" dirty="0"/>
              <a:t>R</a:t>
            </a:r>
            <a:r>
              <a:rPr lang="en-US" i="1" baseline="30000" dirty="0"/>
              <a:t>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97015-DDF5-4971-8F67-A2ED25291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416C-8930-4BBD-885C-EB544461BEF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33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DD602-D6BC-4A03-90C9-EBCE1CF65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8903D-216E-4285-BAD8-91BD2DC6E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Los Alamos National Laboratory</a:t>
            </a:r>
          </a:p>
          <a:p>
            <a:r>
              <a:rPr lang="en-US" dirty="0"/>
              <a:t>Kaggle platform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3367DD-768B-49A0-80C2-901BBF7B7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416C-8930-4BBD-885C-EB544461BEF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64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9BC4A-98F0-420A-B224-1BA775AF1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FEB71-4CEE-48F9-9DC8-16A71F820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  <a:p>
            <a:r>
              <a:rPr lang="en-US" dirty="0"/>
              <a:t>Exploratory Data Analysis</a:t>
            </a:r>
          </a:p>
          <a:p>
            <a:r>
              <a:rPr lang="en-US" dirty="0"/>
              <a:t>Training</a:t>
            </a:r>
          </a:p>
          <a:p>
            <a:pPr lvl="1"/>
            <a:r>
              <a:rPr lang="en-US" dirty="0"/>
              <a:t> Tree-based model</a:t>
            </a:r>
          </a:p>
          <a:p>
            <a:pPr lvl="1"/>
            <a:r>
              <a:rPr lang="en-US" dirty="0"/>
              <a:t>Linear regression</a:t>
            </a:r>
          </a:p>
          <a:p>
            <a:r>
              <a:rPr lang="en-US" dirty="0"/>
              <a:t>Modeling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75303-5FBE-4F06-88B9-8420E8FCD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416C-8930-4BBD-885C-EB544461BEF4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60DAAA6-B6B0-4170-83DA-F0609855C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526" y="204729"/>
            <a:ext cx="5076148" cy="379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E72833-984D-4940-AC29-A65240DCA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5927" y="4001294"/>
            <a:ext cx="2682517" cy="25856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459C2C-E201-4511-8F0F-8F3EF0965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28" y="4156718"/>
            <a:ext cx="4120205" cy="243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221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ABD27-F5EF-43E0-8602-596865853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F386B-6AAF-45FD-AA7C-013C760BA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72200" cy="4351338"/>
          </a:xfrm>
        </p:spPr>
        <p:txBody>
          <a:bodyPr/>
          <a:lstStyle/>
          <a:p>
            <a:r>
              <a:rPr lang="en-US" dirty="0"/>
              <a:t>Earthquake forecast is difficult</a:t>
            </a:r>
          </a:p>
          <a:p>
            <a:r>
              <a:rPr lang="en-US" dirty="0"/>
              <a:t>Empirical analysis versus physical principles</a:t>
            </a:r>
          </a:p>
          <a:p>
            <a:r>
              <a:rPr lang="en-US" dirty="0"/>
              <a:t>Slow earthquake</a:t>
            </a:r>
          </a:p>
          <a:p>
            <a:pPr lvl="1"/>
            <a:r>
              <a:rPr lang="en-US" dirty="0"/>
              <a:t>Found in recent twenty years</a:t>
            </a:r>
          </a:p>
          <a:p>
            <a:pPr lvl="1"/>
            <a:r>
              <a:rPr lang="en-US" dirty="0"/>
              <a:t>Releasing energy slowly</a:t>
            </a:r>
          </a:p>
          <a:p>
            <a:pPr lvl="1"/>
            <a:r>
              <a:rPr lang="en-US" dirty="0"/>
              <a:t>A wide spectrum of stick-slip </a:t>
            </a:r>
          </a:p>
          <a:p>
            <a:pPr lvl="1"/>
            <a:r>
              <a:rPr lang="en-US" dirty="0"/>
              <a:t>Providing insights into traditional earthquakes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2551F39-AE29-48BD-A8C9-50D69832C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416C-8930-4BBD-885C-EB544461BEF4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D6FAF4D-A634-4AC6-B340-561C0747C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2281238"/>
            <a:ext cx="4858738" cy="273304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63FC3B2-D6B1-4526-B139-97918594CE07}"/>
              </a:ext>
            </a:extLst>
          </p:cNvPr>
          <p:cNvSpPr txBox="1"/>
          <p:nvPr/>
        </p:nvSpPr>
        <p:spPr>
          <a:xfrm>
            <a:off x="8229600" y="5041622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 hard to predict</a:t>
            </a:r>
          </a:p>
        </p:txBody>
      </p:sp>
    </p:spTree>
    <p:extLst>
      <p:ext uri="{BB962C8B-B14F-4D97-AF65-F5344CB8AC3E}">
        <p14:creationId xmlns:p14="http://schemas.microsoft.com/office/powerpoint/2010/main" val="1227073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6A010-D056-4A15-BD17-425D1D0BC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precursor?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49163-AFBA-47F8-9575-66BA8C4D2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6B88E0-A8E9-46A3-B408-4C7376C01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416C-8930-4BBD-885C-EB544461BEF4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F97CAE-0DD8-441C-8CF6-C1912D95C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94773"/>
            <a:ext cx="4413972" cy="398646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5BF59C2-D268-4C9B-B161-B863C36198CD}"/>
              </a:ext>
            </a:extLst>
          </p:cNvPr>
          <p:cNvSpPr/>
          <p:nvPr/>
        </p:nvSpPr>
        <p:spPr>
          <a:xfrm>
            <a:off x="5685025" y="1825625"/>
            <a:ext cx="5929958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Magnitude: 9.0</a:t>
            </a:r>
          </a:p>
          <a:p>
            <a:pPr algn="ctr"/>
            <a:r>
              <a:rPr lang="en-US" sz="3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Duration: 6 minutes</a:t>
            </a:r>
          </a:p>
          <a:p>
            <a:pPr algn="ctr"/>
            <a:r>
              <a:rPr lang="en-US" sz="3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Tsunami &amp; Nuclear disaster!</a:t>
            </a:r>
          </a:p>
          <a:p>
            <a:pPr algn="ctr"/>
            <a:r>
              <a:rPr lang="en-US" sz="3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Nearly 20,000 killed!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8E6057-532B-49F4-A9CC-7F74A317CC4A}"/>
              </a:ext>
            </a:extLst>
          </p:cNvPr>
          <p:cNvSpPr txBox="1"/>
          <p:nvPr/>
        </p:nvSpPr>
        <p:spPr>
          <a:xfrm>
            <a:off x="5890351" y="4921984"/>
            <a:ext cx="61016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However, two slow earthquakes nearby were observed in February 2011, one month ahead of the megathrust.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88C0AA-0506-49B4-9460-FD4D1309E9AF}"/>
              </a:ext>
            </a:extLst>
          </p:cNvPr>
          <p:cNvSpPr txBox="1"/>
          <p:nvPr/>
        </p:nvSpPr>
        <p:spPr>
          <a:xfrm>
            <a:off x="1300480" y="5794436"/>
            <a:ext cx="3464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Tohoku Earthquake (3/11/2011)</a:t>
            </a:r>
          </a:p>
        </p:txBody>
      </p:sp>
    </p:spTree>
    <p:extLst>
      <p:ext uri="{BB962C8B-B14F-4D97-AF65-F5344CB8AC3E}">
        <p14:creationId xmlns:p14="http://schemas.microsoft.com/office/powerpoint/2010/main" val="3802997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CCB7-0344-4162-87CA-84FDEB8A5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should concern?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41A59-07A1-4592-AF39-5D1102060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76520" cy="4351338"/>
          </a:xfrm>
        </p:spPr>
        <p:txBody>
          <a:bodyPr/>
          <a:lstStyle/>
          <a:p>
            <a:r>
              <a:rPr lang="en-US" altLang="zh-CN" dirty="0"/>
              <a:t>Geoscientists and </a:t>
            </a:r>
            <a:r>
              <a:rPr lang="en-US" dirty="0"/>
              <a:t>National Geological Survey</a:t>
            </a:r>
          </a:p>
          <a:p>
            <a:r>
              <a:rPr lang="en-US" dirty="0"/>
              <a:t>Residents near the fault zone</a:t>
            </a:r>
          </a:p>
          <a:p>
            <a:r>
              <a:rPr lang="en-US" dirty="0"/>
              <a:t>Oil/gas companies prevent from hazardous events during exploration and production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65B8C-1609-4F70-9CD9-42B9B743B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416C-8930-4BBD-885C-EB544461BEF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062196-9300-4958-93D0-9428C304966A}"/>
              </a:ext>
            </a:extLst>
          </p:cNvPr>
          <p:cNvSpPr txBox="1"/>
          <p:nvPr/>
        </p:nvSpPr>
        <p:spPr>
          <a:xfrm>
            <a:off x="7639784" y="5293597"/>
            <a:ext cx="38190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Obara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Kato, 2016, Science)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831E74-9EA5-493A-98CB-9531C051F766}"/>
              </a:ext>
            </a:extLst>
          </p:cNvPr>
          <p:cNvSpPr txBox="1"/>
          <p:nvPr/>
        </p:nvSpPr>
        <p:spPr>
          <a:xfrm>
            <a:off x="6776720" y="5861216"/>
            <a:ext cx="487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Slow earthquakes observed in the pacific rim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1BA3EC-743E-44D5-A6F5-29F1B87DB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720" y="1690688"/>
            <a:ext cx="6177280" cy="333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1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B3F8A-C7B3-4EFB-842D-554E59C00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7DB9E-B10C-4305-A739-8C55D6FB5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machine learning to forecast laboratory earthquake occurring time given a small piece of signal (~0.039 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7E575-8EF7-43DD-A595-DBA178821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416C-8930-4BBD-885C-EB544461BEF4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AF541E-3372-4B85-9967-CD1AA17B9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00" y="3040854"/>
            <a:ext cx="3657600" cy="21290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6A5393-EFB9-43C8-87F1-54A2EDAECC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3043584"/>
            <a:ext cx="3657600" cy="21263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658C46-55E7-4316-B766-F36FA72DA2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2600" y="3040854"/>
            <a:ext cx="3657600" cy="21531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D8D9E6-AE79-46CA-992D-BA5DD54E9185}"/>
              </a:ext>
            </a:extLst>
          </p:cNvPr>
          <p:cNvSpPr txBox="1"/>
          <p:nvPr/>
        </p:nvSpPr>
        <p:spPr>
          <a:xfrm>
            <a:off x="4099300" y="5712659"/>
            <a:ext cx="399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the remaining time to failure?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E80324-FE49-401A-9A79-307A90BF6F40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2260600" y="5169905"/>
            <a:ext cx="3835401" cy="54275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EA947C7-9185-48CF-9631-CD3FD3942FA5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6096000" y="5169905"/>
            <a:ext cx="1" cy="54275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1F46A4E-36B7-40C0-B4B7-570DF3AAC2DC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6096001" y="5194007"/>
            <a:ext cx="3835399" cy="51865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962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ED1ED-F913-4BA8-8AFF-8E039C43E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1BE88-0FD4-439D-985C-F636A749A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0CC9C2-7621-4B2F-A56B-BBDFF04F33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06" b="56287"/>
          <a:stretch/>
        </p:blipFill>
        <p:spPr>
          <a:xfrm>
            <a:off x="1587601" y="2204661"/>
            <a:ext cx="4087791" cy="3414959"/>
          </a:xfrm>
          <a:prstGeom prst="rect">
            <a:avLst/>
          </a:prstGeom>
        </p:spPr>
      </p:pic>
      <p:sp>
        <p:nvSpPr>
          <p:cNvPr id="5" name="AutoShape 2" descr="labquakes">
            <a:extLst>
              <a:ext uri="{FF2B5EF4-FFF2-40B4-BE49-F238E27FC236}">
                <a16:creationId xmlns:a16="http://schemas.microsoft.com/office/drawing/2014/main" id="{12F72B3D-1878-40D3-9CF8-A1628CC5D3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labquakes">
            <a:extLst>
              <a:ext uri="{FF2B5EF4-FFF2-40B4-BE49-F238E27FC236}">
                <a16:creationId xmlns:a16="http://schemas.microsoft.com/office/drawing/2014/main" id="{8C241C43-7145-4BB0-B61A-8BD18D62E8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3FD221D-55B9-4949-A9F5-7C515320B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416C-8930-4BBD-885C-EB544461BEF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827BD2-6580-46EF-982B-F994B57B972D}"/>
              </a:ext>
            </a:extLst>
          </p:cNvPr>
          <p:cNvSpPr txBox="1"/>
          <p:nvPr/>
        </p:nvSpPr>
        <p:spPr>
          <a:xfrm>
            <a:off x="838200" y="1775162"/>
            <a:ext cx="5908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Laboratory experiment simulating slow earthquakes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9596510-5814-4C59-A5A8-096729A4E8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0479" y="2077085"/>
            <a:ext cx="5076825" cy="23241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C24C147-5595-4EA1-B12C-DC0E0EC19CF1}"/>
              </a:ext>
            </a:extLst>
          </p:cNvPr>
          <p:cNvSpPr txBox="1"/>
          <p:nvPr/>
        </p:nvSpPr>
        <p:spPr>
          <a:xfrm>
            <a:off x="7498080" y="4653973"/>
            <a:ext cx="34942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Measured stick and slip 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5B3AB2-23D8-4E57-B57F-404F5B5D5BFC}"/>
              </a:ext>
            </a:extLst>
          </p:cNvPr>
          <p:cNvSpPr txBox="1"/>
          <p:nvPr/>
        </p:nvSpPr>
        <p:spPr>
          <a:xfrm>
            <a:off x="9619946" y="4341454"/>
            <a:ext cx="2167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(Leeman et al., 2016)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6D22A9-1239-4EE2-8A8D-959FD947BAD8}"/>
              </a:ext>
            </a:extLst>
          </p:cNvPr>
          <p:cNvSpPr txBox="1"/>
          <p:nvPr/>
        </p:nvSpPr>
        <p:spPr>
          <a:xfrm>
            <a:off x="34146" y="5645425"/>
            <a:ext cx="6712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Repetitive stick and slip between granular layers and shear load</a:t>
            </a:r>
          </a:p>
        </p:txBody>
      </p:sp>
    </p:spTree>
    <p:extLst>
      <p:ext uri="{BB962C8B-B14F-4D97-AF65-F5344CB8AC3E}">
        <p14:creationId xmlns:p14="http://schemas.microsoft.com/office/powerpoint/2010/main" val="3806416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16C50-1BCF-46C3-9CEC-7E034A77E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data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FE74EA0-60A5-4F50-9ACF-09D6BDF484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255" y="1773998"/>
            <a:ext cx="5486400" cy="392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25FF9514-6995-446F-90C6-9EA52F74A454}"/>
              </a:ext>
            </a:extLst>
          </p:cNvPr>
          <p:cNvSpPr/>
          <p:nvPr/>
        </p:nvSpPr>
        <p:spPr>
          <a:xfrm>
            <a:off x="3283807" y="5160488"/>
            <a:ext cx="297711" cy="223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C0F25B8-22EF-471D-B7C1-B68348B9E7E9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2998996" y="5383772"/>
            <a:ext cx="433667" cy="362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5529D7-6001-4898-A2CE-F21F7033AABB}"/>
              </a:ext>
            </a:extLst>
          </p:cNvPr>
          <p:cNvSpPr txBox="1"/>
          <p:nvPr/>
        </p:nvSpPr>
        <p:spPr>
          <a:xfrm>
            <a:off x="2175661" y="5745997"/>
            <a:ext cx="164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failure event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3993F4-F13E-45F0-98FC-555E94690B2D}"/>
              </a:ext>
            </a:extLst>
          </p:cNvPr>
          <p:cNvSpPr txBox="1"/>
          <p:nvPr/>
        </p:nvSpPr>
        <p:spPr>
          <a:xfrm>
            <a:off x="3581401" y="6115329"/>
            <a:ext cx="5211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Sixteen failure events in total;</a:t>
            </a:r>
          </a:p>
          <a:p>
            <a:r>
              <a:rPr lang="en-US" altLang="zh-C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onsiderably more aperiodic earthquake failures.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904906-A60C-4E08-8216-2877008FDCA2}"/>
              </a:ext>
            </a:extLst>
          </p:cNvPr>
          <p:cNvSpPr txBox="1"/>
          <p:nvPr/>
        </p:nvSpPr>
        <p:spPr>
          <a:xfrm>
            <a:off x="34466" y="2355503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Acoustic emission signal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D5A7AF-661C-4492-8510-87BC71A06891}"/>
              </a:ext>
            </a:extLst>
          </p:cNvPr>
          <p:cNvSpPr txBox="1"/>
          <p:nvPr/>
        </p:nvSpPr>
        <p:spPr>
          <a:xfrm>
            <a:off x="5496348" y="5598592"/>
            <a:ext cx="2326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Label: Time to failure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581664-4455-48E3-808E-8D55A9AC0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416C-8930-4BBD-885C-EB544461BEF4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839CF7A-1412-4924-BF72-0EE498F84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866" y="2068125"/>
            <a:ext cx="3663052" cy="286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0957514-C28D-4407-BD98-7351A4468173}"/>
              </a:ext>
            </a:extLst>
          </p:cNvPr>
          <p:cNvSpPr txBox="1"/>
          <p:nvPr/>
        </p:nvSpPr>
        <p:spPr>
          <a:xfrm>
            <a:off x="9419593" y="5014440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(Imbalanced labels)</a:t>
            </a:r>
          </a:p>
        </p:txBody>
      </p:sp>
    </p:spTree>
    <p:extLst>
      <p:ext uri="{BB962C8B-B14F-4D97-AF65-F5344CB8AC3E}">
        <p14:creationId xmlns:p14="http://schemas.microsoft.com/office/powerpoint/2010/main" val="199543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43029-57B7-4F54-8D82-D754DA000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E4710-D3D4-4771-8DC8-510E9FF28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63601" cy="4351338"/>
          </a:xfrm>
        </p:spPr>
        <p:txBody>
          <a:bodyPr/>
          <a:lstStyle/>
          <a:p>
            <a:r>
              <a:rPr lang="en-US" dirty="0"/>
              <a:t>Time &amp; frequency domain features</a:t>
            </a:r>
          </a:p>
          <a:p>
            <a:pPr lvl="1"/>
            <a:r>
              <a:rPr lang="en-US" dirty="0"/>
              <a:t>Chunk statistics</a:t>
            </a:r>
          </a:p>
          <a:p>
            <a:pPr lvl="2"/>
            <a:r>
              <a:rPr lang="en-US" dirty="0"/>
              <a:t>Min, max, mean, percentile, etc.</a:t>
            </a:r>
          </a:p>
          <a:p>
            <a:pPr lvl="1"/>
            <a:r>
              <a:rPr lang="en-US" dirty="0"/>
              <a:t>Rolling statistics (rolling functions + statistics)</a:t>
            </a:r>
          </a:p>
          <a:p>
            <a:pPr lvl="1"/>
            <a:r>
              <a:rPr lang="en-US" dirty="0"/>
              <a:t>Autocorrelation</a:t>
            </a:r>
          </a:p>
          <a:p>
            <a:pPr lvl="1"/>
            <a:r>
              <a:rPr lang="en-US" dirty="0"/>
              <a:t>Rectified energy</a:t>
            </a:r>
          </a:p>
          <a:p>
            <a:pPr lvl="1"/>
            <a:r>
              <a:rPr lang="en-US" altLang="zh-CN" dirty="0"/>
              <a:t>Spectrogram (windowed </a:t>
            </a:r>
            <a:r>
              <a:rPr lang="en-US" altLang="zh-CN" dirty="0" err="1"/>
              <a:t>fft</a:t>
            </a:r>
            <a:r>
              <a:rPr lang="en-US" altLang="zh-CN" dirty="0"/>
              <a:t>)</a:t>
            </a:r>
          </a:p>
          <a:p>
            <a:pPr lvl="2"/>
            <a:r>
              <a:rPr lang="en-US" dirty="0"/>
              <a:t>Centroids &amp; bandwidth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D605DB-D7E3-4969-840C-367493B2C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416C-8930-4BBD-885C-EB544461BEF4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3519CD-FC74-4949-AEF3-B01678101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3956" y="602052"/>
            <a:ext cx="4026181" cy="164805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0EEA1F8-5F85-4867-8C24-FDD1892FC040}"/>
              </a:ext>
            </a:extLst>
          </p:cNvPr>
          <p:cNvGrpSpPr/>
          <p:nvPr/>
        </p:nvGrpSpPr>
        <p:grpSpPr>
          <a:xfrm>
            <a:off x="6804194" y="4774841"/>
            <a:ext cx="3577020" cy="1764071"/>
            <a:chOff x="6168422" y="3609664"/>
            <a:chExt cx="3577020" cy="176407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6DCDE13-1641-4A4B-A475-335FBE01BA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6943" b="46947"/>
            <a:stretch/>
          </p:blipFill>
          <p:spPr>
            <a:xfrm>
              <a:off x="6168422" y="3714989"/>
              <a:ext cx="3487258" cy="836691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58463B2-44F9-4BA7-BEAC-ADD82825A060}"/>
                </a:ext>
              </a:extLst>
            </p:cNvPr>
            <p:cNvSpPr txBox="1"/>
            <p:nvPr/>
          </p:nvSpPr>
          <p:spPr>
            <a:xfrm>
              <a:off x="7642853" y="3609664"/>
              <a:ext cx="1573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Raw waveform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5698CBC-F940-4F1D-8BDA-096FF20DD9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68430" b="-1"/>
            <a:stretch/>
          </p:blipFill>
          <p:spPr>
            <a:xfrm>
              <a:off x="6258184" y="4642202"/>
              <a:ext cx="3487258" cy="73153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E063C7C-5C54-412D-8243-CF5AE419889F}"/>
                </a:ext>
              </a:extLst>
            </p:cNvPr>
            <p:cNvSpPr txBox="1"/>
            <p:nvPr/>
          </p:nvSpPr>
          <p:spPr>
            <a:xfrm>
              <a:off x="7642853" y="4472339"/>
              <a:ext cx="1044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Envelope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E3B00663-7541-4288-B3C7-FC284DD738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4194" y="2713186"/>
            <a:ext cx="2570449" cy="194808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D4303C3-7819-47F4-8552-393C7F441CFB}"/>
              </a:ext>
            </a:extLst>
          </p:cNvPr>
          <p:cNvSpPr txBox="1"/>
          <p:nvPr/>
        </p:nvSpPr>
        <p:spPr>
          <a:xfrm>
            <a:off x="9705887" y="3183574"/>
            <a:ext cx="1967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Trend following / Mean reversion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6F8ACF-4C73-4DFB-A884-34361F8F6C47}"/>
              </a:ext>
            </a:extLst>
          </p:cNvPr>
          <p:cNvSpPr txBox="1"/>
          <p:nvPr/>
        </p:nvSpPr>
        <p:spPr>
          <a:xfrm>
            <a:off x="6618674" y="2189393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Rolling statistics capture trend by suppressing noise</a:t>
            </a:r>
          </a:p>
        </p:txBody>
      </p:sp>
    </p:spTree>
    <p:extLst>
      <p:ext uri="{BB962C8B-B14F-4D97-AF65-F5344CB8AC3E}">
        <p14:creationId xmlns:p14="http://schemas.microsoft.com/office/powerpoint/2010/main" val="1979585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3420B-D44F-48EF-98D7-BD21976A9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F52FD-49F1-4421-836A-F6D2FE65C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CA2A0-EAE7-40CA-B30E-08EC4498D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416C-8930-4BBD-885C-EB544461BEF4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7F69AB4-7E04-43CD-81A1-621F47F74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5300107" cy="393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3624D3-CC13-4388-B813-A11ABFE325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0826" y="2408273"/>
            <a:ext cx="5591174" cy="27574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2FB3FA-3D8B-409C-84A5-09E28AF8D483}"/>
              </a:ext>
            </a:extLst>
          </p:cNvPr>
          <p:cNvSpPr txBox="1"/>
          <p:nvPr/>
        </p:nvSpPr>
        <p:spPr>
          <a:xfrm>
            <a:off x="2349795" y="5785239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t-SNE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BD7D01-616F-420D-9704-7BF67AB87334}"/>
              </a:ext>
            </a:extLst>
          </p:cNvPr>
          <p:cNvSpPr txBox="1"/>
          <p:nvPr/>
        </p:nvSpPr>
        <p:spPr>
          <a:xfrm>
            <a:off x="9116528" y="541590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PCA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94698F-6983-4620-9E54-3D068CFD7D07}"/>
              </a:ext>
            </a:extLst>
          </p:cNvPr>
          <p:cNvSpPr txBox="1"/>
          <p:nvPr/>
        </p:nvSpPr>
        <p:spPr>
          <a:xfrm>
            <a:off x="5454502" y="164623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ttf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358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1333</TotalTime>
  <Words>1411</Words>
  <Application>Microsoft Office PowerPoint</Application>
  <PresentationFormat>Widescreen</PresentationFormat>
  <Paragraphs>182</Paragraphs>
  <Slides>19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-apple-system</vt:lpstr>
      <vt:lpstr>source-serif-pro</vt:lpstr>
      <vt:lpstr>Arial</vt:lpstr>
      <vt:lpstr>Calibri</vt:lpstr>
      <vt:lpstr>Calibri Light</vt:lpstr>
      <vt:lpstr>open sans</vt:lpstr>
      <vt:lpstr>PT Serif</vt:lpstr>
      <vt:lpstr>Roboto</vt:lpstr>
      <vt:lpstr>Office Theme</vt:lpstr>
      <vt:lpstr>Predicting Time Remaining of Laboratory Earthquake using Machine Learning</vt:lpstr>
      <vt:lpstr>Background</vt:lpstr>
      <vt:lpstr>A precursor?</vt:lpstr>
      <vt:lpstr>Who should concern?</vt:lpstr>
      <vt:lpstr>Objective</vt:lpstr>
      <vt:lpstr>Experimental setting</vt:lpstr>
      <vt:lpstr>Raw data</vt:lpstr>
      <vt:lpstr>Feature engineering</vt:lpstr>
      <vt:lpstr>Training Data</vt:lpstr>
      <vt:lpstr>Selected feature’s correlation with labels</vt:lpstr>
      <vt:lpstr>Ensemble methods</vt:lpstr>
      <vt:lpstr>Feature importance</vt:lpstr>
      <vt:lpstr>Voting regressor </vt:lpstr>
      <vt:lpstr>Predicted training</vt:lpstr>
      <vt:lpstr>Errors</vt:lpstr>
      <vt:lpstr>Future work</vt:lpstr>
      <vt:lpstr>Conclusions</vt:lpstr>
      <vt:lpstr>Acknowledgements</vt:lpstr>
      <vt:lpstr>Workflow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Laboratory Earthquake Prediction</dc:title>
  <dc:creator>XQin</dc:creator>
  <cp:lastModifiedBy>XQin</cp:lastModifiedBy>
  <cp:revision>10</cp:revision>
  <dcterms:created xsi:type="dcterms:W3CDTF">2022-09-26T03:38:17Z</dcterms:created>
  <dcterms:modified xsi:type="dcterms:W3CDTF">2022-10-05T03:32:42Z</dcterms:modified>
</cp:coreProperties>
</file>