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72" r:id="rId4"/>
    <p:sldId id="258" r:id="rId5"/>
    <p:sldId id="263" r:id="rId6"/>
    <p:sldId id="257" r:id="rId7"/>
    <p:sldId id="261" r:id="rId8"/>
    <p:sldId id="260" r:id="rId9"/>
    <p:sldId id="267" r:id="rId10"/>
    <p:sldId id="273" r:id="rId11"/>
    <p:sldId id="274" r:id="rId12"/>
    <p:sldId id="269" r:id="rId13"/>
    <p:sldId id="275" r:id="rId14"/>
    <p:sldId id="266" r:id="rId15"/>
    <p:sldId id="270" r:id="rId16"/>
    <p:sldId id="276" r:id="rId17"/>
    <p:sldId id="271" r:id="rId18"/>
    <p:sldId id="265" r:id="rId19"/>
    <p:sldId id="26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5380" autoAdjust="0"/>
  </p:normalViewPr>
  <p:slideViewPr>
    <p:cSldViewPr snapToGrid="0">
      <p:cViewPr varScale="1">
        <p:scale>
          <a:sx n="90" d="100"/>
          <a:sy n="90" d="100"/>
        </p:scale>
        <p:origin x="588" y="78"/>
      </p:cViewPr>
      <p:guideLst/>
    </p:cSldViewPr>
  </p:slideViewPr>
  <p:notesTextViewPr>
    <p:cViewPr>
      <p:scale>
        <a:sx n="1" d="1"/>
        <a:sy n="1" d="1"/>
      </p:scale>
      <p:origin x="0" y="0"/>
    </p:cViewPr>
  </p:notesTextViewPr>
  <p:sorterViewPr>
    <p:cViewPr>
      <p:scale>
        <a:sx n="125" d="100"/>
        <a:sy n="125" d="100"/>
      </p:scale>
      <p:origin x="0" y="-3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EED9A-5CB8-4EF6-82CD-9891FBD08415}"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B9B78-9CB7-4BB8-B8EA-7B060E3CCB98}" type="slidenum">
              <a:rPr lang="en-US" smtClean="0"/>
              <a:t>‹#›</a:t>
            </a:fld>
            <a:endParaRPr lang="en-US"/>
          </a:p>
        </p:txBody>
      </p:sp>
    </p:spTree>
    <p:extLst>
      <p:ext uri="{BB962C8B-B14F-4D97-AF65-F5344CB8AC3E}">
        <p14:creationId xmlns:p14="http://schemas.microsoft.com/office/powerpoint/2010/main" val="179279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ghtgbm.readthedocs.io/en/lates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Earthquak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tick-slip_phenomenon" TargetMode="External"/><Relationship Id="rId7" Type="http://schemas.openxmlformats.org/officeDocument/2006/relationships/hyperlink" Target="https://en.wikipedia.org/wiki/Slow_earthquake#cite_note-walter-6"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ubduction_zones" TargetMode="External"/><Relationship Id="rId5" Type="http://schemas.openxmlformats.org/officeDocument/2006/relationships/hyperlink" Target="https://en.wikipedia.org/wiki/Asperity_(materials_science)" TargetMode="External"/><Relationship Id="rId4" Type="http://schemas.openxmlformats.org/officeDocument/2006/relationships/hyperlink" Target="https://en.wikipedia.org/wiki/Fracture_(geolog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T-distributed_stochastic_neighbor_embedd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1</a:t>
            </a:fld>
            <a:endParaRPr lang="en-US"/>
          </a:p>
        </p:txBody>
      </p:sp>
    </p:spTree>
    <p:extLst>
      <p:ext uri="{BB962C8B-B14F-4D97-AF65-F5344CB8AC3E}">
        <p14:creationId xmlns:p14="http://schemas.microsoft.com/office/powerpoint/2010/main" val="4010564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Correlation between a single feature and the label ranges from –0.6 to 0.6</a:t>
            </a:r>
          </a:p>
          <a:p>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10</a:t>
            </a:fld>
            <a:endParaRPr lang="en-US"/>
          </a:p>
        </p:txBody>
      </p:sp>
    </p:spTree>
    <p:extLst>
      <p:ext uri="{BB962C8B-B14F-4D97-AF65-F5344CB8AC3E}">
        <p14:creationId xmlns:p14="http://schemas.microsoft.com/office/powerpoint/2010/main" val="1546233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urce-serif-pro"/>
              </a:rPr>
              <a:t>Bagging </a:t>
            </a:r>
            <a:r>
              <a:rPr lang="en-US" b="0" i="0" dirty="0">
                <a:solidFill>
                  <a:srgbClr val="292929"/>
                </a:solidFill>
                <a:effectLst/>
                <a:latin typeface="source-serif-pro"/>
              </a:rPr>
              <a:t>is a simple </a:t>
            </a:r>
            <a:r>
              <a:rPr lang="en-US" b="0" i="0" dirty="0" err="1">
                <a:solidFill>
                  <a:srgbClr val="292929"/>
                </a:solidFill>
                <a:effectLst/>
                <a:latin typeface="source-serif-pro"/>
              </a:rPr>
              <a:t>ensembling</a:t>
            </a:r>
            <a:r>
              <a:rPr lang="en-US" b="0" i="0" dirty="0">
                <a:solidFill>
                  <a:srgbClr val="292929"/>
                </a:solidFill>
                <a:effectLst/>
                <a:latin typeface="source-serif-pro"/>
              </a:rPr>
              <a:t> technique . </a:t>
            </a:r>
            <a:r>
              <a:rPr lang="en-US" b="0" i="0" dirty="0">
                <a:effectLst/>
                <a:latin typeface="-apple-system"/>
              </a:rPr>
              <a:t>The Random Forest algorithm Generate bootstrap training samples and searches for the best feature among a random subset of features; </a:t>
            </a:r>
            <a:r>
              <a:rPr lang="en-US" b="0" i="0" dirty="0">
                <a:solidFill>
                  <a:srgbClr val="292929"/>
                </a:solidFill>
                <a:effectLst/>
                <a:latin typeface="source-serif-pro"/>
              </a:rPr>
              <a:t>Resample the data or features to train many tree models. Use model averaging, such as majority vote or </a:t>
            </a:r>
            <a:r>
              <a:rPr lang="en-US" b="0" i="0" dirty="0" err="1">
                <a:solidFill>
                  <a:srgbClr val="292929"/>
                </a:solidFill>
                <a:effectLst/>
                <a:latin typeface="source-serif-pro"/>
              </a:rPr>
              <a:t>nomal</a:t>
            </a:r>
            <a:r>
              <a:rPr lang="en-US" b="0" i="0" dirty="0">
                <a:solidFill>
                  <a:srgbClr val="292929"/>
                </a:solidFill>
                <a:effectLst/>
                <a:latin typeface="source-serif-pro"/>
              </a:rPr>
              <a:t> average. </a:t>
            </a:r>
            <a:r>
              <a:rPr lang="en-US" b="0" i="0" dirty="0">
                <a:effectLst/>
                <a:latin typeface="-apple-system"/>
              </a:rPr>
              <a:t>This results in a greater tree diversity, which (once again) trades </a:t>
            </a:r>
            <a:r>
              <a:rPr lang="en-US" b="1" i="0" dirty="0">
                <a:effectLst/>
                <a:latin typeface="-apple-system"/>
              </a:rPr>
              <a:t>a higher bias for a lower variance</a:t>
            </a:r>
            <a:r>
              <a:rPr lang="en-US" b="0" i="0" dirty="0">
                <a:effectLst/>
                <a:latin typeface="-apple-system"/>
              </a:rPr>
              <a:t>, generally yielding an overall better model.</a:t>
            </a:r>
          </a:p>
          <a:p>
            <a:r>
              <a:rPr lang="en-US" b="0" i="0" dirty="0">
                <a:effectLst/>
                <a:latin typeface="-apple-system"/>
              </a:rPr>
              <a:t>The popularity of random forest is primarily due to how well it performs in a multitude of data situations. It tends to handle highly correlated features well, where as a linear regression model would not. </a:t>
            </a:r>
          </a:p>
          <a:p>
            <a:r>
              <a:rPr lang="en-US" b="0" i="0" dirty="0">
                <a:solidFill>
                  <a:srgbClr val="292929"/>
                </a:solidFill>
                <a:effectLst/>
                <a:latin typeface="source-serif-pro"/>
              </a:rPr>
              <a:t> </a:t>
            </a:r>
            <a:endParaRPr lang="en-US" b="0" i="0" u="sng" dirty="0">
              <a:solidFill>
                <a:srgbClr val="000000"/>
              </a:solidFill>
              <a:effectLst/>
              <a:latin typeface="Roboto" panose="02000000000000000000" pitchFamily="2" charset="0"/>
            </a:endParaRPr>
          </a:p>
          <a:p>
            <a:r>
              <a:rPr lang="en-US" b="0" i="0" u="sng" dirty="0">
                <a:solidFill>
                  <a:srgbClr val="000000"/>
                </a:solidFill>
                <a:effectLst/>
                <a:latin typeface="Roboto" panose="02000000000000000000" pitchFamily="2" charset="0"/>
              </a:rPr>
              <a:t>'Boosting' is the term for an ensemble method in which new models replace incorrect predecessors until no further improvements can be made. Gradient boosting, on the other hand, is a technique that makes new models to predict the error of previous ones, before collating the results for an ultimate prediction.</a:t>
            </a:r>
          </a:p>
          <a:p>
            <a:r>
              <a:rPr lang="en-US" b="0" i="0" dirty="0">
                <a:effectLst/>
                <a:latin typeface="-apple-system"/>
              </a:rPr>
              <a:t>Gradient boosting: Each time we run a decision tree, we extract the residuals. Then we run a new decision tree, using those residuals as the outcome to be predicted. After reaching a stopping point, we add together the predicted values from all of the decision trees to create the final gradient boosted prediction.</a:t>
            </a:r>
          </a:p>
          <a:p>
            <a:pPr algn="l"/>
            <a:r>
              <a:rPr lang="en-US" b="1" i="0" u="none" strike="noStrike" dirty="0" err="1">
                <a:effectLst/>
                <a:latin typeface="-apple-system"/>
                <a:hlinkClick r:id="rId3"/>
              </a:rPr>
              <a:t>LightGBM</a:t>
            </a:r>
            <a:r>
              <a:rPr lang="en-US" b="1" i="0" dirty="0">
                <a:effectLst/>
                <a:latin typeface="-apple-system"/>
              </a:rPr>
              <a:t> is a gradient boosting framework that uses tree-based learning algorithms. It is designed to be distributed and efficient with the following advantages:</a:t>
            </a:r>
          </a:p>
          <a:p>
            <a:pPr algn="l">
              <a:buFont typeface="Arial" panose="020B0604020202020204" pitchFamily="34" charset="0"/>
              <a:buChar char="•"/>
            </a:pPr>
            <a:r>
              <a:rPr lang="en-US" b="0" i="0" dirty="0">
                <a:effectLst/>
                <a:latin typeface="-apple-system"/>
              </a:rPr>
              <a:t>Faster training speed and higher efficiency.</a:t>
            </a:r>
          </a:p>
          <a:p>
            <a:pPr algn="l">
              <a:buFont typeface="Arial" panose="020B0604020202020204" pitchFamily="34" charset="0"/>
              <a:buChar char="•"/>
            </a:pPr>
            <a:r>
              <a:rPr lang="en-US" b="0" i="0" dirty="0">
                <a:effectLst/>
                <a:latin typeface="-apple-system"/>
              </a:rPr>
              <a:t>Lower memory usage.</a:t>
            </a:r>
          </a:p>
          <a:p>
            <a:pPr algn="l">
              <a:buFont typeface="Arial" panose="020B0604020202020204" pitchFamily="34" charset="0"/>
              <a:buChar char="•"/>
            </a:pPr>
            <a:r>
              <a:rPr lang="en-US" b="0" i="0" dirty="0">
                <a:effectLst/>
                <a:latin typeface="-apple-system"/>
              </a:rPr>
              <a:t>Better accuracy.</a:t>
            </a:r>
          </a:p>
          <a:p>
            <a:pPr algn="l">
              <a:buFont typeface="Arial" panose="020B0604020202020204" pitchFamily="34" charset="0"/>
              <a:buChar char="•"/>
            </a:pPr>
            <a:r>
              <a:rPr lang="en-US" b="0" i="0" dirty="0">
                <a:effectLst/>
                <a:latin typeface="-apple-system"/>
              </a:rPr>
              <a:t>Support of parallel and GPU learning.</a:t>
            </a:r>
          </a:p>
          <a:p>
            <a:pPr algn="l">
              <a:buFont typeface="Arial" panose="020B0604020202020204" pitchFamily="34" charset="0"/>
              <a:buChar char="•"/>
            </a:pPr>
            <a:r>
              <a:rPr lang="en-US" b="0" i="0" dirty="0">
                <a:effectLst/>
                <a:latin typeface="-apple-system"/>
              </a:rPr>
              <a:t>Capable of handling large-scale data.</a:t>
            </a:r>
          </a:p>
          <a:p>
            <a:pPr algn="l">
              <a:buFont typeface="Arial" panose="020B0604020202020204" pitchFamily="34" charset="0"/>
              <a:buNone/>
            </a:pPr>
            <a:endParaRPr lang="en-US" b="0" i="0" dirty="0">
              <a:effectLst/>
              <a:latin typeface="-apple-system"/>
            </a:endParaRPr>
          </a:p>
          <a:p>
            <a:r>
              <a:rPr lang="en-US" dirty="0"/>
              <a:t>Tree based models</a:t>
            </a:r>
          </a:p>
          <a:p>
            <a:pPr lvl="1"/>
            <a:r>
              <a:rPr lang="en-US" dirty="0"/>
              <a:t>Decision Trees: Fast to train (using only one feature at a time), intuitive, interpretable</a:t>
            </a:r>
          </a:p>
          <a:p>
            <a:pPr algn="l">
              <a:buFont typeface="Arial" panose="020B0604020202020204" pitchFamily="34" charset="0"/>
              <a:buNone/>
            </a:pPr>
            <a:endParaRPr lang="en-US" b="0" i="0"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11</a:t>
            </a:fld>
            <a:endParaRPr lang="en-US"/>
          </a:p>
        </p:txBody>
      </p:sp>
    </p:spTree>
    <p:extLst>
      <p:ext uri="{BB962C8B-B14F-4D97-AF65-F5344CB8AC3E}">
        <p14:creationId xmlns:p14="http://schemas.microsoft.com/office/powerpoint/2010/main" val="20716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Tuned </a:t>
            </a:r>
            <a:r>
              <a:rPr lang="en-US" dirty="0" err="1"/>
              <a:t>lightgbm</a:t>
            </a:r>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12</a:t>
            </a:fld>
            <a:endParaRPr lang="en-US"/>
          </a:p>
        </p:txBody>
      </p:sp>
    </p:spTree>
    <p:extLst>
      <p:ext uri="{BB962C8B-B14F-4D97-AF65-F5344CB8AC3E}">
        <p14:creationId xmlns:p14="http://schemas.microsoft.com/office/powerpoint/2010/main" val="222997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A voting regressor is an ensemble meta-estimator that fits several base regressors, each on the whole dataset. Then it averages the individual predictions to form a final prediction.</a:t>
            </a:r>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13</a:t>
            </a:fld>
            <a:endParaRPr lang="en-US"/>
          </a:p>
        </p:txBody>
      </p:sp>
    </p:spTree>
    <p:extLst>
      <p:ext uri="{BB962C8B-B14F-4D97-AF65-F5344CB8AC3E}">
        <p14:creationId xmlns:p14="http://schemas.microsoft.com/office/powerpoint/2010/main" val="1747853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Blender</a:t>
            </a:r>
          </a:p>
        </p:txBody>
      </p:sp>
      <p:sp>
        <p:nvSpPr>
          <p:cNvPr id="4" name="Slide Number Placeholder 3"/>
          <p:cNvSpPr>
            <a:spLocks noGrp="1"/>
          </p:cNvSpPr>
          <p:nvPr>
            <p:ph type="sldNum" sz="quarter" idx="5"/>
          </p:nvPr>
        </p:nvSpPr>
        <p:spPr/>
        <p:txBody>
          <a:bodyPr/>
          <a:lstStyle/>
          <a:p>
            <a:fld id="{D09B9B78-9CB7-4BB8-B8EA-7B060E3CCB98}" type="slidenum">
              <a:rPr lang="en-US" smtClean="0"/>
              <a:t>15</a:t>
            </a:fld>
            <a:endParaRPr lang="en-US"/>
          </a:p>
        </p:txBody>
      </p:sp>
    </p:spTree>
    <p:extLst>
      <p:ext uri="{BB962C8B-B14F-4D97-AF65-F5344CB8AC3E}">
        <p14:creationId xmlns:p14="http://schemas.microsoft.com/office/powerpoint/2010/main" val="264716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Earthquake can cause severe damage. Geoscientists have been striving studying the earthquake physics and trying to predict when and how large of an earthquake. However, geologists society and earthquake scientists have never predicted a major earthquake. </a:t>
            </a:r>
          </a:p>
          <a:p>
            <a:pPr marL="228600" indent="-228600">
              <a:buAutoNum type="arabicPeriod"/>
            </a:pPr>
            <a:r>
              <a:rPr lang="en-US" dirty="0"/>
              <a:t>Traditional methods generally look for trends or patterns that lead to </a:t>
            </a:r>
            <a:r>
              <a:rPr lang="en-US" dirty="0" err="1"/>
              <a:t>probablilistic</a:t>
            </a:r>
            <a:r>
              <a:rPr lang="en-US" dirty="0"/>
              <a:t> estimation of earthquake happening</a:t>
            </a:r>
          </a:p>
          <a:p>
            <a:r>
              <a:rPr lang="en-US" b="0" i="0" dirty="0">
                <a:solidFill>
                  <a:srgbClr val="202122"/>
                </a:solidFill>
                <a:effectLst/>
                <a:latin typeface="Arial" panose="020B0604020202020204" pitchFamily="34" charset="0"/>
              </a:rPr>
              <a:t>3. </a:t>
            </a:r>
            <a:r>
              <a:rPr lang="en-US" b="0" i="0" dirty="0">
                <a:solidFill>
                  <a:srgbClr val="000000"/>
                </a:solidFill>
                <a:effectLst/>
                <a:latin typeface="open sans" panose="020B0606030504020204" pitchFamily="34" charset="0"/>
              </a:rPr>
              <a:t>Discovered only in the last 20 years, slow earthquakes are still a seismic puzzle. This type of earthquake seems can be predicted</a:t>
            </a:r>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slow earthquake</a:t>
            </a:r>
            <a:r>
              <a:rPr lang="en-US" b="0" i="0" dirty="0">
                <a:solidFill>
                  <a:srgbClr val="202122"/>
                </a:solidFill>
                <a:effectLst/>
                <a:latin typeface="Arial" panose="020B0604020202020204" pitchFamily="34" charset="0"/>
              </a:rPr>
              <a:t> is a discontinuous, </a:t>
            </a:r>
            <a:r>
              <a:rPr lang="en-US" b="0" i="0" u="none" strike="noStrike" dirty="0">
                <a:solidFill>
                  <a:srgbClr val="0645AD"/>
                </a:solidFill>
                <a:effectLst/>
                <a:latin typeface="Arial" panose="020B0604020202020204" pitchFamily="34" charset="0"/>
                <a:hlinkClick r:id="rId3" tooltip="Earthquake"/>
              </a:rPr>
              <a:t>earthquake</a:t>
            </a:r>
            <a:r>
              <a:rPr lang="en-US" b="0" i="0" dirty="0">
                <a:solidFill>
                  <a:srgbClr val="202122"/>
                </a:solidFill>
                <a:effectLst/>
                <a:latin typeface="Arial" panose="020B0604020202020204" pitchFamily="34" charset="0"/>
              </a:rPr>
              <a:t>-like event that releases energy over a period of hours to months, rather than the seconds to minutes characteristic of a typical earthquake.</a:t>
            </a:r>
            <a:endParaRPr lang="en-US" dirty="0"/>
          </a:p>
          <a:p>
            <a:r>
              <a:rPr lang="en-US" b="0" i="0" dirty="0">
                <a:solidFill>
                  <a:srgbClr val="262626"/>
                </a:solidFill>
                <a:effectLst/>
                <a:latin typeface="PT Serif" panose="020B0604020202020204" pitchFamily="18" charset="0"/>
              </a:rPr>
              <a:t>Slow earthquakes are characterized by a wide spectrum of fault slip behaviors and seismic radiation patterns that differ from those of traditional earthquakes. </a:t>
            </a:r>
            <a:r>
              <a:rPr lang="en-US" b="0" i="0" dirty="0">
                <a:solidFill>
                  <a:srgbClr val="262626"/>
                </a:solidFill>
                <a:effectLst/>
                <a:latin typeface="PT Serif" panose="020A0603040505020204" pitchFamily="18" charset="0"/>
              </a:rPr>
              <a:t>However, slow earthquakes and huge megathrust earthquakes can have common slip mechanisms and are located in neighboring regions of the </a:t>
            </a:r>
            <a:r>
              <a:rPr lang="en-US" b="0" i="0" dirty="0" err="1">
                <a:solidFill>
                  <a:srgbClr val="262626"/>
                </a:solidFill>
                <a:effectLst/>
                <a:latin typeface="PT Serif" panose="020A0603040505020204" pitchFamily="18" charset="0"/>
              </a:rPr>
              <a:t>seismogenic</a:t>
            </a:r>
            <a:r>
              <a:rPr lang="en-US" b="0" i="0" dirty="0">
                <a:solidFill>
                  <a:srgbClr val="262626"/>
                </a:solidFill>
                <a:effectLst/>
                <a:latin typeface="PT Serif" panose="020A0603040505020204" pitchFamily="18" charset="0"/>
              </a:rPr>
              <a:t> zone. The frequent occurrence of slow earthquakes may help to reveal the physics underlying megathrust events as useful analogs. Understanding the slow earthquakes helps to better predict the other earthquakes.</a:t>
            </a:r>
          </a:p>
        </p:txBody>
      </p:sp>
      <p:sp>
        <p:nvSpPr>
          <p:cNvPr id="4" name="Slide Number Placeholder 3"/>
          <p:cNvSpPr>
            <a:spLocks noGrp="1"/>
          </p:cNvSpPr>
          <p:nvPr>
            <p:ph type="sldNum" sz="quarter" idx="5"/>
          </p:nvPr>
        </p:nvSpPr>
        <p:spPr/>
        <p:txBody>
          <a:bodyPr/>
          <a:lstStyle/>
          <a:p>
            <a:fld id="{D09B9B78-9CB7-4BB8-B8EA-7B060E3CCB98}" type="slidenum">
              <a:rPr lang="en-US" smtClean="0"/>
              <a:t>2</a:t>
            </a:fld>
            <a:endParaRPr lang="en-US"/>
          </a:p>
        </p:txBody>
      </p:sp>
    </p:spTree>
    <p:extLst>
      <p:ext uri="{BB962C8B-B14F-4D97-AF65-F5344CB8AC3E}">
        <p14:creationId xmlns:p14="http://schemas.microsoft.com/office/powerpoint/2010/main" val="156866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two quieter earthquakes began slowly creeping along the Japan Trench toward the point where the massive, megathrust quake would erupt a month later.</a:t>
            </a:r>
          </a:p>
          <a:p>
            <a:r>
              <a:rPr lang="en-US" b="0" i="0" dirty="0">
                <a:solidFill>
                  <a:srgbClr val="000000"/>
                </a:solidFill>
                <a:effectLst/>
                <a:latin typeface="open sans" panose="020B0606030504020204" pitchFamily="34" charset="0"/>
              </a:rPr>
              <a:t>Image how many people’s lives and economic lost can be saved?</a:t>
            </a:r>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3</a:t>
            </a:fld>
            <a:endParaRPr lang="en-US"/>
          </a:p>
        </p:txBody>
      </p:sp>
    </p:spTree>
    <p:extLst>
      <p:ext uri="{BB962C8B-B14F-4D97-AF65-F5344CB8AC3E}">
        <p14:creationId xmlns:p14="http://schemas.microsoft.com/office/powerpoint/2010/main" val="249512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shows the global Earthquake belt, such as the pacific rim. There exist large amounts of population and heavy economic activity, such as California, Japan, and Indonesia.</a:t>
            </a:r>
          </a:p>
          <a:p>
            <a:r>
              <a:rPr lang="en-US" dirty="0"/>
              <a:t>an earthquake costs huge damage in people’s property, health and lives.. Due to the long-period earth’s activity and complex geomaterials’ properties.</a:t>
            </a:r>
          </a:p>
          <a:p>
            <a:r>
              <a:rPr lang="en-US" dirty="0"/>
              <a:t>With the rapid development in </a:t>
            </a:r>
            <a:r>
              <a:rPr lang="en-US" dirty="0" err="1"/>
              <a:t>machin</a:t>
            </a:r>
            <a:r>
              <a:rPr lang="en-US" dirty="0"/>
              <a:t> learning and data science, forecasting a specific mechanism-related earthquake, becomes possible. </a:t>
            </a:r>
          </a:p>
          <a:p>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4</a:t>
            </a:fld>
            <a:endParaRPr lang="en-US"/>
          </a:p>
        </p:txBody>
      </p:sp>
    </p:spTree>
    <p:extLst>
      <p:ext uri="{BB962C8B-B14F-4D97-AF65-F5344CB8AC3E}">
        <p14:creationId xmlns:p14="http://schemas.microsoft.com/office/powerpoint/2010/main" val="211986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previously assumed to be statistical noise, reflects the increasing emission of energy before its sudden release during a slip event. </a:t>
            </a:r>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5</a:t>
            </a:fld>
            <a:endParaRPr lang="en-US"/>
          </a:p>
        </p:txBody>
      </p:sp>
    </p:spTree>
    <p:extLst>
      <p:ext uri="{BB962C8B-B14F-4D97-AF65-F5344CB8AC3E}">
        <p14:creationId xmlns:p14="http://schemas.microsoft.com/office/powerpoint/2010/main" val="327106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slow earthquakes are caused by a variety of </a:t>
            </a:r>
            <a:r>
              <a:rPr lang="en-US" b="0" i="0" u="none" strike="noStrike" dirty="0">
                <a:solidFill>
                  <a:srgbClr val="0645AD"/>
                </a:solidFill>
                <a:effectLst/>
                <a:latin typeface="Arial" panose="020B0604020202020204" pitchFamily="34" charset="0"/>
                <a:hlinkClick r:id="rId3" tooltip="Stick-slip phenomenon"/>
              </a:rPr>
              <a:t>stick-slip</a:t>
            </a:r>
            <a:r>
              <a:rPr lang="en-US" b="0" i="0" dirty="0">
                <a:solidFill>
                  <a:srgbClr val="202122"/>
                </a:solidFill>
                <a:effectLst/>
                <a:latin typeface="Arial" panose="020B0604020202020204" pitchFamily="34" charset="0"/>
              </a:rPr>
              <a:t> and creep processes intermediated between asperity-controlled </a:t>
            </a:r>
            <a:r>
              <a:rPr lang="en-US" b="0" i="0" u="none" strike="noStrike" dirty="0">
                <a:solidFill>
                  <a:srgbClr val="0645AD"/>
                </a:solidFill>
                <a:effectLst/>
                <a:latin typeface="Arial" panose="020B0604020202020204" pitchFamily="34" charset="0"/>
                <a:hlinkClick r:id="rId4" tooltip="Fracture (geology)"/>
              </a:rPr>
              <a:t>brittle and ductile fracture</a:t>
            </a:r>
            <a:r>
              <a:rPr lang="en-US" b="0" i="0" dirty="0">
                <a:solidFill>
                  <a:srgbClr val="202122"/>
                </a:solidFill>
                <a:effectLst/>
                <a:latin typeface="Arial" panose="020B0604020202020204" pitchFamily="34" charset="0"/>
              </a:rPr>
              <a:t>.</a:t>
            </a:r>
            <a:r>
              <a:rPr lang="en-US" b="0" i="0" baseline="30000" dirty="0">
                <a:solidFill>
                  <a:srgbClr val="202122"/>
                </a:solidFill>
                <a:effectLst/>
                <a:latin typeface="Arial" panose="020B0604020202020204" pitchFamily="34" charset="0"/>
              </a:rPr>
              <a:t>[</a:t>
            </a:r>
            <a:r>
              <a:rPr lang="en-US" b="0" i="0" u="none" strike="noStrike" dirty="0">
                <a:solidFill>
                  <a:srgbClr val="0645AD"/>
                </a:solidFill>
                <a:effectLst/>
                <a:latin typeface="Arial" panose="020B0604020202020204" pitchFamily="34" charset="0"/>
                <a:hlinkClick r:id="rId5" tooltip="Asperity (materials science)"/>
              </a:rPr>
              <a:t>Asperities</a:t>
            </a:r>
            <a:r>
              <a:rPr lang="en-US" b="0" i="0" dirty="0">
                <a:solidFill>
                  <a:srgbClr val="202122"/>
                </a:solidFill>
                <a:effectLst/>
                <a:latin typeface="Arial" panose="020B0604020202020204" pitchFamily="34" charset="0"/>
              </a:rPr>
              <a:t> are tiny bumps and protrusions along the faces of fractures. They are best documented from intermediate crustal levels of certain </a:t>
            </a:r>
            <a:r>
              <a:rPr lang="en-US" b="0" i="0" u="none" strike="noStrike" dirty="0">
                <a:solidFill>
                  <a:srgbClr val="0645AD"/>
                </a:solidFill>
                <a:effectLst/>
                <a:latin typeface="Arial" panose="020B0604020202020204" pitchFamily="34" charset="0"/>
                <a:hlinkClick r:id="rId6" tooltip="Subduction zones"/>
              </a:rPr>
              <a:t>subduction zones</a:t>
            </a:r>
            <a:r>
              <a:rPr lang="en-US" b="0" i="0" dirty="0">
                <a:solidFill>
                  <a:srgbClr val="202122"/>
                </a:solidFill>
                <a:effectLst/>
                <a:latin typeface="Arial" panose="020B0604020202020204" pitchFamily="34" charset="0"/>
              </a:rPr>
              <a:t> (especially those that dip shallowly — SW Japan, Cascadia,</a:t>
            </a:r>
            <a:r>
              <a:rPr lang="en-US" b="0" i="0" u="none" strike="noStrike" baseline="30000" dirty="0">
                <a:solidFill>
                  <a:srgbClr val="0645AD"/>
                </a:solidFill>
                <a:effectLst/>
                <a:latin typeface="Arial" panose="020B0604020202020204" pitchFamily="34" charset="0"/>
                <a:hlinkClick r:id="rId7"/>
              </a:rPr>
              <a:t>[6]</a:t>
            </a:r>
            <a:r>
              <a:rPr lang="en-US" b="0" i="0" dirty="0">
                <a:solidFill>
                  <a:srgbClr val="202122"/>
                </a:solidFill>
                <a:effectLst/>
                <a:latin typeface="Arial" panose="020B0604020202020204" pitchFamily="34" charset="0"/>
              </a:rPr>
              <a:t> Chile)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cs typeface="Arial" panose="020B0604020202020204" pitchFamily="34" charset="0"/>
              </a:rPr>
              <a:t>Two fault gouge layers are sheared simultaneously while subjected to a constant normal load and a prescribed shear velocity. The laboratory faults fail in repetitive cycles of stick and slip that is meant to mimic the cycle of loading and failure on tectonic faults.</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6</a:t>
            </a:fld>
            <a:endParaRPr lang="en-US"/>
          </a:p>
        </p:txBody>
      </p:sp>
    </p:spTree>
    <p:extLst>
      <p:ext uri="{BB962C8B-B14F-4D97-AF65-F5344CB8AC3E}">
        <p14:creationId xmlns:p14="http://schemas.microsoft.com/office/powerpoint/2010/main" val="13247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split the single file into </a:t>
            </a:r>
          </a:p>
          <a:p>
            <a:r>
              <a:rPr lang="en-US" dirty="0"/>
              <a:t>After split the dataset, we create about 8400 labels, </a:t>
            </a:r>
          </a:p>
          <a:p>
            <a:r>
              <a:rPr lang="en-US" dirty="0"/>
              <a:t>Assume each label is irrelevant, shuffle.</a:t>
            </a:r>
          </a:p>
        </p:txBody>
      </p:sp>
      <p:sp>
        <p:nvSpPr>
          <p:cNvPr id="4" name="Slide Number Placeholder 3"/>
          <p:cNvSpPr>
            <a:spLocks noGrp="1"/>
          </p:cNvSpPr>
          <p:nvPr>
            <p:ph type="sldNum" sz="quarter" idx="5"/>
          </p:nvPr>
        </p:nvSpPr>
        <p:spPr/>
        <p:txBody>
          <a:bodyPr/>
          <a:lstStyle/>
          <a:p>
            <a:fld id="{D09B9B78-9CB7-4BB8-B8EA-7B060E3CCB98}" type="slidenum">
              <a:rPr lang="en-US" smtClean="0"/>
              <a:t>7</a:t>
            </a:fld>
            <a:endParaRPr lang="en-US"/>
          </a:p>
        </p:txBody>
      </p:sp>
    </p:spTree>
    <p:extLst>
      <p:ext uri="{BB962C8B-B14F-4D97-AF65-F5344CB8AC3E}">
        <p14:creationId xmlns:p14="http://schemas.microsoft.com/office/powerpoint/2010/main" val="394004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series features to represent 150 k points of signal in time-domain.</a:t>
            </a:r>
          </a:p>
          <a:p>
            <a:endParaRPr lang="en-US" dirty="0"/>
          </a:p>
          <a:p>
            <a:r>
              <a:rPr lang="en-US" b="0" i="0" dirty="0">
                <a:solidFill>
                  <a:srgbClr val="202124"/>
                </a:solidFill>
                <a:effectLst/>
                <a:latin typeface="Roboto" panose="02000000000000000000" pitchFamily="2" charset="0"/>
              </a:rPr>
              <a:t>refers to the degree of correlation of the same variables between two successive time intervals.</a:t>
            </a:r>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8</a:t>
            </a:fld>
            <a:endParaRPr lang="en-US"/>
          </a:p>
        </p:txBody>
      </p:sp>
    </p:spTree>
    <p:extLst>
      <p:ext uri="{BB962C8B-B14F-4D97-AF65-F5344CB8AC3E}">
        <p14:creationId xmlns:p14="http://schemas.microsoft.com/office/powerpoint/2010/main" val="369813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Blender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A0DAB"/>
                </a:solidFill>
                <a:effectLst/>
                <a:latin typeface="Roboto" panose="02000000000000000000" pitchFamily="2" charset="0"/>
                <a:hlinkClick r:id="rId3"/>
              </a:rPr>
              <a:t>t-distributed stochastic neighbor embedding</a:t>
            </a:r>
          </a:p>
          <a:p>
            <a:endParaRPr lang="en-US" dirty="0"/>
          </a:p>
        </p:txBody>
      </p:sp>
      <p:sp>
        <p:nvSpPr>
          <p:cNvPr id="4" name="Slide Number Placeholder 3"/>
          <p:cNvSpPr>
            <a:spLocks noGrp="1"/>
          </p:cNvSpPr>
          <p:nvPr>
            <p:ph type="sldNum" sz="quarter" idx="5"/>
          </p:nvPr>
        </p:nvSpPr>
        <p:spPr/>
        <p:txBody>
          <a:bodyPr/>
          <a:lstStyle/>
          <a:p>
            <a:fld id="{D09B9B78-9CB7-4BB8-B8EA-7B060E3CCB98}" type="slidenum">
              <a:rPr lang="en-US" smtClean="0"/>
              <a:t>9</a:t>
            </a:fld>
            <a:endParaRPr lang="en-US"/>
          </a:p>
        </p:txBody>
      </p:sp>
    </p:spTree>
    <p:extLst>
      <p:ext uri="{BB962C8B-B14F-4D97-AF65-F5344CB8AC3E}">
        <p14:creationId xmlns:p14="http://schemas.microsoft.com/office/powerpoint/2010/main" val="361570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46A3-AAF8-4F77-8572-024450C13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6E9C1-E54D-4706-880D-5508670F9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2C4A8-6AA8-488C-9240-92411603BFC2}"/>
              </a:ext>
            </a:extLst>
          </p:cNvPr>
          <p:cNvSpPr>
            <a:spLocks noGrp="1"/>
          </p:cNvSpPr>
          <p:nvPr>
            <p:ph type="dt" sz="half" idx="10"/>
          </p:nvPr>
        </p:nvSpPr>
        <p:spPr/>
        <p:txBody>
          <a:bodyPr/>
          <a:lstStyle/>
          <a:p>
            <a:fld id="{BF8A6F9E-1D50-4216-BCC6-681CDBB3D516}" type="datetime1">
              <a:rPr lang="en-US" smtClean="0"/>
              <a:t>3/6/2023</a:t>
            </a:fld>
            <a:endParaRPr lang="en-US"/>
          </a:p>
        </p:txBody>
      </p:sp>
      <p:sp>
        <p:nvSpPr>
          <p:cNvPr id="5" name="Footer Placeholder 4">
            <a:extLst>
              <a:ext uri="{FF2B5EF4-FFF2-40B4-BE49-F238E27FC236}">
                <a16:creationId xmlns:a16="http://schemas.microsoft.com/office/drawing/2014/main" id="{999DD149-82CC-4B83-9446-68C4C37E3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C3AA-4C7E-4C35-941E-5E0EAD31F4EB}"/>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403236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27E0-1093-4FCA-BA2E-2370A241A2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3AE7E3-0A3F-46E4-A266-5BC512D4E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5A8EB-63C4-4FD2-A82A-AEB5E5D0E15E}"/>
              </a:ext>
            </a:extLst>
          </p:cNvPr>
          <p:cNvSpPr>
            <a:spLocks noGrp="1"/>
          </p:cNvSpPr>
          <p:nvPr>
            <p:ph type="dt" sz="half" idx="10"/>
          </p:nvPr>
        </p:nvSpPr>
        <p:spPr/>
        <p:txBody>
          <a:bodyPr/>
          <a:lstStyle/>
          <a:p>
            <a:fld id="{6CBFA9DE-870D-41F3-94F4-323830A26413}" type="datetime1">
              <a:rPr lang="en-US" smtClean="0"/>
              <a:t>3/6/2023</a:t>
            </a:fld>
            <a:endParaRPr lang="en-US"/>
          </a:p>
        </p:txBody>
      </p:sp>
      <p:sp>
        <p:nvSpPr>
          <p:cNvPr id="5" name="Footer Placeholder 4">
            <a:extLst>
              <a:ext uri="{FF2B5EF4-FFF2-40B4-BE49-F238E27FC236}">
                <a16:creationId xmlns:a16="http://schemas.microsoft.com/office/drawing/2014/main" id="{E40E53E9-062E-4682-A29F-F09D5ED3A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86D50-18E2-4456-8518-D027068AFCF8}"/>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255927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0AAFD-7263-45C5-8E53-5660A7DA9E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0F069B-63DB-4838-BCF0-D0CBBC63E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65FB4-5F34-4D3A-8715-4D2CD0705356}"/>
              </a:ext>
            </a:extLst>
          </p:cNvPr>
          <p:cNvSpPr>
            <a:spLocks noGrp="1"/>
          </p:cNvSpPr>
          <p:nvPr>
            <p:ph type="dt" sz="half" idx="10"/>
          </p:nvPr>
        </p:nvSpPr>
        <p:spPr/>
        <p:txBody>
          <a:bodyPr/>
          <a:lstStyle/>
          <a:p>
            <a:fld id="{53538E60-54A6-4A23-84A6-612AE560DAF1}" type="datetime1">
              <a:rPr lang="en-US" smtClean="0"/>
              <a:t>3/6/2023</a:t>
            </a:fld>
            <a:endParaRPr lang="en-US"/>
          </a:p>
        </p:txBody>
      </p:sp>
      <p:sp>
        <p:nvSpPr>
          <p:cNvPr id="5" name="Footer Placeholder 4">
            <a:extLst>
              <a:ext uri="{FF2B5EF4-FFF2-40B4-BE49-F238E27FC236}">
                <a16:creationId xmlns:a16="http://schemas.microsoft.com/office/drawing/2014/main" id="{7E7541E3-6ADD-4402-A11D-9626FF7C7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133F-08FB-4A7F-9908-1CECA11AC0B0}"/>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102530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AD60-7DB2-4644-B8C1-D6184FF40B4C}"/>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E4E9B194-E670-4874-8300-48B46F4751A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FBECA-3A90-426B-B87D-D1D9C809976C}"/>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626FA12-7B62-44C2-AD05-C1EBBCF7C357}" type="datetime1">
              <a:rPr lang="en-US" smtClean="0"/>
              <a:t>3/6/2023</a:t>
            </a:fld>
            <a:endParaRPr lang="en-US"/>
          </a:p>
        </p:txBody>
      </p:sp>
      <p:sp>
        <p:nvSpPr>
          <p:cNvPr id="5" name="Footer Placeholder 4">
            <a:extLst>
              <a:ext uri="{FF2B5EF4-FFF2-40B4-BE49-F238E27FC236}">
                <a16:creationId xmlns:a16="http://schemas.microsoft.com/office/drawing/2014/main" id="{862E1088-016E-4EB6-8524-A4A5011CC481}"/>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F7608EAF-2B45-4293-8CD6-34BBBC28FA14}"/>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9F5416C-8930-4BBD-885C-EB544461BEF4}" type="slidenum">
              <a:rPr lang="en-US" smtClean="0"/>
              <a:pPr/>
              <a:t>‹#›</a:t>
            </a:fld>
            <a:endParaRPr lang="en-US"/>
          </a:p>
        </p:txBody>
      </p:sp>
    </p:spTree>
    <p:extLst>
      <p:ext uri="{BB962C8B-B14F-4D97-AF65-F5344CB8AC3E}">
        <p14:creationId xmlns:p14="http://schemas.microsoft.com/office/powerpoint/2010/main" val="201326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8040-B39E-4773-AC74-609C0FD33A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308966-6F31-4354-9CB6-41453EAE7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1B290-F752-4DED-ABAA-4587C805AC0D}"/>
              </a:ext>
            </a:extLst>
          </p:cNvPr>
          <p:cNvSpPr>
            <a:spLocks noGrp="1"/>
          </p:cNvSpPr>
          <p:nvPr>
            <p:ph type="dt" sz="half" idx="10"/>
          </p:nvPr>
        </p:nvSpPr>
        <p:spPr/>
        <p:txBody>
          <a:bodyPr/>
          <a:lstStyle/>
          <a:p>
            <a:fld id="{9B93A993-C215-41E9-8C4F-02E398E181A0}" type="datetime1">
              <a:rPr lang="en-US" smtClean="0"/>
              <a:t>3/6/2023</a:t>
            </a:fld>
            <a:endParaRPr lang="en-US"/>
          </a:p>
        </p:txBody>
      </p:sp>
      <p:sp>
        <p:nvSpPr>
          <p:cNvPr id="5" name="Footer Placeholder 4">
            <a:extLst>
              <a:ext uri="{FF2B5EF4-FFF2-40B4-BE49-F238E27FC236}">
                <a16:creationId xmlns:a16="http://schemas.microsoft.com/office/drawing/2014/main" id="{B770E170-D181-4360-B67D-F4DFDEE96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6A57D-D9E5-4545-99C8-0EB648DCDB2B}"/>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82762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EE88-17C7-4467-A363-08A3A90D8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F6541-D4F6-44EF-B8CE-EA23ECD854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8368E4-30D9-4EB8-9CBC-86AF83C49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13226F-E921-4F88-B97C-1E195DF6842E}"/>
              </a:ext>
            </a:extLst>
          </p:cNvPr>
          <p:cNvSpPr>
            <a:spLocks noGrp="1"/>
          </p:cNvSpPr>
          <p:nvPr>
            <p:ph type="dt" sz="half" idx="10"/>
          </p:nvPr>
        </p:nvSpPr>
        <p:spPr/>
        <p:txBody>
          <a:bodyPr/>
          <a:lstStyle/>
          <a:p>
            <a:fld id="{5093AF4E-D3A1-46A3-BEA3-760A8E479379}" type="datetime1">
              <a:rPr lang="en-US" smtClean="0"/>
              <a:t>3/6/2023</a:t>
            </a:fld>
            <a:endParaRPr lang="en-US"/>
          </a:p>
        </p:txBody>
      </p:sp>
      <p:sp>
        <p:nvSpPr>
          <p:cNvPr id="6" name="Footer Placeholder 5">
            <a:extLst>
              <a:ext uri="{FF2B5EF4-FFF2-40B4-BE49-F238E27FC236}">
                <a16:creationId xmlns:a16="http://schemas.microsoft.com/office/drawing/2014/main" id="{3EF6BD84-840D-477C-BA3C-6C92BB70F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7BF51-2EAA-449E-B099-42DEC5155E23}"/>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328688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A965-C454-4661-807C-8FEEE50AD0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BC132-2F94-425F-A312-1C909882B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9A88F-B3CE-46E5-A113-760049AB8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026C8-4C2E-4CD0-A6A5-29091535C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F2A46-355D-49F5-933A-56CEF7B4B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BDD55-3582-4DFD-99CD-3DC0A994CECA}"/>
              </a:ext>
            </a:extLst>
          </p:cNvPr>
          <p:cNvSpPr>
            <a:spLocks noGrp="1"/>
          </p:cNvSpPr>
          <p:nvPr>
            <p:ph type="dt" sz="half" idx="10"/>
          </p:nvPr>
        </p:nvSpPr>
        <p:spPr/>
        <p:txBody>
          <a:bodyPr/>
          <a:lstStyle/>
          <a:p>
            <a:fld id="{459D1ABA-3FFC-4D22-BDB3-72919F00C409}" type="datetime1">
              <a:rPr lang="en-US" smtClean="0"/>
              <a:t>3/6/2023</a:t>
            </a:fld>
            <a:endParaRPr lang="en-US"/>
          </a:p>
        </p:txBody>
      </p:sp>
      <p:sp>
        <p:nvSpPr>
          <p:cNvPr id="8" name="Footer Placeholder 7">
            <a:extLst>
              <a:ext uri="{FF2B5EF4-FFF2-40B4-BE49-F238E27FC236}">
                <a16:creationId xmlns:a16="http://schemas.microsoft.com/office/drawing/2014/main" id="{0CB39B51-2589-4EBC-B9F7-331C2CA87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1DAEB-7C9C-4666-A926-C6D26287FCE8}"/>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41227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BEC9-6193-474B-A0AC-62EFBFB51A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5D013C-8370-4722-932B-9CE27988D716}"/>
              </a:ext>
            </a:extLst>
          </p:cNvPr>
          <p:cNvSpPr>
            <a:spLocks noGrp="1"/>
          </p:cNvSpPr>
          <p:nvPr>
            <p:ph type="dt" sz="half" idx="10"/>
          </p:nvPr>
        </p:nvSpPr>
        <p:spPr/>
        <p:txBody>
          <a:bodyPr/>
          <a:lstStyle/>
          <a:p>
            <a:fld id="{DB3B2D57-C699-4F04-B976-88AD9572EA47}" type="datetime1">
              <a:rPr lang="en-US" smtClean="0"/>
              <a:t>3/6/2023</a:t>
            </a:fld>
            <a:endParaRPr lang="en-US"/>
          </a:p>
        </p:txBody>
      </p:sp>
      <p:sp>
        <p:nvSpPr>
          <p:cNvPr id="4" name="Footer Placeholder 3">
            <a:extLst>
              <a:ext uri="{FF2B5EF4-FFF2-40B4-BE49-F238E27FC236}">
                <a16:creationId xmlns:a16="http://schemas.microsoft.com/office/drawing/2014/main" id="{32878E3F-58EB-4F39-9753-2E43F8F8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CDC0B-9CAA-4168-A3EE-C2DC0F0D488D}"/>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151312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F6494-3AD7-47BE-A57D-AFE2A65A7ECB}"/>
              </a:ext>
            </a:extLst>
          </p:cNvPr>
          <p:cNvSpPr>
            <a:spLocks noGrp="1"/>
          </p:cNvSpPr>
          <p:nvPr>
            <p:ph type="dt" sz="half" idx="10"/>
          </p:nvPr>
        </p:nvSpPr>
        <p:spPr/>
        <p:txBody>
          <a:bodyPr/>
          <a:lstStyle/>
          <a:p>
            <a:fld id="{B8126837-E981-4FEA-8F2F-C0E59F6F29CB}" type="datetime1">
              <a:rPr lang="en-US" smtClean="0"/>
              <a:t>3/6/2023</a:t>
            </a:fld>
            <a:endParaRPr lang="en-US"/>
          </a:p>
        </p:txBody>
      </p:sp>
      <p:sp>
        <p:nvSpPr>
          <p:cNvPr id="3" name="Footer Placeholder 2">
            <a:extLst>
              <a:ext uri="{FF2B5EF4-FFF2-40B4-BE49-F238E27FC236}">
                <a16:creationId xmlns:a16="http://schemas.microsoft.com/office/drawing/2014/main" id="{230F3934-D369-43D0-8ED0-64C3E1917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827363-ECFA-4D00-8623-F1C6210E2570}"/>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228797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2815-0C7A-4C2E-BF82-E2C36192F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AC5002-DAF9-4AAF-AC14-E840A9D46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00BB2-26BB-4CF3-A8CB-AEC751348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0641A-E159-41A5-97D8-96F305B3A519}"/>
              </a:ext>
            </a:extLst>
          </p:cNvPr>
          <p:cNvSpPr>
            <a:spLocks noGrp="1"/>
          </p:cNvSpPr>
          <p:nvPr>
            <p:ph type="dt" sz="half" idx="10"/>
          </p:nvPr>
        </p:nvSpPr>
        <p:spPr/>
        <p:txBody>
          <a:bodyPr/>
          <a:lstStyle/>
          <a:p>
            <a:fld id="{8B455284-9BE5-49DA-8FF2-EE450A1531B9}" type="datetime1">
              <a:rPr lang="en-US" smtClean="0"/>
              <a:t>3/6/2023</a:t>
            </a:fld>
            <a:endParaRPr lang="en-US"/>
          </a:p>
        </p:txBody>
      </p:sp>
      <p:sp>
        <p:nvSpPr>
          <p:cNvPr id="6" name="Footer Placeholder 5">
            <a:extLst>
              <a:ext uri="{FF2B5EF4-FFF2-40B4-BE49-F238E27FC236}">
                <a16:creationId xmlns:a16="http://schemas.microsoft.com/office/drawing/2014/main" id="{4DCD2B62-2F4A-44F7-A765-604DC2675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3CC85-3F27-4AC1-8066-388FDA1E33C5}"/>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420074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C1A0-A228-490B-A2DA-9B8B196DE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44DA5-FAB5-4DDB-91CC-97E2EB251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290EA-4443-4399-87A2-556C38030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051BE-336C-42C3-B2F4-CC386A799E52}"/>
              </a:ext>
            </a:extLst>
          </p:cNvPr>
          <p:cNvSpPr>
            <a:spLocks noGrp="1"/>
          </p:cNvSpPr>
          <p:nvPr>
            <p:ph type="dt" sz="half" idx="10"/>
          </p:nvPr>
        </p:nvSpPr>
        <p:spPr/>
        <p:txBody>
          <a:bodyPr/>
          <a:lstStyle/>
          <a:p>
            <a:fld id="{BBF9386C-6855-4E79-83CF-F8D5192A6690}" type="datetime1">
              <a:rPr lang="en-US" smtClean="0"/>
              <a:t>3/6/2023</a:t>
            </a:fld>
            <a:endParaRPr lang="en-US"/>
          </a:p>
        </p:txBody>
      </p:sp>
      <p:sp>
        <p:nvSpPr>
          <p:cNvPr id="6" name="Footer Placeholder 5">
            <a:extLst>
              <a:ext uri="{FF2B5EF4-FFF2-40B4-BE49-F238E27FC236}">
                <a16:creationId xmlns:a16="http://schemas.microsoft.com/office/drawing/2014/main" id="{57249C78-6F2A-4800-ABCB-60B66432A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E8A24-7F9A-4198-A972-A3104CC6A920}"/>
              </a:ext>
            </a:extLst>
          </p:cNvPr>
          <p:cNvSpPr>
            <a:spLocks noGrp="1"/>
          </p:cNvSpPr>
          <p:nvPr>
            <p:ph type="sldNum" sz="quarter" idx="12"/>
          </p:nvPr>
        </p:nvSpPr>
        <p:spPr/>
        <p:txBody>
          <a:bodyPr/>
          <a:lstStyle/>
          <a:p>
            <a:fld id="{49F5416C-8930-4BBD-885C-EB544461BEF4}" type="slidenum">
              <a:rPr lang="en-US" smtClean="0"/>
              <a:t>‹#›</a:t>
            </a:fld>
            <a:endParaRPr lang="en-US"/>
          </a:p>
        </p:txBody>
      </p:sp>
    </p:spTree>
    <p:extLst>
      <p:ext uri="{BB962C8B-B14F-4D97-AF65-F5344CB8AC3E}">
        <p14:creationId xmlns:p14="http://schemas.microsoft.com/office/powerpoint/2010/main" val="188415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AD5676-AF26-4E4A-8B7F-6D8840CC5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6ECE65-DD42-4B9F-BF43-25F66A824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ED7F-3E3B-4236-952E-C0850FE75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05A47-A0AB-4343-9568-1058AF8E1321}" type="datetime1">
              <a:rPr lang="en-US" smtClean="0"/>
              <a:t>3/6/2023</a:t>
            </a:fld>
            <a:endParaRPr lang="en-US"/>
          </a:p>
        </p:txBody>
      </p:sp>
      <p:sp>
        <p:nvSpPr>
          <p:cNvPr id="5" name="Footer Placeholder 4">
            <a:extLst>
              <a:ext uri="{FF2B5EF4-FFF2-40B4-BE49-F238E27FC236}">
                <a16:creationId xmlns:a16="http://schemas.microsoft.com/office/drawing/2014/main" id="{435EF75D-C0AE-425A-8FE9-88968DB0B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B6C43-51C8-4F09-A135-03B513330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416C-8930-4BBD-885C-EB544461BEF4}" type="slidenum">
              <a:rPr lang="en-US" smtClean="0"/>
              <a:t>‹#›</a:t>
            </a:fld>
            <a:endParaRPr lang="en-US"/>
          </a:p>
        </p:txBody>
      </p:sp>
    </p:spTree>
    <p:extLst>
      <p:ext uri="{BB962C8B-B14F-4D97-AF65-F5344CB8AC3E}">
        <p14:creationId xmlns:p14="http://schemas.microsoft.com/office/powerpoint/2010/main" val="254457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BD3E-8B21-444D-AE64-F57D6106AD9D}"/>
              </a:ext>
            </a:extLst>
          </p:cNvPr>
          <p:cNvSpPr>
            <a:spLocks noGrp="1"/>
          </p:cNvSpPr>
          <p:nvPr>
            <p:ph type="ctrTitle"/>
          </p:nvPr>
        </p:nvSpPr>
        <p:spPr/>
        <p:txBody>
          <a:bodyPr>
            <a:normAutofit fontScale="90000"/>
          </a:bodyPr>
          <a:lstStyle/>
          <a:p>
            <a:r>
              <a:rPr lang="en-US" dirty="0"/>
              <a:t>Predicting Time Remaining of Laboratory Earthquake using Machine Learning</a:t>
            </a:r>
          </a:p>
        </p:txBody>
      </p:sp>
      <p:sp>
        <p:nvSpPr>
          <p:cNvPr id="3" name="Subtitle 2">
            <a:extLst>
              <a:ext uri="{FF2B5EF4-FFF2-40B4-BE49-F238E27FC236}">
                <a16:creationId xmlns:a16="http://schemas.microsoft.com/office/drawing/2014/main" id="{80717A3A-9DDD-4CCE-A62A-CA3FFCFC8E07}"/>
              </a:ext>
            </a:extLst>
          </p:cNvPr>
          <p:cNvSpPr>
            <a:spLocks noGrp="1"/>
          </p:cNvSpPr>
          <p:nvPr>
            <p:ph type="subTitle" idx="1"/>
          </p:nvPr>
        </p:nvSpPr>
        <p:spPr/>
        <p:txBody>
          <a:bodyPr anchor="b"/>
          <a:lstStyle/>
          <a:p>
            <a:r>
              <a:rPr lang="en-US" dirty="0"/>
              <a:t>Xuan Qin, Ph. D.</a:t>
            </a:r>
          </a:p>
          <a:p>
            <a:r>
              <a:rPr lang="en-US" dirty="0"/>
              <a:t>Mentor: </a:t>
            </a:r>
            <a:r>
              <a:rPr lang="en-US" dirty="0" err="1"/>
              <a:t>Raghunandan</a:t>
            </a:r>
            <a:r>
              <a:rPr lang="en-US" dirty="0"/>
              <a:t> </a:t>
            </a:r>
            <a:r>
              <a:rPr lang="en-US" dirty="0" err="1"/>
              <a:t>Patthar</a:t>
            </a:r>
            <a:endParaRPr lang="en-US" dirty="0"/>
          </a:p>
        </p:txBody>
      </p:sp>
      <p:sp>
        <p:nvSpPr>
          <p:cNvPr id="4" name="Slide Number Placeholder 3">
            <a:extLst>
              <a:ext uri="{FF2B5EF4-FFF2-40B4-BE49-F238E27FC236}">
                <a16:creationId xmlns:a16="http://schemas.microsoft.com/office/drawing/2014/main" id="{E1F9828A-C0F8-4DA2-B7C9-2ABD71B7487F}"/>
              </a:ext>
            </a:extLst>
          </p:cNvPr>
          <p:cNvSpPr>
            <a:spLocks noGrp="1"/>
          </p:cNvSpPr>
          <p:nvPr>
            <p:ph type="sldNum" sz="quarter" idx="12"/>
          </p:nvPr>
        </p:nvSpPr>
        <p:spPr/>
        <p:txBody>
          <a:bodyPr/>
          <a:lstStyle/>
          <a:p>
            <a:fld id="{49F5416C-8930-4BBD-885C-EB544461BEF4}" type="slidenum">
              <a:rPr lang="en-US" smtClean="0"/>
              <a:t>1</a:t>
            </a:fld>
            <a:endParaRPr lang="en-US"/>
          </a:p>
        </p:txBody>
      </p:sp>
    </p:spTree>
    <p:extLst>
      <p:ext uri="{BB962C8B-B14F-4D97-AF65-F5344CB8AC3E}">
        <p14:creationId xmlns:p14="http://schemas.microsoft.com/office/powerpoint/2010/main" val="244573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9546-4EAE-4BB8-966B-A241467360D2}"/>
              </a:ext>
            </a:extLst>
          </p:cNvPr>
          <p:cNvSpPr>
            <a:spLocks noGrp="1"/>
          </p:cNvSpPr>
          <p:nvPr>
            <p:ph type="title"/>
          </p:nvPr>
        </p:nvSpPr>
        <p:spPr/>
        <p:txBody>
          <a:bodyPr/>
          <a:lstStyle/>
          <a:p>
            <a:r>
              <a:rPr lang="en-US" dirty="0"/>
              <a:t>Selected feature’s correlation with labels</a:t>
            </a:r>
          </a:p>
        </p:txBody>
      </p:sp>
      <p:sp>
        <p:nvSpPr>
          <p:cNvPr id="3" name="Content Placeholder 2">
            <a:extLst>
              <a:ext uri="{FF2B5EF4-FFF2-40B4-BE49-F238E27FC236}">
                <a16:creationId xmlns:a16="http://schemas.microsoft.com/office/drawing/2014/main" id="{8600344B-3B9C-4A72-B127-01F8E312236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A7CCAB7-C75C-4484-B950-E6712D5C274A}"/>
              </a:ext>
            </a:extLst>
          </p:cNvPr>
          <p:cNvSpPr>
            <a:spLocks noGrp="1"/>
          </p:cNvSpPr>
          <p:nvPr>
            <p:ph type="sldNum" sz="quarter" idx="12"/>
          </p:nvPr>
        </p:nvSpPr>
        <p:spPr/>
        <p:txBody>
          <a:bodyPr/>
          <a:lstStyle/>
          <a:p>
            <a:fld id="{49F5416C-8930-4BBD-885C-EB544461BEF4}" type="slidenum">
              <a:rPr lang="en-US" smtClean="0"/>
              <a:pPr/>
              <a:t>10</a:t>
            </a:fld>
            <a:endParaRPr lang="en-US"/>
          </a:p>
        </p:txBody>
      </p:sp>
      <p:pic>
        <p:nvPicPr>
          <p:cNvPr id="5" name="Picture 4">
            <a:extLst>
              <a:ext uri="{FF2B5EF4-FFF2-40B4-BE49-F238E27FC236}">
                <a16:creationId xmlns:a16="http://schemas.microsoft.com/office/drawing/2014/main" id="{75484540-AE02-4721-8AF1-877991AAF53F}"/>
              </a:ext>
            </a:extLst>
          </p:cNvPr>
          <p:cNvPicPr>
            <a:picLocks noChangeAspect="1"/>
          </p:cNvPicPr>
          <p:nvPr/>
        </p:nvPicPr>
        <p:blipFill>
          <a:blip r:embed="rId3"/>
          <a:stretch>
            <a:fillRect/>
          </a:stretch>
        </p:blipFill>
        <p:spPr>
          <a:xfrm>
            <a:off x="1468121" y="1825625"/>
            <a:ext cx="5454978" cy="4937760"/>
          </a:xfrm>
          <a:prstGeom prst="rect">
            <a:avLst/>
          </a:prstGeom>
        </p:spPr>
      </p:pic>
      <p:sp>
        <p:nvSpPr>
          <p:cNvPr id="7" name="TextBox 6">
            <a:extLst>
              <a:ext uri="{FF2B5EF4-FFF2-40B4-BE49-F238E27FC236}">
                <a16:creationId xmlns:a16="http://schemas.microsoft.com/office/drawing/2014/main" id="{BC6C88A6-9EC5-4750-9086-A4D994EBAAED}"/>
              </a:ext>
            </a:extLst>
          </p:cNvPr>
          <p:cNvSpPr txBox="1"/>
          <p:nvPr/>
        </p:nvSpPr>
        <p:spPr>
          <a:xfrm>
            <a:off x="7675880" y="2782669"/>
            <a:ext cx="357336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correlation between a single feature and the label ranges from -0.6 to 0.6</a:t>
            </a:r>
          </a:p>
        </p:txBody>
      </p:sp>
      <p:sp>
        <p:nvSpPr>
          <p:cNvPr id="8" name="TextBox 7">
            <a:extLst>
              <a:ext uri="{FF2B5EF4-FFF2-40B4-BE49-F238E27FC236}">
                <a16:creationId xmlns:a16="http://schemas.microsoft.com/office/drawing/2014/main" id="{EB09B2A9-AFFE-46FC-AB7F-D2F9F8156B64}"/>
              </a:ext>
            </a:extLst>
          </p:cNvPr>
          <p:cNvSpPr txBox="1"/>
          <p:nvPr/>
        </p:nvSpPr>
        <p:spPr>
          <a:xfrm>
            <a:off x="7675880" y="4201378"/>
            <a:ext cx="357336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How to build a model to enhance the correlation?</a:t>
            </a:r>
          </a:p>
        </p:txBody>
      </p:sp>
      <p:sp>
        <p:nvSpPr>
          <p:cNvPr id="9" name="Oval 8">
            <a:extLst>
              <a:ext uri="{FF2B5EF4-FFF2-40B4-BE49-F238E27FC236}">
                <a16:creationId xmlns:a16="http://schemas.microsoft.com/office/drawing/2014/main" id="{D4E36AC4-7884-4EB3-8F56-525A346CDD4C}"/>
              </a:ext>
            </a:extLst>
          </p:cNvPr>
          <p:cNvSpPr/>
          <p:nvPr/>
        </p:nvSpPr>
        <p:spPr>
          <a:xfrm>
            <a:off x="2597532" y="5669537"/>
            <a:ext cx="297711" cy="2232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6B7E203B-1FAC-432B-8103-5332A0F95EA8}"/>
              </a:ext>
            </a:extLst>
          </p:cNvPr>
          <p:cNvCxnSpPr>
            <a:cxnSpLocks/>
            <a:stCxn id="9" idx="4"/>
            <a:endCxn id="11" idx="0"/>
          </p:cNvCxnSpPr>
          <p:nvPr/>
        </p:nvCxnSpPr>
        <p:spPr>
          <a:xfrm flipH="1">
            <a:off x="1842583" y="5892821"/>
            <a:ext cx="903805" cy="41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3202F88-4D97-42B8-8EAD-810E2197417B}"/>
              </a:ext>
            </a:extLst>
          </p:cNvPr>
          <p:cNvSpPr txBox="1"/>
          <p:nvPr/>
        </p:nvSpPr>
        <p:spPr>
          <a:xfrm>
            <a:off x="1468121" y="6308209"/>
            <a:ext cx="7489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Label</a:t>
            </a:r>
          </a:p>
        </p:txBody>
      </p:sp>
    </p:spTree>
    <p:extLst>
      <p:ext uri="{BB962C8B-B14F-4D97-AF65-F5344CB8AC3E}">
        <p14:creationId xmlns:p14="http://schemas.microsoft.com/office/powerpoint/2010/main" val="6760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4452-0DCC-48A7-86E5-56CF7A6743D7}"/>
              </a:ext>
            </a:extLst>
          </p:cNvPr>
          <p:cNvSpPr>
            <a:spLocks noGrp="1"/>
          </p:cNvSpPr>
          <p:nvPr>
            <p:ph type="title"/>
          </p:nvPr>
        </p:nvSpPr>
        <p:spPr/>
        <p:txBody>
          <a:bodyPr/>
          <a:lstStyle/>
          <a:p>
            <a:r>
              <a:rPr lang="en-US" dirty="0"/>
              <a:t>Ensemble methods</a:t>
            </a:r>
          </a:p>
        </p:txBody>
      </p:sp>
      <p:sp>
        <p:nvSpPr>
          <p:cNvPr id="4" name="Slide Number Placeholder 3">
            <a:extLst>
              <a:ext uri="{FF2B5EF4-FFF2-40B4-BE49-F238E27FC236}">
                <a16:creationId xmlns:a16="http://schemas.microsoft.com/office/drawing/2014/main" id="{5BA2656D-C0FA-4298-BE5B-DC8CA2E4C78F}"/>
              </a:ext>
            </a:extLst>
          </p:cNvPr>
          <p:cNvSpPr>
            <a:spLocks noGrp="1"/>
          </p:cNvSpPr>
          <p:nvPr>
            <p:ph type="sldNum" sz="quarter" idx="12"/>
          </p:nvPr>
        </p:nvSpPr>
        <p:spPr/>
        <p:txBody>
          <a:bodyPr/>
          <a:lstStyle/>
          <a:p>
            <a:fld id="{49F5416C-8930-4BBD-885C-EB544461BEF4}" type="slidenum">
              <a:rPr lang="en-US" smtClean="0"/>
              <a:pPr/>
              <a:t>11</a:t>
            </a:fld>
            <a:endParaRPr lang="en-US"/>
          </a:p>
        </p:txBody>
      </p:sp>
      <p:sp>
        <p:nvSpPr>
          <p:cNvPr id="5" name="TextBox 4">
            <a:extLst>
              <a:ext uri="{FF2B5EF4-FFF2-40B4-BE49-F238E27FC236}">
                <a16:creationId xmlns:a16="http://schemas.microsoft.com/office/drawing/2014/main" id="{D8BE402C-43D0-4957-AC6D-DF1531F00975}"/>
              </a:ext>
            </a:extLst>
          </p:cNvPr>
          <p:cNvSpPr txBox="1"/>
          <p:nvPr/>
        </p:nvSpPr>
        <p:spPr>
          <a:xfrm>
            <a:off x="2231675" y="1616569"/>
            <a:ext cx="374904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Bagging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Build each tree from a random subset of features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Trade high bias for a low variance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Handle highly correlated features well</a:t>
            </a:r>
          </a:p>
        </p:txBody>
      </p:sp>
      <p:sp>
        <p:nvSpPr>
          <p:cNvPr id="8" name="TextBox 7">
            <a:extLst>
              <a:ext uri="{FF2B5EF4-FFF2-40B4-BE49-F238E27FC236}">
                <a16:creationId xmlns:a16="http://schemas.microsoft.com/office/drawing/2014/main" id="{97D5A088-111A-451F-884D-C8D838C51C0C}"/>
              </a:ext>
            </a:extLst>
          </p:cNvPr>
          <p:cNvSpPr txBox="1"/>
          <p:nvPr/>
        </p:nvSpPr>
        <p:spPr>
          <a:xfrm>
            <a:off x="7374190" y="1493897"/>
            <a:ext cx="374904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Boosting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Train and get residuals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Leverage the patterns in residuals </a:t>
            </a:r>
          </a:p>
          <a:p>
            <a:r>
              <a:rPr lang="en-US" dirty="0">
                <a:latin typeface="Arial" panose="020B0604020202020204" pitchFamily="34" charset="0"/>
                <a:cs typeface="Arial" panose="020B0604020202020204" pitchFamily="34" charset="0"/>
              </a:rPr>
              <a:t>Light GBM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Better accuracy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Lower memory usage &amp; faster training speed</a:t>
            </a:r>
          </a:p>
        </p:txBody>
      </p:sp>
      <p:pic>
        <p:nvPicPr>
          <p:cNvPr id="16" name="Picture 2">
            <a:extLst>
              <a:ext uri="{FF2B5EF4-FFF2-40B4-BE49-F238E27FC236}">
                <a16:creationId xmlns:a16="http://schemas.microsoft.com/office/drawing/2014/main" id="{27BA6475-96AC-49DA-9601-4A173DB10FA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7116" y="3864780"/>
            <a:ext cx="7785802" cy="299864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EE8E764-A88D-4453-8D15-EA13C6D73212}"/>
              </a:ext>
            </a:extLst>
          </p:cNvPr>
          <p:cNvSpPr txBox="1"/>
          <p:nvPr/>
        </p:nvSpPr>
        <p:spPr>
          <a:xfrm>
            <a:off x="95693" y="4529469"/>
            <a:ext cx="2999539"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Single Tree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Easy to understand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Handle nonlinearity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Poor predictive accuracy</a:t>
            </a:r>
          </a:p>
        </p:txBody>
      </p:sp>
    </p:spTree>
    <p:extLst>
      <p:ext uri="{BB962C8B-B14F-4D97-AF65-F5344CB8AC3E}">
        <p14:creationId xmlns:p14="http://schemas.microsoft.com/office/powerpoint/2010/main" val="106980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AE04-B5FD-4BAA-BCA0-005FFD8C4C21}"/>
              </a:ext>
            </a:extLst>
          </p:cNvPr>
          <p:cNvSpPr>
            <a:spLocks noGrp="1"/>
          </p:cNvSpPr>
          <p:nvPr>
            <p:ph type="title"/>
          </p:nvPr>
        </p:nvSpPr>
        <p:spPr/>
        <p:txBody>
          <a:bodyPr/>
          <a:lstStyle/>
          <a:p>
            <a:r>
              <a:rPr lang="en-US" dirty="0"/>
              <a:t>Feature importance</a:t>
            </a:r>
          </a:p>
        </p:txBody>
      </p:sp>
      <p:pic>
        <p:nvPicPr>
          <p:cNvPr id="1026" name="Picture 2">
            <a:extLst>
              <a:ext uri="{FF2B5EF4-FFF2-40B4-BE49-F238E27FC236}">
                <a16:creationId xmlns:a16="http://schemas.microsoft.com/office/drawing/2014/main" id="{83ECC2C0-FFEA-47F6-A2CD-43DA5AFD7E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4344035"/>
            <a:ext cx="4432836" cy="23774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A6313FB-C7F9-480D-BEFB-1407713D0C5D}"/>
              </a:ext>
            </a:extLst>
          </p:cNvPr>
          <p:cNvSpPr>
            <a:spLocks noGrp="1"/>
          </p:cNvSpPr>
          <p:nvPr>
            <p:ph type="sldNum" sz="quarter" idx="12"/>
          </p:nvPr>
        </p:nvSpPr>
        <p:spPr/>
        <p:txBody>
          <a:bodyPr/>
          <a:lstStyle/>
          <a:p>
            <a:fld id="{49F5416C-8930-4BBD-885C-EB544461BEF4}" type="slidenum">
              <a:rPr lang="en-US" smtClean="0"/>
              <a:pPr/>
              <a:t>12</a:t>
            </a:fld>
            <a:endParaRPr lang="en-US"/>
          </a:p>
        </p:txBody>
      </p:sp>
      <p:pic>
        <p:nvPicPr>
          <p:cNvPr id="4098" name="Picture 2">
            <a:extLst>
              <a:ext uri="{FF2B5EF4-FFF2-40B4-BE49-F238E27FC236}">
                <a16:creationId xmlns:a16="http://schemas.microsoft.com/office/drawing/2014/main" id="{A35D1254-F4CC-466B-93AA-1F90C66DA2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1"/>
          <a:stretch/>
        </p:blipFill>
        <p:spPr bwMode="auto">
          <a:xfrm>
            <a:off x="707373" y="1688212"/>
            <a:ext cx="4668272" cy="24688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6ECF65-5E5E-49F4-B658-671869A2E7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
          <a:stretch/>
        </p:blipFill>
        <p:spPr bwMode="auto">
          <a:xfrm>
            <a:off x="5943600" y="1690688"/>
            <a:ext cx="4668272" cy="24688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A5CB4B-AB24-4FC3-8E29-4E7EF29E48EE}"/>
              </a:ext>
            </a:extLst>
          </p:cNvPr>
          <p:cNvSpPr txBox="1"/>
          <p:nvPr/>
        </p:nvSpPr>
        <p:spPr>
          <a:xfrm>
            <a:off x="3054618" y="3304798"/>
            <a:ext cx="1815509"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Random Forest</a:t>
            </a:r>
          </a:p>
        </p:txBody>
      </p:sp>
      <p:sp>
        <p:nvSpPr>
          <p:cNvPr id="9" name="TextBox 8">
            <a:extLst>
              <a:ext uri="{FF2B5EF4-FFF2-40B4-BE49-F238E27FC236}">
                <a16:creationId xmlns:a16="http://schemas.microsoft.com/office/drawing/2014/main" id="{0BC3ECB7-A4CD-4601-AF24-99A8D4688271}"/>
              </a:ext>
            </a:extLst>
          </p:cNvPr>
          <p:cNvSpPr txBox="1"/>
          <p:nvPr/>
        </p:nvSpPr>
        <p:spPr>
          <a:xfrm>
            <a:off x="8442512" y="3244334"/>
            <a:ext cx="1815509"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Gradient boost</a:t>
            </a:r>
          </a:p>
        </p:txBody>
      </p:sp>
      <p:sp>
        <p:nvSpPr>
          <p:cNvPr id="10" name="TextBox 9">
            <a:extLst>
              <a:ext uri="{FF2B5EF4-FFF2-40B4-BE49-F238E27FC236}">
                <a16:creationId xmlns:a16="http://schemas.microsoft.com/office/drawing/2014/main" id="{3EA1F33D-66A7-4246-A468-C00DB41F5B5A}"/>
              </a:ext>
            </a:extLst>
          </p:cNvPr>
          <p:cNvSpPr txBox="1"/>
          <p:nvPr/>
        </p:nvSpPr>
        <p:spPr>
          <a:xfrm>
            <a:off x="4467890" y="5791807"/>
            <a:ext cx="1815509"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Light GBM</a:t>
            </a:r>
          </a:p>
        </p:txBody>
      </p:sp>
      <p:sp>
        <p:nvSpPr>
          <p:cNvPr id="5" name="TextBox 4">
            <a:extLst>
              <a:ext uri="{FF2B5EF4-FFF2-40B4-BE49-F238E27FC236}">
                <a16:creationId xmlns:a16="http://schemas.microsoft.com/office/drawing/2014/main" id="{7D10ABA5-1F06-4BED-920B-7728296EF376}"/>
              </a:ext>
            </a:extLst>
          </p:cNvPr>
          <p:cNvSpPr txBox="1"/>
          <p:nvPr/>
        </p:nvSpPr>
        <p:spPr>
          <a:xfrm>
            <a:off x="5697399" y="4681230"/>
            <a:ext cx="6320961" cy="646331"/>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RF and GB use similar features: Std after median filtering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Light GBM adopts a variety of features</a:t>
            </a:r>
          </a:p>
        </p:txBody>
      </p:sp>
    </p:spTree>
    <p:extLst>
      <p:ext uri="{BB962C8B-B14F-4D97-AF65-F5344CB8AC3E}">
        <p14:creationId xmlns:p14="http://schemas.microsoft.com/office/powerpoint/2010/main" val="200135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FE13-253C-40E5-9FE6-0173A274F42B}"/>
              </a:ext>
            </a:extLst>
          </p:cNvPr>
          <p:cNvSpPr>
            <a:spLocks noGrp="1"/>
          </p:cNvSpPr>
          <p:nvPr>
            <p:ph type="title"/>
          </p:nvPr>
        </p:nvSpPr>
        <p:spPr/>
        <p:txBody>
          <a:bodyPr/>
          <a:lstStyle/>
          <a:p>
            <a:r>
              <a:rPr lang="en-US" dirty="0"/>
              <a:t>Voting regressor </a:t>
            </a:r>
          </a:p>
        </p:txBody>
      </p:sp>
      <p:sp>
        <p:nvSpPr>
          <p:cNvPr id="3" name="Content Placeholder 2">
            <a:extLst>
              <a:ext uri="{FF2B5EF4-FFF2-40B4-BE49-F238E27FC236}">
                <a16:creationId xmlns:a16="http://schemas.microsoft.com/office/drawing/2014/main" id="{A98E03DB-5C53-4169-9031-E6EF3ED1DFBB}"/>
              </a:ext>
            </a:extLst>
          </p:cNvPr>
          <p:cNvSpPr>
            <a:spLocks noGrp="1"/>
          </p:cNvSpPr>
          <p:nvPr>
            <p:ph idx="1"/>
          </p:nvPr>
        </p:nvSpPr>
        <p:spPr/>
        <p:txBody>
          <a:bodyPr/>
          <a:lstStyle/>
          <a:p>
            <a:r>
              <a:rPr lang="en-US" dirty="0"/>
              <a:t>Further implementing the wisdom of crowds</a:t>
            </a:r>
          </a:p>
        </p:txBody>
      </p:sp>
      <p:sp>
        <p:nvSpPr>
          <p:cNvPr id="4" name="Slide Number Placeholder 3">
            <a:extLst>
              <a:ext uri="{FF2B5EF4-FFF2-40B4-BE49-F238E27FC236}">
                <a16:creationId xmlns:a16="http://schemas.microsoft.com/office/drawing/2014/main" id="{31B1F78B-31EF-45DE-BB33-5773852CE9C3}"/>
              </a:ext>
            </a:extLst>
          </p:cNvPr>
          <p:cNvSpPr>
            <a:spLocks noGrp="1"/>
          </p:cNvSpPr>
          <p:nvPr>
            <p:ph type="sldNum" sz="quarter" idx="12"/>
          </p:nvPr>
        </p:nvSpPr>
        <p:spPr/>
        <p:txBody>
          <a:bodyPr/>
          <a:lstStyle/>
          <a:p>
            <a:fld id="{49F5416C-8930-4BBD-885C-EB544461BEF4}" type="slidenum">
              <a:rPr lang="en-US" smtClean="0"/>
              <a:pPr/>
              <a:t>13</a:t>
            </a:fld>
            <a:endParaRPr lang="en-US"/>
          </a:p>
        </p:txBody>
      </p:sp>
      <p:grpSp>
        <p:nvGrpSpPr>
          <p:cNvPr id="13" name="Group 12">
            <a:extLst>
              <a:ext uri="{FF2B5EF4-FFF2-40B4-BE49-F238E27FC236}">
                <a16:creationId xmlns:a16="http://schemas.microsoft.com/office/drawing/2014/main" id="{AB8337E1-571E-442F-939F-9898929CFE78}"/>
              </a:ext>
            </a:extLst>
          </p:cNvPr>
          <p:cNvGrpSpPr/>
          <p:nvPr/>
        </p:nvGrpSpPr>
        <p:grpSpPr>
          <a:xfrm>
            <a:off x="655896" y="2839244"/>
            <a:ext cx="5746676" cy="2324100"/>
            <a:chOff x="701749" y="3149929"/>
            <a:chExt cx="5746676" cy="2324100"/>
          </a:xfrm>
        </p:grpSpPr>
        <p:grpSp>
          <p:nvGrpSpPr>
            <p:cNvPr id="12" name="Group 11">
              <a:extLst>
                <a:ext uri="{FF2B5EF4-FFF2-40B4-BE49-F238E27FC236}">
                  <a16:creationId xmlns:a16="http://schemas.microsoft.com/office/drawing/2014/main" id="{BD924395-34F6-400A-86DD-4F9D8C6E0DBC}"/>
                </a:ext>
              </a:extLst>
            </p:cNvPr>
            <p:cNvGrpSpPr/>
            <p:nvPr/>
          </p:nvGrpSpPr>
          <p:grpSpPr>
            <a:xfrm>
              <a:off x="838200" y="3149929"/>
              <a:ext cx="5610225" cy="2324100"/>
              <a:chOff x="838200" y="3149929"/>
              <a:chExt cx="5610225" cy="2324100"/>
            </a:xfrm>
          </p:grpSpPr>
          <p:pic>
            <p:nvPicPr>
              <p:cNvPr id="8" name="Picture 7">
                <a:extLst>
                  <a:ext uri="{FF2B5EF4-FFF2-40B4-BE49-F238E27FC236}">
                    <a16:creationId xmlns:a16="http://schemas.microsoft.com/office/drawing/2014/main" id="{37EACFE4-4A6A-41EC-B255-0298C094E456}"/>
                  </a:ext>
                </a:extLst>
              </p:cNvPr>
              <p:cNvPicPr>
                <a:picLocks noChangeAspect="1"/>
              </p:cNvPicPr>
              <p:nvPr/>
            </p:nvPicPr>
            <p:blipFill>
              <a:blip r:embed="rId3"/>
              <a:stretch>
                <a:fillRect/>
              </a:stretch>
            </p:blipFill>
            <p:spPr>
              <a:xfrm>
                <a:off x="838200" y="3149929"/>
                <a:ext cx="5610225" cy="1533525"/>
              </a:xfrm>
              <a:prstGeom prst="rect">
                <a:avLst/>
              </a:prstGeom>
            </p:spPr>
          </p:pic>
          <p:pic>
            <p:nvPicPr>
              <p:cNvPr id="10" name="Picture 9">
                <a:extLst>
                  <a:ext uri="{FF2B5EF4-FFF2-40B4-BE49-F238E27FC236}">
                    <a16:creationId xmlns:a16="http://schemas.microsoft.com/office/drawing/2014/main" id="{D08AA16E-CCF3-421F-B6A9-5010BC5CA998}"/>
                  </a:ext>
                </a:extLst>
              </p:cNvPr>
              <p:cNvPicPr>
                <a:picLocks noChangeAspect="1"/>
              </p:cNvPicPr>
              <p:nvPr/>
            </p:nvPicPr>
            <p:blipFill>
              <a:blip r:embed="rId4"/>
              <a:stretch>
                <a:fillRect/>
              </a:stretch>
            </p:blipFill>
            <p:spPr>
              <a:xfrm>
                <a:off x="3105150" y="4683454"/>
                <a:ext cx="3343275" cy="790575"/>
              </a:xfrm>
              <a:prstGeom prst="rect">
                <a:avLst/>
              </a:prstGeom>
            </p:spPr>
          </p:pic>
        </p:grpSp>
        <p:sp>
          <p:nvSpPr>
            <p:cNvPr id="11" name="TextBox 10">
              <a:extLst>
                <a:ext uri="{FF2B5EF4-FFF2-40B4-BE49-F238E27FC236}">
                  <a16:creationId xmlns:a16="http://schemas.microsoft.com/office/drawing/2014/main" id="{D2DFB3F2-8426-41F2-A6FE-3E7F2B8289AD}"/>
                </a:ext>
              </a:extLst>
            </p:cNvPr>
            <p:cNvSpPr txBox="1"/>
            <p:nvPr/>
          </p:nvSpPr>
          <p:spPr>
            <a:xfrm>
              <a:off x="701749" y="4783877"/>
              <a:ext cx="27432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Voting regressor cross validation score</a:t>
              </a:r>
            </a:p>
          </p:txBody>
        </p:sp>
      </p:grpSp>
      <p:pic>
        <p:nvPicPr>
          <p:cNvPr id="15" name="Picture 14">
            <a:extLst>
              <a:ext uri="{FF2B5EF4-FFF2-40B4-BE49-F238E27FC236}">
                <a16:creationId xmlns:a16="http://schemas.microsoft.com/office/drawing/2014/main" id="{0770CC47-7566-4361-BEDA-954A193F7DAD}"/>
              </a:ext>
            </a:extLst>
          </p:cNvPr>
          <p:cNvPicPr>
            <a:picLocks noChangeAspect="1"/>
          </p:cNvPicPr>
          <p:nvPr/>
        </p:nvPicPr>
        <p:blipFill>
          <a:blip r:embed="rId5"/>
          <a:stretch>
            <a:fillRect/>
          </a:stretch>
        </p:blipFill>
        <p:spPr>
          <a:xfrm>
            <a:off x="6624414" y="2839243"/>
            <a:ext cx="5493442" cy="2200589"/>
          </a:xfrm>
          <a:prstGeom prst="rect">
            <a:avLst/>
          </a:prstGeom>
        </p:spPr>
      </p:pic>
    </p:spTree>
    <p:extLst>
      <p:ext uri="{BB962C8B-B14F-4D97-AF65-F5344CB8AC3E}">
        <p14:creationId xmlns:p14="http://schemas.microsoft.com/office/powerpoint/2010/main" val="56799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2EBA-C175-4CF7-B6BC-4EED4F60D8C4}"/>
              </a:ext>
            </a:extLst>
          </p:cNvPr>
          <p:cNvSpPr>
            <a:spLocks noGrp="1"/>
          </p:cNvSpPr>
          <p:nvPr>
            <p:ph type="title"/>
          </p:nvPr>
        </p:nvSpPr>
        <p:spPr/>
        <p:txBody>
          <a:bodyPr/>
          <a:lstStyle/>
          <a:p>
            <a:r>
              <a:rPr lang="en-US" dirty="0"/>
              <a:t>Predicted training</a:t>
            </a:r>
          </a:p>
        </p:txBody>
      </p:sp>
      <p:sp>
        <p:nvSpPr>
          <p:cNvPr id="3" name="Content Placeholder 2">
            <a:extLst>
              <a:ext uri="{FF2B5EF4-FFF2-40B4-BE49-F238E27FC236}">
                <a16:creationId xmlns:a16="http://schemas.microsoft.com/office/drawing/2014/main" id="{576F5313-1AC3-4440-89EB-399AB5143A7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15C6CE0-A70E-4886-A4AA-6FB0ECAB7BFE}"/>
              </a:ext>
            </a:extLst>
          </p:cNvPr>
          <p:cNvSpPr>
            <a:spLocks noGrp="1"/>
          </p:cNvSpPr>
          <p:nvPr>
            <p:ph type="sldNum" sz="quarter" idx="12"/>
          </p:nvPr>
        </p:nvSpPr>
        <p:spPr/>
        <p:txBody>
          <a:bodyPr/>
          <a:lstStyle/>
          <a:p>
            <a:fld id="{49F5416C-8930-4BBD-885C-EB544461BEF4}" type="slidenum">
              <a:rPr lang="en-US" smtClean="0"/>
              <a:pPr/>
              <a:t>14</a:t>
            </a:fld>
            <a:endParaRPr lang="en-US"/>
          </a:p>
        </p:txBody>
      </p:sp>
      <p:pic>
        <p:nvPicPr>
          <p:cNvPr id="5" name="Picture 4">
            <a:extLst>
              <a:ext uri="{FF2B5EF4-FFF2-40B4-BE49-F238E27FC236}">
                <a16:creationId xmlns:a16="http://schemas.microsoft.com/office/drawing/2014/main" id="{23C018C4-86D2-4CC5-999D-199420F5973A}"/>
              </a:ext>
            </a:extLst>
          </p:cNvPr>
          <p:cNvPicPr>
            <a:picLocks noChangeAspect="1"/>
          </p:cNvPicPr>
          <p:nvPr/>
        </p:nvPicPr>
        <p:blipFill>
          <a:blip r:embed="rId2"/>
          <a:stretch>
            <a:fillRect/>
          </a:stretch>
        </p:blipFill>
        <p:spPr>
          <a:xfrm>
            <a:off x="838200" y="1825625"/>
            <a:ext cx="7055004" cy="4277360"/>
          </a:xfrm>
          <a:prstGeom prst="rect">
            <a:avLst/>
          </a:prstGeom>
        </p:spPr>
      </p:pic>
      <p:sp>
        <p:nvSpPr>
          <p:cNvPr id="6" name="TextBox 5">
            <a:extLst>
              <a:ext uri="{FF2B5EF4-FFF2-40B4-BE49-F238E27FC236}">
                <a16:creationId xmlns:a16="http://schemas.microsoft.com/office/drawing/2014/main" id="{2E3001D5-F7F2-4CAB-ADFF-1DF573AE06DF}"/>
              </a:ext>
            </a:extLst>
          </p:cNvPr>
          <p:cNvSpPr txBox="1"/>
          <p:nvPr/>
        </p:nvSpPr>
        <p:spPr>
          <a:xfrm>
            <a:off x="7848119" y="3059668"/>
            <a:ext cx="434388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Training performance for 8400 segments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Overall trend captured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Deterministic values are challenging to capture</a:t>
            </a:r>
          </a:p>
        </p:txBody>
      </p:sp>
    </p:spTree>
    <p:extLst>
      <p:ext uri="{BB962C8B-B14F-4D97-AF65-F5344CB8AC3E}">
        <p14:creationId xmlns:p14="http://schemas.microsoft.com/office/powerpoint/2010/main" val="390647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16E6-84DA-40BC-BC39-ACEA7DFDB431}"/>
              </a:ext>
            </a:extLst>
          </p:cNvPr>
          <p:cNvSpPr>
            <a:spLocks noGrp="1"/>
          </p:cNvSpPr>
          <p:nvPr>
            <p:ph type="title"/>
          </p:nvPr>
        </p:nvSpPr>
        <p:spPr/>
        <p:txBody>
          <a:bodyPr/>
          <a:lstStyle/>
          <a:p>
            <a:r>
              <a:rPr lang="en-US" dirty="0"/>
              <a:t>Errors on testing set</a:t>
            </a:r>
          </a:p>
        </p:txBody>
      </p:sp>
      <p:pic>
        <p:nvPicPr>
          <p:cNvPr id="2050" name="Picture 2">
            <a:extLst>
              <a:ext uri="{FF2B5EF4-FFF2-40B4-BE49-F238E27FC236}">
                <a16:creationId xmlns:a16="http://schemas.microsoft.com/office/drawing/2014/main" id="{D526E4F8-D011-43F4-AC1B-07DB352571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5266" y="1556494"/>
            <a:ext cx="647060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375E0D8-0018-4FC5-AEE6-BAF8B976EAF9}"/>
              </a:ext>
            </a:extLst>
          </p:cNvPr>
          <p:cNvSpPr>
            <a:spLocks noGrp="1"/>
          </p:cNvSpPr>
          <p:nvPr>
            <p:ph type="sldNum" sz="quarter" idx="12"/>
          </p:nvPr>
        </p:nvSpPr>
        <p:spPr/>
        <p:txBody>
          <a:bodyPr/>
          <a:lstStyle/>
          <a:p>
            <a:fld id="{49F5416C-8930-4BBD-885C-EB544461BEF4}" type="slidenum">
              <a:rPr lang="en-US" smtClean="0"/>
              <a:pPr/>
              <a:t>15</a:t>
            </a:fld>
            <a:endParaRPr lang="en-US"/>
          </a:p>
        </p:txBody>
      </p:sp>
      <p:pic>
        <p:nvPicPr>
          <p:cNvPr id="5" name="Picture 4">
            <a:extLst>
              <a:ext uri="{FF2B5EF4-FFF2-40B4-BE49-F238E27FC236}">
                <a16:creationId xmlns:a16="http://schemas.microsoft.com/office/drawing/2014/main" id="{0978CE08-D780-4EC5-8B83-41D15C1A3634}"/>
              </a:ext>
            </a:extLst>
          </p:cNvPr>
          <p:cNvPicPr>
            <a:picLocks noChangeAspect="1"/>
          </p:cNvPicPr>
          <p:nvPr/>
        </p:nvPicPr>
        <p:blipFill>
          <a:blip r:embed="rId4"/>
          <a:stretch>
            <a:fillRect/>
          </a:stretch>
        </p:blipFill>
        <p:spPr>
          <a:xfrm>
            <a:off x="457200" y="1556494"/>
            <a:ext cx="4517066" cy="4619727"/>
          </a:xfrm>
          <a:prstGeom prst="rect">
            <a:avLst/>
          </a:prstGeom>
        </p:spPr>
      </p:pic>
      <p:sp>
        <p:nvSpPr>
          <p:cNvPr id="6" name="TextBox 5">
            <a:extLst>
              <a:ext uri="{FF2B5EF4-FFF2-40B4-BE49-F238E27FC236}">
                <a16:creationId xmlns:a16="http://schemas.microsoft.com/office/drawing/2014/main" id="{CD301EA1-DA91-47F2-93E2-A3C535AC5DD9}"/>
              </a:ext>
            </a:extLst>
          </p:cNvPr>
          <p:cNvSpPr txBox="1"/>
          <p:nvPr/>
        </p:nvSpPr>
        <p:spPr>
          <a:xfrm rot="16200000">
            <a:off x="48241" y="4252616"/>
            <a:ext cx="1210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Prediction</a:t>
            </a:r>
          </a:p>
        </p:txBody>
      </p:sp>
      <p:sp>
        <p:nvSpPr>
          <p:cNvPr id="8" name="TextBox 7">
            <a:extLst>
              <a:ext uri="{FF2B5EF4-FFF2-40B4-BE49-F238E27FC236}">
                <a16:creationId xmlns:a16="http://schemas.microsoft.com/office/drawing/2014/main" id="{4EB2535F-D3D9-47D9-B94A-131DE2F6D6D0}"/>
              </a:ext>
            </a:extLst>
          </p:cNvPr>
          <p:cNvSpPr txBox="1"/>
          <p:nvPr/>
        </p:nvSpPr>
        <p:spPr>
          <a:xfrm>
            <a:off x="1937956" y="5806889"/>
            <a:ext cx="8258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Actual</a:t>
            </a:r>
          </a:p>
        </p:txBody>
      </p:sp>
    </p:spTree>
    <p:extLst>
      <p:ext uri="{BB962C8B-B14F-4D97-AF65-F5344CB8AC3E}">
        <p14:creationId xmlns:p14="http://schemas.microsoft.com/office/powerpoint/2010/main" val="254183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5E58-EC17-4BF6-B9DF-D5AD5F48A74E}"/>
              </a:ext>
            </a:extLst>
          </p:cNvPr>
          <p:cNvSpPr>
            <a:spLocks noGrp="1"/>
          </p:cNvSpPr>
          <p:nvPr>
            <p:ph type="title"/>
          </p:nvPr>
        </p:nvSpPr>
        <p:spPr/>
        <p:txBody>
          <a:bodyPr/>
          <a:lstStyle/>
          <a:p>
            <a:r>
              <a:rPr lang="en-US" dirty="0"/>
              <a:t>Kaggle ranking</a:t>
            </a:r>
          </a:p>
        </p:txBody>
      </p:sp>
      <p:sp>
        <p:nvSpPr>
          <p:cNvPr id="3" name="Content Placeholder 2">
            <a:extLst>
              <a:ext uri="{FF2B5EF4-FFF2-40B4-BE49-F238E27FC236}">
                <a16:creationId xmlns:a16="http://schemas.microsoft.com/office/drawing/2014/main" id="{D2F78418-EFAD-4341-9EF9-18D6E3EE91A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C28FD32-977D-44B5-B59B-41A6643E902F}"/>
              </a:ext>
            </a:extLst>
          </p:cNvPr>
          <p:cNvSpPr>
            <a:spLocks noGrp="1"/>
          </p:cNvSpPr>
          <p:nvPr>
            <p:ph type="sldNum" sz="quarter" idx="12"/>
          </p:nvPr>
        </p:nvSpPr>
        <p:spPr/>
        <p:txBody>
          <a:bodyPr/>
          <a:lstStyle/>
          <a:p>
            <a:fld id="{49F5416C-8930-4BBD-885C-EB544461BEF4}" type="slidenum">
              <a:rPr lang="en-US" smtClean="0"/>
              <a:pPr/>
              <a:t>16</a:t>
            </a:fld>
            <a:endParaRPr lang="en-US"/>
          </a:p>
        </p:txBody>
      </p:sp>
      <p:pic>
        <p:nvPicPr>
          <p:cNvPr id="6" name="Picture 5">
            <a:extLst>
              <a:ext uri="{FF2B5EF4-FFF2-40B4-BE49-F238E27FC236}">
                <a16:creationId xmlns:a16="http://schemas.microsoft.com/office/drawing/2014/main" id="{8EE50620-F648-4B22-B7C2-55B403674C94}"/>
              </a:ext>
            </a:extLst>
          </p:cNvPr>
          <p:cNvPicPr>
            <a:picLocks noChangeAspect="1"/>
          </p:cNvPicPr>
          <p:nvPr/>
        </p:nvPicPr>
        <p:blipFill>
          <a:blip r:embed="rId2"/>
          <a:stretch>
            <a:fillRect/>
          </a:stretch>
        </p:blipFill>
        <p:spPr>
          <a:xfrm>
            <a:off x="838200" y="1825625"/>
            <a:ext cx="10506075" cy="1543050"/>
          </a:xfrm>
          <a:prstGeom prst="rect">
            <a:avLst/>
          </a:prstGeom>
        </p:spPr>
      </p:pic>
      <p:pic>
        <p:nvPicPr>
          <p:cNvPr id="8" name="Picture 7">
            <a:extLst>
              <a:ext uri="{FF2B5EF4-FFF2-40B4-BE49-F238E27FC236}">
                <a16:creationId xmlns:a16="http://schemas.microsoft.com/office/drawing/2014/main" id="{FB878F1A-E576-4718-AFD4-CB15911A14A4}"/>
              </a:ext>
            </a:extLst>
          </p:cNvPr>
          <p:cNvPicPr>
            <a:picLocks noChangeAspect="1"/>
          </p:cNvPicPr>
          <p:nvPr/>
        </p:nvPicPr>
        <p:blipFill>
          <a:blip r:embed="rId3"/>
          <a:stretch>
            <a:fillRect/>
          </a:stretch>
        </p:blipFill>
        <p:spPr>
          <a:xfrm>
            <a:off x="838200" y="3886994"/>
            <a:ext cx="10639425" cy="1771650"/>
          </a:xfrm>
          <a:prstGeom prst="rect">
            <a:avLst/>
          </a:prstGeom>
        </p:spPr>
      </p:pic>
      <p:sp>
        <p:nvSpPr>
          <p:cNvPr id="9" name="TextBox 8">
            <a:extLst>
              <a:ext uri="{FF2B5EF4-FFF2-40B4-BE49-F238E27FC236}">
                <a16:creationId xmlns:a16="http://schemas.microsoft.com/office/drawing/2014/main" id="{CDE7BB11-C53D-43B5-9F3C-34B15699DD6D}"/>
              </a:ext>
            </a:extLst>
          </p:cNvPr>
          <p:cNvSpPr txBox="1"/>
          <p:nvPr/>
        </p:nvSpPr>
        <p:spPr>
          <a:xfrm>
            <a:off x="5434587" y="5759639"/>
            <a:ext cx="598112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(Better than 3% of private score Leaderboard on Kaggle)</a:t>
            </a:r>
          </a:p>
        </p:txBody>
      </p:sp>
      <p:sp>
        <p:nvSpPr>
          <p:cNvPr id="10" name="Rectangle: Rounded Corners 9">
            <a:extLst>
              <a:ext uri="{FF2B5EF4-FFF2-40B4-BE49-F238E27FC236}">
                <a16:creationId xmlns:a16="http://schemas.microsoft.com/office/drawing/2014/main" id="{ECAF77D3-0DD5-4C01-8417-AF656417EC37}"/>
              </a:ext>
            </a:extLst>
          </p:cNvPr>
          <p:cNvSpPr/>
          <p:nvPr/>
        </p:nvSpPr>
        <p:spPr>
          <a:xfrm>
            <a:off x="2681654" y="3094892"/>
            <a:ext cx="2206869" cy="2737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62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FF2B-5B29-48D9-B2ED-38C67F11760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95CFE86-4CE3-4459-B124-316B013C995C}"/>
              </a:ext>
            </a:extLst>
          </p:cNvPr>
          <p:cNvSpPr>
            <a:spLocks noGrp="1"/>
          </p:cNvSpPr>
          <p:nvPr>
            <p:ph idx="1"/>
          </p:nvPr>
        </p:nvSpPr>
        <p:spPr/>
        <p:txBody>
          <a:bodyPr/>
          <a:lstStyle/>
          <a:p>
            <a:r>
              <a:rPr lang="en-US" dirty="0"/>
              <a:t>Improve feature engineering</a:t>
            </a:r>
          </a:p>
          <a:p>
            <a:r>
              <a:rPr lang="en-US" dirty="0"/>
              <a:t>Employee the systematic error in validation</a:t>
            </a:r>
          </a:p>
          <a:p>
            <a:r>
              <a:rPr lang="en-US" dirty="0"/>
              <a:t>Deep/Recurrent neural network</a:t>
            </a:r>
          </a:p>
          <a:p>
            <a:r>
              <a:rPr lang="en-US" dirty="0"/>
              <a:t>Potential application</a:t>
            </a:r>
          </a:p>
          <a:p>
            <a:pPr lvl="1"/>
            <a:r>
              <a:rPr lang="en-US" dirty="0"/>
              <a:t>Cell phone app for the science lovers</a:t>
            </a:r>
          </a:p>
          <a:p>
            <a:pPr lvl="1"/>
            <a:r>
              <a:rPr lang="en-US" dirty="0"/>
              <a:t>Monitor storage site safety: nuclear waste, CO</a:t>
            </a:r>
            <a:r>
              <a:rPr lang="en-US" baseline="-25000" dirty="0"/>
              <a:t>2</a:t>
            </a:r>
            <a:r>
              <a:rPr lang="en-US" dirty="0"/>
              <a:t> reservoir</a:t>
            </a:r>
          </a:p>
          <a:p>
            <a:pPr lvl="1"/>
            <a:endParaRPr lang="en-US" dirty="0"/>
          </a:p>
        </p:txBody>
      </p:sp>
      <p:sp>
        <p:nvSpPr>
          <p:cNvPr id="4" name="Slide Number Placeholder 3">
            <a:extLst>
              <a:ext uri="{FF2B5EF4-FFF2-40B4-BE49-F238E27FC236}">
                <a16:creationId xmlns:a16="http://schemas.microsoft.com/office/drawing/2014/main" id="{5440C170-1DE6-4C05-8881-B8C7D45DCF2C}"/>
              </a:ext>
            </a:extLst>
          </p:cNvPr>
          <p:cNvSpPr>
            <a:spLocks noGrp="1"/>
          </p:cNvSpPr>
          <p:nvPr>
            <p:ph type="sldNum" sz="quarter" idx="12"/>
          </p:nvPr>
        </p:nvSpPr>
        <p:spPr/>
        <p:txBody>
          <a:bodyPr/>
          <a:lstStyle/>
          <a:p>
            <a:fld id="{49F5416C-8930-4BBD-885C-EB544461BEF4}" type="slidenum">
              <a:rPr lang="en-US" smtClean="0"/>
              <a:pPr/>
              <a:t>17</a:t>
            </a:fld>
            <a:endParaRPr lang="en-US"/>
          </a:p>
        </p:txBody>
      </p:sp>
    </p:spTree>
    <p:extLst>
      <p:ext uri="{BB962C8B-B14F-4D97-AF65-F5344CB8AC3E}">
        <p14:creationId xmlns:p14="http://schemas.microsoft.com/office/powerpoint/2010/main" val="349410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547C-B14A-408C-8CF2-4607049B1F2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F574E90-8DA5-4829-A940-8986E3C44CDD}"/>
              </a:ext>
            </a:extLst>
          </p:cNvPr>
          <p:cNvSpPr>
            <a:spLocks noGrp="1"/>
          </p:cNvSpPr>
          <p:nvPr>
            <p:ph idx="1"/>
          </p:nvPr>
        </p:nvSpPr>
        <p:spPr/>
        <p:txBody>
          <a:bodyPr/>
          <a:lstStyle/>
          <a:p>
            <a:r>
              <a:rPr lang="en-US" dirty="0"/>
              <a:t>Engineered data from the acoustic data assist the prediction of the upcoming laboratory earthquake</a:t>
            </a:r>
          </a:p>
          <a:p>
            <a:r>
              <a:rPr lang="en-US" dirty="0"/>
              <a:t>Tree-based model and ensemble methods predict the trend of time-to-failure with a </a:t>
            </a:r>
            <a:r>
              <a:rPr lang="en-US" i="1" dirty="0"/>
              <a:t>MAE</a:t>
            </a:r>
            <a:r>
              <a:rPr lang="en-US" dirty="0"/>
              <a:t> of 1.970 s through learning the nonlinear relationship between the features and targets</a:t>
            </a:r>
          </a:p>
          <a:p>
            <a:r>
              <a:rPr lang="en-US" dirty="0"/>
              <a:t>Blending regressor further improves the tested </a:t>
            </a:r>
            <a:r>
              <a:rPr lang="en-US" i="1" dirty="0"/>
              <a:t>MAE</a:t>
            </a:r>
            <a:r>
              <a:rPr lang="en-US" dirty="0"/>
              <a:t> and </a:t>
            </a:r>
            <a:r>
              <a:rPr lang="en-US" i="1" dirty="0"/>
              <a:t>R</a:t>
            </a:r>
            <a:r>
              <a:rPr lang="en-US" i="1" baseline="30000" dirty="0"/>
              <a:t>2</a:t>
            </a:r>
          </a:p>
        </p:txBody>
      </p:sp>
      <p:sp>
        <p:nvSpPr>
          <p:cNvPr id="4" name="Slide Number Placeholder 3">
            <a:extLst>
              <a:ext uri="{FF2B5EF4-FFF2-40B4-BE49-F238E27FC236}">
                <a16:creationId xmlns:a16="http://schemas.microsoft.com/office/drawing/2014/main" id="{DEE97015-DDF5-4971-8F67-A2ED252915E2}"/>
              </a:ext>
            </a:extLst>
          </p:cNvPr>
          <p:cNvSpPr>
            <a:spLocks noGrp="1"/>
          </p:cNvSpPr>
          <p:nvPr>
            <p:ph type="sldNum" sz="quarter" idx="12"/>
          </p:nvPr>
        </p:nvSpPr>
        <p:spPr/>
        <p:txBody>
          <a:bodyPr/>
          <a:lstStyle/>
          <a:p>
            <a:fld id="{49F5416C-8930-4BBD-885C-EB544461BEF4}" type="slidenum">
              <a:rPr lang="en-US" smtClean="0"/>
              <a:pPr/>
              <a:t>18</a:t>
            </a:fld>
            <a:endParaRPr lang="en-US"/>
          </a:p>
        </p:txBody>
      </p:sp>
    </p:spTree>
    <p:extLst>
      <p:ext uri="{BB962C8B-B14F-4D97-AF65-F5344CB8AC3E}">
        <p14:creationId xmlns:p14="http://schemas.microsoft.com/office/powerpoint/2010/main" val="763533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D602-D6BC-4A03-90C9-EBCE1CF65827}"/>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6E58903D-216E-4285-BAD8-91BD2DC6EA48}"/>
              </a:ext>
            </a:extLst>
          </p:cNvPr>
          <p:cNvSpPr>
            <a:spLocks noGrp="1"/>
          </p:cNvSpPr>
          <p:nvPr>
            <p:ph idx="1"/>
          </p:nvPr>
        </p:nvSpPr>
        <p:spPr/>
        <p:txBody>
          <a:bodyPr/>
          <a:lstStyle/>
          <a:p>
            <a:r>
              <a:rPr lang="en-US" dirty="0"/>
              <a:t>Los Alamos National Laboratory</a:t>
            </a:r>
          </a:p>
          <a:p>
            <a:r>
              <a:rPr lang="en-US" dirty="0"/>
              <a:t>Kaggle platform</a:t>
            </a:r>
          </a:p>
        </p:txBody>
      </p:sp>
      <p:sp>
        <p:nvSpPr>
          <p:cNvPr id="4" name="Slide Number Placeholder 3">
            <a:extLst>
              <a:ext uri="{FF2B5EF4-FFF2-40B4-BE49-F238E27FC236}">
                <a16:creationId xmlns:a16="http://schemas.microsoft.com/office/drawing/2014/main" id="{5A3367DD-768B-49A0-80C2-901BBF7B72C0}"/>
              </a:ext>
            </a:extLst>
          </p:cNvPr>
          <p:cNvSpPr>
            <a:spLocks noGrp="1"/>
          </p:cNvSpPr>
          <p:nvPr>
            <p:ph type="sldNum" sz="quarter" idx="12"/>
          </p:nvPr>
        </p:nvSpPr>
        <p:spPr/>
        <p:txBody>
          <a:bodyPr/>
          <a:lstStyle/>
          <a:p>
            <a:fld id="{49F5416C-8930-4BBD-885C-EB544461BEF4}" type="slidenum">
              <a:rPr lang="en-US" smtClean="0"/>
              <a:pPr/>
              <a:t>19</a:t>
            </a:fld>
            <a:endParaRPr lang="en-US"/>
          </a:p>
        </p:txBody>
      </p:sp>
    </p:spTree>
    <p:extLst>
      <p:ext uri="{BB962C8B-B14F-4D97-AF65-F5344CB8AC3E}">
        <p14:creationId xmlns:p14="http://schemas.microsoft.com/office/powerpoint/2010/main" val="394526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BD27-F5EF-43E0-8602-596865853C7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A0F386B-6AAF-45FD-AA7C-013C760BADE3}"/>
              </a:ext>
            </a:extLst>
          </p:cNvPr>
          <p:cNvSpPr>
            <a:spLocks noGrp="1"/>
          </p:cNvSpPr>
          <p:nvPr>
            <p:ph idx="1"/>
          </p:nvPr>
        </p:nvSpPr>
        <p:spPr>
          <a:xfrm>
            <a:off x="838200" y="1825625"/>
            <a:ext cx="6172200" cy="4351338"/>
          </a:xfrm>
        </p:spPr>
        <p:txBody>
          <a:bodyPr/>
          <a:lstStyle/>
          <a:p>
            <a:r>
              <a:rPr lang="en-US" dirty="0"/>
              <a:t>Earthquake forecast is difficult</a:t>
            </a:r>
          </a:p>
          <a:p>
            <a:r>
              <a:rPr lang="en-US" dirty="0"/>
              <a:t>Empirical analysis versus physical principles</a:t>
            </a:r>
          </a:p>
          <a:p>
            <a:r>
              <a:rPr lang="en-US" dirty="0"/>
              <a:t>Slow earthquake</a:t>
            </a:r>
          </a:p>
          <a:p>
            <a:pPr lvl="1"/>
            <a:r>
              <a:rPr lang="en-US" dirty="0"/>
              <a:t>Found in recent twenty years</a:t>
            </a:r>
          </a:p>
          <a:p>
            <a:pPr lvl="1"/>
            <a:r>
              <a:rPr lang="en-US" dirty="0"/>
              <a:t>Releasing energy slowly</a:t>
            </a:r>
          </a:p>
          <a:p>
            <a:pPr lvl="1"/>
            <a:r>
              <a:rPr lang="en-US" dirty="0"/>
              <a:t>A wide spectrum of stick-slip </a:t>
            </a:r>
          </a:p>
          <a:p>
            <a:pPr lvl="1"/>
            <a:r>
              <a:rPr lang="en-US" dirty="0"/>
              <a:t>Providing insights into traditional earthquakes</a:t>
            </a:r>
          </a:p>
        </p:txBody>
      </p:sp>
      <p:sp>
        <p:nvSpPr>
          <p:cNvPr id="14" name="Slide Number Placeholder 13">
            <a:extLst>
              <a:ext uri="{FF2B5EF4-FFF2-40B4-BE49-F238E27FC236}">
                <a16:creationId xmlns:a16="http://schemas.microsoft.com/office/drawing/2014/main" id="{C2551F39-AE29-48BD-A8C9-50D69832C169}"/>
              </a:ext>
            </a:extLst>
          </p:cNvPr>
          <p:cNvSpPr>
            <a:spLocks noGrp="1"/>
          </p:cNvSpPr>
          <p:nvPr>
            <p:ph type="sldNum" sz="quarter" idx="12"/>
          </p:nvPr>
        </p:nvSpPr>
        <p:spPr/>
        <p:txBody>
          <a:bodyPr/>
          <a:lstStyle/>
          <a:p>
            <a:fld id="{49F5416C-8930-4BBD-885C-EB544461BEF4}" type="slidenum">
              <a:rPr lang="en-US" smtClean="0"/>
              <a:pPr/>
              <a:t>2</a:t>
            </a:fld>
            <a:endParaRPr lang="en-US" dirty="0"/>
          </a:p>
        </p:txBody>
      </p:sp>
      <p:pic>
        <p:nvPicPr>
          <p:cNvPr id="19" name="Picture 18">
            <a:extLst>
              <a:ext uri="{FF2B5EF4-FFF2-40B4-BE49-F238E27FC236}">
                <a16:creationId xmlns:a16="http://schemas.microsoft.com/office/drawing/2014/main" id="{7D6FAF4D-A634-4AC6-B340-561C0747C064}"/>
              </a:ext>
            </a:extLst>
          </p:cNvPr>
          <p:cNvPicPr>
            <a:picLocks noChangeAspect="1"/>
          </p:cNvPicPr>
          <p:nvPr/>
        </p:nvPicPr>
        <p:blipFill>
          <a:blip r:embed="rId3"/>
          <a:stretch>
            <a:fillRect/>
          </a:stretch>
        </p:blipFill>
        <p:spPr>
          <a:xfrm>
            <a:off x="7010400" y="2281238"/>
            <a:ext cx="4858738" cy="2733040"/>
          </a:xfrm>
          <a:prstGeom prst="rect">
            <a:avLst/>
          </a:prstGeom>
        </p:spPr>
      </p:pic>
      <p:sp>
        <p:nvSpPr>
          <p:cNvPr id="20" name="TextBox 19">
            <a:extLst>
              <a:ext uri="{FF2B5EF4-FFF2-40B4-BE49-F238E27FC236}">
                <a16:creationId xmlns:a16="http://schemas.microsoft.com/office/drawing/2014/main" id="{C63FC3B2-D6B1-4526-B139-97918594CE07}"/>
              </a:ext>
            </a:extLst>
          </p:cNvPr>
          <p:cNvSpPr txBox="1"/>
          <p:nvPr/>
        </p:nvSpPr>
        <p:spPr>
          <a:xfrm>
            <a:off x="8229600" y="5041622"/>
            <a:ext cx="20056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So hard to predict</a:t>
            </a:r>
          </a:p>
        </p:txBody>
      </p:sp>
    </p:spTree>
    <p:extLst>
      <p:ext uri="{BB962C8B-B14F-4D97-AF65-F5344CB8AC3E}">
        <p14:creationId xmlns:p14="http://schemas.microsoft.com/office/powerpoint/2010/main" val="122707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BC4A-98F0-420A-B224-1BA775AF195D}"/>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A3DFEB71-4CEE-48F9-9DC8-16A71F8206C7}"/>
              </a:ext>
            </a:extLst>
          </p:cNvPr>
          <p:cNvSpPr>
            <a:spLocks noGrp="1"/>
          </p:cNvSpPr>
          <p:nvPr>
            <p:ph idx="1"/>
          </p:nvPr>
        </p:nvSpPr>
        <p:spPr/>
        <p:txBody>
          <a:bodyPr/>
          <a:lstStyle/>
          <a:p>
            <a:r>
              <a:rPr lang="en-US" dirty="0"/>
              <a:t>Data Wrangling</a:t>
            </a:r>
          </a:p>
          <a:p>
            <a:r>
              <a:rPr lang="en-US" dirty="0"/>
              <a:t>Exploratory Data Analysis</a:t>
            </a:r>
          </a:p>
          <a:p>
            <a:r>
              <a:rPr lang="en-US" dirty="0"/>
              <a:t>Training</a:t>
            </a:r>
          </a:p>
          <a:p>
            <a:pPr lvl="1"/>
            <a:r>
              <a:rPr lang="en-US" dirty="0"/>
              <a:t> Tree-based model</a:t>
            </a:r>
          </a:p>
          <a:p>
            <a:pPr lvl="1"/>
            <a:r>
              <a:rPr lang="en-US" dirty="0"/>
              <a:t>Linear regression</a:t>
            </a:r>
          </a:p>
          <a:p>
            <a:r>
              <a:rPr lang="en-US" dirty="0"/>
              <a:t>Modeling</a:t>
            </a:r>
          </a:p>
        </p:txBody>
      </p:sp>
      <p:sp>
        <p:nvSpPr>
          <p:cNvPr id="4" name="Slide Number Placeholder 3">
            <a:extLst>
              <a:ext uri="{FF2B5EF4-FFF2-40B4-BE49-F238E27FC236}">
                <a16:creationId xmlns:a16="http://schemas.microsoft.com/office/drawing/2014/main" id="{33F75303-5FBE-4F06-88B9-8420E8FCD70C}"/>
              </a:ext>
            </a:extLst>
          </p:cNvPr>
          <p:cNvSpPr>
            <a:spLocks noGrp="1"/>
          </p:cNvSpPr>
          <p:nvPr>
            <p:ph type="sldNum" sz="quarter" idx="12"/>
          </p:nvPr>
        </p:nvSpPr>
        <p:spPr/>
        <p:txBody>
          <a:bodyPr/>
          <a:lstStyle/>
          <a:p>
            <a:fld id="{49F5416C-8930-4BBD-885C-EB544461BEF4}" type="slidenum">
              <a:rPr lang="en-US" smtClean="0"/>
              <a:pPr/>
              <a:t>20</a:t>
            </a:fld>
            <a:endParaRPr lang="en-US"/>
          </a:p>
        </p:txBody>
      </p:sp>
      <p:pic>
        <p:nvPicPr>
          <p:cNvPr id="5" name="Picture 2">
            <a:extLst>
              <a:ext uri="{FF2B5EF4-FFF2-40B4-BE49-F238E27FC236}">
                <a16:creationId xmlns:a16="http://schemas.microsoft.com/office/drawing/2014/main" id="{760DAAA6-B6B0-4170-83DA-F0609855C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526" y="204729"/>
            <a:ext cx="5076148" cy="37965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E72833-984D-4940-AC29-A65240DCA6A3}"/>
              </a:ext>
            </a:extLst>
          </p:cNvPr>
          <p:cNvPicPr>
            <a:picLocks noChangeAspect="1"/>
          </p:cNvPicPr>
          <p:nvPr/>
        </p:nvPicPr>
        <p:blipFill>
          <a:blip r:embed="rId3"/>
          <a:stretch>
            <a:fillRect/>
          </a:stretch>
        </p:blipFill>
        <p:spPr>
          <a:xfrm>
            <a:off x="7755927" y="4001294"/>
            <a:ext cx="2682517" cy="2585605"/>
          </a:xfrm>
          <a:prstGeom prst="rect">
            <a:avLst/>
          </a:prstGeom>
        </p:spPr>
      </p:pic>
      <p:pic>
        <p:nvPicPr>
          <p:cNvPr id="8" name="Picture 7">
            <a:extLst>
              <a:ext uri="{FF2B5EF4-FFF2-40B4-BE49-F238E27FC236}">
                <a16:creationId xmlns:a16="http://schemas.microsoft.com/office/drawing/2014/main" id="{B3459C2C-E201-4511-8F0F-8F3EF096574D}"/>
              </a:ext>
            </a:extLst>
          </p:cNvPr>
          <p:cNvPicPr>
            <a:picLocks noChangeAspect="1"/>
          </p:cNvPicPr>
          <p:nvPr/>
        </p:nvPicPr>
        <p:blipFill>
          <a:blip r:embed="rId4"/>
          <a:stretch>
            <a:fillRect/>
          </a:stretch>
        </p:blipFill>
        <p:spPr>
          <a:xfrm>
            <a:off x="126428" y="4156718"/>
            <a:ext cx="4120205" cy="2430181"/>
          </a:xfrm>
          <a:prstGeom prst="rect">
            <a:avLst/>
          </a:prstGeom>
        </p:spPr>
      </p:pic>
    </p:spTree>
    <p:extLst>
      <p:ext uri="{BB962C8B-B14F-4D97-AF65-F5344CB8AC3E}">
        <p14:creationId xmlns:p14="http://schemas.microsoft.com/office/powerpoint/2010/main" val="215522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A010-D056-4A15-BD17-425D1D0BCE49}"/>
              </a:ext>
            </a:extLst>
          </p:cNvPr>
          <p:cNvSpPr>
            <a:spLocks noGrp="1"/>
          </p:cNvSpPr>
          <p:nvPr>
            <p:ph type="title"/>
          </p:nvPr>
        </p:nvSpPr>
        <p:spPr/>
        <p:txBody>
          <a:bodyPr/>
          <a:lstStyle/>
          <a:p>
            <a:r>
              <a:rPr lang="en-US" dirty="0"/>
              <a:t>A precursor?</a:t>
            </a:r>
          </a:p>
        </p:txBody>
      </p:sp>
      <p:sp>
        <p:nvSpPr>
          <p:cNvPr id="3" name="Content Placeholder 2">
            <a:extLst>
              <a:ext uri="{FF2B5EF4-FFF2-40B4-BE49-F238E27FC236}">
                <a16:creationId xmlns:a16="http://schemas.microsoft.com/office/drawing/2014/main" id="{A6349163-AFBA-47F8-9575-66BA8C4D21F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6B88E0-A8E9-46A3-B408-4C7376C01EE6}"/>
              </a:ext>
            </a:extLst>
          </p:cNvPr>
          <p:cNvSpPr>
            <a:spLocks noGrp="1"/>
          </p:cNvSpPr>
          <p:nvPr>
            <p:ph type="sldNum" sz="quarter" idx="12"/>
          </p:nvPr>
        </p:nvSpPr>
        <p:spPr/>
        <p:txBody>
          <a:bodyPr/>
          <a:lstStyle/>
          <a:p>
            <a:fld id="{49F5416C-8930-4BBD-885C-EB544461BEF4}" type="slidenum">
              <a:rPr lang="en-US" smtClean="0"/>
              <a:pPr/>
              <a:t>3</a:t>
            </a:fld>
            <a:endParaRPr lang="en-US"/>
          </a:p>
        </p:txBody>
      </p:sp>
      <p:pic>
        <p:nvPicPr>
          <p:cNvPr id="5" name="Picture 4">
            <a:extLst>
              <a:ext uri="{FF2B5EF4-FFF2-40B4-BE49-F238E27FC236}">
                <a16:creationId xmlns:a16="http://schemas.microsoft.com/office/drawing/2014/main" id="{0AF97CAE-0DD8-441C-8CF6-C1912D95C921}"/>
              </a:ext>
            </a:extLst>
          </p:cNvPr>
          <p:cNvPicPr>
            <a:picLocks noChangeAspect="1"/>
          </p:cNvPicPr>
          <p:nvPr/>
        </p:nvPicPr>
        <p:blipFill>
          <a:blip r:embed="rId3"/>
          <a:stretch>
            <a:fillRect/>
          </a:stretch>
        </p:blipFill>
        <p:spPr>
          <a:xfrm>
            <a:off x="838200" y="1794773"/>
            <a:ext cx="4413972" cy="3986469"/>
          </a:xfrm>
          <a:prstGeom prst="rect">
            <a:avLst/>
          </a:prstGeom>
        </p:spPr>
      </p:pic>
      <p:sp>
        <p:nvSpPr>
          <p:cNvPr id="7" name="Rectangle 6">
            <a:extLst>
              <a:ext uri="{FF2B5EF4-FFF2-40B4-BE49-F238E27FC236}">
                <a16:creationId xmlns:a16="http://schemas.microsoft.com/office/drawing/2014/main" id="{45BF59C2-D268-4C9B-B161-B863C36198CD}"/>
              </a:ext>
            </a:extLst>
          </p:cNvPr>
          <p:cNvSpPr/>
          <p:nvPr/>
        </p:nvSpPr>
        <p:spPr>
          <a:xfrm>
            <a:off x="5685025" y="1825625"/>
            <a:ext cx="5929958" cy="2308324"/>
          </a:xfrm>
          <a:prstGeom prst="rect">
            <a:avLst/>
          </a:prstGeom>
          <a:noFill/>
        </p:spPr>
        <p:txBody>
          <a:bodyPr wrap="none" lIns="91440" tIns="45720" rIns="91440" bIns="45720">
            <a:spAutoFit/>
          </a:bodyPr>
          <a:lstStyle/>
          <a:p>
            <a:pPr algn="ctr"/>
            <a:r>
              <a:rPr lang="en-US" sz="36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Magnitude: 9.0</a:t>
            </a:r>
          </a:p>
          <a:p>
            <a:pPr algn="ctr"/>
            <a:r>
              <a:rPr lang="en-US" sz="36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Duration: 6 minutes</a:t>
            </a:r>
          </a:p>
          <a:p>
            <a:pPr algn="ctr"/>
            <a:r>
              <a:rPr lang="en-US" sz="36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Tsunami &amp; Nuclear disaster!</a:t>
            </a:r>
          </a:p>
          <a:p>
            <a:pPr algn="ctr"/>
            <a:r>
              <a:rPr lang="en-US" sz="36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Nearly 20,000 killed!</a:t>
            </a:r>
          </a:p>
        </p:txBody>
      </p:sp>
      <p:sp>
        <p:nvSpPr>
          <p:cNvPr id="8" name="TextBox 7">
            <a:extLst>
              <a:ext uri="{FF2B5EF4-FFF2-40B4-BE49-F238E27FC236}">
                <a16:creationId xmlns:a16="http://schemas.microsoft.com/office/drawing/2014/main" id="{318E6057-532B-49F4-A9CC-7F74A317CC4A}"/>
              </a:ext>
            </a:extLst>
          </p:cNvPr>
          <p:cNvSpPr txBox="1"/>
          <p:nvPr/>
        </p:nvSpPr>
        <p:spPr>
          <a:xfrm>
            <a:off x="5890351" y="4921984"/>
            <a:ext cx="610162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However, two slow earthquakes nearby were observed in February 2011, one month ahead of the megathrust. </a:t>
            </a:r>
          </a:p>
        </p:txBody>
      </p:sp>
      <p:sp>
        <p:nvSpPr>
          <p:cNvPr id="10" name="TextBox 9">
            <a:extLst>
              <a:ext uri="{FF2B5EF4-FFF2-40B4-BE49-F238E27FC236}">
                <a16:creationId xmlns:a16="http://schemas.microsoft.com/office/drawing/2014/main" id="{1A88C0AA-0506-49B4-9460-FD4D1309E9AF}"/>
              </a:ext>
            </a:extLst>
          </p:cNvPr>
          <p:cNvSpPr txBox="1"/>
          <p:nvPr/>
        </p:nvSpPr>
        <p:spPr>
          <a:xfrm>
            <a:off x="1300480" y="5794436"/>
            <a:ext cx="3464560" cy="369332"/>
          </a:xfrm>
          <a:prstGeom prst="rect">
            <a:avLst/>
          </a:prstGeom>
          <a:noFill/>
        </p:spPr>
        <p:txBody>
          <a:bodyPr wrap="square">
            <a:spAutoFit/>
          </a:bodyPr>
          <a:lstStyle/>
          <a:p>
            <a:pPr algn="l"/>
            <a:r>
              <a:rPr lang="en-US" dirty="0">
                <a:solidFill>
                  <a:srgbClr val="333333"/>
                </a:solidFill>
                <a:effectLst/>
                <a:latin typeface="Arial" panose="020B0604020202020204" pitchFamily="34" charset="0"/>
                <a:cs typeface="Arial" panose="020B0604020202020204" pitchFamily="34" charset="0"/>
              </a:rPr>
              <a:t>Tohoku Earthquake (3/11/2011)</a:t>
            </a:r>
          </a:p>
        </p:txBody>
      </p:sp>
    </p:spTree>
    <p:extLst>
      <p:ext uri="{BB962C8B-B14F-4D97-AF65-F5344CB8AC3E}">
        <p14:creationId xmlns:p14="http://schemas.microsoft.com/office/powerpoint/2010/main" val="380299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CCB7-0344-4162-87CA-84FDEB8A58E4}"/>
              </a:ext>
            </a:extLst>
          </p:cNvPr>
          <p:cNvSpPr>
            <a:spLocks noGrp="1"/>
          </p:cNvSpPr>
          <p:nvPr>
            <p:ph type="title"/>
          </p:nvPr>
        </p:nvSpPr>
        <p:spPr/>
        <p:txBody>
          <a:bodyPr/>
          <a:lstStyle/>
          <a:p>
            <a:r>
              <a:rPr lang="en-US" dirty="0"/>
              <a:t>Who should concern?</a:t>
            </a:r>
          </a:p>
        </p:txBody>
      </p:sp>
      <p:sp>
        <p:nvSpPr>
          <p:cNvPr id="3" name="Content Placeholder 2">
            <a:extLst>
              <a:ext uri="{FF2B5EF4-FFF2-40B4-BE49-F238E27FC236}">
                <a16:creationId xmlns:a16="http://schemas.microsoft.com/office/drawing/2014/main" id="{E4441A59-07A1-4592-AF39-5D1102060CDB}"/>
              </a:ext>
            </a:extLst>
          </p:cNvPr>
          <p:cNvSpPr>
            <a:spLocks noGrp="1"/>
          </p:cNvSpPr>
          <p:nvPr>
            <p:ph idx="1"/>
          </p:nvPr>
        </p:nvSpPr>
        <p:spPr>
          <a:xfrm>
            <a:off x="838200" y="1825625"/>
            <a:ext cx="5176520" cy="4351338"/>
          </a:xfrm>
        </p:spPr>
        <p:txBody>
          <a:bodyPr/>
          <a:lstStyle/>
          <a:p>
            <a:r>
              <a:rPr lang="en-US" altLang="zh-CN" dirty="0"/>
              <a:t>Geoscientists and </a:t>
            </a:r>
            <a:r>
              <a:rPr lang="en-US" dirty="0"/>
              <a:t>National Geological Survey</a:t>
            </a:r>
          </a:p>
          <a:p>
            <a:r>
              <a:rPr lang="en-US" dirty="0"/>
              <a:t>Residents near the fault zone</a:t>
            </a:r>
          </a:p>
          <a:p>
            <a:r>
              <a:rPr lang="en-US" dirty="0"/>
              <a:t>Oil/gas companies prevent from hazardous events during exploration and production</a:t>
            </a:r>
          </a:p>
        </p:txBody>
      </p:sp>
      <p:sp>
        <p:nvSpPr>
          <p:cNvPr id="7" name="Slide Number Placeholder 6">
            <a:extLst>
              <a:ext uri="{FF2B5EF4-FFF2-40B4-BE49-F238E27FC236}">
                <a16:creationId xmlns:a16="http://schemas.microsoft.com/office/drawing/2014/main" id="{60965B8C-1609-4F70-9CD9-42B9B743BF1B}"/>
              </a:ext>
            </a:extLst>
          </p:cNvPr>
          <p:cNvSpPr>
            <a:spLocks noGrp="1"/>
          </p:cNvSpPr>
          <p:nvPr>
            <p:ph type="sldNum" sz="quarter" idx="12"/>
          </p:nvPr>
        </p:nvSpPr>
        <p:spPr/>
        <p:txBody>
          <a:bodyPr/>
          <a:lstStyle/>
          <a:p>
            <a:fld id="{49F5416C-8930-4BBD-885C-EB544461BEF4}" type="slidenum">
              <a:rPr lang="en-US" smtClean="0"/>
              <a:pPr/>
              <a:t>4</a:t>
            </a:fld>
            <a:endParaRPr lang="en-US"/>
          </a:p>
        </p:txBody>
      </p:sp>
      <p:sp>
        <p:nvSpPr>
          <p:cNvPr id="9" name="TextBox 8">
            <a:extLst>
              <a:ext uri="{FF2B5EF4-FFF2-40B4-BE49-F238E27FC236}">
                <a16:creationId xmlns:a16="http://schemas.microsoft.com/office/drawing/2014/main" id="{6B062196-9300-4958-93D0-9428C304966A}"/>
              </a:ext>
            </a:extLst>
          </p:cNvPr>
          <p:cNvSpPr txBox="1"/>
          <p:nvPr/>
        </p:nvSpPr>
        <p:spPr>
          <a:xfrm>
            <a:off x="7639784" y="5293597"/>
            <a:ext cx="381909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Obara</a:t>
            </a:r>
            <a:r>
              <a:rPr lang="en-US" dirty="0">
                <a:latin typeface="Arial" panose="020B0604020202020204" pitchFamily="34" charset="0"/>
                <a:cs typeface="Arial" panose="020B0604020202020204" pitchFamily="34" charset="0"/>
              </a:rPr>
              <a:t> and Kato, 2016, Science)</a:t>
            </a:r>
          </a:p>
        </p:txBody>
      </p:sp>
      <p:sp>
        <p:nvSpPr>
          <p:cNvPr id="10" name="TextBox 9">
            <a:extLst>
              <a:ext uri="{FF2B5EF4-FFF2-40B4-BE49-F238E27FC236}">
                <a16:creationId xmlns:a16="http://schemas.microsoft.com/office/drawing/2014/main" id="{25831E74-9EA5-493A-98CB-9531C051F766}"/>
              </a:ext>
            </a:extLst>
          </p:cNvPr>
          <p:cNvSpPr txBox="1"/>
          <p:nvPr/>
        </p:nvSpPr>
        <p:spPr>
          <a:xfrm>
            <a:off x="6776720" y="5861216"/>
            <a:ext cx="4878259"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Slow earthquakes observed in the pacific rim</a:t>
            </a:r>
          </a:p>
        </p:txBody>
      </p:sp>
      <p:pic>
        <p:nvPicPr>
          <p:cNvPr id="5" name="Picture 4">
            <a:extLst>
              <a:ext uri="{FF2B5EF4-FFF2-40B4-BE49-F238E27FC236}">
                <a16:creationId xmlns:a16="http://schemas.microsoft.com/office/drawing/2014/main" id="{3A1BA3EC-743E-44D5-A6F5-29F1B87DB8F4}"/>
              </a:ext>
            </a:extLst>
          </p:cNvPr>
          <p:cNvPicPr>
            <a:picLocks noChangeAspect="1"/>
          </p:cNvPicPr>
          <p:nvPr/>
        </p:nvPicPr>
        <p:blipFill>
          <a:blip r:embed="rId3"/>
          <a:stretch>
            <a:fillRect/>
          </a:stretch>
        </p:blipFill>
        <p:spPr>
          <a:xfrm>
            <a:off x="6014720" y="1690688"/>
            <a:ext cx="6177280" cy="3336795"/>
          </a:xfrm>
          <a:prstGeom prst="rect">
            <a:avLst/>
          </a:prstGeom>
        </p:spPr>
      </p:pic>
    </p:spTree>
    <p:extLst>
      <p:ext uri="{BB962C8B-B14F-4D97-AF65-F5344CB8AC3E}">
        <p14:creationId xmlns:p14="http://schemas.microsoft.com/office/powerpoint/2010/main" val="34824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3F8A-C7B3-4EFB-842D-554E59C00A3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CE7DB9E-B10C-4305-A739-8C55D6FB5CF6}"/>
              </a:ext>
            </a:extLst>
          </p:cNvPr>
          <p:cNvSpPr>
            <a:spLocks noGrp="1"/>
          </p:cNvSpPr>
          <p:nvPr>
            <p:ph idx="1"/>
          </p:nvPr>
        </p:nvSpPr>
        <p:spPr/>
        <p:txBody>
          <a:bodyPr/>
          <a:lstStyle/>
          <a:p>
            <a:r>
              <a:rPr lang="en-US" dirty="0"/>
              <a:t>Using machine learning to forecast laboratory earthquake occurring time given a small piece of signal (~0.039 s)</a:t>
            </a:r>
          </a:p>
        </p:txBody>
      </p:sp>
      <p:sp>
        <p:nvSpPr>
          <p:cNvPr id="4" name="Slide Number Placeholder 3">
            <a:extLst>
              <a:ext uri="{FF2B5EF4-FFF2-40B4-BE49-F238E27FC236}">
                <a16:creationId xmlns:a16="http://schemas.microsoft.com/office/drawing/2014/main" id="{A377E575-8EF7-43DD-A595-DBA178821289}"/>
              </a:ext>
            </a:extLst>
          </p:cNvPr>
          <p:cNvSpPr>
            <a:spLocks noGrp="1"/>
          </p:cNvSpPr>
          <p:nvPr>
            <p:ph type="sldNum" sz="quarter" idx="12"/>
          </p:nvPr>
        </p:nvSpPr>
        <p:spPr/>
        <p:txBody>
          <a:bodyPr/>
          <a:lstStyle/>
          <a:p>
            <a:fld id="{49F5416C-8930-4BBD-885C-EB544461BEF4}" type="slidenum">
              <a:rPr lang="en-US" smtClean="0"/>
              <a:pPr/>
              <a:t>5</a:t>
            </a:fld>
            <a:endParaRPr lang="en-US"/>
          </a:p>
        </p:txBody>
      </p:sp>
      <p:pic>
        <p:nvPicPr>
          <p:cNvPr id="5" name="Picture 4">
            <a:extLst>
              <a:ext uri="{FF2B5EF4-FFF2-40B4-BE49-F238E27FC236}">
                <a16:creationId xmlns:a16="http://schemas.microsoft.com/office/drawing/2014/main" id="{A9AF541E-3372-4B85-9967-CD1AA17B9EB7}"/>
              </a:ext>
            </a:extLst>
          </p:cNvPr>
          <p:cNvPicPr>
            <a:picLocks noChangeAspect="1"/>
          </p:cNvPicPr>
          <p:nvPr/>
        </p:nvPicPr>
        <p:blipFill>
          <a:blip r:embed="rId3"/>
          <a:stretch>
            <a:fillRect/>
          </a:stretch>
        </p:blipFill>
        <p:spPr>
          <a:xfrm>
            <a:off x="431800" y="3040854"/>
            <a:ext cx="3657600" cy="2129051"/>
          </a:xfrm>
          <a:prstGeom prst="rect">
            <a:avLst/>
          </a:prstGeom>
        </p:spPr>
      </p:pic>
      <p:pic>
        <p:nvPicPr>
          <p:cNvPr id="6" name="Picture 5">
            <a:extLst>
              <a:ext uri="{FF2B5EF4-FFF2-40B4-BE49-F238E27FC236}">
                <a16:creationId xmlns:a16="http://schemas.microsoft.com/office/drawing/2014/main" id="{806A5393-EFB9-43C8-87F1-54A2EDAECC93}"/>
              </a:ext>
            </a:extLst>
          </p:cNvPr>
          <p:cNvPicPr>
            <a:picLocks noChangeAspect="1"/>
          </p:cNvPicPr>
          <p:nvPr/>
        </p:nvPicPr>
        <p:blipFill>
          <a:blip r:embed="rId4"/>
          <a:stretch>
            <a:fillRect/>
          </a:stretch>
        </p:blipFill>
        <p:spPr>
          <a:xfrm>
            <a:off x="4267200" y="3043584"/>
            <a:ext cx="3657600" cy="2126321"/>
          </a:xfrm>
          <a:prstGeom prst="rect">
            <a:avLst/>
          </a:prstGeom>
        </p:spPr>
      </p:pic>
      <p:pic>
        <p:nvPicPr>
          <p:cNvPr id="7" name="Picture 6">
            <a:extLst>
              <a:ext uri="{FF2B5EF4-FFF2-40B4-BE49-F238E27FC236}">
                <a16:creationId xmlns:a16="http://schemas.microsoft.com/office/drawing/2014/main" id="{6E658C46-55E7-4316-B766-F36FA72DA24D}"/>
              </a:ext>
            </a:extLst>
          </p:cNvPr>
          <p:cNvPicPr>
            <a:picLocks noChangeAspect="1"/>
          </p:cNvPicPr>
          <p:nvPr/>
        </p:nvPicPr>
        <p:blipFill>
          <a:blip r:embed="rId5"/>
          <a:stretch>
            <a:fillRect/>
          </a:stretch>
        </p:blipFill>
        <p:spPr>
          <a:xfrm>
            <a:off x="8102600" y="3040854"/>
            <a:ext cx="3657600" cy="2153153"/>
          </a:xfrm>
          <a:prstGeom prst="rect">
            <a:avLst/>
          </a:prstGeom>
        </p:spPr>
      </p:pic>
      <p:sp>
        <p:nvSpPr>
          <p:cNvPr id="8" name="TextBox 7">
            <a:extLst>
              <a:ext uri="{FF2B5EF4-FFF2-40B4-BE49-F238E27FC236}">
                <a16:creationId xmlns:a16="http://schemas.microsoft.com/office/drawing/2014/main" id="{EFD8D9E6-AE79-46CA-992D-BA5DD54E9185}"/>
              </a:ext>
            </a:extLst>
          </p:cNvPr>
          <p:cNvSpPr txBox="1"/>
          <p:nvPr/>
        </p:nvSpPr>
        <p:spPr>
          <a:xfrm>
            <a:off x="4099300" y="5712659"/>
            <a:ext cx="399340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What is the remaining time to failure?</a:t>
            </a:r>
          </a:p>
        </p:txBody>
      </p:sp>
      <p:cxnSp>
        <p:nvCxnSpPr>
          <p:cNvPr id="10" name="Straight Arrow Connector 9">
            <a:extLst>
              <a:ext uri="{FF2B5EF4-FFF2-40B4-BE49-F238E27FC236}">
                <a16:creationId xmlns:a16="http://schemas.microsoft.com/office/drawing/2014/main" id="{BAE80324-FE49-401A-9A79-307A90BF6F40}"/>
              </a:ext>
            </a:extLst>
          </p:cNvPr>
          <p:cNvCxnSpPr>
            <a:stCxn id="5" idx="2"/>
            <a:endCxn id="8" idx="0"/>
          </p:cNvCxnSpPr>
          <p:nvPr/>
        </p:nvCxnSpPr>
        <p:spPr>
          <a:xfrm>
            <a:off x="2260600" y="5169905"/>
            <a:ext cx="3835401" cy="54275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A947C7-9185-48CF-9631-CD3FD3942FA5}"/>
              </a:ext>
            </a:extLst>
          </p:cNvPr>
          <p:cNvCxnSpPr>
            <a:stCxn id="6" idx="2"/>
            <a:endCxn id="8" idx="0"/>
          </p:cNvCxnSpPr>
          <p:nvPr/>
        </p:nvCxnSpPr>
        <p:spPr>
          <a:xfrm>
            <a:off x="6096000" y="5169905"/>
            <a:ext cx="1" cy="54275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1F46A4E-36B7-40C0-B4B7-570DF3AAC2DC}"/>
              </a:ext>
            </a:extLst>
          </p:cNvPr>
          <p:cNvCxnSpPr>
            <a:stCxn id="7" idx="2"/>
            <a:endCxn id="8" idx="0"/>
          </p:cNvCxnSpPr>
          <p:nvPr/>
        </p:nvCxnSpPr>
        <p:spPr>
          <a:xfrm flipH="1">
            <a:off x="6096001" y="5194007"/>
            <a:ext cx="3835399" cy="51865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99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D1ED-F913-4BA8-8AFF-8E039C43E5B0}"/>
              </a:ext>
            </a:extLst>
          </p:cNvPr>
          <p:cNvSpPr>
            <a:spLocks noGrp="1"/>
          </p:cNvSpPr>
          <p:nvPr>
            <p:ph type="title"/>
          </p:nvPr>
        </p:nvSpPr>
        <p:spPr/>
        <p:txBody>
          <a:bodyPr/>
          <a:lstStyle/>
          <a:p>
            <a:r>
              <a:rPr lang="en-US" dirty="0"/>
              <a:t>Experimental setting</a:t>
            </a:r>
          </a:p>
        </p:txBody>
      </p:sp>
      <p:sp>
        <p:nvSpPr>
          <p:cNvPr id="3" name="Content Placeholder 2">
            <a:extLst>
              <a:ext uri="{FF2B5EF4-FFF2-40B4-BE49-F238E27FC236}">
                <a16:creationId xmlns:a16="http://schemas.microsoft.com/office/drawing/2014/main" id="{2211BE88-0FD4-439D-985C-F636A749A94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0CC9C2-7621-4B2F-A56B-BBDFF04F33BB}"/>
              </a:ext>
            </a:extLst>
          </p:cNvPr>
          <p:cNvPicPr>
            <a:picLocks noChangeAspect="1"/>
          </p:cNvPicPr>
          <p:nvPr/>
        </p:nvPicPr>
        <p:blipFill rotWithShape="1">
          <a:blip r:embed="rId3"/>
          <a:srcRect l="19506" b="56287"/>
          <a:stretch/>
        </p:blipFill>
        <p:spPr>
          <a:xfrm>
            <a:off x="1587601" y="2204661"/>
            <a:ext cx="4087791" cy="3414959"/>
          </a:xfrm>
          <a:prstGeom prst="rect">
            <a:avLst/>
          </a:prstGeom>
        </p:spPr>
      </p:pic>
      <p:sp>
        <p:nvSpPr>
          <p:cNvPr id="5" name="AutoShape 2" descr="labquakes">
            <a:extLst>
              <a:ext uri="{FF2B5EF4-FFF2-40B4-BE49-F238E27FC236}">
                <a16:creationId xmlns:a16="http://schemas.microsoft.com/office/drawing/2014/main" id="{12F72B3D-1878-40D3-9CF8-A1628CC5D3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abquakes">
            <a:extLst>
              <a:ext uri="{FF2B5EF4-FFF2-40B4-BE49-F238E27FC236}">
                <a16:creationId xmlns:a16="http://schemas.microsoft.com/office/drawing/2014/main" id="{8C241C43-7145-4BB0-B61A-8BD18D62E8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Slide Number Placeholder 7">
            <a:extLst>
              <a:ext uri="{FF2B5EF4-FFF2-40B4-BE49-F238E27FC236}">
                <a16:creationId xmlns:a16="http://schemas.microsoft.com/office/drawing/2014/main" id="{53FD221D-55B9-4949-A9F5-7C515320BDC1}"/>
              </a:ext>
            </a:extLst>
          </p:cNvPr>
          <p:cNvSpPr>
            <a:spLocks noGrp="1"/>
          </p:cNvSpPr>
          <p:nvPr>
            <p:ph type="sldNum" sz="quarter" idx="12"/>
          </p:nvPr>
        </p:nvSpPr>
        <p:spPr/>
        <p:txBody>
          <a:bodyPr/>
          <a:lstStyle/>
          <a:p>
            <a:fld id="{49F5416C-8930-4BBD-885C-EB544461BEF4}" type="slidenum">
              <a:rPr lang="en-US" smtClean="0"/>
              <a:pPr/>
              <a:t>6</a:t>
            </a:fld>
            <a:endParaRPr lang="en-US" dirty="0"/>
          </a:p>
        </p:txBody>
      </p:sp>
      <p:sp>
        <p:nvSpPr>
          <p:cNvPr id="10" name="TextBox 9">
            <a:extLst>
              <a:ext uri="{FF2B5EF4-FFF2-40B4-BE49-F238E27FC236}">
                <a16:creationId xmlns:a16="http://schemas.microsoft.com/office/drawing/2014/main" id="{1E827BD2-6580-46EF-982B-F994B57B972D}"/>
              </a:ext>
            </a:extLst>
          </p:cNvPr>
          <p:cNvSpPr txBox="1"/>
          <p:nvPr/>
        </p:nvSpPr>
        <p:spPr>
          <a:xfrm>
            <a:off x="838200" y="1775162"/>
            <a:ext cx="5908040" cy="369332"/>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Laboratory experiment simulating slow earthquakes</a:t>
            </a:r>
            <a:endParaRPr lang="en-US"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9596510-5814-4C59-A5A8-096729A4E895}"/>
              </a:ext>
            </a:extLst>
          </p:cNvPr>
          <p:cNvPicPr>
            <a:picLocks noChangeAspect="1"/>
          </p:cNvPicPr>
          <p:nvPr/>
        </p:nvPicPr>
        <p:blipFill>
          <a:blip r:embed="rId4"/>
          <a:stretch>
            <a:fillRect/>
          </a:stretch>
        </p:blipFill>
        <p:spPr>
          <a:xfrm>
            <a:off x="6290479" y="2077085"/>
            <a:ext cx="5076825" cy="2324100"/>
          </a:xfrm>
          <a:prstGeom prst="rect">
            <a:avLst/>
          </a:prstGeom>
        </p:spPr>
      </p:pic>
      <p:sp>
        <p:nvSpPr>
          <p:cNvPr id="14" name="TextBox 13">
            <a:extLst>
              <a:ext uri="{FF2B5EF4-FFF2-40B4-BE49-F238E27FC236}">
                <a16:creationId xmlns:a16="http://schemas.microsoft.com/office/drawing/2014/main" id="{5C24C147-5595-4EA1-B12C-DC0E0EC19CF1}"/>
              </a:ext>
            </a:extLst>
          </p:cNvPr>
          <p:cNvSpPr txBox="1"/>
          <p:nvPr/>
        </p:nvSpPr>
        <p:spPr>
          <a:xfrm>
            <a:off x="7498080" y="4653973"/>
            <a:ext cx="3494235" cy="369332"/>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Measured stick and slip </a:t>
            </a:r>
            <a:endParaRPr lang="en-US" dirty="0"/>
          </a:p>
        </p:txBody>
      </p:sp>
      <p:sp>
        <p:nvSpPr>
          <p:cNvPr id="15" name="TextBox 14">
            <a:extLst>
              <a:ext uri="{FF2B5EF4-FFF2-40B4-BE49-F238E27FC236}">
                <a16:creationId xmlns:a16="http://schemas.microsoft.com/office/drawing/2014/main" id="{575B3AB2-23D8-4E57-B57F-404F5B5D5BFC}"/>
              </a:ext>
            </a:extLst>
          </p:cNvPr>
          <p:cNvSpPr txBox="1"/>
          <p:nvPr/>
        </p:nvSpPr>
        <p:spPr>
          <a:xfrm>
            <a:off x="9619946" y="4341454"/>
            <a:ext cx="2167966" cy="369332"/>
          </a:xfrm>
          <a:prstGeom prst="rect">
            <a:avLst/>
          </a:prstGeom>
          <a:noFill/>
        </p:spPr>
        <p:txBody>
          <a:bodyPr wrap="none" rtlCol="0">
            <a:spAutoFit/>
          </a:bodyPr>
          <a:lstStyle/>
          <a:p>
            <a:r>
              <a:rPr lang="en-US" dirty="0"/>
              <a:t>(Leeman et al., 2016)</a:t>
            </a:r>
          </a:p>
        </p:txBody>
      </p:sp>
      <p:sp>
        <p:nvSpPr>
          <p:cNvPr id="16" name="TextBox 15">
            <a:extLst>
              <a:ext uri="{FF2B5EF4-FFF2-40B4-BE49-F238E27FC236}">
                <a16:creationId xmlns:a16="http://schemas.microsoft.com/office/drawing/2014/main" id="{886D22A9-1239-4EE2-8A8D-959FD947BAD8}"/>
              </a:ext>
            </a:extLst>
          </p:cNvPr>
          <p:cNvSpPr txBox="1"/>
          <p:nvPr/>
        </p:nvSpPr>
        <p:spPr>
          <a:xfrm>
            <a:off x="34146" y="5645425"/>
            <a:ext cx="671209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Repetitive stick and slip between granular layers and shear load</a:t>
            </a:r>
          </a:p>
        </p:txBody>
      </p:sp>
    </p:spTree>
    <p:extLst>
      <p:ext uri="{BB962C8B-B14F-4D97-AF65-F5344CB8AC3E}">
        <p14:creationId xmlns:p14="http://schemas.microsoft.com/office/powerpoint/2010/main" val="380641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6C50-1BCF-46C3-9CEC-7E034A77E439}"/>
              </a:ext>
            </a:extLst>
          </p:cNvPr>
          <p:cNvSpPr>
            <a:spLocks noGrp="1"/>
          </p:cNvSpPr>
          <p:nvPr>
            <p:ph type="title"/>
          </p:nvPr>
        </p:nvSpPr>
        <p:spPr/>
        <p:txBody>
          <a:bodyPr/>
          <a:lstStyle/>
          <a:p>
            <a:r>
              <a:rPr lang="en-US" dirty="0"/>
              <a:t>Raw data</a:t>
            </a:r>
          </a:p>
        </p:txBody>
      </p:sp>
      <p:pic>
        <p:nvPicPr>
          <p:cNvPr id="2050" name="Picture 2">
            <a:extLst>
              <a:ext uri="{FF2B5EF4-FFF2-40B4-BE49-F238E27FC236}">
                <a16:creationId xmlns:a16="http://schemas.microsoft.com/office/drawing/2014/main" id="{1FE74EA0-60A5-4F50-9ACF-09D6BDF484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8255" y="1773998"/>
            <a:ext cx="5486400" cy="39259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5FF9514-6995-446F-90C6-9EA52F74A454}"/>
              </a:ext>
            </a:extLst>
          </p:cNvPr>
          <p:cNvSpPr/>
          <p:nvPr/>
        </p:nvSpPr>
        <p:spPr>
          <a:xfrm>
            <a:off x="3283807" y="5160488"/>
            <a:ext cx="297711" cy="2232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0C0F25B8-22EF-471D-B7C1-B68348B9E7E9}"/>
              </a:ext>
            </a:extLst>
          </p:cNvPr>
          <p:cNvCxnSpPr>
            <a:cxnSpLocks/>
            <a:stCxn id="4" idx="4"/>
            <a:endCxn id="7" idx="0"/>
          </p:cNvCxnSpPr>
          <p:nvPr/>
        </p:nvCxnSpPr>
        <p:spPr>
          <a:xfrm flipH="1">
            <a:off x="2998996" y="5383772"/>
            <a:ext cx="433667" cy="362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35529D7-6001-4898-A2CE-F21F7033AABB}"/>
              </a:ext>
            </a:extLst>
          </p:cNvPr>
          <p:cNvSpPr txBox="1"/>
          <p:nvPr/>
        </p:nvSpPr>
        <p:spPr>
          <a:xfrm>
            <a:off x="2175661" y="5745997"/>
            <a:ext cx="164666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 failure event</a:t>
            </a:r>
          </a:p>
        </p:txBody>
      </p:sp>
      <p:sp>
        <p:nvSpPr>
          <p:cNvPr id="8" name="TextBox 7">
            <a:extLst>
              <a:ext uri="{FF2B5EF4-FFF2-40B4-BE49-F238E27FC236}">
                <a16:creationId xmlns:a16="http://schemas.microsoft.com/office/drawing/2014/main" id="{653993F4-F13E-45F0-98FC-555E94690B2D}"/>
              </a:ext>
            </a:extLst>
          </p:cNvPr>
          <p:cNvSpPr txBox="1"/>
          <p:nvPr/>
        </p:nvSpPr>
        <p:spPr>
          <a:xfrm>
            <a:off x="3581401" y="6115329"/>
            <a:ext cx="5211683"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Sixteen failure events in total;</a:t>
            </a:r>
          </a:p>
          <a:p>
            <a:r>
              <a:rPr lang="en-US" altLang="zh-CN" b="0" i="0" dirty="0">
                <a:effectLst/>
                <a:latin typeface="Arial" panose="020B0604020202020204" pitchFamily="34" charset="0"/>
                <a:cs typeface="Arial" panose="020B0604020202020204" pitchFamily="34" charset="0"/>
              </a:rPr>
              <a:t>C</a:t>
            </a:r>
            <a:r>
              <a:rPr lang="en-US" b="0" i="0" dirty="0">
                <a:effectLst/>
                <a:latin typeface="Arial" panose="020B0604020202020204" pitchFamily="34" charset="0"/>
                <a:cs typeface="Arial" panose="020B0604020202020204" pitchFamily="34" charset="0"/>
              </a:rPr>
              <a:t>onsiderably more aperiodic earthquake failures.</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A904906-A60C-4E08-8216-2877008FDCA2}"/>
              </a:ext>
            </a:extLst>
          </p:cNvPr>
          <p:cNvSpPr txBox="1"/>
          <p:nvPr/>
        </p:nvSpPr>
        <p:spPr>
          <a:xfrm>
            <a:off x="34466" y="2355503"/>
            <a:ext cx="2698175"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Acoustic emission signal</a:t>
            </a:r>
          </a:p>
        </p:txBody>
      </p:sp>
      <p:sp>
        <p:nvSpPr>
          <p:cNvPr id="11" name="TextBox 10">
            <a:extLst>
              <a:ext uri="{FF2B5EF4-FFF2-40B4-BE49-F238E27FC236}">
                <a16:creationId xmlns:a16="http://schemas.microsoft.com/office/drawing/2014/main" id="{DED5A7AF-661C-4492-8510-87BC71A06891}"/>
              </a:ext>
            </a:extLst>
          </p:cNvPr>
          <p:cNvSpPr txBox="1"/>
          <p:nvPr/>
        </p:nvSpPr>
        <p:spPr>
          <a:xfrm>
            <a:off x="5496348" y="5598592"/>
            <a:ext cx="2326342" cy="369332"/>
          </a:xfrm>
          <a:prstGeom prst="rect">
            <a:avLst/>
          </a:prstGeom>
          <a:noFill/>
        </p:spPr>
        <p:txBody>
          <a:bodyPr wrap="none" rtlCol="0">
            <a:spAutoFit/>
          </a:bodyPr>
          <a:lstStyle/>
          <a:p>
            <a:r>
              <a:rPr lang="en-US" dirty="0">
                <a:solidFill>
                  <a:srgbClr val="0070C0"/>
                </a:solidFill>
                <a:latin typeface="Arial" panose="020B0604020202020204" pitchFamily="34" charset="0"/>
                <a:cs typeface="Arial" panose="020B0604020202020204" pitchFamily="34" charset="0"/>
              </a:rPr>
              <a:t>Label: Time to failure</a:t>
            </a:r>
          </a:p>
        </p:txBody>
      </p:sp>
      <p:sp>
        <p:nvSpPr>
          <p:cNvPr id="3" name="Slide Number Placeholder 2">
            <a:extLst>
              <a:ext uri="{FF2B5EF4-FFF2-40B4-BE49-F238E27FC236}">
                <a16:creationId xmlns:a16="http://schemas.microsoft.com/office/drawing/2014/main" id="{FF581664-4455-48E3-808E-8D55A9AC05D7}"/>
              </a:ext>
            </a:extLst>
          </p:cNvPr>
          <p:cNvSpPr>
            <a:spLocks noGrp="1"/>
          </p:cNvSpPr>
          <p:nvPr>
            <p:ph type="sldNum" sz="quarter" idx="12"/>
          </p:nvPr>
        </p:nvSpPr>
        <p:spPr/>
        <p:txBody>
          <a:bodyPr/>
          <a:lstStyle/>
          <a:p>
            <a:fld id="{49F5416C-8930-4BBD-885C-EB544461BEF4}" type="slidenum">
              <a:rPr lang="en-US" smtClean="0"/>
              <a:pPr/>
              <a:t>7</a:t>
            </a:fld>
            <a:endParaRPr lang="en-US"/>
          </a:p>
        </p:txBody>
      </p:sp>
      <p:pic>
        <p:nvPicPr>
          <p:cNvPr id="4098" name="Picture 2">
            <a:extLst>
              <a:ext uri="{FF2B5EF4-FFF2-40B4-BE49-F238E27FC236}">
                <a16:creationId xmlns:a16="http://schemas.microsoft.com/office/drawing/2014/main" id="{D839CF7A-1412-4924-BF72-0EE498F84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7866" y="2068125"/>
            <a:ext cx="3663052" cy="28667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957514-C28D-4407-BD98-7351A4468173}"/>
              </a:ext>
            </a:extLst>
          </p:cNvPr>
          <p:cNvSpPr txBox="1"/>
          <p:nvPr/>
        </p:nvSpPr>
        <p:spPr>
          <a:xfrm>
            <a:off x="9419593" y="5014440"/>
            <a:ext cx="219803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(Imbalanced labels)</a:t>
            </a:r>
          </a:p>
        </p:txBody>
      </p:sp>
    </p:spTree>
    <p:extLst>
      <p:ext uri="{BB962C8B-B14F-4D97-AF65-F5344CB8AC3E}">
        <p14:creationId xmlns:p14="http://schemas.microsoft.com/office/powerpoint/2010/main" val="199543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3029-57B7-4F54-8D82-D754DA00083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2CCE4710-D3D4-4771-8DC8-510E9FF285F4}"/>
              </a:ext>
            </a:extLst>
          </p:cNvPr>
          <p:cNvSpPr>
            <a:spLocks noGrp="1"/>
          </p:cNvSpPr>
          <p:nvPr>
            <p:ph idx="1"/>
          </p:nvPr>
        </p:nvSpPr>
        <p:spPr>
          <a:xfrm>
            <a:off x="838200" y="1825625"/>
            <a:ext cx="5763601" cy="4351338"/>
          </a:xfrm>
        </p:spPr>
        <p:txBody>
          <a:bodyPr/>
          <a:lstStyle/>
          <a:p>
            <a:r>
              <a:rPr lang="en-US" dirty="0"/>
              <a:t>Time &amp; frequency domain features</a:t>
            </a:r>
          </a:p>
          <a:p>
            <a:pPr lvl="1"/>
            <a:r>
              <a:rPr lang="en-US" dirty="0"/>
              <a:t>Chunk statistics</a:t>
            </a:r>
          </a:p>
          <a:p>
            <a:pPr lvl="2"/>
            <a:r>
              <a:rPr lang="en-US" dirty="0"/>
              <a:t>Min, max, mean, </a:t>
            </a:r>
            <a:r>
              <a:rPr lang="en-US" dirty="0" err="1"/>
              <a:t>kurt</a:t>
            </a:r>
            <a:r>
              <a:rPr lang="en-US" dirty="0"/>
              <a:t>, skew, percentile</a:t>
            </a:r>
          </a:p>
          <a:p>
            <a:pPr lvl="2"/>
            <a:r>
              <a:rPr lang="en-US" dirty="0"/>
              <a:t>Rolling statistics (rolling functions + statistics)</a:t>
            </a:r>
          </a:p>
          <a:p>
            <a:pPr lvl="1"/>
            <a:r>
              <a:rPr lang="en-US" dirty="0"/>
              <a:t>Autocorrelation</a:t>
            </a:r>
          </a:p>
          <a:p>
            <a:pPr lvl="1"/>
            <a:r>
              <a:rPr lang="en-US" dirty="0"/>
              <a:t>Rectified energy</a:t>
            </a:r>
          </a:p>
          <a:p>
            <a:pPr lvl="1"/>
            <a:r>
              <a:rPr lang="en-US" altLang="zh-CN" dirty="0"/>
              <a:t>Spectrogram (windowed </a:t>
            </a:r>
            <a:r>
              <a:rPr lang="en-US" altLang="zh-CN" dirty="0" err="1"/>
              <a:t>fft</a:t>
            </a:r>
            <a:r>
              <a:rPr lang="en-US" altLang="zh-CN" dirty="0"/>
              <a:t>)</a:t>
            </a:r>
          </a:p>
          <a:p>
            <a:pPr lvl="2"/>
            <a:r>
              <a:rPr lang="en-US" dirty="0"/>
              <a:t>Centroids &amp; bandwidth</a:t>
            </a:r>
          </a:p>
        </p:txBody>
      </p:sp>
      <p:sp>
        <p:nvSpPr>
          <p:cNvPr id="4" name="Slide Number Placeholder 3">
            <a:extLst>
              <a:ext uri="{FF2B5EF4-FFF2-40B4-BE49-F238E27FC236}">
                <a16:creationId xmlns:a16="http://schemas.microsoft.com/office/drawing/2014/main" id="{38D605DB-D7E3-4969-840C-367493B2C1F4}"/>
              </a:ext>
            </a:extLst>
          </p:cNvPr>
          <p:cNvSpPr>
            <a:spLocks noGrp="1"/>
          </p:cNvSpPr>
          <p:nvPr>
            <p:ph type="sldNum" sz="quarter" idx="12"/>
          </p:nvPr>
        </p:nvSpPr>
        <p:spPr/>
        <p:txBody>
          <a:bodyPr/>
          <a:lstStyle/>
          <a:p>
            <a:fld id="{49F5416C-8930-4BBD-885C-EB544461BEF4}" type="slidenum">
              <a:rPr lang="en-US" smtClean="0"/>
              <a:pPr/>
              <a:t>8</a:t>
            </a:fld>
            <a:endParaRPr lang="en-US"/>
          </a:p>
        </p:txBody>
      </p:sp>
      <p:pic>
        <p:nvPicPr>
          <p:cNvPr id="9" name="Picture 8">
            <a:extLst>
              <a:ext uri="{FF2B5EF4-FFF2-40B4-BE49-F238E27FC236}">
                <a16:creationId xmlns:a16="http://schemas.microsoft.com/office/drawing/2014/main" id="{083519CD-FC74-4949-AEF3-B01678101E52}"/>
              </a:ext>
            </a:extLst>
          </p:cNvPr>
          <p:cNvPicPr>
            <a:picLocks noChangeAspect="1"/>
          </p:cNvPicPr>
          <p:nvPr/>
        </p:nvPicPr>
        <p:blipFill>
          <a:blip r:embed="rId3"/>
          <a:stretch>
            <a:fillRect/>
          </a:stretch>
        </p:blipFill>
        <p:spPr>
          <a:xfrm>
            <a:off x="6893956" y="602052"/>
            <a:ext cx="4026181" cy="1648050"/>
          </a:xfrm>
          <a:prstGeom prst="rect">
            <a:avLst/>
          </a:prstGeom>
        </p:spPr>
      </p:pic>
      <p:grpSp>
        <p:nvGrpSpPr>
          <p:cNvPr id="13" name="Group 12">
            <a:extLst>
              <a:ext uri="{FF2B5EF4-FFF2-40B4-BE49-F238E27FC236}">
                <a16:creationId xmlns:a16="http://schemas.microsoft.com/office/drawing/2014/main" id="{50EEA1F8-5F85-4867-8C24-FDD1892FC040}"/>
              </a:ext>
            </a:extLst>
          </p:cNvPr>
          <p:cNvGrpSpPr/>
          <p:nvPr/>
        </p:nvGrpSpPr>
        <p:grpSpPr>
          <a:xfrm>
            <a:off x="6804194" y="4774841"/>
            <a:ext cx="3577020" cy="1764071"/>
            <a:chOff x="6168422" y="3609664"/>
            <a:chExt cx="3577020" cy="1764071"/>
          </a:xfrm>
        </p:grpSpPr>
        <p:pic>
          <p:nvPicPr>
            <p:cNvPr id="7" name="Picture 6">
              <a:extLst>
                <a:ext uri="{FF2B5EF4-FFF2-40B4-BE49-F238E27FC236}">
                  <a16:creationId xmlns:a16="http://schemas.microsoft.com/office/drawing/2014/main" id="{56DCDE13-1641-4A4B-A475-335FBE01BA25}"/>
                </a:ext>
              </a:extLst>
            </p:cNvPr>
            <p:cNvPicPr>
              <a:picLocks noChangeAspect="1"/>
            </p:cNvPicPr>
            <p:nvPr/>
          </p:nvPicPr>
          <p:blipFill rotWithShape="1">
            <a:blip r:embed="rId4"/>
            <a:srcRect t="16943" b="46947"/>
            <a:stretch/>
          </p:blipFill>
          <p:spPr>
            <a:xfrm>
              <a:off x="6168422" y="3714989"/>
              <a:ext cx="3487258" cy="836691"/>
            </a:xfrm>
            <a:prstGeom prst="rect">
              <a:avLst/>
            </a:prstGeom>
          </p:spPr>
        </p:pic>
        <p:sp>
          <p:nvSpPr>
            <p:cNvPr id="10" name="TextBox 9">
              <a:extLst>
                <a:ext uri="{FF2B5EF4-FFF2-40B4-BE49-F238E27FC236}">
                  <a16:creationId xmlns:a16="http://schemas.microsoft.com/office/drawing/2014/main" id="{458463B2-44F9-4BA7-BEAC-ADD82825A060}"/>
                </a:ext>
              </a:extLst>
            </p:cNvPr>
            <p:cNvSpPr txBox="1"/>
            <p:nvPr/>
          </p:nvSpPr>
          <p:spPr>
            <a:xfrm>
              <a:off x="7642853" y="3609664"/>
              <a:ext cx="1573316" cy="369332"/>
            </a:xfrm>
            <a:prstGeom prst="rect">
              <a:avLst/>
            </a:prstGeom>
            <a:noFill/>
          </p:spPr>
          <p:txBody>
            <a:bodyPr wrap="none" rtlCol="0">
              <a:spAutoFit/>
            </a:bodyPr>
            <a:lstStyle/>
            <a:p>
              <a:r>
                <a:rPr lang="en-US" dirty="0"/>
                <a:t>Raw waveform</a:t>
              </a:r>
            </a:p>
          </p:txBody>
        </p:sp>
        <p:pic>
          <p:nvPicPr>
            <p:cNvPr id="11" name="Picture 10">
              <a:extLst>
                <a:ext uri="{FF2B5EF4-FFF2-40B4-BE49-F238E27FC236}">
                  <a16:creationId xmlns:a16="http://schemas.microsoft.com/office/drawing/2014/main" id="{85698CBC-F940-4F1D-8BDA-096FF20DD903}"/>
                </a:ext>
              </a:extLst>
            </p:cNvPr>
            <p:cNvPicPr>
              <a:picLocks noChangeAspect="1"/>
            </p:cNvPicPr>
            <p:nvPr/>
          </p:nvPicPr>
          <p:blipFill rotWithShape="1">
            <a:blip r:embed="rId4"/>
            <a:srcRect t="68430" b="-1"/>
            <a:stretch/>
          </p:blipFill>
          <p:spPr>
            <a:xfrm>
              <a:off x="6258184" y="4642202"/>
              <a:ext cx="3487258" cy="731533"/>
            </a:xfrm>
            <a:prstGeom prst="rect">
              <a:avLst/>
            </a:prstGeom>
          </p:spPr>
        </p:pic>
        <p:sp>
          <p:nvSpPr>
            <p:cNvPr id="12" name="TextBox 11">
              <a:extLst>
                <a:ext uri="{FF2B5EF4-FFF2-40B4-BE49-F238E27FC236}">
                  <a16:creationId xmlns:a16="http://schemas.microsoft.com/office/drawing/2014/main" id="{1E063C7C-5C54-412D-8243-CF5AE419889F}"/>
                </a:ext>
              </a:extLst>
            </p:cNvPr>
            <p:cNvSpPr txBox="1"/>
            <p:nvPr/>
          </p:nvSpPr>
          <p:spPr>
            <a:xfrm>
              <a:off x="7642853" y="4472339"/>
              <a:ext cx="1044197" cy="369332"/>
            </a:xfrm>
            <a:prstGeom prst="rect">
              <a:avLst/>
            </a:prstGeom>
            <a:noFill/>
          </p:spPr>
          <p:txBody>
            <a:bodyPr wrap="none" rtlCol="0">
              <a:spAutoFit/>
            </a:bodyPr>
            <a:lstStyle/>
            <a:p>
              <a:r>
                <a:rPr lang="en-US" dirty="0"/>
                <a:t>Envelope</a:t>
              </a:r>
            </a:p>
          </p:txBody>
        </p:sp>
      </p:grpSp>
      <p:pic>
        <p:nvPicPr>
          <p:cNvPr id="14" name="Picture 13">
            <a:extLst>
              <a:ext uri="{FF2B5EF4-FFF2-40B4-BE49-F238E27FC236}">
                <a16:creationId xmlns:a16="http://schemas.microsoft.com/office/drawing/2014/main" id="{E3B00663-7541-4288-B3C7-FC284DD738CB}"/>
              </a:ext>
            </a:extLst>
          </p:cNvPr>
          <p:cNvPicPr>
            <a:picLocks noChangeAspect="1"/>
          </p:cNvPicPr>
          <p:nvPr/>
        </p:nvPicPr>
        <p:blipFill>
          <a:blip r:embed="rId5"/>
          <a:stretch>
            <a:fillRect/>
          </a:stretch>
        </p:blipFill>
        <p:spPr>
          <a:xfrm>
            <a:off x="6804194" y="2713186"/>
            <a:ext cx="2570449" cy="1948085"/>
          </a:xfrm>
          <a:prstGeom prst="rect">
            <a:avLst/>
          </a:prstGeom>
        </p:spPr>
      </p:pic>
      <p:sp>
        <p:nvSpPr>
          <p:cNvPr id="15" name="TextBox 14">
            <a:extLst>
              <a:ext uri="{FF2B5EF4-FFF2-40B4-BE49-F238E27FC236}">
                <a16:creationId xmlns:a16="http://schemas.microsoft.com/office/drawing/2014/main" id="{DD4303C3-7819-47F4-8552-393C7F441CFB}"/>
              </a:ext>
            </a:extLst>
          </p:cNvPr>
          <p:cNvSpPr txBox="1"/>
          <p:nvPr/>
        </p:nvSpPr>
        <p:spPr>
          <a:xfrm>
            <a:off x="9705887" y="3183574"/>
            <a:ext cx="196795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Trend following / Mean reversion</a:t>
            </a:r>
          </a:p>
        </p:txBody>
      </p:sp>
      <p:sp>
        <p:nvSpPr>
          <p:cNvPr id="16" name="TextBox 15">
            <a:extLst>
              <a:ext uri="{FF2B5EF4-FFF2-40B4-BE49-F238E27FC236}">
                <a16:creationId xmlns:a16="http://schemas.microsoft.com/office/drawing/2014/main" id="{A96F8ACF-4C73-4DFB-A884-34361F8F6C47}"/>
              </a:ext>
            </a:extLst>
          </p:cNvPr>
          <p:cNvSpPr txBox="1"/>
          <p:nvPr/>
        </p:nvSpPr>
        <p:spPr>
          <a:xfrm>
            <a:off x="6618674" y="2189393"/>
            <a:ext cx="54938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Rolling statistics capture trend by suppressing noise</a:t>
            </a:r>
          </a:p>
        </p:txBody>
      </p:sp>
    </p:spTree>
    <p:extLst>
      <p:ext uri="{BB962C8B-B14F-4D97-AF65-F5344CB8AC3E}">
        <p14:creationId xmlns:p14="http://schemas.microsoft.com/office/powerpoint/2010/main" val="197958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420B-D44F-48EF-98D7-BD21976A9B11}"/>
              </a:ext>
            </a:extLst>
          </p:cNvPr>
          <p:cNvSpPr>
            <a:spLocks noGrp="1"/>
          </p:cNvSpPr>
          <p:nvPr>
            <p:ph type="title"/>
          </p:nvPr>
        </p:nvSpPr>
        <p:spPr/>
        <p:txBody>
          <a:bodyPr/>
          <a:lstStyle/>
          <a:p>
            <a:r>
              <a:rPr lang="en-US" dirty="0"/>
              <a:t>Training Data</a:t>
            </a:r>
          </a:p>
        </p:txBody>
      </p:sp>
      <p:sp>
        <p:nvSpPr>
          <p:cNvPr id="3" name="Content Placeholder 2">
            <a:extLst>
              <a:ext uri="{FF2B5EF4-FFF2-40B4-BE49-F238E27FC236}">
                <a16:creationId xmlns:a16="http://schemas.microsoft.com/office/drawing/2014/main" id="{CC6F52FD-49F1-4421-836A-F6D2FE65C2F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5DCA2A0-EAE7-40CA-B30E-08EC4498DD23}"/>
              </a:ext>
            </a:extLst>
          </p:cNvPr>
          <p:cNvSpPr>
            <a:spLocks noGrp="1"/>
          </p:cNvSpPr>
          <p:nvPr>
            <p:ph type="sldNum" sz="quarter" idx="12"/>
          </p:nvPr>
        </p:nvSpPr>
        <p:spPr/>
        <p:txBody>
          <a:bodyPr/>
          <a:lstStyle/>
          <a:p>
            <a:fld id="{49F5416C-8930-4BBD-885C-EB544461BEF4}" type="slidenum">
              <a:rPr lang="en-US" smtClean="0"/>
              <a:pPr/>
              <a:t>9</a:t>
            </a:fld>
            <a:endParaRPr lang="en-US"/>
          </a:p>
        </p:txBody>
      </p:sp>
      <p:pic>
        <p:nvPicPr>
          <p:cNvPr id="6146" name="Picture 2">
            <a:extLst>
              <a:ext uri="{FF2B5EF4-FFF2-40B4-BE49-F238E27FC236}">
                <a16:creationId xmlns:a16="http://schemas.microsoft.com/office/drawing/2014/main" id="{57F69AB4-7E04-43CD-81A1-621F47F74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5300107" cy="39372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2FB3FA-3D8B-409C-84A5-09E28AF8D483}"/>
              </a:ext>
            </a:extLst>
          </p:cNvPr>
          <p:cNvSpPr txBox="1"/>
          <p:nvPr/>
        </p:nvSpPr>
        <p:spPr>
          <a:xfrm>
            <a:off x="2349795" y="5785239"/>
            <a:ext cx="169790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t-SNE analysis</a:t>
            </a:r>
          </a:p>
        </p:txBody>
      </p:sp>
      <p:sp>
        <p:nvSpPr>
          <p:cNvPr id="8" name="TextBox 7">
            <a:extLst>
              <a:ext uri="{FF2B5EF4-FFF2-40B4-BE49-F238E27FC236}">
                <a16:creationId xmlns:a16="http://schemas.microsoft.com/office/drawing/2014/main" id="{B6BD7D01-616F-420D-9704-7BF67AB87334}"/>
              </a:ext>
            </a:extLst>
          </p:cNvPr>
          <p:cNvSpPr txBox="1"/>
          <p:nvPr/>
        </p:nvSpPr>
        <p:spPr>
          <a:xfrm>
            <a:off x="9116528" y="5415907"/>
            <a:ext cx="65915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PCA</a:t>
            </a:r>
          </a:p>
        </p:txBody>
      </p:sp>
      <p:sp>
        <p:nvSpPr>
          <p:cNvPr id="7" name="TextBox 6">
            <a:extLst>
              <a:ext uri="{FF2B5EF4-FFF2-40B4-BE49-F238E27FC236}">
                <a16:creationId xmlns:a16="http://schemas.microsoft.com/office/drawing/2014/main" id="{6394698F-6983-4620-9E54-3D068CFD7D07}"/>
              </a:ext>
            </a:extLst>
          </p:cNvPr>
          <p:cNvSpPr txBox="1"/>
          <p:nvPr/>
        </p:nvSpPr>
        <p:spPr>
          <a:xfrm>
            <a:off x="5454502" y="1646238"/>
            <a:ext cx="377026"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ttf</a:t>
            </a: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7F6A6E0-6AD2-97FA-61A7-62DE9A2BDEAF}"/>
              </a:ext>
            </a:extLst>
          </p:cNvPr>
          <p:cNvPicPr>
            <a:picLocks noChangeAspect="1"/>
          </p:cNvPicPr>
          <p:nvPr/>
        </p:nvPicPr>
        <p:blipFill>
          <a:blip r:embed="rId4"/>
          <a:stretch>
            <a:fillRect/>
          </a:stretch>
        </p:blipFill>
        <p:spPr>
          <a:xfrm>
            <a:off x="6458356" y="2111903"/>
            <a:ext cx="5486400" cy="3169067"/>
          </a:xfrm>
          <a:prstGeom prst="rect">
            <a:avLst/>
          </a:prstGeom>
        </p:spPr>
      </p:pic>
    </p:spTree>
    <p:extLst>
      <p:ext uri="{BB962C8B-B14F-4D97-AF65-F5344CB8AC3E}">
        <p14:creationId xmlns:p14="http://schemas.microsoft.com/office/powerpoint/2010/main" val="328535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1439</Words>
  <Application>Microsoft Office PowerPoint</Application>
  <PresentationFormat>Widescreen</PresentationFormat>
  <Paragraphs>188</Paragraphs>
  <Slides>20</Slides>
  <Notes>14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source-serif-pro</vt:lpstr>
      <vt:lpstr>Arial</vt:lpstr>
      <vt:lpstr>Calibri</vt:lpstr>
      <vt:lpstr>Calibri Light</vt:lpstr>
      <vt:lpstr>open sans</vt:lpstr>
      <vt:lpstr>PT Serif</vt:lpstr>
      <vt:lpstr>Roboto</vt:lpstr>
      <vt:lpstr>Office Theme</vt:lpstr>
      <vt:lpstr>Predicting Time Remaining of Laboratory Earthquake using Machine Learning</vt:lpstr>
      <vt:lpstr>Background</vt:lpstr>
      <vt:lpstr>A precursor?</vt:lpstr>
      <vt:lpstr>Who should concern?</vt:lpstr>
      <vt:lpstr>Objective</vt:lpstr>
      <vt:lpstr>Experimental setting</vt:lpstr>
      <vt:lpstr>Raw data</vt:lpstr>
      <vt:lpstr>Feature engineering</vt:lpstr>
      <vt:lpstr>Training Data</vt:lpstr>
      <vt:lpstr>Selected feature’s correlation with labels</vt:lpstr>
      <vt:lpstr>Ensemble methods</vt:lpstr>
      <vt:lpstr>Feature importance</vt:lpstr>
      <vt:lpstr>Voting regressor </vt:lpstr>
      <vt:lpstr>Predicted training</vt:lpstr>
      <vt:lpstr>Errors on testing set</vt:lpstr>
      <vt:lpstr>Kaggle ranking</vt:lpstr>
      <vt:lpstr>Future work</vt:lpstr>
      <vt:lpstr>Conclusions</vt:lpstr>
      <vt:lpstr>Acknowledgements</vt:lpstr>
      <vt:lpstr>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Earthquake Prediction</dc:title>
  <dc:creator>XQin</dc:creator>
  <cp:lastModifiedBy>XQin</cp:lastModifiedBy>
  <cp:revision>16</cp:revision>
  <dcterms:created xsi:type="dcterms:W3CDTF">2022-09-26T03:38:17Z</dcterms:created>
  <dcterms:modified xsi:type="dcterms:W3CDTF">2023-03-06T22:13:44Z</dcterms:modified>
</cp:coreProperties>
</file>