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61" r:id="rId3"/>
    <p:sldId id="269" r:id="rId4"/>
    <p:sldId id="267" r:id="rId5"/>
    <p:sldId id="265" r:id="rId6"/>
    <p:sldId id="270" r:id="rId7"/>
    <p:sldId id="271" r:id="rId8"/>
    <p:sldId id="257" r:id="rId9"/>
    <p:sldId id="263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91B4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24" autoAdjust="0"/>
  </p:normalViewPr>
  <p:slideViewPr>
    <p:cSldViewPr>
      <p:cViewPr varScale="1">
        <p:scale>
          <a:sx n="97" d="100"/>
          <a:sy n="97" d="100"/>
        </p:scale>
        <p:origin x="96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80106-1AF3-404A-86D1-C34F8FD1850C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2AE49-38FE-4473-8DED-8469E343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08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2AE49-38FE-4473-8DED-8469E34313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88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4C5D4-C67F-4BA9-9B9F-47BB1F33B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原创设计师QQ598969553        _1"/>
          <p:cNvSpPr/>
          <p:nvPr/>
        </p:nvSpPr>
        <p:spPr>
          <a:xfrm>
            <a:off x="0" y="2389090"/>
            <a:ext cx="9144000" cy="16010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2" name="原创设计师QQ598969553        _4"/>
          <p:cNvGrpSpPr/>
          <p:nvPr/>
        </p:nvGrpSpPr>
        <p:grpSpPr>
          <a:xfrm>
            <a:off x="3491880" y="1532163"/>
            <a:ext cx="414516" cy="552688"/>
            <a:chOff x="3543574" y="4265651"/>
            <a:chExt cx="414516" cy="414516"/>
          </a:xfrm>
        </p:grpSpPr>
        <p:sp>
          <p:nvSpPr>
            <p:cNvPr id="14" name="椭圆 1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16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" name="原创设计师QQ598969553        _5"/>
          <p:cNvGrpSpPr/>
          <p:nvPr/>
        </p:nvGrpSpPr>
        <p:grpSpPr>
          <a:xfrm>
            <a:off x="4050431" y="1532163"/>
            <a:ext cx="414516" cy="552688"/>
            <a:chOff x="4102125" y="4265651"/>
            <a:chExt cx="414516" cy="414516"/>
          </a:xfrm>
        </p:grpSpPr>
        <p:sp>
          <p:nvSpPr>
            <p:cNvPr id="19" name="椭圆 18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21" name="Freeform 226"/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Freeform 227"/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Freeform 228"/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 229"/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Freeform 230"/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7" name="原创设计师QQ598969553        _6"/>
          <p:cNvGrpSpPr/>
          <p:nvPr/>
        </p:nvGrpSpPr>
        <p:grpSpPr>
          <a:xfrm>
            <a:off x="5129792" y="1532163"/>
            <a:ext cx="414516" cy="552688"/>
            <a:chOff x="5181486" y="4265651"/>
            <a:chExt cx="414516" cy="414516"/>
          </a:xfrm>
        </p:grpSpPr>
        <p:sp>
          <p:nvSpPr>
            <p:cNvPr id="28" name="椭圆 27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30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9" name="原创设计师QQ598969553        _7"/>
          <p:cNvGrpSpPr/>
          <p:nvPr/>
        </p:nvGrpSpPr>
        <p:grpSpPr>
          <a:xfrm>
            <a:off x="4574743" y="1532163"/>
            <a:ext cx="414516" cy="552688"/>
            <a:chOff x="4626437" y="4265651"/>
            <a:chExt cx="414516" cy="414516"/>
          </a:xfrm>
        </p:grpSpPr>
        <p:sp>
          <p:nvSpPr>
            <p:cNvPr id="40" name="椭圆 39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4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9" y="188640"/>
            <a:ext cx="725805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直接连接符 50"/>
          <p:cNvCxnSpPr/>
          <p:nvPr/>
        </p:nvCxnSpPr>
        <p:spPr>
          <a:xfrm>
            <a:off x="984262" y="6093296"/>
            <a:ext cx="715220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原创设计师QQ598969553        _2"/>
          <p:cNvSpPr txBox="1"/>
          <p:nvPr/>
        </p:nvSpPr>
        <p:spPr>
          <a:xfrm>
            <a:off x="2627784" y="2636912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信息自动化解决方案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3276273"/>
            <a:ext cx="1800200" cy="584775"/>
          </a:xfrm>
          <a:prstGeom prst="rect">
            <a:avLst/>
          </a:prstGeom>
          <a:solidFill>
            <a:srgbClr val="5891B4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--</a:t>
            </a:r>
            <a:r>
              <a:rPr lang="zh-CN" altLang="en-US" sz="1600" dirty="0"/>
              <a:t>财务信息自动化</a:t>
            </a:r>
            <a:endParaRPr lang="en-US" altLang="zh-CN" sz="1600" dirty="0"/>
          </a:p>
          <a:p>
            <a:r>
              <a:rPr lang="en-US" altLang="zh-CN" sz="1600" dirty="0"/>
              <a:t>--</a:t>
            </a:r>
            <a:r>
              <a:rPr lang="zh-CN" altLang="en-US" sz="1600" dirty="0"/>
              <a:t>出库信息自动化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66159" y="3990186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--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山东华时数字技术有限公司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--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2" name="TextBox 53"/>
          <p:cNvSpPr txBox="1"/>
          <p:nvPr/>
        </p:nvSpPr>
        <p:spPr>
          <a:xfrm>
            <a:off x="3577442" y="470598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2020.06.01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55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9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9" y="188640"/>
            <a:ext cx="725805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755576" y="6218248"/>
            <a:ext cx="715220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51720" y="2636912"/>
            <a:ext cx="5065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/>
              <a:t>Thanks for your attention!</a:t>
            </a:r>
            <a:endParaRPr lang="zh-CN" alt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50572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787" y="2060080"/>
            <a:ext cx="4501783" cy="2655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50ACE3-EF0F-49ED-9B3E-2F62B4BA1B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6"/>
          <a:stretch/>
        </p:blipFill>
        <p:spPr>
          <a:xfrm rot="-5400000">
            <a:off x="2901428" y="1029386"/>
            <a:ext cx="2996539" cy="47168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7584" y="793055"/>
            <a:ext cx="195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、仓库配送出库单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9" y="188640"/>
            <a:ext cx="725805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直接连接符 24"/>
          <p:cNvCxnSpPr/>
          <p:nvPr/>
        </p:nvCxnSpPr>
        <p:spPr>
          <a:xfrm>
            <a:off x="755576" y="6218248"/>
            <a:ext cx="715220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633623" y="240172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条码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86400" y="565754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复核人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19998" y="565754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配送人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01787" y="5657543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科室收货人</a:t>
            </a:r>
          </a:p>
        </p:txBody>
      </p:sp>
      <p:cxnSp>
        <p:nvCxnSpPr>
          <p:cNvPr id="5" name="直接箭头连接符 4"/>
          <p:cNvCxnSpPr>
            <a:cxnSpLocks/>
          </p:cNvCxnSpPr>
          <p:nvPr/>
        </p:nvCxnSpPr>
        <p:spPr>
          <a:xfrm>
            <a:off x="5436096" y="2532529"/>
            <a:ext cx="217582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990330" y="4234299"/>
            <a:ext cx="0" cy="13681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923928" y="4234299"/>
            <a:ext cx="0" cy="13681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788024" y="4234299"/>
            <a:ext cx="0" cy="13681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90330" y="1272868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--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仓库配送出库单核查项目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--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39208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一、财务信息自动化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D7A91AD-E2DB-42E2-A577-1FCE9002818B}"/>
              </a:ext>
            </a:extLst>
          </p:cNvPr>
          <p:cNvCxnSpPr/>
          <p:nvPr/>
        </p:nvCxnSpPr>
        <p:spPr>
          <a:xfrm>
            <a:off x="5652120" y="4254958"/>
            <a:ext cx="0" cy="13681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6">
            <a:extLst>
              <a:ext uri="{FF2B5EF4-FFF2-40B4-BE49-F238E27FC236}">
                <a16:creationId xmlns:a16="http://schemas.microsoft.com/office/drawing/2014/main" id="{5FAB9439-BDC4-455E-AD93-1B9FD79F4E90}"/>
              </a:ext>
            </a:extLst>
          </p:cNvPr>
          <p:cNvSpPr txBox="1"/>
          <p:nvPr/>
        </p:nvSpPr>
        <p:spPr>
          <a:xfrm>
            <a:off x="5291774" y="565754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运货地址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477C0F-8CDE-422E-A7C4-9F18F47354D2}"/>
              </a:ext>
            </a:extLst>
          </p:cNvPr>
          <p:cNvSpPr/>
          <p:nvPr/>
        </p:nvSpPr>
        <p:spPr>
          <a:xfrm>
            <a:off x="4139952" y="2401724"/>
            <a:ext cx="1296141" cy="26160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F5CBDAA-20AD-46A5-BE80-7F9379CCB957}"/>
              </a:ext>
            </a:extLst>
          </p:cNvPr>
          <p:cNvSpPr/>
          <p:nvPr/>
        </p:nvSpPr>
        <p:spPr>
          <a:xfrm>
            <a:off x="2684738" y="4128901"/>
            <a:ext cx="805481" cy="14087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F4B541C-4597-4FFD-8AC7-1E3B7CE2CC35}"/>
              </a:ext>
            </a:extLst>
          </p:cNvPr>
          <p:cNvSpPr/>
          <p:nvPr/>
        </p:nvSpPr>
        <p:spPr>
          <a:xfrm>
            <a:off x="3548157" y="4124232"/>
            <a:ext cx="805481" cy="14087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AF97D9B-3C0D-4F6F-8221-7AF66C5E745E}"/>
              </a:ext>
            </a:extLst>
          </p:cNvPr>
          <p:cNvSpPr/>
          <p:nvPr/>
        </p:nvSpPr>
        <p:spPr>
          <a:xfrm>
            <a:off x="4385281" y="4124233"/>
            <a:ext cx="805481" cy="14087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A40A19E-91E6-4380-A474-60884E577F4F}"/>
              </a:ext>
            </a:extLst>
          </p:cNvPr>
          <p:cNvSpPr/>
          <p:nvPr/>
        </p:nvSpPr>
        <p:spPr>
          <a:xfrm>
            <a:off x="5222405" y="4128901"/>
            <a:ext cx="805481" cy="14087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13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934939"/>
            <a:ext cx="2071966" cy="2818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55576" y="548680"/>
            <a:ext cx="1747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、耗材使用清单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39952" y="4936278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分条码号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9" y="188640"/>
            <a:ext cx="725805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直接连接符 26"/>
          <p:cNvCxnSpPr/>
          <p:nvPr/>
        </p:nvCxnSpPr>
        <p:spPr>
          <a:xfrm>
            <a:off x="755576" y="6218248"/>
            <a:ext cx="715220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18317" y="549582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分条码号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90330" y="1070055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--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耗材使用清单核查项目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--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68" y="1934939"/>
            <a:ext cx="2082993" cy="280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25993" y="5495822"/>
            <a:ext cx="752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总条码号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934939"/>
            <a:ext cx="1979647" cy="280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99592" y="4902686"/>
            <a:ext cx="1188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手术医生签字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8149" y="4902686"/>
            <a:ext cx="833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护士签字</a:t>
            </a:r>
          </a:p>
        </p:txBody>
      </p:sp>
      <p:cxnSp>
        <p:nvCxnSpPr>
          <p:cNvPr id="2064" name="直接连接符 2063"/>
          <p:cNvCxnSpPr/>
          <p:nvPr/>
        </p:nvCxnSpPr>
        <p:spPr>
          <a:xfrm>
            <a:off x="1705287" y="3428998"/>
            <a:ext cx="0" cy="1440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16076" y="5183614"/>
            <a:ext cx="10992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跟台人员签字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058149" y="5197888"/>
            <a:ext cx="1290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医学工程部签字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392129" y="48691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手术医生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458908" y="489606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手术护士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18317" y="519680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SPD/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交接人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452320" y="518361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供应商</a:t>
            </a:r>
          </a:p>
        </p:txBody>
      </p:sp>
    </p:spTree>
    <p:extLst>
      <p:ext uri="{BB962C8B-B14F-4D97-AF65-F5344CB8AC3E}">
        <p14:creationId xmlns:p14="http://schemas.microsoft.com/office/powerpoint/2010/main" val="229057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9" y="188640"/>
            <a:ext cx="725805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755576" y="6218248"/>
            <a:ext cx="715220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9672" y="568767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流程图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39952" y="1136933"/>
            <a:ext cx="43157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将需要扫描的表单放置到扫描台上，使用相机进行扫描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lt"/>
              <a:buAutoNum type="circleNumDbPlain"/>
            </a:pPr>
            <a:r>
              <a:rPr lang="zh-CN" altLang="en-US" dirty="0"/>
              <a:t>系统能够自动提取“总条码号”，各个“分条码号”。</a:t>
            </a:r>
            <a:endParaRPr lang="en-US" altLang="zh-CN" dirty="0"/>
          </a:p>
          <a:p>
            <a:pPr marL="342900" indent="-342900">
              <a:buFont typeface="+mj-lt"/>
              <a:buAutoNum type="circleNumDbPlain"/>
            </a:pPr>
            <a:endParaRPr lang="en-US" altLang="zh-CN" dirty="0"/>
          </a:p>
          <a:p>
            <a:pPr marL="342900" indent="-342900">
              <a:buFont typeface="+mj-lt"/>
              <a:buAutoNum type="circleNumDbPlain"/>
            </a:pPr>
            <a:r>
              <a:rPr lang="zh-CN" altLang="en-US" dirty="0"/>
              <a:t>比对识别的分条码号，是否与数据库中总条码号包含的分序列号信息一致。</a:t>
            </a:r>
            <a:endParaRPr lang="en-US" altLang="zh-CN" dirty="0"/>
          </a:p>
          <a:p>
            <a:pPr marL="342900" indent="-342900">
              <a:buFont typeface="+mj-lt"/>
              <a:buAutoNum type="circleNumDbPlain"/>
            </a:pPr>
            <a:endParaRPr lang="en-US" altLang="zh-CN" dirty="0"/>
          </a:p>
          <a:p>
            <a:pPr marL="342900" indent="-342900">
              <a:buFont typeface="+mj-lt"/>
              <a:buAutoNum type="circleNumDbPlain"/>
            </a:pPr>
            <a:r>
              <a:rPr lang="zh-CN" altLang="en-US" dirty="0"/>
              <a:t>如果信息一致，则显示并保存扫描信息；如果信息不一致，提示数据异常的相关信息。</a:t>
            </a:r>
            <a:endParaRPr lang="en-US" altLang="zh-CN" dirty="0"/>
          </a:p>
          <a:p>
            <a:pPr marL="342900" indent="-342900">
              <a:buFont typeface="+mj-lt"/>
              <a:buAutoNum type="circleNumDbPlain"/>
            </a:pPr>
            <a:endParaRPr lang="en-US" altLang="zh-CN" dirty="0"/>
          </a:p>
          <a:p>
            <a:pPr marL="342900" indent="-342900">
              <a:buFont typeface="+mj-lt"/>
              <a:buAutoNum type="circleNumDbPlain"/>
            </a:pPr>
            <a:r>
              <a:rPr lang="zh-CN" altLang="en-US" dirty="0"/>
              <a:t>如果签字齐全，则向数据库中的该条码号，对应项输出“签名</a:t>
            </a:r>
            <a:r>
              <a:rPr lang="en-US" altLang="zh-CN" dirty="0"/>
              <a:t>OK</a:t>
            </a:r>
            <a:r>
              <a:rPr lang="zh-CN" altLang="en-US" dirty="0"/>
              <a:t>”；如果签字不齐全，则向数据库中的该条码号对应项，输出“未签字”。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16441" y="5808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--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表单检查流程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--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流程图: 决策 19">
            <a:extLst>
              <a:ext uri="{FF2B5EF4-FFF2-40B4-BE49-F238E27FC236}">
                <a16:creationId xmlns:a16="http://schemas.microsoft.com/office/drawing/2014/main" id="{A9BD7538-6CA2-40F6-9915-C951910538AD}"/>
              </a:ext>
            </a:extLst>
          </p:cNvPr>
          <p:cNvSpPr/>
          <p:nvPr/>
        </p:nvSpPr>
        <p:spPr>
          <a:xfrm>
            <a:off x="848926" y="3356992"/>
            <a:ext cx="2138898" cy="64659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提取到的信息与数据库信息匹配</a:t>
            </a:r>
          </a:p>
        </p:txBody>
      </p:sp>
      <p:cxnSp>
        <p:nvCxnSpPr>
          <p:cNvPr id="21" name="肘形连接符 25">
            <a:extLst>
              <a:ext uri="{FF2B5EF4-FFF2-40B4-BE49-F238E27FC236}">
                <a16:creationId xmlns:a16="http://schemas.microsoft.com/office/drawing/2014/main" id="{F08FBE6C-0FA6-4D0C-A5E9-D94B793C6653}"/>
              </a:ext>
            </a:extLst>
          </p:cNvPr>
          <p:cNvCxnSpPr>
            <a:cxnSpLocks/>
            <a:stCxn id="20" idx="3"/>
            <a:endCxn id="32" idx="0"/>
          </p:cNvCxnSpPr>
          <p:nvPr/>
        </p:nvCxnSpPr>
        <p:spPr>
          <a:xfrm>
            <a:off x="2987824" y="3680287"/>
            <a:ext cx="528549" cy="60683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16">
            <a:extLst>
              <a:ext uri="{FF2B5EF4-FFF2-40B4-BE49-F238E27FC236}">
                <a16:creationId xmlns:a16="http://schemas.microsoft.com/office/drawing/2014/main" id="{2C2B61C0-7739-449C-8B16-C0547A751E47}"/>
              </a:ext>
            </a:extLst>
          </p:cNvPr>
          <p:cNvSpPr/>
          <p:nvPr/>
        </p:nvSpPr>
        <p:spPr>
          <a:xfrm>
            <a:off x="1062242" y="2144082"/>
            <a:ext cx="1728192" cy="3811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提取条码序列号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签字等</a:t>
            </a:r>
          </a:p>
        </p:txBody>
      </p:sp>
      <p:sp>
        <p:nvSpPr>
          <p:cNvPr id="25" name="圆角矩形 6">
            <a:extLst>
              <a:ext uri="{FF2B5EF4-FFF2-40B4-BE49-F238E27FC236}">
                <a16:creationId xmlns:a16="http://schemas.microsoft.com/office/drawing/2014/main" id="{05489149-76E6-41C3-8221-494C48A03C9C}"/>
              </a:ext>
            </a:extLst>
          </p:cNvPr>
          <p:cNvSpPr/>
          <p:nvPr/>
        </p:nvSpPr>
        <p:spPr>
          <a:xfrm>
            <a:off x="1187624" y="1628800"/>
            <a:ext cx="1486954" cy="3024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采集图像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77ADEDB-4493-42BD-828B-83E164E214E8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1926338" y="2525197"/>
            <a:ext cx="0" cy="254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6">
            <a:extLst>
              <a:ext uri="{FF2B5EF4-FFF2-40B4-BE49-F238E27FC236}">
                <a16:creationId xmlns:a16="http://schemas.microsoft.com/office/drawing/2014/main" id="{681AF415-3B05-469F-BADE-7CBA71537E89}"/>
              </a:ext>
            </a:extLst>
          </p:cNvPr>
          <p:cNvSpPr/>
          <p:nvPr/>
        </p:nvSpPr>
        <p:spPr>
          <a:xfrm>
            <a:off x="1062242" y="2779390"/>
            <a:ext cx="1728192" cy="381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>
                <a:solidFill>
                  <a:schemeClr val="tx1"/>
                </a:solidFill>
              </a:rPr>
              <a:t>去数据库查询本条数据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7D146D7-A5E5-4579-97C5-EBB56BF36DFD}"/>
              </a:ext>
            </a:extLst>
          </p:cNvPr>
          <p:cNvCxnSpPr>
            <a:cxnSpLocks/>
            <a:stCxn id="30" idx="2"/>
            <a:endCxn id="20" idx="0"/>
          </p:cNvCxnSpPr>
          <p:nvPr/>
        </p:nvCxnSpPr>
        <p:spPr>
          <a:xfrm flipH="1">
            <a:off x="1918375" y="3160506"/>
            <a:ext cx="7963" cy="1964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终止 31">
            <a:extLst>
              <a:ext uri="{FF2B5EF4-FFF2-40B4-BE49-F238E27FC236}">
                <a16:creationId xmlns:a16="http://schemas.microsoft.com/office/drawing/2014/main" id="{1C5902C8-B561-445F-8DC8-7E55DD11A2F3}"/>
              </a:ext>
            </a:extLst>
          </p:cNvPr>
          <p:cNvSpPr/>
          <p:nvPr/>
        </p:nvSpPr>
        <p:spPr>
          <a:xfrm>
            <a:off x="2892794" y="4287126"/>
            <a:ext cx="1247158" cy="419951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提示数据异常的相关信息</a:t>
            </a:r>
          </a:p>
        </p:txBody>
      </p:sp>
      <p:sp>
        <p:nvSpPr>
          <p:cNvPr id="33" name="文本框 77">
            <a:extLst>
              <a:ext uri="{FF2B5EF4-FFF2-40B4-BE49-F238E27FC236}">
                <a16:creationId xmlns:a16="http://schemas.microsoft.com/office/drawing/2014/main" id="{1DDB46EA-BFD1-4B48-B95C-7965F0C4602C}"/>
              </a:ext>
            </a:extLst>
          </p:cNvPr>
          <p:cNvSpPr txBox="1"/>
          <p:nvPr/>
        </p:nvSpPr>
        <p:spPr>
          <a:xfrm>
            <a:off x="2966482" y="3451761"/>
            <a:ext cx="607859" cy="27571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/>
              <a:t>不一致</a:t>
            </a:r>
          </a:p>
        </p:txBody>
      </p:sp>
      <p:sp>
        <p:nvSpPr>
          <p:cNvPr id="34" name="文本框 78">
            <a:extLst>
              <a:ext uri="{FF2B5EF4-FFF2-40B4-BE49-F238E27FC236}">
                <a16:creationId xmlns:a16="http://schemas.microsoft.com/office/drawing/2014/main" id="{3C5DC2D7-2CEA-4072-985E-FFF0F1401F08}"/>
              </a:ext>
            </a:extLst>
          </p:cNvPr>
          <p:cNvSpPr txBox="1"/>
          <p:nvPr/>
        </p:nvSpPr>
        <p:spPr>
          <a:xfrm>
            <a:off x="1315769" y="3983706"/>
            <a:ext cx="466794" cy="27571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/>
              <a:t>一致</a:t>
            </a:r>
          </a:p>
        </p:txBody>
      </p:sp>
      <p:sp>
        <p:nvSpPr>
          <p:cNvPr id="35" name="流程图: 决策 34">
            <a:extLst>
              <a:ext uri="{FF2B5EF4-FFF2-40B4-BE49-F238E27FC236}">
                <a16:creationId xmlns:a16="http://schemas.microsoft.com/office/drawing/2014/main" id="{AE384809-6CDA-4A92-BE2E-97CA4D62BCA6}"/>
              </a:ext>
            </a:extLst>
          </p:cNvPr>
          <p:cNvSpPr/>
          <p:nvPr/>
        </p:nvSpPr>
        <p:spPr>
          <a:xfrm>
            <a:off x="1164148" y="4293096"/>
            <a:ext cx="1515738" cy="36509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>
                <a:solidFill>
                  <a:schemeClr val="tx1"/>
                </a:solidFill>
              </a:rPr>
              <a:t>签名</a:t>
            </a:r>
          </a:p>
        </p:txBody>
      </p:sp>
      <p:cxnSp>
        <p:nvCxnSpPr>
          <p:cNvPr id="36" name="肘形连接符 25">
            <a:extLst>
              <a:ext uri="{FF2B5EF4-FFF2-40B4-BE49-F238E27FC236}">
                <a16:creationId xmlns:a16="http://schemas.microsoft.com/office/drawing/2014/main" id="{F987A5D0-57CB-47FF-BC93-C1B6F3B82E0C}"/>
              </a:ext>
            </a:extLst>
          </p:cNvPr>
          <p:cNvCxnSpPr>
            <a:cxnSpLocks/>
            <a:stCxn id="35" idx="1"/>
            <a:endCxn id="37" idx="0"/>
          </p:cNvCxnSpPr>
          <p:nvPr/>
        </p:nvCxnSpPr>
        <p:spPr>
          <a:xfrm rot="10800000" flipV="1">
            <a:off x="611560" y="4475643"/>
            <a:ext cx="552588" cy="6578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终止 36">
            <a:extLst>
              <a:ext uri="{FF2B5EF4-FFF2-40B4-BE49-F238E27FC236}">
                <a16:creationId xmlns:a16="http://schemas.microsoft.com/office/drawing/2014/main" id="{5614061D-677A-4591-848D-D97FC3BC7AF0}"/>
              </a:ext>
            </a:extLst>
          </p:cNvPr>
          <p:cNvSpPr/>
          <p:nvPr/>
        </p:nvSpPr>
        <p:spPr>
          <a:xfrm>
            <a:off x="107504" y="5133541"/>
            <a:ext cx="1008112" cy="272494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>
                <a:solidFill>
                  <a:schemeClr val="tx1"/>
                </a:solidFill>
              </a:rPr>
              <a:t>提示未签名</a:t>
            </a:r>
          </a:p>
        </p:txBody>
      </p:sp>
      <p:sp>
        <p:nvSpPr>
          <p:cNvPr id="38" name="TextBox 67">
            <a:extLst>
              <a:ext uri="{FF2B5EF4-FFF2-40B4-BE49-F238E27FC236}">
                <a16:creationId xmlns:a16="http://schemas.microsoft.com/office/drawing/2014/main" id="{48ECD8F0-A54F-40E8-9321-E5D1D6C2ADF2}"/>
              </a:ext>
            </a:extLst>
          </p:cNvPr>
          <p:cNvSpPr txBox="1"/>
          <p:nvPr/>
        </p:nvSpPr>
        <p:spPr>
          <a:xfrm>
            <a:off x="642387" y="4241170"/>
            <a:ext cx="545237" cy="272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/>
              <a:t>否</a:t>
            </a:r>
          </a:p>
        </p:txBody>
      </p:sp>
      <p:sp>
        <p:nvSpPr>
          <p:cNvPr id="39" name="TextBox 67">
            <a:extLst>
              <a:ext uri="{FF2B5EF4-FFF2-40B4-BE49-F238E27FC236}">
                <a16:creationId xmlns:a16="http://schemas.microsoft.com/office/drawing/2014/main" id="{4E4386F3-3699-448F-ABA0-AF0F8BC19E06}"/>
              </a:ext>
            </a:extLst>
          </p:cNvPr>
          <p:cNvSpPr txBox="1"/>
          <p:nvPr/>
        </p:nvSpPr>
        <p:spPr>
          <a:xfrm>
            <a:off x="1619672" y="4727583"/>
            <a:ext cx="545237" cy="281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/>
              <a:t>是</a:t>
            </a:r>
          </a:p>
        </p:txBody>
      </p:sp>
      <p:sp>
        <p:nvSpPr>
          <p:cNvPr id="40" name="流程图: 终止 39">
            <a:extLst>
              <a:ext uri="{FF2B5EF4-FFF2-40B4-BE49-F238E27FC236}">
                <a16:creationId xmlns:a16="http://schemas.microsoft.com/office/drawing/2014/main" id="{D9BC001D-84FA-49B0-89BB-DA4EF603A914}"/>
              </a:ext>
            </a:extLst>
          </p:cNvPr>
          <p:cNvSpPr/>
          <p:nvPr/>
        </p:nvSpPr>
        <p:spPr>
          <a:xfrm>
            <a:off x="1302560" y="5041027"/>
            <a:ext cx="1253216" cy="406934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dirty="0">
                <a:solidFill>
                  <a:schemeClr val="tx1"/>
                </a:solidFill>
              </a:rPr>
              <a:t>保存扫描到的信息和图像</a:t>
            </a:r>
          </a:p>
        </p:txBody>
      </p:sp>
      <p:sp>
        <p:nvSpPr>
          <p:cNvPr id="41" name="流程图: 终止 40">
            <a:extLst>
              <a:ext uri="{FF2B5EF4-FFF2-40B4-BE49-F238E27FC236}">
                <a16:creationId xmlns:a16="http://schemas.microsoft.com/office/drawing/2014/main" id="{B25B7E75-7D93-44B2-B90F-E5F9B7A8054F}"/>
              </a:ext>
            </a:extLst>
          </p:cNvPr>
          <p:cNvSpPr/>
          <p:nvPr/>
        </p:nvSpPr>
        <p:spPr>
          <a:xfrm>
            <a:off x="1187624" y="1124744"/>
            <a:ext cx="1477429" cy="29138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打开相机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5DD33A9-555A-4C45-8FA0-D6F2E40C64AB}"/>
              </a:ext>
            </a:extLst>
          </p:cNvPr>
          <p:cNvCxnSpPr>
            <a:cxnSpLocks/>
            <a:stCxn id="20" idx="2"/>
            <a:endCxn id="35" idx="0"/>
          </p:cNvCxnSpPr>
          <p:nvPr/>
        </p:nvCxnSpPr>
        <p:spPr>
          <a:xfrm>
            <a:off x="1918375" y="4003582"/>
            <a:ext cx="3642" cy="289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99EB55F4-62B2-4A93-B676-9E9FC1F0A9A5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>
          <a:xfrm>
            <a:off x="1922017" y="4658192"/>
            <a:ext cx="7151" cy="382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9F5EB655-C523-4F41-851D-02FFDADD3A5D}"/>
              </a:ext>
            </a:extLst>
          </p:cNvPr>
          <p:cNvCxnSpPr>
            <a:cxnSpLocks/>
            <a:stCxn id="41" idx="2"/>
            <a:endCxn id="25" idx="0"/>
          </p:cNvCxnSpPr>
          <p:nvPr/>
        </p:nvCxnSpPr>
        <p:spPr>
          <a:xfrm>
            <a:off x="1926339" y="1416131"/>
            <a:ext cx="4762" cy="212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9112E8A-AB1F-4155-B656-8164F481E6D0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flipH="1">
            <a:off x="1926338" y="1931285"/>
            <a:ext cx="4763" cy="212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15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9717" y="563211"/>
            <a:ext cx="22761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6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、架设示意图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7563483" y="1384125"/>
            <a:ext cx="1580518" cy="2490733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228184" y="2"/>
            <a:ext cx="1512168" cy="2465537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766920" y="2806993"/>
            <a:ext cx="62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条形光源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106150" y="1663994"/>
            <a:ext cx="2415479" cy="3522479"/>
            <a:chOff x="7310712" y="1796162"/>
            <a:chExt cx="3220638" cy="3522479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6461" y="1909255"/>
              <a:ext cx="273933" cy="836462"/>
            </a:xfrm>
            <a:prstGeom prst="rect">
              <a:avLst/>
            </a:prstGeom>
          </p:spPr>
        </p:pic>
        <p:sp>
          <p:nvSpPr>
            <p:cNvPr id="11" name="等腰三角形 10"/>
            <p:cNvSpPr/>
            <p:nvPr/>
          </p:nvSpPr>
          <p:spPr>
            <a:xfrm>
              <a:off x="7932061" y="2672384"/>
              <a:ext cx="1422732" cy="2622066"/>
            </a:xfrm>
            <a:prstGeom prst="triangle">
              <a:avLst/>
            </a:prstGeom>
            <a:solidFill>
              <a:schemeClr val="accent1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8173988" y="2143231"/>
              <a:ext cx="348091" cy="24738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7310712" y="1796162"/>
              <a:ext cx="13327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1200</a:t>
              </a:r>
              <a:r>
                <a:rPr lang="zh-CN" altLang="en-US" sz="1200" b="1" dirty="0"/>
                <a:t>万工业相机</a:t>
              </a:r>
            </a:p>
          </p:txBody>
        </p:sp>
        <p:cxnSp>
          <p:nvCxnSpPr>
            <p:cNvPr id="44" name="直接箭头连接符 43"/>
            <p:cNvCxnSpPr/>
            <p:nvPr/>
          </p:nvCxnSpPr>
          <p:spPr>
            <a:xfrm>
              <a:off x="9826284" y="2629490"/>
              <a:ext cx="0" cy="2689151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9423418" y="3557787"/>
              <a:ext cx="1107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架设高度：</a:t>
              </a:r>
              <a:r>
                <a:rPr lang="en-US" altLang="zh-CN" sz="1200" b="1" dirty="0"/>
                <a:t>500mm</a:t>
              </a:r>
              <a:endParaRPr lang="zh-CN" altLang="en-US" sz="1200" b="1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10544" y="2469632"/>
              <a:ext cx="214336" cy="2346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9056434" y="2475448"/>
              <a:ext cx="214336" cy="2346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0603" y="1810630"/>
            <a:ext cx="1683815" cy="3375843"/>
            <a:chOff x="2169999" y="1909255"/>
            <a:chExt cx="2245086" cy="3375843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5520" y="1909255"/>
              <a:ext cx="273933" cy="836462"/>
            </a:xfrm>
            <a:prstGeom prst="rect">
              <a:avLst/>
            </a:prstGeom>
          </p:spPr>
        </p:pic>
        <p:sp>
          <p:nvSpPr>
            <p:cNvPr id="37" name="矩形 36"/>
            <p:cNvSpPr/>
            <p:nvPr/>
          </p:nvSpPr>
          <p:spPr>
            <a:xfrm rot="16200000">
              <a:off x="3175957" y="1459580"/>
              <a:ext cx="233169" cy="22450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330941" y="2663032"/>
              <a:ext cx="1963089" cy="2622066"/>
            </a:xfrm>
            <a:prstGeom prst="triangle">
              <a:avLst/>
            </a:prstGeom>
            <a:solidFill>
              <a:schemeClr val="accent1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箭头连接符 15"/>
          <p:cNvCxnSpPr/>
          <p:nvPr/>
        </p:nvCxnSpPr>
        <p:spPr>
          <a:xfrm flipH="1" flipV="1">
            <a:off x="2426535" y="2564406"/>
            <a:ext cx="371938" cy="2287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20" idx="1"/>
          </p:cNvCxnSpPr>
          <p:nvPr/>
        </p:nvCxnSpPr>
        <p:spPr>
          <a:xfrm flipV="1">
            <a:off x="3268246" y="2454810"/>
            <a:ext cx="362778" cy="3383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674093" y="1854595"/>
            <a:ext cx="0" cy="393744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319837" y="3068960"/>
            <a:ext cx="19581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采用</a:t>
            </a:r>
            <a:r>
              <a:rPr lang="en-US" altLang="zh-CN" dirty="0"/>
              <a:t>1200</a:t>
            </a:r>
            <a:r>
              <a:rPr lang="zh-CN" altLang="en-US" dirty="0"/>
              <a:t>万像素相机，搭配</a:t>
            </a:r>
            <a:r>
              <a:rPr lang="en-US" altLang="zh-CN" dirty="0"/>
              <a:t>8mm</a:t>
            </a:r>
            <a:r>
              <a:rPr lang="zh-CN" altLang="en-US" dirty="0"/>
              <a:t>焦距镜头，在架设高度</a:t>
            </a:r>
            <a:r>
              <a:rPr lang="en-US" altLang="zh-CN" dirty="0"/>
              <a:t>500mm</a:t>
            </a:r>
            <a:r>
              <a:rPr lang="zh-CN" altLang="en-US" dirty="0"/>
              <a:t>的情况下，能够达到</a:t>
            </a:r>
            <a:r>
              <a:rPr lang="en-US" altLang="zh-CN" dirty="0"/>
              <a:t>465</a:t>
            </a:r>
            <a:r>
              <a:rPr lang="zh-CN" altLang="en-US" dirty="0"/>
              <a:t>*</a:t>
            </a:r>
            <a:r>
              <a:rPr lang="en-US" altLang="zh-CN" dirty="0"/>
              <a:t>351mm</a:t>
            </a:r>
            <a:r>
              <a:rPr lang="zh-CN" altLang="en-US" dirty="0"/>
              <a:t>的视野范围，理论精度可有效识别</a:t>
            </a:r>
            <a:r>
              <a:rPr lang="en-US" altLang="zh-CN" dirty="0"/>
              <a:t>0.15mm</a:t>
            </a:r>
            <a:r>
              <a:rPr lang="zh-CN" altLang="en-US" dirty="0"/>
              <a:t>及以上条形码。</a:t>
            </a:r>
          </a:p>
        </p:txBody>
      </p:sp>
      <p:sp>
        <p:nvSpPr>
          <p:cNvPr id="34" name="矩形 33"/>
          <p:cNvSpPr/>
          <p:nvPr/>
        </p:nvSpPr>
        <p:spPr>
          <a:xfrm>
            <a:off x="6454587" y="1700808"/>
            <a:ext cx="1512168" cy="110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视野范围：</a:t>
            </a:r>
            <a:endParaRPr lang="en-US" altLang="zh-CN" dirty="0"/>
          </a:p>
          <a:p>
            <a:pPr algn="ctr"/>
            <a:r>
              <a:rPr lang="en-US" altLang="zh-CN" dirty="0"/>
              <a:t>465</a:t>
            </a:r>
            <a:r>
              <a:rPr lang="zh-CN" altLang="en-US" dirty="0"/>
              <a:t>*</a:t>
            </a:r>
            <a:r>
              <a:rPr lang="en-US" altLang="zh-CN" dirty="0"/>
              <a:t>351mm</a:t>
            </a:r>
            <a:endParaRPr lang="zh-CN" alt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9" y="188640"/>
            <a:ext cx="725805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直接连接符 34"/>
          <p:cNvCxnSpPr/>
          <p:nvPr/>
        </p:nvCxnSpPr>
        <p:spPr>
          <a:xfrm>
            <a:off x="755576" y="6218248"/>
            <a:ext cx="715220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72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39208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二、出库信息自动化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9" y="188640"/>
            <a:ext cx="725805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755576" y="6218248"/>
            <a:ext cx="715220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742" y="2010960"/>
            <a:ext cx="3857666" cy="176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58037" y="244292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红外传感器</a:t>
            </a:r>
          </a:p>
        </p:txBody>
      </p:sp>
      <p:sp>
        <p:nvSpPr>
          <p:cNvPr id="27" name="矩形 26"/>
          <p:cNvSpPr/>
          <p:nvPr/>
        </p:nvSpPr>
        <p:spPr>
          <a:xfrm>
            <a:off x="6431840" y="2442929"/>
            <a:ext cx="80376" cy="1173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728240" y="2448692"/>
            <a:ext cx="80376" cy="1173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2" idx="1"/>
          </p:cNvCxnSpPr>
          <p:nvPr/>
        </p:nvCxnSpPr>
        <p:spPr>
          <a:xfrm flipH="1">
            <a:off x="6753981" y="2573734"/>
            <a:ext cx="504056" cy="190327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27"/>
          <p:cNvSpPr txBox="1"/>
          <p:nvPr/>
        </p:nvSpPr>
        <p:spPr>
          <a:xfrm>
            <a:off x="7258037" y="1890760"/>
            <a:ext cx="795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工业相机</a:t>
            </a:r>
          </a:p>
        </p:txBody>
      </p:sp>
      <p:cxnSp>
        <p:nvCxnSpPr>
          <p:cNvPr id="20" name="直接箭头连接符 19"/>
          <p:cNvCxnSpPr>
            <a:stCxn id="34" idx="1"/>
          </p:cNvCxnSpPr>
          <p:nvPr/>
        </p:nvCxnSpPr>
        <p:spPr>
          <a:xfrm flipH="1">
            <a:off x="6620228" y="2021565"/>
            <a:ext cx="637809" cy="294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27"/>
          <p:cNvSpPr txBox="1"/>
          <p:nvPr/>
        </p:nvSpPr>
        <p:spPr>
          <a:xfrm>
            <a:off x="5144064" y="2037986"/>
            <a:ext cx="795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条形光源</a:t>
            </a:r>
          </a:p>
        </p:txBody>
      </p:sp>
      <p:cxnSp>
        <p:nvCxnSpPr>
          <p:cNvPr id="25" name="直接箭头连接符 24"/>
          <p:cNvCxnSpPr>
            <a:stCxn id="38" idx="3"/>
            <a:endCxn id="27" idx="1"/>
          </p:cNvCxnSpPr>
          <p:nvPr/>
        </p:nvCxnSpPr>
        <p:spPr>
          <a:xfrm>
            <a:off x="5939696" y="2168791"/>
            <a:ext cx="492144" cy="332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70422"/>
            <a:ext cx="3146487" cy="2322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763688" y="4238337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出库物品二维码信息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43064" y="4255204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架设示意图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50806" y="5148925"/>
            <a:ext cx="4955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工业相机的数量，位置可以根据出库物品的二维码贴标位置进行配置。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19872" y="761415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--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出库物品检查架构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--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5733326" y="2894125"/>
            <a:ext cx="3097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14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547663" y="2442837"/>
            <a:ext cx="1296144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采集图像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1973" y="554365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流程图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547663" y="2900526"/>
            <a:ext cx="1296144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保存图像</a:t>
            </a:r>
          </a:p>
        </p:txBody>
      </p:sp>
      <p:cxnSp>
        <p:nvCxnSpPr>
          <p:cNvPr id="7" name="直接箭头连接符 6"/>
          <p:cNvCxnSpPr>
            <a:stCxn id="4" idx="2"/>
            <a:endCxn id="6" idx="0"/>
          </p:cNvCxnSpPr>
          <p:nvPr/>
        </p:nvCxnSpPr>
        <p:spPr>
          <a:xfrm>
            <a:off x="2195735" y="2730869"/>
            <a:ext cx="0" cy="169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44008" y="1639711"/>
            <a:ext cx="374441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600" dirty="0"/>
              <a:t>将出库货品放置到传送带上。</a:t>
            </a:r>
            <a:endParaRPr lang="en-US" altLang="zh-CN" sz="1600" dirty="0"/>
          </a:p>
          <a:p>
            <a:pPr marL="342900" indent="-342900">
              <a:buFont typeface="+mj-ea"/>
              <a:buAutoNum type="circleNumDbPlain"/>
            </a:pPr>
            <a:endParaRPr lang="en-US" altLang="zh-CN" sz="16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dirty="0"/>
              <a:t>物品遮挡红外传感器的光线，触发相机进行拍照。</a:t>
            </a:r>
            <a:endParaRPr lang="en-US" altLang="zh-CN" sz="1600" dirty="0"/>
          </a:p>
          <a:p>
            <a:pPr marL="342900" indent="-342900">
              <a:buFont typeface="+mj-ea"/>
              <a:buAutoNum type="circleNumDbPlain"/>
            </a:pPr>
            <a:endParaRPr lang="en-US" altLang="zh-CN" sz="16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dirty="0"/>
              <a:t>读取图像中的出库二维码信息。</a:t>
            </a:r>
            <a:endParaRPr lang="en-US" altLang="zh-CN" sz="1600" dirty="0"/>
          </a:p>
          <a:p>
            <a:pPr marL="342900" indent="-342900">
              <a:buFont typeface="+mj-ea"/>
              <a:buAutoNum type="circleNumDbPlain"/>
            </a:pPr>
            <a:endParaRPr lang="en-US" altLang="zh-CN" sz="16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dirty="0"/>
              <a:t>如果二维码信息读取成功，则记录物品的出库信息，并保存出库图像；</a:t>
            </a:r>
            <a:endParaRPr lang="en-US" altLang="zh-CN" sz="1600" dirty="0"/>
          </a:p>
          <a:p>
            <a:pPr marL="342900" indent="-342900">
              <a:buFont typeface="+mj-ea"/>
              <a:buAutoNum type="circleNumDbPlain"/>
            </a:pPr>
            <a:endParaRPr lang="en-US" altLang="zh-CN" sz="16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dirty="0"/>
              <a:t>如果二维码信息读取失败，保存图像，并由人工进行处理。</a:t>
            </a:r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9" name="圆角矩形 8"/>
          <p:cNvSpPr/>
          <p:nvPr/>
        </p:nvSpPr>
        <p:spPr>
          <a:xfrm>
            <a:off x="1543569" y="1439198"/>
            <a:ext cx="1296144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放置出库商品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547663" y="4565385"/>
            <a:ext cx="1296145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统计出库信息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547663" y="5035125"/>
            <a:ext cx="1296145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保存至数据库</a:t>
            </a:r>
          </a:p>
        </p:txBody>
      </p:sp>
      <p:cxnSp>
        <p:nvCxnSpPr>
          <p:cNvPr id="12" name="直接箭头连接符 11"/>
          <p:cNvCxnSpPr>
            <a:stCxn id="10" idx="2"/>
            <a:endCxn id="11" idx="0"/>
          </p:cNvCxnSpPr>
          <p:nvPr/>
        </p:nvCxnSpPr>
        <p:spPr>
          <a:xfrm>
            <a:off x="2195736" y="4853417"/>
            <a:ext cx="0" cy="1817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1547664" y="1938781"/>
            <a:ext cx="1296144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红外触发</a:t>
            </a:r>
          </a:p>
        </p:txBody>
      </p:sp>
      <p:cxnSp>
        <p:nvCxnSpPr>
          <p:cNvPr id="14" name="直接箭头连接符 13"/>
          <p:cNvCxnSpPr>
            <a:stCxn id="9" idx="2"/>
            <a:endCxn id="13" idx="0"/>
          </p:cNvCxnSpPr>
          <p:nvPr/>
        </p:nvCxnSpPr>
        <p:spPr>
          <a:xfrm>
            <a:off x="2191641" y="1727230"/>
            <a:ext cx="4095" cy="211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2"/>
            <a:endCxn id="4" idx="0"/>
          </p:cNvCxnSpPr>
          <p:nvPr/>
        </p:nvCxnSpPr>
        <p:spPr>
          <a:xfrm flipH="1">
            <a:off x="2195735" y="2226813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决策 15"/>
          <p:cNvSpPr/>
          <p:nvPr/>
        </p:nvSpPr>
        <p:spPr>
          <a:xfrm>
            <a:off x="1547665" y="3378941"/>
            <a:ext cx="1296144" cy="86409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提取二维码信息</a:t>
            </a:r>
          </a:p>
        </p:txBody>
      </p:sp>
      <p:cxnSp>
        <p:nvCxnSpPr>
          <p:cNvPr id="17" name="直接箭头连接符 16"/>
          <p:cNvCxnSpPr>
            <a:stCxn id="6" idx="2"/>
            <a:endCxn id="16" idx="0"/>
          </p:cNvCxnSpPr>
          <p:nvPr/>
        </p:nvCxnSpPr>
        <p:spPr>
          <a:xfrm>
            <a:off x="2195735" y="3188558"/>
            <a:ext cx="2" cy="190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2"/>
            <a:endCxn id="10" idx="0"/>
          </p:cNvCxnSpPr>
          <p:nvPr/>
        </p:nvCxnSpPr>
        <p:spPr>
          <a:xfrm flipH="1">
            <a:off x="2195736" y="4243037"/>
            <a:ext cx="1" cy="322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2996208" y="4559451"/>
            <a:ext cx="1296145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人工处理</a:t>
            </a:r>
          </a:p>
        </p:txBody>
      </p:sp>
      <p:cxnSp>
        <p:nvCxnSpPr>
          <p:cNvPr id="20" name="肘形连接符 19"/>
          <p:cNvCxnSpPr>
            <a:stCxn id="16" idx="3"/>
            <a:endCxn id="19" idx="0"/>
          </p:cNvCxnSpPr>
          <p:nvPr/>
        </p:nvCxnSpPr>
        <p:spPr>
          <a:xfrm>
            <a:off x="2843809" y="3810989"/>
            <a:ext cx="800472" cy="7484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15816" y="35229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失败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99198" y="424303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成功</a:t>
            </a: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9" y="188640"/>
            <a:ext cx="725805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直接连接符 32"/>
          <p:cNvCxnSpPr/>
          <p:nvPr/>
        </p:nvCxnSpPr>
        <p:spPr>
          <a:xfrm>
            <a:off x="755576" y="6218248"/>
            <a:ext cx="715220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41314" y="60787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--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出库物品检查流程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--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08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9" y="188640"/>
            <a:ext cx="725805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755576" y="6218248"/>
            <a:ext cx="715220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68016" y="3933056"/>
            <a:ext cx="7560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、图像采集：拍摄单据图像。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、图像预处理：对图像进行增强，去除噪声，二值化等处理。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、倾斜矫正：矫正倾斜的条码</a:t>
            </a:r>
            <a:r>
              <a:rPr lang="en-US" altLang="zh-CN" dirty="0"/>
              <a:t>/</a:t>
            </a:r>
            <a:r>
              <a:rPr lang="zh-CN" altLang="en-US" dirty="0"/>
              <a:t>二维码，便于后续步骤中条码</a:t>
            </a:r>
            <a:r>
              <a:rPr lang="en-US" altLang="zh-CN" dirty="0"/>
              <a:t>/</a:t>
            </a:r>
            <a:r>
              <a:rPr lang="zh-CN" altLang="en-US" dirty="0"/>
              <a:t>二维码的  定位分割。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、定位分割：将条码</a:t>
            </a:r>
            <a:r>
              <a:rPr lang="en-US" altLang="zh-CN" dirty="0"/>
              <a:t>/</a:t>
            </a:r>
            <a:r>
              <a:rPr lang="zh-CN" altLang="en-US" dirty="0"/>
              <a:t>二维码图像分割出来。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、条码</a:t>
            </a:r>
            <a:r>
              <a:rPr lang="en-US" altLang="zh-CN" dirty="0"/>
              <a:t>/</a:t>
            </a:r>
            <a:r>
              <a:rPr lang="zh-CN" altLang="en-US" dirty="0"/>
              <a:t>二维码识别：根据不同的编码制式，进行解码。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、识别结果：输出识别结果。</a:t>
            </a:r>
            <a:endParaRPr lang="en-US" altLang="zh-CN" dirty="0"/>
          </a:p>
        </p:txBody>
      </p:sp>
      <p:sp>
        <p:nvSpPr>
          <p:cNvPr id="38" name="矩形 37"/>
          <p:cNvSpPr/>
          <p:nvPr/>
        </p:nvSpPr>
        <p:spPr>
          <a:xfrm>
            <a:off x="1475656" y="1412776"/>
            <a:ext cx="576064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图像采集</a:t>
            </a:r>
          </a:p>
        </p:txBody>
      </p:sp>
      <p:sp>
        <p:nvSpPr>
          <p:cNvPr id="39" name="矩形 38"/>
          <p:cNvSpPr/>
          <p:nvPr/>
        </p:nvSpPr>
        <p:spPr>
          <a:xfrm>
            <a:off x="2555776" y="1412776"/>
            <a:ext cx="576064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图像预处理</a:t>
            </a:r>
          </a:p>
        </p:txBody>
      </p:sp>
      <p:sp>
        <p:nvSpPr>
          <p:cNvPr id="40" name="矩形 39"/>
          <p:cNvSpPr/>
          <p:nvPr/>
        </p:nvSpPr>
        <p:spPr>
          <a:xfrm>
            <a:off x="4932040" y="1418783"/>
            <a:ext cx="576064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定位分割</a:t>
            </a:r>
          </a:p>
        </p:txBody>
      </p:sp>
      <p:sp>
        <p:nvSpPr>
          <p:cNvPr id="41" name="矩形 40"/>
          <p:cNvSpPr/>
          <p:nvPr/>
        </p:nvSpPr>
        <p:spPr>
          <a:xfrm>
            <a:off x="6084168" y="1418783"/>
            <a:ext cx="576064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条码二维码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识别</a:t>
            </a:r>
          </a:p>
        </p:txBody>
      </p:sp>
      <p:cxnSp>
        <p:nvCxnSpPr>
          <p:cNvPr id="42" name="直接箭头连接符 41"/>
          <p:cNvCxnSpPr>
            <a:stCxn id="38" idx="3"/>
            <a:endCxn id="39" idx="1"/>
          </p:cNvCxnSpPr>
          <p:nvPr/>
        </p:nvCxnSpPr>
        <p:spPr>
          <a:xfrm>
            <a:off x="2051720" y="245689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3778954" y="1418783"/>
            <a:ext cx="576064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倾斜矫正</a:t>
            </a:r>
          </a:p>
        </p:txBody>
      </p:sp>
      <p:cxnSp>
        <p:nvCxnSpPr>
          <p:cNvPr id="44" name="直接箭头连接符 43"/>
          <p:cNvCxnSpPr>
            <a:stCxn id="39" idx="3"/>
            <a:endCxn id="43" idx="1"/>
          </p:cNvCxnSpPr>
          <p:nvPr/>
        </p:nvCxnSpPr>
        <p:spPr>
          <a:xfrm>
            <a:off x="3131840" y="2456892"/>
            <a:ext cx="647114" cy="6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3" idx="3"/>
            <a:endCxn id="40" idx="1"/>
          </p:cNvCxnSpPr>
          <p:nvPr/>
        </p:nvCxnSpPr>
        <p:spPr>
          <a:xfrm>
            <a:off x="4355018" y="2462899"/>
            <a:ext cx="5770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0" idx="3"/>
            <a:endCxn id="41" idx="1"/>
          </p:cNvCxnSpPr>
          <p:nvPr/>
        </p:nvCxnSpPr>
        <p:spPr>
          <a:xfrm>
            <a:off x="5508104" y="2462899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308304" y="1418783"/>
            <a:ext cx="576064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识别结果</a:t>
            </a:r>
          </a:p>
        </p:txBody>
      </p:sp>
      <p:cxnSp>
        <p:nvCxnSpPr>
          <p:cNvPr id="3" name="直接箭头连接符 2"/>
          <p:cNvCxnSpPr>
            <a:stCxn id="41" idx="3"/>
            <a:endCxn id="48" idx="1"/>
          </p:cNvCxnSpPr>
          <p:nvPr/>
        </p:nvCxnSpPr>
        <p:spPr>
          <a:xfrm>
            <a:off x="6660232" y="2462899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29948" y="938373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--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条码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二维码识别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--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7584" y="39208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三、技术路线</a:t>
            </a:r>
          </a:p>
        </p:txBody>
      </p:sp>
    </p:spTree>
    <p:extLst>
      <p:ext uri="{BB962C8B-B14F-4D97-AF65-F5344CB8AC3E}">
        <p14:creationId xmlns:p14="http://schemas.microsoft.com/office/powerpoint/2010/main" val="304137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9" y="188640"/>
            <a:ext cx="725805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755576" y="6218248"/>
            <a:ext cx="715220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6084168" y="1099592"/>
            <a:ext cx="1224136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采集图像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084168" y="1891680"/>
            <a:ext cx="1224136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图像处理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6084168" y="2683768"/>
            <a:ext cx="1224136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文字识别</a:t>
            </a:r>
          </a:p>
        </p:txBody>
      </p:sp>
      <p:sp>
        <p:nvSpPr>
          <p:cNvPr id="3" name="流程图: 决策 2"/>
          <p:cNvSpPr/>
          <p:nvPr/>
        </p:nvSpPr>
        <p:spPr>
          <a:xfrm>
            <a:off x="5956417" y="3499865"/>
            <a:ext cx="1479637" cy="100925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ysClr val="windowText" lastClr="000000"/>
                </a:solidFill>
              </a:rPr>
              <a:t>目标区域灰度值范围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6084168" y="4916016"/>
            <a:ext cx="1224136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已签名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7596336" y="4916016"/>
            <a:ext cx="1224136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未签名</a:t>
            </a:r>
          </a:p>
        </p:txBody>
      </p:sp>
      <p:cxnSp>
        <p:nvCxnSpPr>
          <p:cNvPr id="26" name="直接箭头连接符 25"/>
          <p:cNvCxnSpPr>
            <a:stCxn id="2" idx="2"/>
            <a:endCxn id="19" idx="0"/>
          </p:cNvCxnSpPr>
          <p:nvPr/>
        </p:nvCxnSpPr>
        <p:spPr>
          <a:xfrm>
            <a:off x="6696236" y="1556792"/>
            <a:ext cx="0" cy="334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9" idx="2"/>
            <a:endCxn id="20" idx="0"/>
          </p:cNvCxnSpPr>
          <p:nvPr/>
        </p:nvCxnSpPr>
        <p:spPr>
          <a:xfrm>
            <a:off x="6696236" y="2348880"/>
            <a:ext cx="0" cy="334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0" idx="2"/>
            <a:endCxn id="3" idx="0"/>
          </p:cNvCxnSpPr>
          <p:nvPr/>
        </p:nvCxnSpPr>
        <p:spPr>
          <a:xfrm>
            <a:off x="6696236" y="3140968"/>
            <a:ext cx="0" cy="3588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" idx="2"/>
            <a:endCxn id="23" idx="0"/>
          </p:cNvCxnSpPr>
          <p:nvPr/>
        </p:nvCxnSpPr>
        <p:spPr>
          <a:xfrm>
            <a:off x="6696236" y="4509120"/>
            <a:ext cx="0" cy="406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3" idx="3"/>
            <a:endCxn id="24" idx="0"/>
          </p:cNvCxnSpPr>
          <p:nvPr/>
        </p:nvCxnSpPr>
        <p:spPr>
          <a:xfrm>
            <a:off x="7436054" y="4004493"/>
            <a:ext cx="772350" cy="9115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732240" y="450912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是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82053" y="364502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22043" y="1556792"/>
            <a:ext cx="44420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、拍摄财务单据图像。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、对图像进行增强，去除噪声，二值化等处理。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、识别单据中需要签名的项目及位置。比如：复核人、配送人、科室收货人等。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、统计签名项目后方一块区域内的灰度值，判断该项目有没有签名。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、如果灰度值在规定的范围内，则认为该项目已存在签名；否则判断为无签名。</a:t>
            </a:r>
            <a:endParaRPr lang="en-US" altLang="zh-CN" dirty="0"/>
          </a:p>
        </p:txBody>
      </p:sp>
      <p:sp>
        <p:nvSpPr>
          <p:cNvPr id="21" name="TextBox 20"/>
          <p:cNvSpPr txBox="1"/>
          <p:nvPr/>
        </p:nvSpPr>
        <p:spPr>
          <a:xfrm>
            <a:off x="3829948" y="93837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--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签字判断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--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68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2369</TotalTime>
  <Words>709</Words>
  <Application>Microsoft Office PowerPoint</Application>
  <PresentationFormat>全屏显示(4:3)</PresentationFormat>
  <Paragraphs>122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黑体</vt:lpstr>
      <vt:lpstr>隶书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信息自动化比对解决方案</dc:title>
  <dc:creator>1</dc:creator>
  <cp:lastModifiedBy>zhang-sh</cp:lastModifiedBy>
  <cp:revision>189</cp:revision>
  <dcterms:created xsi:type="dcterms:W3CDTF">2019-11-14T01:14:01Z</dcterms:created>
  <dcterms:modified xsi:type="dcterms:W3CDTF">2020-06-01T03:24:39Z</dcterms:modified>
</cp:coreProperties>
</file>