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1" r:id="rId3"/>
    <p:sldId id="267" r:id="rId4"/>
    <p:sldId id="269" r:id="rId5"/>
    <p:sldId id="268" r:id="rId6"/>
    <p:sldId id="265" r:id="rId7"/>
    <p:sldId id="270" r:id="rId8"/>
    <p:sldId id="271" r:id="rId9"/>
    <p:sldId id="257" r:id="rId10"/>
    <p:sldId id="263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1B4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80106-1AF3-404A-86D1-C34F8FD1850C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2AE49-38FE-4473-8DED-8469E343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0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2AE49-38FE-4473-8DED-8469E34313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D4-C67F-4BA9-9B9F-47BB1F33B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原创设计师QQ598969553        _1"/>
          <p:cNvSpPr/>
          <p:nvPr/>
        </p:nvSpPr>
        <p:spPr>
          <a:xfrm>
            <a:off x="0" y="2389090"/>
            <a:ext cx="9144000" cy="16010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原创设计师QQ598969553        _4"/>
          <p:cNvGrpSpPr/>
          <p:nvPr/>
        </p:nvGrpSpPr>
        <p:grpSpPr>
          <a:xfrm>
            <a:off x="3491880" y="1532163"/>
            <a:ext cx="414516" cy="552688"/>
            <a:chOff x="3543574" y="4265651"/>
            <a:chExt cx="414516" cy="414516"/>
          </a:xfrm>
        </p:grpSpPr>
        <p:sp>
          <p:nvSpPr>
            <p:cNvPr id="14" name="椭圆 1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原创设计师QQ598969553        _5"/>
          <p:cNvGrpSpPr/>
          <p:nvPr/>
        </p:nvGrpSpPr>
        <p:grpSpPr>
          <a:xfrm>
            <a:off x="4050431" y="1532163"/>
            <a:ext cx="414516" cy="552688"/>
            <a:chOff x="4102125" y="4265651"/>
            <a:chExt cx="414516" cy="414516"/>
          </a:xfrm>
        </p:grpSpPr>
        <p:sp>
          <p:nvSpPr>
            <p:cNvPr id="19" name="椭圆 18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21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原创设计师QQ598969553        _6"/>
          <p:cNvGrpSpPr/>
          <p:nvPr/>
        </p:nvGrpSpPr>
        <p:grpSpPr>
          <a:xfrm>
            <a:off x="5129792" y="1532163"/>
            <a:ext cx="414516" cy="552688"/>
            <a:chOff x="5181486" y="4265651"/>
            <a:chExt cx="414516" cy="414516"/>
          </a:xfrm>
        </p:grpSpPr>
        <p:sp>
          <p:nvSpPr>
            <p:cNvPr id="28" name="椭圆 27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30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原创设计师QQ598969553        _7"/>
          <p:cNvGrpSpPr/>
          <p:nvPr/>
        </p:nvGrpSpPr>
        <p:grpSpPr>
          <a:xfrm>
            <a:off x="4574743" y="1532163"/>
            <a:ext cx="414516" cy="552688"/>
            <a:chOff x="4626437" y="4265651"/>
            <a:chExt cx="414516" cy="414516"/>
          </a:xfrm>
        </p:grpSpPr>
        <p:sp>
          <p:nvSpPr>
            <p:cNvPr id="40" name="椭圆 39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4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984262" y="6093296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原创设计师QQ598969553        _2"/>
          <p:cNvSpPr txBox="1"/>
          <p:nvPr/>
        </p:nvSpPr>
        <p:spPr>
          <a:xfrm>
            <a:off x="2627784" y="26369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信息</a:t>
            </a:r>
            <a:r>
              <a:rPr lang="zh-CN" altLang="en-US" sz="3200" dirty="0"/>
              <a:t>自动化解决方案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3276273"/>
            <a:ext cx="1800200" cy="584775"/>
          </a:xfrm>
          <a:prstGeom prst="rect">
            <a:avLst/>
          </a:prstGeom>
          <a:solidFill>
            <a:srgbClr val="5891B4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财务信息自动化</a:t>
            </a:r>
            <a:endParaRPr lang="en-US" altLang="zh-CN" sz="1600" dirty="0" smtClean="0"/>
          </a:p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出</a:t>
            </a:r>
            <a:r>
              <a:rPr lang="zh-CN" altLang="en-US" sz="1600" dirty="0"/>
              <a:t>库</a:t>
            </a:r>
            <a:r>
              <a:rPr lang="zh-CN" altLang="en-US" sz="1600" dirty="0" smtClean="0"/>
              <a:t>信息自动化</a:t>
            </a:r>
            <a:endParaRPr lang="zh-CN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966159" y="399018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山东华时数字技术有限公司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--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2" name="TextBox 53"/>
          <p:cNvSpPr txBox="1"/>
          <p:nvPr/>
        </p:nvSpPr>
        <p:spPr>
          <a:xfrm>
            <a:off x="3577442" y="47059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隶书" pitchFamily="49" charset="-122"/>
                <a:ea typeface="隶书" pitchFamily="49" charset="-122"/>
              </a:rPr>
              <a:t>2019.11.18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5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084168" y="1099592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采集图像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84168" y="1891680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图像处理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084168" y="2683768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文字识别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决策 2"/>
          <p:cNvSpPr/>
          <p:nvPr/>
        </p:nvSpPr>
        <p:spPr>
          <a:xfrm>
            <a:off x="5956417" y="3499865"/>
            <a:ext cx="1479637" cy="100925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</a:rPr>
              <a:t>目标区域灰度值范围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84168" y="4916016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已签名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596336" y="4916016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未签名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" idx="2"/>
            <a:endCxn id="19" idx="0"/>
          </p:cNvCxnSpPr>
          <p:nvPr/>
        </p:nvCxnSpPr>
        <p:spPr>
          <a:xfrm>
            <a:off x="6696236" y="1556792"/>
            <a:ext cx="0" cy="33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  <a:endCxn id="20" idx="0"/>
          </p:cNvCxnSpPr>
          <p:nvPr/>
        </p:nvCxnSpPr>
        <p:spPr>
          <a:xfrm>
            <a:off x="6696236" y="2348880"/>
            <a:ext cx="0" cy="33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3" idx="0"/>
          </p:cNvCxnSpPr>
          <p:nvPr/>
        </p:nvCxnSpPr>
        <p:spPr>
          <a:xfrm>
            <a:off x="6696236" y="3140968"/>
            <a:ext cx="0" cy="358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2"/>
            <a:endCxn id="23" idx="0"/>
          </p:cNvCxnSpPr>
          <p:nvPr/>
        </p:nvCxnSpPr>
        <p:spPr>
          <a:xfrm>
            <a:off x="6696236" y="4509120"/>
            <a:ext cx="0" cy="406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3"/>
            <a:endCxn id="24" idx="0"/>
          </p:cNvCxnSpPr>
          <p:nvPr/>
        </p:nvCxnSpPr>
        <p:spPr>
          <a:xfrm>
            <a:off x="7436054" y="4004493"/>
            <a:ext cx="772350" cy="911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32240" y="450912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582053" y="364502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22043" y="1556792"/>
            <a:ext cx="4442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、拍摄财务单据图像。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对图像进行增强，去除噪声，二值化等处理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、识别单据中需要签名的项目及位置。比如：复核人、配送人、科室收货人等。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、统计签名项目后方一块区域内的灰度值，判断该项目有没有签名。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、如果灰度值在规定的范围内，则认为该项目已存在签名；否则判断为无签名。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829948" y="93837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签字判断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8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2636912"/>
            <a:ext cx="506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smtClean="0"/>
              <a:t>Thanks for your attention!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0572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793055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、仓库配送出库单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87" y="2060080"/>
            <a:ext cx="4501783" cy="26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623" y="24017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条码</a:t>
            </a:r>
            <a:endParaRPr lang="zh-CN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3968" y="54716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复核人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174999" y="54716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配送</a:t>
            </a:r>
            <a:r>
              <a:rPr lang="zh-CN" altLang="en-US" sz="1100" dirty="0" smtClean="0"/>
              <a:t>人</a:t>
            </a:r>
            <a:endParaRPr lang="zh-CN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8144" y="547164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科室收货人</a:t>
            </a:r>
            <a:endParaRPr lang="zh-CN" altLang="en-US" sz="11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697519" y="2532529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72000" y="4031486"/>
            <a:ext cx="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453404" y="4031486"/>
            <a:ext cx="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228184" y="4031486"/>
            <a:ext cx="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90330" y="12728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仓库配送出库单核查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项目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3920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一、财务信息自动化</a:t>
            </a:r>
            <a:endParaRPr lang="zh-CN" altLang="en-US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1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167505" y="1339643"/>
            <a:ext cx="1224137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采集图像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67505" y="2094856"/>
            <a:ext cx="1224137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保存图像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1095497" y="3517913"/>
            <a:ext cx="1368152" cy="86409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签字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67505" y="4687144"/>
            <a:ext cx="1224137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1779574" y="1771691"/>
            <a:ext cx="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9" idx="0"/>
          </p:cNvCxnSpPr>
          <p:nvPr/>
        </p:nvCxnSpPr>
        <p:spPr>
          <a:xfrm>
            <a:off x="1779573" y="4382010"/>
            <a:ext cx="1" cy="30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751681" y="4687144"/>
            <a:ext cx="1080121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XX</a:t>
            </a:r>
            <a:r>
              <a:rPr lang="zh-CN" altLang="en-US" sz="1100" dirty="0" smtClean="0">
                <a:solidFill>
                  <a:schemeClr val="tx1"/>
                </a:solidFill>
              </a:rPr>
              <a:t>未签字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7585" y="439040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714830" y="362473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4752" y="547549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流程图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67504" y="2814937"/>
            <a:ext cx="1224137" cy="499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提取条码序列号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7" idx="2"/>
            <a:endCxn id="17" idx="0"/>
          </p:cNvCxnSpPr>
          <p:nvPr/>
        </p:nvCxnSpPr>
        <p:spPr>
          <a:xfrm flipH="1">
            <a:off x="1779573" y="2598912"/>
            <a:ext cx="1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  <a:endCxn id="8" idx="0"/>
          </p:cNvCxnSpPr>
          <p:nvPr/>
        </p:nvCxnSpPr>
        <p:spPr>
          <a:xfrm>
            <a:off x="1779573" y="3314437"/>
            <a:ext cx="0" cy="203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2" idx="0"/>
          </p:cNvCxnSpPr>
          <p:nvPr/>
        </p:nvCxnSpPr>
        <p:spPr>
          <a:xfrm>
            <a:off x="2463649" y="3949962"/>
            <a:ext cx="828093" cy="737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39952" y="1136933"/>
            <a:ext cx="4315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将仓库配送出库单正面朝上放置在平台上。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pPr marL="342900" indent="-342900">
              <a:buFont typeface="+mj-lt"/>
              <a:buAutoNum type="circleNumDbPlain"/>
            </a:pPr>
            <a:r>
              <a:rPr lang="zh-CN" altLang="en-US" dirty="0" smtClean="0"/>
              <a:t>采集图像信息，并保存。</a:t>
            </a:r>
            <a:endParaRPr lang="en-US" altLang="zh-CN" dirty="0" smtClean="0"/>
          </a:p>
          <a:p>
            <a:pPr marL="342900" indent="-342900">
              <a:buFont typeface="+mj-lt"/>
              <a:buAutoNum type="circleNumDbPlain"/>
            </a:pPr>
            <a:endParaRPr lang="en-US" altLang="zh-CN" dirty="0" smtClean="0"/>
          </a:p>
          <a:p>
            <a:pPr marL="342900" indent="-342900">
              <a:buFont typeface="+mj-lt"/>
              <a:buAutoNum type="circleNumDbPlain"/>
            </a:pPr>
            <a:r>
              <a:rPr lang="zh-CN" altLang="en-US" dirty="0"/>
              <a:t>系统</a:t>
            </a:r>
            <a:r>
              <a:rPr lang="zh-CN" altLang="en-US" dirty="0" smtClean="0"/>
              <a:t>提取单据中的条码序列号，并检查复核人、配送人、科室收货人是否有人签字。</a:t>
            </a:r>
            <a:endParaRPr lang="en-US" altLang="zh-CN" dirty="0" smtClean="0"/>
          </a:p>
          <a:p>
            <a:pPr marL="342900" indent="-342900">
              <a:buFont typeface="+mj-lt"/>
              <a:buAutoNum type="circleNumDbPlain"/>
            </a:pPr>
            <a:endParaRPr lang="en-US" altLang="zh-CN" dirty="0" smtClean="0"/>
          </a:p>
          <a:p>
            <a:pPr marL="342900" indent="-342900">
              <a:buFont typeface="+mj-lt"/>
              <a:buAutoNum type="circleNumDbPlain"/>
            </a:pPr>
            <a:r>
              <a:rPr lang="zh-CN" altLang="en-US" dirty="0" smtClean="0"/>
              <a:t>如果签字齐全，则向数据库中的该</a:t>
            </a:r>
            <a:r>
              <a:rPr lang="zh-CN" altLang="en-US" dirty="0"/>
              <a:t>条码</a:t>
            </a:r>
            <a:r>
              <a:rPr lang="zh-CN" altLang="en-US" dirty="0" smtClean="0"/>
              <a:t>号，对应项输出“</a:t>
            </a:r>
            <a:r>
              <a:rPr lang="en-US" altLang="zh-CN" dirty="0" smtClean="0"/>
              <a:t>OK</a:t>
            </a:r>
            <a:r>
              <a:rPr lang="zh-CN" altLang="en-US" dirty="0" smtClean="0"/>
              <a:t>”；如果签字不齐全，则向数据库中的该</a:t>
            </a:r>
            <a:r>
              <a:rPr lang="zh-CN" altLang="en-US" dirty="0"/>
              <a:t>条码</a:t>
            </a:r>
            <a:r>
              <a:rPr lang="zh-CN" altLang="en-US" dirty="0" smtClean="0"/>
              <a:t>号对应项，输出“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未签字”。</a:t>
            </a:r>
            <a:endParaRPr lang="en-US" altLang="zh-CN" dirty="0" smtClean="0"/>
          </a:p>
          <a:p>
            <a:pPr marL="342900" indent="-342900">
              <a:buFont typeface="+mj-lt"/>
              <a:buAutoNum type="circleNumDbPlain"/>
            </a:pP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代表复核人</a:t>
            </a:r>
            <a:r>
              <a:rPr lang="zh-CN" altLang="en-US" dirty="0"/>
              <a:t>、</a:t>
            </a:r>
            <a:r>
              <a:rPr lang="zh-CN" altLang="en-US" dirty="0" smtClean="0"/>
              <a:t>配送人、科室收货人）</a:t>
            </a: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16441" y="580867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仓库配送出库单检查流程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34939"/>
            <a:ext cx="2071966" cy="281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548680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、耗材使用清单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39952" y="493627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分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条码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号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8317" y="54958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分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条码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号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0330" y="107005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耗材使用清单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核查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项目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8" y="1934939"/>
            <a:ext cx="2082993" cy="280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5993" y="5495822"/>
            <a:ext cx="75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总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条码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号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34939"/>
            <a:ext cx="1979647" cy="280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99592" y="4902686"/>
            <a:ext cx="1188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手术医生签字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8149" y="4902686"/>
            <a:ext cx="8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护士签字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64" name="直接连接符 2063"/>
          <p:cNvCxnSpPr/>
          <p:nvPr/>
        </p:nvCxnSpPr>
        <p:spPr>
          <a:xfrm>
            <a:off x="1705287" y="3428998"/>
            <a:ext cx="0" cy="144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6076" y="5183614"/>
            <a:ext cx="1099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跟台人员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签字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8149" y="5197888"/>
            <a:ext cx="1290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医学工程部签字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92129" y="48691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手术医生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58908" y="489606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手术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护士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18317" y="519680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</a:rPr>
              <a:t>SPD/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交接人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52320" y="518361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供应商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5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31640" y="1051379"/>
            <a:ext cx="1186873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采集图像</a:t>
            </a:r>
          </a:p>
        </p:txBody>
      </p:sp>
      <p:sp>
        <p:nvSpPr>
          <p:cNvPr id="5" name="流程图: 决策 4"/>
          <p:cNvSpPr/>
          <p:nvPr/>
        </p:nvSpPr>
        <p:spPr>
          <a:xfrm>
            <a:off x="1135197" y="2851579"/>
            <a:ext cx="1564595" cy="79832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数据比对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902" y="35911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一致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29235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不一致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3941" y="575967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流程图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7984" y="1424384"/>
            <a:ext cx="38164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circleNumDbPlain"/>
            </a:pPr>
            <a:r>
              <a:rPr lang="zh-CN" altLang="en-US" sz="1600" dirty="0" smtClean="0"/>
              <a:t>将一套耗材使用清单放置到平台上，使相机进行拍照，并保存。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circleNumDbPlain"/>
            </a:pPr>
            <a:endParaRPr lang="en-US" altLang="zh-CN" sz="1600" dirty="0" smtClean="0"/>
          </a:p>
          <a:p>
            <a:pPr marL="342900" indent="-342900">
              <a:buFont typeface="+mj-lt"/>
              <a:buAutoNum type="circleNumDbPlain"/>
            </a:pPr>
            <a:r>
              <a:rPr lang="zh-CN" altLang="en-US" sz="1600" dirty="0" smtClean="0"/>
              <a:t>系统能够自动提取“总条码号”，各个“分条码号”。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circleNumDbPlain"/>
            </a:pPr>
            <a:endParaRPr lang="en-US" altLang="zh-CN" sz="1600" dirty="0" smtClean="0"/>
          </a:p>
          <a:p>
            <a:pPr marL="342900" indent="-342900">
              <a:buFont typeface="+mj-lt"/>
              <a:buAutoNum type="circleNumDbPlain"/>
            </a:pPr>
            <a:r>
              <a:rPr lang="zh-CN" altLang="en-US" sz="1600" dirty="0" smtClean="0"/>
              <a:t>比对识别的分</a:t>
            </a:r>
            <a:r>
              <a:rPr lang="zh-CN" altLang="en-US" sz="1600" dirty="0"/>
              <a:t>条码</a:t>
            </a:r>
            <a:r>
              <a:rPr lang="zh-CN" altLang="en-US" sz="1600" dirty="0" smtClean="0"/>
              <a:t>号，是否与数据库中总</a:t>
            </a:r>
            <a:r>
              <a:rPr lang="zh-CN" altLang="en-US" sz="1600" dirty="0"/>
              <a:t>条码</a:t>
            </a:r>
            <a:r>
              <a:rPr lang="zh-CN" altLang="en-US" sz="1600" dirty="0" smtClean="0"/>
              <a:t>号包含的分序列号信息一致。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circleNumDbPlain"/>
            </a:pPr>
            <a:endParaRPr lang="en-US" altLang="zh-CN" sz="1600" dirty="0"/>
          </a:p>
          <a:p>
            <a:pPr marL="342900" indent="-342900">
              <a:buFont typeface="+mj-lt"/>
              <a:buAutoNum type="circleNumDbPlain"/>
            </a:pPr>
            <a:r>
              <a:rPr lang="zh-CN" altLang="en-US" sz="1600" dirty="0"/>
              <a:t>如果信息一致，则该单号，对应项输出“数据吻合”；如果信息不一致，则该单号，对应项输出</a:t>
            </a:r>
            <a:r>
              <a:rPr lang="zh-CN" altLang="en-US" sz="1600" dirty="0" smtClean="0"/>
              <a:t>“数据异常”。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circleNumDbPlain"/>
            </a:pPr>
            <a:endParaRPr lang="en-US" altLang="zh-CN" sz="1600" dirty="0" smtClean="0"/>
          </a:p>
          <a:p>
            <a:pPr marL="342900" indent="-342900">
              <a:buFont typeface="+mj-lt"/>
              <a:buAutoNum type="circleNumDbPlain"/>
            </a:pPr>
            <a:r>
              <a:rPr lang="zh-CN" altLang="en-US" sz="1600" dirty="0"/>
              <a:t>如果签字齐全，则向数据库中的</a:t>
            </a:r>
            <a:r>
              <a:rPr lang="zh-CN" altLang="en-US" sz="1600" dirty="0" smtClean="0"/>
              <a:t>该</a:t>
            </a:r>
            <a:r>
              <a:rPr lang="zh-CN" altLang="en-US" sz="1600" dirty="0"/>
              <a:t>条码</a:t>
            </a:r>
            <a:r>
              <a:rPr lang="zh-CN" altLang="en-US" sz="1600" dirty="0" smtClean="0"/>
              <a:t>号</a:t>
            </a:r>
            <a:r>
              <a:rPr lang="zh-CN" altLang="en-US" sz="1600" dirty="0"/>
              <a:t>，对应项输出</a:t>
            </a:r>
            <a:r>
              <a:rPr lang="zh-CN" altLang="en-US" sz="1600" dirty="0" smtClean="0"/>
              <a:t>“</a:t>
            </a:r>
            <a:r>
              <a:rPr lang="zh-CN" altLang="en-US" sz="1600" dirty="0"/>
              <a:t>签名</a:t>
            </a:r>
            <a:r>
              <a:rPr lang="en-US" altLang="zh-CN" sz="1600" dirty="0" smtClean="0"/>
              <a:t>OK</a:t>
            </a:r>
            <a:r>
              <a:rPr lang="zh-CN" altLang="en-US" sz="1600" dirty="0"/>
              <a:t>”；如果签字不齐全，则向数据库中的</a:t>
            </a:r>
            <a:r>
              <a:rPr lang="zh-CN" altLang="en-US" sz="1600" dirty="0" smtClean="0"/>
              <a:t>该</a:t>
            </a:r>
            <a:r>
              <a:rPr lang="zh-CN" altLang="en-US" sz="1600" dirty="0"/>
              <a:t>条码</a:t>
            </a:r>
            <a:r>
              <a:rPr lang="zh-CN" altLang="en-US" sz="1600" dirty="0" smtClean="0"/>
              <a:t>号</a:t>
            </a:r>
            <a:r>
              <a:rPr lang="zh-CN" altLang="en-US" sz="1600" dirty="0"/>
              <a:t>对应项，输出“</a:t>
            </a:r>
            <a:r>
              <a:rPr lang="en-US" altLang="zh-CN" sz="1600" dirty="0"/>
              <a:t>xx</a:t>
            </a:r>
            <a:r>
              <a:rPr lang="zh-CN" altLang="en-US" sz="1600" dirty="0"/>
              <a:t>未签字”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6441" y="58086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耗材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使用清单检查流程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31640" y="1486948"/>
            <a:ext cx="118687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保存</a:t>
            </a:r>
            <a:r>
              <a:rPr lang="zh-CN" altLang="en-US" sz="1200" dirty="0" smtClean="0">
                <a:solidFill>
                  <a:schemeClr val="tx1"/>
                </a:solidFill>
              </a:rPr>
              <a:t>图像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331639" y="1927380"/>
            <a:ext cx="118687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提取总条码号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15265" y="2359719"/>
            <a:ext cx="118687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提取分条码号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339549" y="3880338"/>
            <a:ext cx="118687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</a:t>
            </a:r>
            <a:r>
              <a:rPr lang="zh-CN" altLang="en-US" sz="1200" dirty="0">
                <a:solidFill>
                  <a:schemeClr val="tx1"/>
                </a:solidFill>
              </a:rPr>
              <a:t>吻合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678824" y="3888722"/>
            <a:ext cx="118687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数据异常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1303822" y="4381542"/>
            <a:ext cx="1242508" cy="72631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签名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331640" y="5364832"/>
            <a:ext cx="118687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签名</a:t>
            </a:r>
            <a:r>
              <a:rPr lang="en-US" altLang="zh-CN" sz="1200" dirty="0" smtClean="0">
                <a:solidFill>
                  <a:schemeClr val="tx1"/>
                </a:solidFill>
              </a:rPr>
              <a:t>OK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741446" y="5373216"/>
            <a:ext cx="118687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</a:t>
            </a:r>
            <a:r>
              <a:rPr lang="en-US" altLang="zh-CN" sz="1200" dirty="0" smtClean="0">
                <a:solidFill>
                  <a:schemeClr val="tx1"/>
                </a:solidFill>
              </a:rPr>
              <a:t>x</a:t>
            </a:r>
            <a:r>
              <a:rPr lang="zh-CN" altLang="en-US" sz="1200" dirty="0">
                <a:solidFill>
                  <a:schemeClr val="tx1"/>
                </a:solidFill>
              </a:rPr>
              <a:t>未签名</a:t>
            </a:r>
          </a:p>
        </p:txBody>
      </p:sp>
      <p:cxnSp>
        <p:nvCxnSpPr>
          <p:cNvPr id="37" name="直接箭头连接符 36"/>
          <p:cNvCxnSpPr>
            <a:stCxn id="4" idx="2"/>
            <a:endCxn id="28" idx="0"/>
          </p:cNvCxnSpPr>
          <p:nvPr/>
        </p:nvCxnSpPr>
        <p:spPr>
          <a:xfrm>
            <a:off x="1925077" y="1339411"/>
            <a:ext cx="0" cy="14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2"/>
            <a:endCxn id="29" idx="0"/>
          </p:cNvCxnSpPr>
          <p:nvPr/>
        </p:nvCxnSpPr>
        <p:spPr>
          <a:xfrm>
            <a:off x="1925077" y="177498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2"/>
            <a:endCxn id="30" idx="0"/>
          </p:cNvCxnSpPr>
          <p:nvPr/>
        </p:nvCxnSpPr>
        <p:spPr>
          <a:xfrm flipH="1">
            <a:off x="1908703" y="2215412"/>
            <a:ext cx="16374" cy="144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0" idx="2"/>
            <a:endCxn id="5" idx="0"/>
          </p:cNvCxnSpPr>
          <p:nvPr/>
        </p:nvCxnSpPr>
        <p:spPr>
          <a:xfrm>
            <a:off x="1908703" y="2647751"/>
            <a:ext cx="8792" cy="203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" idx="2"/>
            <a:endCxn id="31" idx="0"/>
          </p:cNvCxnSpPr>
          <p:nvPr/>
        </p:nvCxnSpPr>
        <p:spPr>
          <a:xfrm>
            <a:off x="1917495" y="3649899"/>
            <a:ext cx="15492" cy="23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3" idx="2"/>
            <a:endCxn id="34" idx="0"/>
          </p:cNvCxnSpPr>
          <p:nvPr/>
        </p:nvCxnSpPr>
        <p:spPr>
          <a:xfrm>
            <a:off x="1925076" y="5107854"/>
            <a:ext cx="2" cy="256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" idx="3"/>
            <a:endCxn id="32" idx="0"/>
          </p:cNvCxnSpPr>
          <p:nvPr/>
        </p:nvCxnSpPr>
        <p:spPr>
          <a:xfrm>
            <a:off x="2699792" y="3250739"/>
            <a:ext cx="572470" cy="637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3" idx="3"/>
            <a:endCxn id="35" idx="0"/>
          </p:cNvCxnSpPr>
          <p:nvPr/>
        </p:nvCxnSpPr>
        <p:spPr>
          <a:xfrm>
            <a:off x="2546330" y="4744698"/>
            <a:ext cx="788554" cy="6285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8" idx="1"/>
            <a:endCxn id="33" idx="1"/>
          </p:cNvCxnSpPr>
          <p:nvPr/>
        </p:nvCxnSpPr>
        <p:spPr>
          <a:xfrm rot="10800000" flipV="1">
            <a:off x="1303822" y="1630964"/>
            <a:ext cx="27818" cy="3113734"/>
          </a:xfrm>
          <a:prstGeom prst="bentConnector3">
            <a:avLst>
              <a:gd name="adj1" fmla="val 1364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27025" y="4462177"/>
            <a:ext cx="545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51848" y="5038241"/>
            <a:ext cx="311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456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9717" y="563211"/>
            <a:ext cx="22761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架设示意图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7563483" y="1384125"/>
            <a:ext cx="1580518" cy="24907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28184" y="2"/>
            <a:ext cx="1512168" cy="2465537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66920" y="2806993"/>
            <a:ext cx="62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条形光源</a:t>
            </a:r>
            <a:endParaRPr lang="zh-CN" altLang="en-US" sz="12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06150" y="1663994"/>
            <a:ext cx="2415479" cy="3522479"/>
            <a:chOff x="7310712" y="1796162"/>
            <a:chExt cx="3220638" cy="352247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6461" y="1909255"/>
              <a:ext cx="273933" cy="836462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7932061" y="2672384"/>
              <a:ext cx="1422732" cy="2622066"/>
            </a:xfrm>
            <a:prstGeom prst="triangle">
              <a:avLst/>
            </a:prstGeom>
            <a:solidFill>
              <a:schemeClr val="accent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8173988" y="2143231"/>
              <a:ext cx="348091" cy="2473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310712" y="1796162"/>
              <a:ext cx="1332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1200</a:t>
              </a:r>
              <a:r>
                <a:rPr lang="zh-CN" altLang="en-US" sz="1200" b="1" dirty="0" smtClean="0"/>
                <a:t>万工业相机</a:t>
              </a:r>
              <a:endParaRPr lang="zh-CN" altLang="en-US" sz="1200" b="1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9826284" y="2629490"/>
              <a:ext cx="0" cy="268915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9423418" y="3557787"/>
              <a:ext cx="11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架设高度：</a:t>
              </a:r>
              <a:r>
                <a:rPr lang="en-US" altLang="zh-CN" sz="1200" b="1" dirty="0" smtClean="0"/>
                <a:t>500mm</a:t>
              </a:r>
              <a:endParaRPr lang="zh-CN" altLang="en-US" sz="12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10544" y="2469632"/>
              <a:ext cx="214336" cy="234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056434" y="2475448"/>
              <a:ext cx="214336" cy="234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603" y="1810630"/>
            <a:ext cx="1683815" cy="3375843"/>
            <a:chOff x="2169999" y="1909255"/>
            <a:chExt cx="2245086" cy="337584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520" y="1909255"/>
              <a:ext cx="273933" cy="83646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 rot="16200000">
              <a:off x="3175957" y="1459580"/>
              <a:ext cx="233169" cy="22450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330941" y="2663032"/>
              <a:ext cx="1963089" cy="2622066"/>
            </a:xfrm>
            <a:prstGeom prst="triangle">
              <a:avLst/>
            </a:prstGeom>
            <a:solidFill>
              <a:schemeClr val="accent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 flipV="1">
            <a:off x="2426535" y="2564406"/>
            <a:ext cx="371938" cy="228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 flipV="1">
            <a:off x="3268246" y="2454810"/>
            <a:ext cx="362778" cy="338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74093" y="1854595"/>
            <a:ext cx="0" cy="393744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319837" y="3068960"/>
            <a:ext cx="1958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万像素相机，搭配</a:t>
            </a:r>
            <a:r>
              <a:rPr lang="en-US" altLang="zh-CN" dirty="0" smtClean="0"/>
              <a:t>8mm</a:t>
            </a:r>
            <a:r>
              <a:rPr lang="zh-CN" altLang="en-US" dirty="0" smtClean="0"/>
              <a:t>焦距镜头，在架设高度</a:t>
            </a:r>
            <a:r>
              <a:rPr lang="en-US" altLang="zh-CN" dirty="0" smtClean="0"/>
              <a:t>500mm</a:t>
            </a:r>
            <a:r>
              <a:rPr lang="zh-CN" altLang="en-US" dirty="0" smtClean="0"/>
              <a:t>的情况下，能够达到</a:t>
            </a:r>
            <a:r>
              <a:rPr lang="en-US" altLang="zh-CN" dirty="0" smtClean="0"/>
              <a:t>465</a:t>
            </a:r>
            <a:r>
              <a:rPr lang="zh-CN" altLang="en-US" dirty="0" smtClean="0"/>
              <a:t>*</a:t>
            </a:r>
            <a:r>
              <a:rPr lang="en-US" altLang="zh-CN" dirty="0" smtClean="0"/>
              <a:t>351mm</a:t>
            </a:r>
            <a:r>
              <a:rPr lang="zh-CN" altLang="en-US" dirty="0" smtClean="0"/>
              <a:t>的视野范围，理论精度可有效识别</a:t>
            </a:r>
            <a:r>
              <a:rPr lang="en-US" altLang="zh-CN" dirty="0" smtClean="0"/>
              <a:t>0.15mm</a:t>
            </a:r>
            <a:r>
              <a:rPr lang="zh-CN" altLang="en-US" dirty="0" smtClean="0"/>
              <a:t>及以上条形码。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54587" y="1700808"/>
            <a:ext cx="1512168" cy="11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视野范围：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465</a:t>
            </a:r>
            <a:r>
              <a:rPr lang="zh-CN" altLang="en-US" dirty="0" smtClean="0"/>
              <a:t>*</a:t>
            </a:r>
            <a:r>
              <a:rPr lang="en-US" altLang="zh-CN" dirty="0" smtClean="0"/>
              <a:t>351mm</a:t>
            </a:r>
            <a:endParaRPr lang="zh-CN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直接连接符 3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920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、出库信息自动化</a:t>
            </a:r>
            <a:endParaRPr lang="zh-CN" altLang="en-US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42" y="2010960"/>
            <a:ext cx="3857666" cy="176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58037" y="244292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红外传感器</a:t>
            </a:r>
          </a:p>
        </p:txBody>
      </p:sp>
      <p:sp>
        <p:nvSpPr>
          <p:cNvPr id="27" name="矩形 26"/>
          <p:cNvSpPr/>
          <p:nvPr/>
        </p:nvSpPr>
        <p:spPr>
          <a:xfrm>
            <a:off x="6431840" y="2442929"/>
            <a:ext cx="80376" cy="117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28240" y="2448692"/>
            <a:ext cx="80376" cy="117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6753981" y="2573734"/>
            <a:ext cx="504056" cy="19032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7"/>
          <p:cNvSpPr txBox="1"/>
          <p:nvPr/>
        </p:nvSpPr>
        <p:spPr>
          <a:xfrm>
            <a:off x="7258037" y="1890760"/>
            <a:ext cx="795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工业相机</a:t>
            </a:r>
            <a:endParaRPr lang="zh-CN" altLang="en-US" sz="1100" b="1" dirty="0"/>
          </a:p>
        </p:txBody>
      </p:sp>
      <p:cxnSp>
        <p:nvCxnSpPr>
          <p:cNvPr id="20" name="直接箭头连接符 19"/>
          <p:cNvCxnSpPr>
            <a:stCxn id="34" idx="1"/>
          </p:cNvCxnSpPr>
          <p:nvPr/>
        </p:nvCxnSpPr>
        <p:spPr>
          <a:xfrm flipH="1">
            <a:off x="6620228" y="2021565"/>
            <a:ext cx="637809" cy="29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27"/>
          <p:cNvSpPr txBox="1"/>
          <p:nvPr/>
        </p:nvSpPr>
        <p:spPr>
          <a:xfrm>
            <a:off x="5144064" y="2037986"/>
            <a:ext cx="795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条形光源</a:t>
            </a:r>
            <a:endParaRPr lang="zh-CN" altLang="en-US" sz="1100" b="1" dirty="0"/>
          </a:p>
        </p:txBody>
      </p:sp>
      <p:cxnSp>
        <p:nvCxnSpPr>
          <p:cNvPr id="25" name="直接箭头连接符 24"/>
          <p:cNvCxnSpPr>
            <a:stCxn id="38" idx="3"/>
            <a:endCxn id="27" idx="1"/>
          </p:cNvCxnSpPr>
          <p:nvPr/>
        </p:nvCxnSpPr>
        <p:spPr>
          <a:xfrm>
            <a:off x="5939696" y="2168791"/>
            <a:ext cx="492144" cy="33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0422"/>
            <a:ext cx="3146487" cy="232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763688" y="4238337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出库物品二维码信息</a:t>
            </a:r>
            <a:endParaRPr lang="zh-CN" altLang="en-US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3064" y="425520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架设示意图</a:t>
            </a:r>
            <a:endParaRPr lang="zh-CN" altLang="en-US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0806" y="5148925"/>
            <a:ext cx="495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工业相机的数量，位置可以根据出库物品的二维码贴标位置进行配置。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9872" y="76141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出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库物品检查架构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733326" y="2894125"/>
            <a:ext cx="3097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3" y="2442837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采集图像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1973" y="55436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流程图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47663" y="2900526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保存</a:t>
            </a:r>
            <a:r>
              <a:rPr lang="zh-CN" altLang="en-US" sz="1200" dirty="0" smtClean="0">
                <a:solidFill>
                  <a:schemeClr val="tx1"/>
                </a:solidFill>
              </a:rPr>
              <a:t>图像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2"/>
            <a:endCxn id="6" idx="0"/>
          </p:cNvCxnSpPr>
          <p:nvPr/>
        </p:nvCxnSpPr>
        <p:spPr>
          <a:xfrm>
            <a:off x="2195735" y="2730869"/>
            <a:ext cx="0" cy="16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4008" y="1639711"/>
            <a:ext cx="37444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/>
              <a:t>将</a:t>
            </a:r>
            <a:r>
              <a:rPr lang="zh-CN" altLang="en-US" sz="1600" dirty="0"/>
              <a:t>出</a:t>
            </a:r>
            <a:r>
              <a:rPr lang="zh-CN" altLang="en-US" sz="1600" dirty="0" smtClean="0"/>
              <a:t>库货品放置到</a:t>
            </a:r>
            <a:r>
              <a:rPr lang="zh-CN" altLang="en-US" sz="1600" dirty="0"/>
              <a:t>传送带</a:t>
            </a:r>
            <a:r>
              <a:rPr lang="zh-CN" altLang="en-US" sz="1600" dirty="0" smtClean="0"/>
              <a:t>上。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/>
              <a:t>物品遮挡红外传感器的光线，触发相机进行拍照。</a:t>
            </a:r>
            <a:endParaRPr lang="en-US" altLang="zh-CN" sz="1600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/>
              <a:t>读取图像中的出库二维码信息。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/>
              <a:t>如果二维码信息读取成功，则记录物品的出库信息，并保存出库图像；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/>
              <a:t>如果二维码信息读取失败，保存图像，并由人工进行处理。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543569" y="1439198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放置出库商品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47663" y="4565385"/>
            <a:ext cx="129614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统计出库信息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47663" y="5035125"/>
            <a:ext cx="129614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保存至数据库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0" idx="2"/>
            <a:endCxn id="11" idx="0"/>
          </p:cNvCxnSpPr>
          <p:nvPr/>
        </p:nvCxnSpPr>
        <p:spPr>
          <a:xfrm>
            <a:off x="2195736" y="4853417"/>
            <a:ext cx="0" cy="181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547664" y="1938781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红外触发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191641" y="1727230"/>
            <a:ext cx="4095" cy="211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  <a:endCxn id="4" idx="0"/>
          </p:cNvCxnSpPr>
          <p:nvPr/>
        </p:nvCxnSpPr>
        <p:spPr>
          <a:xfrm flipH="1">
            <a:off x="2195735" y="2226813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1547665" y="3378941"/>
            <a:ext cx="129614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提取二维码信息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2195735" y="3188558"/>
            <a:ext cx="2" cy="190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2"/>
            <a:endCxn id="10" idx="0"/>
          </p:cNvCxnSpPr>
          <p:nvPr/>
        </p:nvCxnSpPr>
        <p:spPr>
          <a:xfrm flipH="1">
            <a:off x="2195736" y="4243037"/>
            <a:ext cx="1" cy="322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996208" y="4559451"/>
            <a:ext cx="129614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人工处理</a:t>
            </a:r>
          </a:p>
        </p:txBody>
      </p:sp>
      <p:cxnSp>
        <p:nvCxnSpPr>
          <p:cNvPr id="20" name="肘形连接符 19"/>
          <p:cNvCxnSpPr>
            <a:stCxn id="16" idx="3"/>
            <a:endCxn id="19" idx="0"/>
          </p:cNvCxnSpPr>
          <p:nvPr/>
        </p:nvCxnSpPr>
        <p:spPr>
          <a:xfrm>
            <a:off x="2843809" y="3810989"/>
            <a:ext cx="800472" cy="748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15816" y="352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失败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699198" y="42430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成功</a:t>
            </a:r>
            <a:endParaRPr lang="zh-CN" altLang="en-US" sz="12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41314" y="60787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出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库物品检查流程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8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8016" y="3933056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、图像采集：拍摄单据图像。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、图像预处理：对</a:t>
            </a:r>
            <a:r>
              <a:rPr lang="zh-CN" altLang="en-US" dirty="0"/>
              <a:t>图像进行增强，</a:t>
            </a:r>
            <a:r>
              <a:rPr lang="zh-CN" altLang="en-US" dirty="0" smtClean="0"/>
              <a:t>去除噪声，二值化等处理。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、倾斜矫正：矫正倾斜的条码</a:t>
            </a:r>
            <a:r>
              <a:rPr lang="en-US" altLang="zh-CN" dirty="0"/>
              <a:t>/</a:t>
            </a:r>
            <a:r>
              <a:rPr lang="zh-CN" altLang="en-US" dirty="0"/>
              <a:t>二维码，</a:t>
            </a:r>
            <a:r>
              <a:rPr lang="zh-CN" altLang="en-US" dirty="0" smtClean="0"/>
              <a:t>便于后续步骤中条码</a:t>
            </a:r>
            <a:r>
              <a:rPr lang="en-US" altLang="zh-CN" dirty="0"/>
              <a:t>/</a:t>
            </a:r>
            <a:r>
              <a:rPr lang="zh-CN" altLang="en-US" dirty="0"/>
              <a:t>二维码</a:t>
            </a:r>
            <a:r>
              <a:rPr lang="zh-CN" altLang="en-US" dirty="0" smtClean="0"/>
              <a:t>的  定位分割。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、定位分割：将条码</a:t>
            </a:r>
            <a:r>
              <a:rPr lang="en-US" altLang="zh-CN" dirty="0"/>
              <a:t>/</a:t>
            </a:r>
            <a:r>
              <a:rPr lang="zh-CN" altLang="en-US" dirty="0"/>
              <a:t>二维码图像</a:t>
            </a:r>
            <a:r>
              <a:rPr lang="zh-CN" altLang="en-US" dirty="0" smtClean="0"/>
              <a:t>分割出来。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、条码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二维码识别：根据不同的编码制式，进行解码。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、识别结果：输出识别结果。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1475656" y="1412776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图像采集</a:t>
            </a:r>
          </a:p>
        </p:txBody>
      </p:sp>
      <p:sp>
        <p:nvSpPr>
          <p:cNvPr id="39" name="矩形 38"/>
          <p:cNvSpPr/>
          <p:nvPr/>
        </p:nvSpPr>
        <p:spPr>
          <a:xfrm>
            <a:off x="2555776" y="1412776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图像预处理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32040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定位分割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84168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条码二维码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识别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8" idx="3"/>
            <a:endCxn id="39" idx="1"/>
          </p:cNvCxnSpPr>
          <p:nvPr/>
        </p:nvCxnSpPr>
        <p:spPr>
          <a:xfrm>
            <a:off x="2051720" y="24568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778954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倾斜矫正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9" idx="3"/>
            <a:endCxn id="43" idx="1"/>
          </p:cNvCxnSpPr>
          <p:nvPr/>
        </p:nvCxnSpPr>
        <p:spPr>
          <a:xfrm>
            <a:off x="3131840" y="2456892"/>
            <a:ext cx="647114" cy="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3"/>
            <a:endCxn id="40" idx="1"/>
          </p:cNvCxnSpPr>
          <p:nvPr/>
        </p:nvCxnSpPr>
        <p:spPr>
          <a:xfrm>
            <a:off x="4355018" y="2462899"/>
            <a:ext cx="577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41" idx="1"/>
          </p:cNvCxnSpPr>
          <p:nvPr/>
        </p:nvCxnSpPr>
        <p:spPr>
          <a:xfrm>
            <a:off x="5508104" y="246289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308304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识别结果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41" idx="3"/>
            <a:endCxn id="48" idx="1"/>
          </p:cNvCxnSpPr>
          <p:nvPr/>
        </p:nvCxnSpPr>
        <p:spPr>
          <a:xfrm>
            <a:off x="6660232" y="246289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9948" y="93837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条码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二维码识别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920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三、技术路线</a:t>
            </a:r>
            <a:endParaRPr lang="zh-CN" altLang="en-US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827</Words>
  <Application>Microsoft Office PowerPoint</Application>
  <PresentationFormat>全屏显示(4:3)</PresentationFormat>
  <Paragraphs>141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信息自动化比对解决方案</dc:title>
  <dc:creator>1</dc:creator>
  <cp:lastModifiedBy>1</cp:lastModifiedBy>
  <cp:revision>178</cp:revision>
  <dcterms:created xsi:type="dcterms:W3CDTF">2019-11-14T01:14:01Z</dcterms:created>
  <dcterms:modified xsi:type="dcterms:W3CDTF">2019-11-18T06:14:40Z</dcterms:modified>
</cp:coreProperties>
</file>