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F4C0-4DED-4B4A-A63F-8CD5C69311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1D2A-DDF1-40BC-BAE1-F201152CC4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C5D4-C67F-4BA9-9B9F-47BB1F33B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C5D4-C67F-4BA9-9B9F-47BB1F33B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C5D4-C67F-4BA9-9B9F-47BB1F33B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C5D4-C67F-4BA9-9B9F-47BB1F33B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C5D4-C67F-4BA9-9B9F-47BB1F33B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luyuan\Desktop\PPT\公司PPT\公司总PPT\封面5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80" y="1"/>
            <a:ext cx="1970539" cy="6223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E873-7C8E-43ED-9578-2A63D6B78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A2CC-9AC0-4F51-841E-B35BC9F6D9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8316" y="1646055"/>
            <a:ext cx="8922619" cy="4718948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350195" y="313400"/>
            <a:ext cx="1358469" cy="135847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191801" y="643822"/>
            <a:ext cx="22553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5" b="1" i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VISION</a:t>
            </a:r>
            <a:endParaRPr lang="zh-CN" altLang="en-US" sz="3735" b="1" i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1042" y="741702"/>
            <a:ext cx="589503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、测试情况说明</a:t>
            </a:r>
            <a:endParaRPr lang="zh-CN" altLang="en-US" sz="36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084643" y="1384124"/>
            <a:ext cx="2107357" cy="249073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304245" y="1"/>
            <a:ext cx="2016224" cy="2465537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90014" y="1723480"/>
            <a:ext cx="82392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客户需求：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料盘工件读码检测，对料盘内部所有工件进行读码输出及异常报警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测试结果：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测试效果较好，可对视野内所有物料进行实时性读码和输出，并对视野内条码个数进行判断及输出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环境要求：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对运行环境下的光线均匀性要求较高，尽可能不受外界光干扰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700000">
            <a:off x="350195" y="313400"/>
            <a:ext cx="1358469" cy="135847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191801" y="643822"/>
            <a:ext cx="22553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5" b="1" i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VISION</a:t>
            </a:r>
            <a:endParaRPr lang="zh-CN" altLang="en-US" sz="3735" b="1" i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1042" y="741702"/>
            <a:ext cx="589503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、测试效果展示（</a:t>
            </a:r>
            <a:r>
              <a:rPr lang="en-US" altLang="zh-CN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6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084643" y="1384124"/>
            <a:ext cx="2107357" cy="249073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304245" y="1"/>
            <a:ext cx="2016224" cy="2465537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66788" y="1660254"/>
            <a:ext cx="9452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如下图所示，相机视野下覆盖全部物料，能够对裸露的条码进行有效识别，自动计算视野内有效条码个数，针对条码有异常的情况进行报警输出及显示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0266" y="6009494"/>
            <a:ext cx="192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检测效果图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76" y="2565640"/>
            <a:ext cx="4230803" cy="311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700000">
            <a:off x="350195" y="313400"/>
            <a:ext cx="1358469" cy="135847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191801" y="643822"/>
            <a:ext cx="22553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5" b="1" i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VISION</a:t>
            </a:r>
            <a:endParaRPr lang="zh-CN" altLang="en-US" sz="3735" b="1" i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1042" y="741702"/>
            <a:ext cx="589503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、测试效果展示（</a:t>
            </a:r>
            <a:r>
              <a:rPr lang="en-US" altLang="zh-CN" sz="3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6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084643" y="1384124"/>
            <a:ext cx="2107357" cy="249073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304245" y="1"/>
            <a:ext cx="2016224" cy="2465537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66788" y="1660254"/>
            <a:ext cx="9452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如下图所示，对于视野内全部物料进行有效读码，读码结果符合要求情况下将所有条码绿色标记，输出及结果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OK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示意。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0266" y="6009494"/>
            <a:ext cx="192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检测效果图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5" y="2603683"/>
            <a:ext cx="4350619" cy="3206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700000">
            <a:off x="350195" y="313400"/>
            <a:ext cx="1358469" cy="135847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191801" y="643822"/>
            <a:ext cx="22553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5" b="1" i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VISION</a:t>
            </a:r>
            <a:endParaRPr lang="zh-CN" altLang="en-US" sz="3735" b="1" i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1042" y="741702"/>
            <a:ext cx="589503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3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</a:t>
            </a:r>
            <a:r>
              <a:rPr lang="zh-CN" altLang="en-US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测试效果展示</a:t>
            </a:r>
            <a:endParaRPr lang="zh-CN" altLang="en-US" sz="36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084643" y="1384124"/>
            <a:ext cx="2107357" cy="249073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304245" y="1"/>
            <a:ext cx="2016224" cy="2465537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66788" y="1660254"/>
            <a:ext cx="945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0266" y="6009494"/>
            <a:ext cx="192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检测效果</a:t>
            </a:r>
            <a:r>
              <a:rPr lang="zh-CN" altLang="en-US" sz="1600" dirty="0"/>
              <a:t>视频</a:t>
            </a:r>
            <a:endParaRPr lang="zh-CN" altLang="en-US" sz="1600" dirty="0"/>
          </a:p>
        </p:txBody>
      </p:sp>
      <p:pic>
        <p:nvPicPr>
          <p:cNvPr id="4" name="a8c1b0bf52d8b1f59434b96e92cf4468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721520" y="1898809"/>
            <a:ext cx="6205951" cy="3568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700000">
            <a:off x="350195" y="313400"/>
            <a:ext cx="1358469" cy="135847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191801" y="643822"/>
            <a:ext cx="22553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5" b="1" i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VISION</a:t>
            </a:r>
            <a:endParaRPr lang="zh-CN" altLang="en-US" sz="3735" b="1" i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1042" y="741702"/>
            <a:ext cx="589503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3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、架设示意图</a:t>
            </a:r>
            <a:endParaRPr lang="zh-CN" altLang="en-US" sz="36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084643" y="1384124"/>
            <a:ext cx="2107357" cy="249073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304245" y="1"/>
            <a:ext cx="2016224" cy="2465537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89227" y="2905618"/>
            <a:ext cx="83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条形光源</a:t>
            </a:r>
            <a:endParaRPr lang="zh-CN" altLang="en-US" sz="12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141533" y="1762619"/>
            <a:ext cx="3220638" cy="3522479"/>
            <a:chOff x="7310712" y="1796162"/>
            <a:chExt cx="3220638" cy="3522479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06461" y="1909255"/>
              <a:ext cx="273933" cy="836462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7932061" y="2672384"/>
              <a:ext cx="1422732" cy="2622066"/>
            </a:xfrm>
            <a:prstGeom prst="triangle">
              <a:avLst/>
            </a:prstGeom>
            <a:solidFill>
              <a:schemeClr val="accent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8173988" y="2143231"/>
              <a:ext cx="348091" cy="2473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310712" y="1796162"/>
              <a:ext cx="1332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1200</a:t>
              </a:r>
              <a:r>
                <a:rPr lang="zh-CN" altLang="en-US" sz="1200" b="1" dirty="0" smtClean="0"/>
                <a:t>万工业相机</a:t>
              </a:r>
              <a:endParaRPr lang="zh-CN" altLang="en-US" sz="1200" b="1" dirty="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9826284" y="2629490"/>
              <a:ext cx="0" cy="268915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9423418" y="3557787"/>
              <a:ext cx="11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架设高度：</a:t>
              </a:r>
              <a:r>
                <a:rPr lang="en-US" altLang="zh-CN" sz="1200" b="1" dirty="0" smtClean="0"/>
                <a:t>500mm</a:t>
              </a:r>
              <a:endParaRPr lang="zh-CN" altLang="en-US" sz="12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10544" y="2469632"/>
              <a:ext cx="214336" cy="2346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056434" y="2475448"/>
              <a:ext cx="214336" cy="2346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67471" y="1909255"/>
            <a:ext cx="2245086" cy="3375843"/>
            <a:chOff x="2169999" y="1909255"/>
            <a:chExt cx="2245086" cy="337584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75520" y="1909255"/>
              <a:ext cx="273933" cy="83646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 rot="16200000">
              <a:off x="3175957" y="1459580"/>
              <a:ext cx="233169" cy="22450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330941" y="2663032"/>
              <a:ext cx="1963089" cy="2622066"/>
            </a:xfrm>
            <a:prstGeom prst="triangle">
              <a:avLst/>
            </a:prstGeom>
            <a:solidFill>
              <a:schemeClr val="accent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 flipV="1">
            <a:off x="3235379" y="2663032"/>
            <a:ext cx="495917" cy="228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1"/>
          </p:cNvCxnSpPr>
          <p:nvPr/>
        </p:nvCxnSpPr>
        <p:spPr>
          <a:xfrm flipV="1">
            <a:off x="4357661" y="2553436"/>
            <a:ext cx="483704" cy="3383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565457" y="1953221"/>
            <a:ext cx="0" cy="393744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26448" y="3678606"/>
            <a:ext cx="2610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万像素相机，搭配</a:t>
            </a:r>
            <a:r>
              <a:rPr lang="en-US" altLang="zh-CN" dirty="0" smtClean="0"/>
              <a:t>8mm</a:t>
            </a:r>
            <a:r>
              <a:rPr lang="zh-CN" altLang="en-US" dirty="0" smtClean="0"/>
              <a:t>焦距镜头，在架设高度</a:t>
            </a:r>
            <a:r>
              <a:rPr lang="en-US" altLang="zh-CN" dirty="0" smtClean="0"/>
              <a:t>500mm</a:t>
            </a:r>
            <a:r>
              <a:rPr lang="zh-CN" altLang="en-US" dirty="0" smtClean="0"/>
              <a:t>的情况下，能够达到</a:t>
            </a:r>
            <a:r>
              <a:rPr lang="en-US" altLang="zh-CN" dirty="0" smtClean="0"/>
              <a:t>465</a:t>
            </a:r>
            <a:r>
              <a:rPr lang="zh-CN" altLang="en-US" dirty="0" smtClean="0"/>
              <a:t>*</a:t>
            </a:r>
            <a:r>
              <a:rPr lang="en-US" altLang="zh-CN" dirty="0" smtClean="0"/>
              <a:t>351mm</a:t>
            </a:r>
            <a:r>
              <a:rPr lang="zh-CN" altLang="en-US" dirty="0" smtClean="0"/>
              <a:t>的视野范围，理论精度可有效识别</a:t>
            </a:r>
            <a:r>
              <a:rPr lang="en-US" altLang="zh-CN" dirty="0" smtClean="0"/>
              <a:t>6mil</a:t>
            </a:r>
            <a:r>
              <a:rPr lang="zh-CN" altLang="en-US" dirty="0" smtClean="0"/>
              <a:t>及以上条形码。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606116" y="1993479"/>
            <a:ext cx="2016224" cy="1290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视野范围：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465</a:t>
            </a:r>
            <a:r>
              <a:rPr lang="zh-CN" altLang="en-US" dirty="0" smtClean="0"/>
              <a:t>*</a:t>
            </a:r>
            <a:r>
              <a:rPr lang="en-US" altLang="zh-CN" dirty="0" smtClean="0"/>
              <a:t>351mm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宽屏</PresentationFormat>
  <Paragraphs>50</Paragraphs>
  <Slides>5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微软雅黑</vt:lpstr>
      <vt:lpstr>华文楷体</vt:lpstr>
      <vt:lpstr>黑体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沈志远</dc:creator>
  <cp:lastModifiedBy>刘泽</cp:lastModifiedBy>
  <cp:revision>40</cp:revision>
  <dcterms:created xsi:type="dcterms:W3CDTF">2019-03-06T02:05:00Z</dcterms:created>
  <dcterms:modified xsi:type="dcterms:W3CDTF">2019-11-17T03:23:43Z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