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613" r:id="rId2"/>
    <p:sldId id="257" r:id="rId3"/>
    <p:sldId id="258" r:id="rId4"/>
    <p:sldId id="324" r:id="rId5"/>
    <p:sldId id="2632" r:id="rId6"/>
    <p:sldId id="2633" r:id="rId7"/>
    <p:sldId id="2634" r:id="rId8"/>
    <p:sldId id="2635" r:id="rId9"/>
    <p:sldId id="2636" r:id="rId10"/>
    <p:sldId id="2637" r:id="rId11"/>
    <p:sldId id="2638" r:id="rId12"/>
    <p:sldId id="2639" r:id="rId13"/>
    <p:sldId id="2640" r:id="rId14"/>
    <p:sldId id="2641" r:id="rId15"/>
    <p:sldId id="2642" r:id="rId16"/>
    <p:sldId id="2643" r:id="rId17"/>
    <p:sldId id="2644" r:id="rId18"/>
    <p:sldId id="2645" r:id="rId19"/>
    <p:sldId id="261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990" y="762"/>
      </p:cViewPr>
      <p:guideLst/>
    </p:cSldViewPr>
  </p:slideViewPr>
  <p:notesTextViewPr>
    <p:cViewPr>
      <p:scale>
        <a:sx n="1" d="1"/>
        <a:sy n="1" d="1"/>
      </p:scale>
      <p:origin x="0" y="0"/>
    </p:cViewPr>
  </p:notesTextViewPr>
  <p:sorterViewPr>
    <p:cViewPr>
      <p:scale>
        <a:sx n="50" d="100"/>
        <a:sy n="50" d="100"/>
      </p:scale>
      <p:origin x="0" y="-7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E742D4-8167-4DCB-B631-3FBC5A69AB22}" type="datetimeFigureOut">
              <a:rPr lang="zh-CN" altLang="en-US" smtClean="0"/>
              <a:t>2020/6/12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7162D-C68C-4493-A04A-10D4AAAC9E2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82CB276-7D8B-4D6B-9BF7-43AB421A4C2B}" type="datetimeFigureOut">
              <a:rPr lang="zh-CN" altLang="en-US" smtClean="0"/>
              <a:t>2020/6/12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E178D6-B1F5-4B95-86EC-42DA8F8B10E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2CB276-7D8B-4D6B-9BF7-43AB421A4C2B}" type="datetimeFigureOut">
              <a:rPr lang="zh-CN" altLang="en-US" smtClean="0"/>
              <a:t>2020/6/12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E178D6-B1F5-4B95-86EC-42DA8F8B10E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2CB276-7D8B-4D6B-9BF7-43AB421A4C2B}" type="datetimeFigureOut">
              <a:rPr lang="zh-CN" altLang="en-US" smtClean="0"/>
              <a:t>2020/6/12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E178D6-B1F5-4B95-86EC-42DA8F8B10E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01-Main">
    <p:spTree>
      <p:nvGrpSpPr>
        <p:cNvPr id="1" name=""/>
        <p:cNvGrpSpPr/>
        <p:nvPr/>
      </p:nvGrpSpPr>
      <p:grpSpPr>
        <a:xfrm>
          <a:off x="0" y="0"/>
          <a:ext cx="0" cy="0"/>
          <a:chOff x="0" y="0"/>
          <a:chExt cx="0" cy="0"/>
        </a:xfrm>
      </p:grpSpPr>
      <p:sp>
        <p:nvSpPr>
          <p:cNvPr id="33" name="Rectangle 32"/>
          <p:cNvSpPr/>
          <p:nvPr userDrawn="1"/>
        </p:nvSpPr>
        <p:spPr>
          <a:xfrm>
            <a:off x="5147687" y="-223903"/>
            <a:ext cx="1895619" cy="1569660"/>
          </a:xfrm>
          <a:prstGeom prst="rect">
            <a:avLst/>
          </a:prstGeom>
        </p:spPr>
        <p:txBody>
          <a:bodyPr wrap="square">
            <a:spAutoFit/>
          </a:bodyPr>
          <a:lstStyle/>
          <a:p>
            <a:pPr algn="ctr"/>
            <a:fld id="{44B5E3D8-B559-49FC-84E7-900B409E63B2}" type="slidenum">
              <a:rPr kumimoji="0" lang="id-ID" sz="9600" b="1" i="0" u="none" strike="noStrike" kern="1200" cap="none" spc="0" normalizeH="0" baseline="0" noProof="0" smtClean="0">
                <a:ln>
                  <a:noFill/>
                </a:ln>
                <a:solidFill>
                  <a:schemeClr val="bg1"/>
                </a:solidFill>
                <a:effectLst/>
                <a:uLnTx/>
                <a:uFillTx/>
                <a:latin typeface="Montserrat ExtraBold"/>
                <a:ea typeface="Open Sans Condensed Light" panose="020B0306030504020204" pitchFamily="34" charset="0"/>
                <a:cs typeface="Open Sans Condensed Light" panose="020B0306030504020204" pitchFamily="34" charset="0"/>
              </a:rPr>
              <a:t>‹#›</a:t>
            </a:fld>
            <a:endParaRPr lang="bg-BG" sz="9600">
              <a:solidFill>
                <a:schemeClr val="bg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MiniM Master">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4_Title Slide">
    <p:spTree>
      <p:nvGrpSpPr>
        <p:cNvPr id="1" name="Shape 17"/>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2CB276-7D8B-4D6B-9BF7-43AB421A4C2B}" type="datetimeFigureOut">
              <a:rPr lang="zh-CN" altLang="en-US" smtClean="0"/>
              <a:t>2020/6/12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E178D6-B1F5-4B95-86EC-42DA8F8B10E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82CB276-7D8B-4D6B-9BF7-43AB421A4C2B}" type="datetimeFigureOut">
              <a:rPr lang="zh-CN" altLang="en-US" smtClean="0"/>
              <a:t>2020/6/12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E178D6-B1F5-4B95-86EC-42DA8F8B10E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82CB276-7D8B-4D6B-9BF7-43AB421A4C2B}" type="datetimeFigureOut">
              <a:rPr lang="zh-CN" altLang="en-US" smtClean="0"/>
              <a:t>2020/6/12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E178D6-B1F5-4B95-86EC-42DA8F8B10E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82CB276-7D8B-4D6B-9BF7-43AB421A4C2B}" type="datetimeFigureOut">
              <a:rPr lang="zh-CN" altLang="en-US" smtClean="0"/>
              <a:t>2020/6/12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9E178D6-B1F5-4B95-86EC-42DA8F8B10E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82CB276-7D8B-4D6B-9BF7-43AB421A4C2B}" type="datetimeFigureOut">
              <a:rPr lang="zh-CN" altLang="en-US" smtClean="0"/>
              <a:t>2020/6/12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9E178D6-B1F5-4B95-86EC-42DA8F8B10E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2CB276-7D8B-4D6B-9BF7-43AB421A4C2B}" type="datetimeFigureOut">
              <a:rPr lang="zh-CN" altLang="en-US" smtClean="0"/>
              <a:t>2020/6/12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9E178D6-B1F5-4B95-86EC-42DA8F8B10E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82CB276-7D8B-4D6B-9BF7-43AB421A4C2B}" type="datetimeFigureOut">
              <a:rPr lang="zh-CN" altLang="en-US" smtClean="0"/>
              <a:t>2020/6/12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E178D6-B1F5-4B95-86EC-42DA8F8B10E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82CB276-7D8B-4D6B-9BF7-43AB421A4C2B}" type="datetimeFigureOut">
              <a:rPr lang="zh-CN" altLang="en-US" smtClean="0"/>
              <a:t>2020/6/12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E178D6-B1F5-4B95-86EC-42DA8F8B10E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2CB276-7D8B-4D6B-9BF7-43AB421A4C2B}" type="datetimeFigureOut">
              <a:rPr lang="zh-CN" altLang="en-US" smtClean="0"/>
              <a:t>2020/6/12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E178D6-B1F5-4B95-86EC-42DA8F8B10E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5.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5.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组合 13"/>
          <p:cNvGrpSpPr/>
          <p:nvPr/>
        </p:nvGrpSpPr>
        <p:grpSpPr>
          <a:xfrm>
            <a:off x="2823814" y="3193868"/>
            <a:ext cx="1028700" cy="190500"/>
            <a:chOff x="2305050" y="1847850"/>
            <a:chExt cx="1028700" cy="190500"/>
          </a:xfrm>
        </p:grpSpPr>
        <p:cxnSp>
          <p:nvCxnSpPr>
            <p:cNvPr id="12" name="直接连接符 11"/>
            <p:cNvCxnSpPr/>
            <p:nvPr/>
          </p:nvCxnSpPr>
          <p:spPr>
            <a:xfrm>
              <a:off x="2495550" y="194310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305050" y="1847850"/>
              <a:ext cx="190500" cy="190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grpSp>
      <p:sp>
        <p:nvSpPr>
          <p:cNvPr id="15" name="文本框 14"/>
          <p:cNvSpPr txBox="1"/>
          <p:nvPr/>
        </p:nvSpPr>
        <p:spPr>
          <a:xfrm>
            <a:off x="3932094" y="2627399"/>
            <a:ext cx="4439322" cy="1198880"/>
          </a:xfrm>
          <a:prstGeom prst="rect">
            <a:avLst/>
          </a:prstGeom>
          <a:noFill/>
        </p:spPr>
        <p:txBody>
          <a:bodyPr wrap="square" rtlCol="0">
            <a:spAutoFit/>
          </a:bodyPr>
          <a:lstStyle/>
          <a:p>
            <a:pPr algn="dist"/>
            <a:r>
              <a:rPr lang="zh-CN" altLang="en-US" sz="3600" b="1" dirty="0">
                <a:cs typeface="+mn-ea"/>
                <a:sym typeface="+mn-lt"/>
              </a:rPr>
              <a:t>结算组单据电子审核关键点总结</a:t>
            </a:r>
          </a:p>
        </p:txBody>
      </p:sp>
      <p:grpSp>
        <p:nvGrpSpPr>
          <p:cNvPr id="17" name="组合 16"/>
          <p:cNvGrpSpPr/>
          <p:nvPr/>
        </p:nvGrpSpPr>
        <p:grpSpPr>
          <a:xfrm rot="10800000">
            <a:off x="8339486" y="3193868"/>
            <a:ext cx="1028700" cy="190500"/>
            <a:chOff x="2305050" y="1847850"/>
            <a:chExt cx="1028700" cy="190500"/>
          </a:xfrm>
        </p:grpSpPr>
        <p:cxnSp>
          <p:nvCxnSpPr>
            <p:cNvPr id="18" name="直接连接符 17"/>
            <p:cNvCxnSpPr/>
            <p:nvPr/>
          </p:nvCxnSpPr>
          <p:spPr>
            <a:xfrm>
              <a:off x="2495550" y="194310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2305050" y="1847850"/>
              <a:ext cx="190500" cy="190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grpSp>
      <p:sp>
        <p:nvSpPr>
          <p:cNvPr id="24" name="文本框 23"/>
          <p:cNvSpPr txBox="1"/>
          <p:nvPr/>
        </p:nvSpPr>
        <p:spPr>
          <a:xfrm>
            <a:off x="4066540" y="4719638"/>
            <a:ext cx="4025265" cy="645160"/>
          </a:xfrm>
          <a:prstGeom prst="rect">
            <a:avLst/>
          </a:prstGeom>
          <a:noFill/>
        </p:spPr>
        <p:txBody>
          <a:bodyPr wrap="square" rtlCol="0" anchor="ctr">
            <a:spAutoFit/>
          </a:bodyPr>
          <a:lstStyle/>
          <a:p>
            <a:pPr algn="dist">
              <a:lnSpc>
                <a:spcPct val="150000"/>
              </a:lnSpc>
            </a:pPr>
            <a:r>
              <a:rPr lang="zh-CN" altLang="en-US" sz="2400" b="1" dirty="0">
                <a:solidFill>
                  <a:schemeClr val="tx1">
                    <a:lumMod val="65000"/>
                    <a:lumOff val="35000"/>
                  </a:schemeClr>
                </a:solidFill>
                <a:ea typeface="宋体" panose="02010600030101010101" pitchFamily="2" charset="-122"/>
                <a:cs typeface="+mn-ea"/>
                <a:sym typeface="+mn-lt"/>
              </a:rPr>
              <a:t>汇报人：王路平</a:t>
            </a:r>
            <a:r>
              <a:rPr lang="en-US" altLang="zh-CN" sz="2400" b="1" dirty="0">
                <a:solidFill>
                  <a:schemeClr val="tx1">
                    <a:lumMod val="65000"/>
                    <a:lumOff val="35000"/>
                  </a:schemeClr>
                </a:solidFill>
                <a:cs typeface="+mn-ea"/>
                <a:sym typeface="+mn-lt"/>
              </a:rPr>
              <a:t> </a:t>
            </a:r>
            <a:endParaRPr lang="zh-CN" altLang="en-US" sz="2400" b="1" dirty="0">
              <a:solidFill>
                <a:schemeClr val="tx1">
                  <a:lumMod val="65000"/>
                  <a:lumOff val="35000"/>
                </a:schemeClr>
              </a:solidFill>
              <a:cs typeface="+mn-ea"/>
              <a:sym typeface="+mn-lt"/>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hlinkClick r:id="" action="ppaction://hlinkshowjump?jump=nextslide"/>
          </p:cNvPr>
          <p:cNvSpPr/>
          <p:nvPr/>
        </p:nvSpPr>
        <p:spPr>
          <a:xfrm rot="5400000">
            <a:off x="11062332"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sp>
        <p:nvSpPr>
          <p:cNvPr id="9" name="Isosceles Triangle 8">
            <a:hlinkClick r:id="" action="ppaction://hlinkshowjump?jump=previousslide"/>
          </p:cNvPr>
          <p:cNvSpPr/>
          <p:nvPr/>
        </p:nvSpPr>
        <p:spPr>
          <a:xfrm rot="16200000">
            <a:off x="812156"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grpSp>
        <p:nvGrpSpPr>
          <p:cNvPr id="10" name="组合 9"/>
          <p:cNvGrpSpPr/>
          <p:nvPr/>
        </p:nvGrpSpPr>
        <p:grpSpPr>
          <a:xfrm rot="16200000">
            <a:off x="1895929" y="-522794"/>
            <a:ext cx="145143" cy="3937001"/>
            <a:chOff x="1393371" y="-362858"/>
            <a:chExt cx="145143" cy="3937001"/>
          </a:xfrm>
          <a:solidFill>
            <a:schemeClr val="bg1">
              <a:lumMod val="65000"/>
            </a:schemeClr>
          </a:solidFill>
        </p:grpSpPr>
        <p:cxnSp>
          <p:nvCxnSpPr>
            <p:cNvPr id="11" name="直接连接符 10"/>
            <p:cNvCxnSpPr/>
            <p:nvPr/>
          </p:nvCxnSpPr>
          <p:spPr>
            <a:xfrm>
              <a:off x="1465943" y="-362858"/>
              <a:ext cx="0" cy="3791858"/>
            </a:xfrm>
            <a:prstGeom prst="line">
              <a:avLst/>
            </a:prstGeom>
            <a:grpFill/>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393371" y="3429000"/>
              <a:ext cx="145143" cy="145143"/>
            </a:xfrm>
            <a:prstGeom prst="ellipse">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4" name="TextBox 2"/>
          <p:cNvSpPr txBox="1"/>
          <p:nvPr/>
        </p:nvSpPr>
        <p:spPr>
          <a:xfrm>
            <a:off x="617554" y="545587"/>
            <a:ext cx="3127578" cy="230832"/>
          </a:xfrm>
          <a:prstGeom prst="rect">
            <a:avLst/>
          </a:prstGeom>
          <a:noFill/>
        </p:spPr>
        <p:txBody>
          <a:bodyPr wrap="square" rtlCol="0">
            <a:spAutoFit/>
          </a:bodyPr>
          <a:lstStyle/>
          <a:p>
            <a:pPr algn="dist"/>
            <a:r>
              <a:rPr lang="en-US" sz="900" b="1" spc="150" dirty="0">
                <a:cs typeface="+mn-ea"/>
                <a:sym typeface="+mn-lt"/>
              </a:rPr>
              <a:t>WRITE A TITLE IN THIS SECTION</a:t>
            </a:r>
            <a:endParaRPr lang="en-US" sz="1000" b="1" spc="150" dirty="0">
              <a:cs typeface="+mn-ea"/>
              <a:sym typeface="+mn-lt"/>
            </a:endParaRPr>
          </a:p>
        </p:txBody>
      </p:sp>
      <p:sp>
        <p:nvSpPr>
          <p:cNvPr id="15" name="TextBox 3"/>
          <p:cNvSpPr txBox="1"/>
          <p:nvPr/>
        </p:nvSpPr>
        <p:spPr>
          <a:xfrm>
            <a:off x="550127" y="730174"/>
            <a:ext cx="6053455" cy="553085"/>
          </a:xfrm>
          <a:prstGeom prst="rect">
            <a:avLst/>
          </a:prstGeom>
          <a:noFill/>
        </p:spPr>
        <p:txBody>
          <a:bodyPr wrap="none" rtlCol="0">
            <a:spAutoFit/>
          </a:bodyPr>
          <a:lstStyle/>
          <a:p>
            <a:r>
              <a:rPr lang="en-US" sz="3000" b="1" dirty="0">
                <a:cs typeface="+mn-ea"/>
                <a:sym typeface="+mn-lt"/>
              </a:rPr>
              <a:t>03.</a:t>
            </a:r>
            <a:r>
              <a:rPr lang="zh-CN" altLang="en-US" sz="3000" b="1" dirty="0">
                <a:ea typeface="宋体" panose="02010600030101010101" pitchFamily="2" charset="-122"/>
                <a:cs typeface="+mn-ea"/>
                <a:sym typeface="+mn-lt"/>
              </a:rPr>
              <a:t>高值耗材使用清单</a:t>
            </a:r>
            <a:r>
              <a:rPr lang="en-US" altLang="zh-CN" sz="3000" b="1" dirty="0">
                <a:ea typeface="宋体" panose="02010600030101010101" pitchFamily="2" charset="-122"/>
                <a:cs typeface="+mn-ea"/>
                <a:sym typeface="+mn-lt"/>
              </a:rPr>
              <a:t>-</a:t>
            </a:r>
            <a:r>
              <a:rPr lang="zh-CN" altLang="en-US" sz="3000" b="1" dirty="0">
                <a:ea typeface="宋体" panose="02010600030101010101" pitchFamily="2" charset="-122"/>
                <a:cs typeface="+mn-ea"/>
                <a:sym typeface="+mn-lt"/>
              </a:rPr>
              <a:t>介入诊疗科</a:t>
            </a:r>
          </a:p>
        </p:txBody>
      </p:sp>
      <p:sp>
        <p:nvSpPr>
          <p:cNvPr id="8" name="TextBox 25"/>
          <p:cNvSpPr txBox="1"/>
          <p:nvPr/>
        </p:nvSpPr>
        <p:spPr>
          <a:xfrm>
            <a:off x="1564005" y="2188845"/>
            <a:ext cx="4240530" cy="2399665"/>
          </a:xfrm>
          <a:prstGeom prst="rect">
            <a:avLst/>
          </a:prstGeom>
          <a:noFill/>
        </p:spPr>
        <p:txBody>
          <a:bodyPr wrap="square" rtlCol="0">
            <a:spAutoFit/>
          </a:bodyPr>
          <a:lstStyle/>
          <a:p>
            <a:pPr algn="ctr">
              <a:lnSpc>
                <a:spcPct val="150000"/>
              </a:lnSpc>
            </a:pPr>
            <a:r>
              <a:rPr lang="en-US" sz="2000" dirty="0">
                <a:cs typeface="+mn-ea"/>
                <a:sym typeface="+mn-lt"/>
              </a:rPr>
              <a:t>1.</a:t>
            </a:r>
            <a:r>
              <a:rPr lang="zh-CN" altLang="en-US" sz="2000" dirty="0">
                <a:ea typeface="宋体" panose="02010600030101010101" pitchFamily="2" charset="-122"/>
                <a:cs typeface="+mn-ea"/>
                <a:sym typeface="+mn-lt"/>
              </a:rPr>
              <a:t>清单上的标签码必须与反面粘贴的条形标签码一致且数量相同</a:t>
            </a:r>
          </a:p>
          <a:p>
            <a:pPr algn="ctr">
              <a:lnSpc>
                <a:spcPct val="150000"/>
              </a:lnSpc>
            </a:pPr>
            <a:endParaRPr lang="en-US" altLang="zh-CN" sz="2000" dirty="0">
              <a:ea typeface="宋体" panose="02010600030101010101" pitchFamily="2" charset="-122"/>
              <a:cs typeface="+mn-ea"/>
              <a:sym typeface="+mn-lt"/>
            </a:endParaRPr>
          </a:p>
          <a:p>
            <a:pPr algn="ctr">
              <a:lnSpc>
                <a:spcPct val="150000"/>
              </a:lnSpc>
            </a:pPr>
            <a:r>
              <a:rPr lang="en-US" altLang="zh-CN" sz="2000" dirty="0">
                <a:ea typeface="宋体" panose="02010600030101010101" pitchFamily="2" charset="-122"/>
                <a:cs typeface="+mn-ea"/>
                <a:sym typeface="+mn-lt"/>
              </a:rPr>
              <a:t>2.</a:t>
            </a:r>
            <a:r>
              <a:rPr lang="zh-CN" altLang="en-US" sz="2000" dirty="0">
                <a:ea typeface="宋体" panose="02010600030101010101" pitchFamily="2" charset="-122"/>
                <a:cs typeface="+mn-ea"/>
                <a:sym typeface="+mn-lt"/>
              </a:rPr>
              <a:t>高值耗材使用清单必须有手术医生、护士及跟台人员签字</a:t>
            </a:r>
          </a:p>
        </p:txBody>
      </p:sp>
      <p:pic>
        <p:nvPicPr>
          <p:cNvPr id="2" name="图片 1"/>
          <p:cNvPicPr>
            <a:picLocks noChangeAspect="1"/>
          </p:cNvPicPr>
          <p:nvPr/>
        </p:nvPicPr>
        <p:blipFill>
          <a:blip r:embed="rId2"/>
          <a:stretch>
            <a:fillRect/>
          </a:stretch>
        </p:blipFill>
        <p:spPr>
          <a:xfrm>
            <a:off x="6093460" y="1283970"/>
            <a:ext cx="4849495" cy="2564765"/>
          </a:xfrm>
          <a:prstGeom prst="rect">
            <a:avLst/>
          </a:prstGeom>
        </p:spPr>
      </p:pic>
      <p:pic>
        <p:nvPicPr>
          <p:cNvPr id="17" name="图片 16" descr="1591771600(1)"/>
          <p:cNvPicPr>
            <a:picLocks noChangeAspect="1"/>
          </p:cNvPicPr>
          <p:nvPr/>
        </p:nvPicPr>
        <p:blipFill>
          <a:blip r:embed="rId3"/>
          <a:stretch>
            <a:fillRect/>
          </a:stretch>
        </p:blipFill>
        <p:spPr>
          <a:xfrm>
            <a:off x="6119495" y="3969385"/>
            <a:ext cx="4965065" cy="2458085"/>
          </a:xfrm>
          <a:prstGeom prst="rect">
            <a:avLst/>
          </a:prstGeom>
        </p:spPr>
      </p:pic>
      <p:cxnSp>
        <p:nvCxnSpPr>
          <p:cNvPr id="5" name="直接箭头连接符 4"/>
          <p:cNvCxnSpPr/>
          <p:nvPr/>
        </p:nvCxnSpPr>
        <p:spPr>
          <a:xfrm flipH="1">
            <a:off x="7982585" y="2416175"/>
            <a:ext cx="1315085" cy="3207385"/>
          </a:xfrm>
          <a:prstGeom prst="straightConnector1">
            <a:avLst/>
          </a:prstGeom>
          <a:ln w="28575">
            <a:solidFill>
              <a:srgbClr val="FF0000"/>
            </a:solidFill>
            <a:tailEnd type="arrow" w="med" len="med"/>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hlinkClick r:id="" action="ppaction://hlinkshowjump?jump=nextslide"/>
          </p:cNvPr>
          <p:cNvSpPr/>
          <p:nvPr/>
        </p:nvSpPr>
        <p:spPr>
          <a:xfrm rot="5400000">
            <a:off x="11062332"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sp>
        <p:nvSpPr>
          <p:cNvPr id="9" name="Isosceles Triangle 8">
            <a:hlinkClick r:id="" action="ppaction://hlinkshowjump?jump=previousslide"/>
          </p:cNvPr>
          <p:cNvSpPr/>
          <p:nvPr/>
        </p:nvSpPr>
        <p:spPr>
          <a:xfrm rot="16200000">
            <a:off x="812156"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grpSp>
        <p:nvGrpSpPr>
          <p:cNvPr id="10" name="组合 9"/>
          <p:cNvGrpSpPr/>
          <p:nvPr/>
        </p:nvGrpSpPr>
        <p:grpSpPr>
          <a:xfrm rot="16200000">
            <a:off x="1895929" y="-522794"/>
            <a:ext cx="145143" cy="3937001"/>
            <a:chOff x="1393371" y="-362858"/>
            <a:chExt cx="145143" cy="3937001"/>
          </a:xfrm>
          <a:solidFill>
            <a:schemeClr val="bg1">
              <a:lumMod val="65000"/>
            </a:schemeClr>
          </a:solidFill>
        </p:grpSpPr>
        <p:cxnSp>
          <p:nvCxnSpPr>
            <p:cNvPr id="11" name="直接连接符 10"/>
            <p:cNvCxnSpPr/>
            <p:nvPr/>
          </p:nvCxnSpPr>
          <p:spPr>
            <a:xfrm>
              <a:off x="1465943" y="-362858"/>
              <a:ext cx="0" cy="3791858"/>
            </a:xfrm>
            <a:prstGeom prst="line">
              <a:avLst/>
            </a:prstGeom>
            <a:grpFill/>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393371" y="3429000"/>
              <a:ext cx="145143" cy="145143"/>
            </a:xfrm>
            <a:prstGeom prst="ellipse">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4" name="TextBox 2"/>
          <p:cNvSpPr txBox="1"/>
          <p:nvPr/>
        </p:nvSpPr>
        <p:spPr>
          <a:xfrm>
            <a:off x="617554" y="545587"/>
            <a:ext cx="3127578" cy="230832"/>
          </a:xfrm>
          <a:prstGeom prst="rect">
            <a:avLst/>
          </a:prstGeom>
          <a:noFill/>
        </p:spPr>
        <p:txBody>
          <a:bodyPr wrap="square" rtlCol="0">
            <a:spAutoFit/>
          </a:bodyPr>
          <a:lstStyle/>
          <a:p>
            <a:pPr algn="dist"/>
            <a:r>
              <a:rPr lang="en-US" sz="900" b="1" spc="150" dirty="0">
                <a:cs typeface="+mn-ea"/>
                <a:sym typeface="+mn-lt"/>
              </a:rPr>
              <a:t>WRITE A TITLE IN THIS SECTION</a:t>
            </a:r>
            <a:endParaRPr lang="en-US" sz="1000" b="1" spc="150" dirty="0">
              <a:cs typeface="+mn-ea"/>
              <a:sym typeface="+mn-lt"/>
            </a:endParaRPr>
          </a:p>
        </p:txBody>
      </p:sp>
      <p:sp>
        <p:nvSpPr>
          <p:cNvPr id="15" name="TextBox 3"/>
          <p:cNvSpPr txBox="1"/>
          <p:nvPr/>
        </p:nvSpPr>
        <p:spPr>
          <a:xfrm>
            <a:off x="550127" y="730174"/>
            <a:ext cx="6053455" cy="553085"/>
          </a:xfrm>
          <a:prstGeom prst="rect">
            <a:avLst/>
          </a:prstGeom>
          <a:noFill/>
        </p:spPr>
        <p:txBody>
          <a:bodyPr wrap="none" rtlCol="0">
            <a:spAutoFit/>
          </a:bodyPr>
          <a:lstStyle/>
          <a:p>
            <a:r>
              <a:rPr lang="en-US" sz="3000" b="1" dirty="0">
                <a:cs typeface="+mn-ea"/>
                <a:sym typeface="+mn-lt"/>
              </a:rPr>
              <a:t>03.</a:t>
            </a:r>
            <a:r>
              <a:rPr lang="zh-CN" altLang="en-US" sz="3000" b="1" dirty="0">
                <a:ea typeface="宋体" panose="02010600030101010101" pitchFamily="2" charset="-122"/>
                <a:cs typeface="+mn-ea"/>
                <a:sym typeface="+mn-lt"/>
              </a:rPr>
              <a:t>高值耗材使用清单</a:t>
            </a:r>
            <a:r>
              <a:rPr lang="en-US" altLang="zh-CN" sz="3000" b="1" dirty="0">
                <a:ea typeface="宋体" panose="02010600030101010101" pitchFamily="2" charset="-122"/>
                <a:cs typeface="+mn-ea"/>
                <a:sym typeface="+mn-lt"/>
              </a:rPr>
              <a:t>-</a:t>
            </a:r>
            <a:r>
              <a:rPr lang="zh-CN" altLang="en-US" sz="3000" b="1" dirty="0">
                <a:ea typeface="宋体" panose="02010600030101010101" pitchFamily="2" charset="-122"/>
                <a:cs typeface="+mn-ea"/>
                <a:sym typeface="+mn-lt"/>
              </a:rPr>
              <a:t>麻醉记账单</a:t>
            </a:r>
          </a:p>
        </p:txBody>
      </p:sp>
      <p:sp>
        <p:nvSpPr>
          <p:cNvPr id="8" name="TextBox 25"/>
          <p:cNvSpPr txBox="1"/>
          <p:nvPr/>
        </p:nvSpPr>
        <p:spPr>
          <a:xfrm>
            <a:off x="1377950" y="1764030"/>
            <a:ext cx="4240530" cy="4707890"/>
          </a:xfrm>
          <a:prstGeom prst="rect">
            <a:avLst/>
          </a:prstGeom>
          <a:noFill/>
        </p:spPr>
        <p:txBody>
          <a:bodyPr wrap="square" rtlCol="0">
            <a:spAutoFit/>
          </a:bodyPr>
          <a:lstStyle/>
          <a:p>
            <a:pPr algn="ctr">
              <a:lnSpc>
                <a:spcPct val="150000"/>
              </a:lnSpc>
            </a:pPr>
            <a:r>
              <a:rPr lang="en-US" sz="2000" dirty="0">
                <a:cs typeface="+mn-ea"/>
                <a:sym typeface="+mn-lt"/>
              </a:rPr>
              <a:t>1.</a:t>
            </a:r>
            <a:r>
              <a:rPr lang="zh-CN" altLang="en-US" sz="2000" dirty="0">
                <a:ea typeface="宋体" panose="02010600030101010101" pitchFamily="2" charset="-122"/>
                <a:cs typeface="+mn-ea"/>
                <a:sym typeface="+mn-lt"/>
              </a:rPr>
              <a:t>清单上的标签码必须与计费登记单粘贴的条形标签码一致且数量相同</a:t>
            </a:r>
          </a:p>
          <a:p>
            <a:pPr algn="ctr">
              <a:lnSpc>
                <a:spcPct val="150000"/>
              </a:lnSpc>
            </a:pPr>
            <a:endParaRPr lang="en-US" altLang="zh-CN" sz="2000" dirty="0">
              <a:ea typeface="宋体" panose="02010600030101010101" pitchFamily="2" charset="-122"/>
              <a:cs typeface="+mn-ea"/>
              <a:sym typeface="+mn-lt"/>
            </a:endParaRPr>
          </a:p>
          <a:p>
            <a:pPr algn="ctr">
              <a:lnSpc>
                <a:spcPct val="150000"/>
              </a:lnSpc>
            </a:pPr>
            <a:r>
              <a:rPr lang="en-US" altLang="zh-CN" sz="2000" dirty="0">
                <a:ea typeface="宋体" panose="02010600030101010101" pitchFamily="2" charset="-122"/>
                <a:cs typeface="+mn-ea"/>
                <a:sym typeface="+mn-lt"/>
              </a:rPr>
              <a:t>2.</a:t>
            </a:r>
            <a:r>
              <a:rPr lang="zh-CN" altLang="en-US" sz="2000" dirty="0">
                <a:ea typeface="宋体" panose="02010600030101010101" pitchFamily="2" charset="-122"/>
                <a:cs typeface="+mn-ea"/>
                <a:sym typeface="+mn-lt"/>
              </a:rPr>
              <a:t>麻醉记账单上的病人信息必须与高值耗材使用清单上的病人信息一致</a:t>
            </a:r>
          </a:p>
          <a:p>
            <a:pPr algn="ctr">
              <a:lnSpc>
                <a:spcPct val="150000"/>
              </a:lnSpc>
            </a:pPr>
            <a:endParaRPr lang="zh-CN" altLang="en-US" sz="2000" dirty="0">
              <a:ea typeface="宋体" panose="02010600030101010101" pitchFamily="2" charset="-122"/>
              <a:cs typeface="+mn-ea"/>
              <a:sym typeface="+mn-lt"/>
            </a:endParaRPr>
          </a:p>
          <a:p>
            <a:pPr algn="ctr">
              <a:lnSpc>
                <a:spcPct val="150000"/>
              </a:lnSpc>
            </a:pPr>
            <a:r>
              <a:rPr lang="en-US" altLang="zh-CN" sz="2000" dirty="0">
                <a:ea typeface="宋体" panose="02010600030101010101" pitchFamily="2" charset="-122"/>
                <a:cs typeface="+mn-ea"/>
                <a:sym typeface="+mn-lt"/>
              </a:rPr>
              <a:t>3.</a:t>
            </a:r>
            <a:r>
              <a:rPr lang="zh-CN" altLang="en-US" sz="2000" dirty="0">
                <a:ea typeface="宋体" panose="02010600030101010101" pitchFamily="2" charset="-122"/>
                <a:cs typeface="+mn-ea"/>
                <a:sym typeface="+mn-lt"/>
              </a:rPr>
              <a:t>麻醉记账单上必须有麻醉医生签字</a:t>
            </a:r>
          </a:p>
        </p:txBody>
      </p:sp>
      <p:pic>
        <p:nvPicPr>
          <p:cNvPr id="3" name="图片 2"/>
          <p:cNvPicPr>
            <a:picLocks noChangeAspect="1"/>
          </p:cNvPicPr>
          <p:nvPr/>
        </p:nvPicPr>
        <p:blipFill>
          <a:blip r:embed="rId2"/>
          <a:stretch>
            <a:fillRect/>
          </a:stretch>
        </p:blipFill>
        <p:spPr>
          <a:xfrm>
            <a:off x="5804535" y="1445895"/>
            <a:ext cx="5109845" cy="2297430"/>
          </a:xfrm>
          <a:prstGeom prst="rect">
            <a:avLst/>
          </a:prstGeom>
        </p:spPr>
      </p:pic>
      <p:pic>
        <p:nvPicPr>
          <p:cNvPr id="6" name="图片 5"/>
          <p:cNvPicPr>
            <a:picLocks noChangeAspect="1"/>
          </p:cNvPicPr>
          <p:nvPr/>
        </p:nvPicPr>
        <p:blipFill>
          <a:blip r:embed="rId3"/>
          <a:stretch>
            <a:fillRect/>
          </a:stretch>
        </p:blipFill>
        <p:spPr>
          <a:xfrm>
            <a:off x="5882640" y="3787775"/>
            <a:ext cx="5031105" cy="2862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hlinkClick r:id="" action="ppaction://hlinkshowjump?jump=nextslide"/>
          </p:cNvPr>
          <p:cNvSpPr/>
          <p:nvPr/>
        </p:nvSpPr>
        <p:spPr>
          <a:xfrm rot="5400000">
            <a:off x="11062332"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sp>
        <p:nvSpPr>
          <p:cNvPr id="9" name="Isosceles Triangle 8">
            <a:hlinkClick r:id="" action="ppaction://hlinkshowjump?jump=previousslide"/>
          </p:cNvPr>
          <p:cNvSpPr/>
          <p:nvPr/>
        </p:nvSpPr>
        <p:spPr>
          <a:xfrm rot="16200000">
            <a:off x="812156"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grpSp>
        <p:nvGrpSpPr>
          <p:cNvPr id="10" name="组合 9"/>
          <p:cNvGrpSpPr/>
          <p:nvPr/>
        </p:nvGrpSpPr>
        <p:grpSpPr>
          <a:xfrm rot="16200000">
            <a:off x="1895929" y="-522794"/>
            <a:ext cx="145143" cy="3937001"/>
            <a:chOff x="1393371" y="-362858"/>
            <a:chExt cx="145143" cy="3937001"/>
          </a:xfrm>
          <a:solidFill>
            <a:schemeClr val="bg1">
              <a:lumMod val="65000"/>
            </a:schemeClr>
          </a:solidFill>
        </p:grpSpPr>
        <p:cxnSp>
          <p:nvCxnSpPr>
            <p:cNvPr id="11" name="直接连接符 10"/>
            <p:cNvCxnSpPr/>
            <p:nvPr/>
          </p:nvCxnSpPr>
          <p:spPr>
            <a:xfrm>
              <a:off x="1465943" y="-362858"/>
              <a:ext cx="0" cy="3791858"/>
            </a:xfrm>
            <a:prstGeom prst="line">
              <a:avLst/>
            </a:prstGeom>
            <a:grpFill/>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393371" y="3429000"/>
              <a:ext cx="145143" cy="145143"/>
            </a:xfrm>
            <a:prstGeom prst="ellipse">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4" name="TextBox 2"/>
          <p:cNvSpPr txBox="1"/>
          <p:nvPr/>
        </p:nvSpPr>
        <p:spPr>
          <a:xfrm>
            <a:off x="617554" y="545587"/>
            <a:ext cx="3127578" cy="230832"/>
          </a:xfrm>
          <a:prstGeom prst="rect">
            <a:avLst/>
          </a:prstGeom>
          <a:noFill/>
        </p:spPr>
        <p:txBody>
          <a:bodyPr wrap="square" rtlCol="0">
            <a:spAutoFit/>
          </a:bodyPr>
          <a:lstStyle/>
          <a:p>
            <a:pPr algn="dist"/>
            <a:r>
              <a:rPr lang="en-US" sz="900" b="1" spc="150" dirty="0">
                <a:cs typeface="+mn-ea"/>
                <a:sym typeface="+mn-lt"/>
              </a:rPr>
              <a:t>WRITE A TITLE IN THIS SECTION</a:t>
            </a:r>
            <a:endParaRPr lang="en-US" sz="1000" b="1" spc="150" dirty="0">
              <a:cs typeface="+mn-ea"/>
              <a:sym typeface="+mn-lt"/>
            </a:endParaRPr>
          </a:p>
        </p:txBody>
      </p:sp>
      <p:sp>
        <p:nvSpPr>
          <p:cNvPr id="15" name="TextBox 3"/>
          <p:cNvSpPr txBox="1"/>
          <p:nvPr/>
        </p:nvSpPr>
        <p:spPr>
          <a:xfrm>
            <a:off x="550127" y="730174"/>
            <a:ext cx="8350885" cy="553085"/>
          </a:xfrm>
          <a:prstGeom prst="rect">
            <a:avLst/>
          </a:prstGeom>
          <a:noFill/>
        </p:spPr>
        <p:txBody>
          <a:bodyPr wrap="none" rtlCol="0">
            <a:spAutoFit/>
          </a:bodyPr>
          <a:lstStyle/>
          <a:p>
            <a:r>
              <a:rPr lang="en-US" sz="3000" b="1" dirty="0">
                <a:cs typeface="+mn-ea"/>
                <a:sym typeface="+mn-lt"/>
              </a:rPr>
              <a:t>03.</a:t>
            </a:r>
            <a:r>
              <a:rPr lang="zh-CN" altLang="en-US" sz="3000" b="1" dirty="0">
                <a:ea typeface="宋体" panose="02010600030101010101" pitchFamily="2" charset="-122"/>
                <a:cs typeface="+mn-ea"/>
                <a:sym typeface="+mn-lt"/>
              </a:rPr>
              <a:t>高值耗材使用清单</a:t>
            </a:r>
            <a:r>
              <a:rPr lang="en-US" altLang="zh-CN" sz="3000" b="1" dirty="0">
                <a:ea typeface="宋体" panose="02010600030101010101" pitchFamily="2" charset="-122"/>
                <a:cs typeface="+mn-ea"/>
                <a:sym typeface="+mn-lt"/>
              </a:rPr>
              <a:t>-</a:t>
            </a:r>
            <a:r>
              <a:rPr lang="zh-CN" altLang="en-US" sz="3000" b="1" dirty="0">
                <a:ea typeface="宋体" panose="02010600030101010101" pitchFamily="2" charset="-122"/>
                <a:cs typeface="+mn-ea"/>
                <a:sym typeface="+mn-lt"/>
              </a:rPr>
              <a:t>跟台人体植入物使用清单</a:t>
            </a:r>
          </a:p>
        </p:txBody>
      </p:sp>
      <p:sp>
        <p:nvSpPr>
          <p:cNvPr id="8" name="TextBox 25"/>
          <p:cNvSpPr txBox="1"/>
          <p:nvPr/>
        </p:nvSpPr>
        <p:spPr>
          <a:xfrm>
            <a:off x="1564005" y="2188845"/>
            <a:ext cx="4240530" cy="4707890"/>
          </a:xfrm>
          <a:prstGeom prst="rect">
            <a:avLst/>
          </a:prstGeom>
          <a:noFill/>
        </p:spPr>
        <p:txBody>
          <a:bodyPr wrap="square" rtlCol="0">
            <a:spAutoFit/>
          </a:bodyPr>
          <a:lstStyle/>
          <a:p>
            <a:pPr algn="ctr">
              <a:lnSpc>
                <a:spcPct val="150000"/>
              </a:lnSpc>
            </a:pPr>
            <a:r>
              <a:rPr lang="en-US" sz="2000" dirty="0">
                <a:cs typeface="+mn-ea"/>
                <a:sym typeface="+mn-lt"/>
              </a:rPr>
              <a:t>1.</a:t>
            </a:r>
            <a:r>
              <a:rPr lang="zh-CN" altLang="en-US" sz="2000" dirty="0">
                <a:ea typeface="宋体" panose="02010600030101010101" pitchFamily="2" charset="-122"/>
                <a:cs typeface="+mn-ea"/>
                <a:sym typeface="+mn-lt"/>
              </a:rPr>
              <a:t>清单上的标签码必须与跟台人体植入物使用清单粘贴的条形标签码一致且数量相同</a:t>
            </a:r>
          </a:p>
          <a:p>
            <a:pPr algn="ctr">
              <a:lnSpc>
                <a:spcPct val="150000"/>
              </a:lnSpc>
            </a:pPr>
            <a:endParaRPr lang="en-US" altLang="zh-CN" sz="2000" dirty="0">
              <a:ea typeface="宋体" panose="02010600030101010101" pitchFamily="2" charset="-122"/>
              <a:cs typeface="+mn-ea"/>
              <a:sym typeface="+mn-lt"/>
            </a:endParaRPr>
          </a:p>
          <a:p>
            <a:pPr algn="ctr">
              <a:lnSpc>
                <a:spcPct val="150000"/>
              </a:lnSpc>
            </a:pPr>
            <a:r>
              <a:rPr lang="en-US" altLang="zh-CN" sz="2000" dirty="0">
                <a:ea typeface="宋体" panose="02010600030101010101" pitchFamily="2" charset="-122"/>
                <a:cs typeface="+mn-ea"/>
                <a:sym typeface="+mn-lt"/>
              </a:rPr>
              <a:t>2.</a:t>
            </a:r>
            <a:r>
              <a:rPr lang="zh-CN" altLang="en-US" sz="2000" dirty="0">
                <a:ea typeface="宋体" panose="02010600030101010101" pitchFamily="2" charset="-122"/>
                <a:cs typeface="+mn-ea"/>
                <a:sym typeface="+mn-lt"/>
              </a:rPr>
              <a:t>麻醉记账单上的病人信息必须与高值耗材使用清单上的病人信息一致</a:t>
            </a:r>
          </a:p>
          <a:p>
            <a:pPr algn="ctr">
              <a:lnSpc>
                <a:spcPct val="150000"/>
              </a:lnSpc>
            </a:pPr>
            <a:r>
              <a:rPr lang="en-US" altLang="zh-CN" sz="2000" dirty="0">
                <a:ea typeface="宋体" panose="02010600030101010101" pitchFamily="2" charset="-122"/>
                <a:cs typeface="+mn-ea"/>
                <a:sym typeface="+mn-lt"/>
              </a:rPr>
              <a:t>3.</a:t>
            </a:r>
            <a:r>
              <a:rPr lang="zh-CN" altLang="en-US" sz="2000" dirty="0">
                <a:ea typeface="宋体" panose="02010600030101010101" pitchFamily="2" charset="-122"/>
                <a:cs typeface="+mn-ea"/>
                <a:sym typeface="+mn-lt"/>
              </a:rPr>
              <a:t>跟台人体植入物使用清单必须有手术医生、</a:t>
            </a:r>
            <a:r>
              <a:rPr lang="en-US" altLang="zh-CN" sz="2000" dirty="0">
                <a:ea typeface="宋体" panose="02010600030101010101" pitchFamily="2" charset="-122"/>
                <a:cs typeface="+mn-ea"/>
                <a:sym typeface="+mn-lt"/>
              </a:rPr>
              <a:t>SPD/</a:t>
            </a:r>
            <a:r>
              <a:rPr lang="zh-CN" altLang="en-US" sz="2000" dirty="0">
                <a:ea typeface="宋体" panose="02010600030101010101" pitchFamily="2" charset="-122"/>
                <a:cs typeface="+mn-ea"/>
                <a:sym typeface="+mn-lt"/>
              </a:rPr>
              <a:t>交接人、手术护士、供应商签字</a:t>
            </a:r>
          </a:p>
        </p:txBody>
      </p:sp>
      <p:pic>
        <p:nvPicPr>
          <p:cNvPr id="2" name="图片 1"/>
          <p:cNvPicPr>
            <a:picLocks noChangeAspect="1"/>
          </p:cNvPicPr>
          <p:nvPr/>
        </p:nvPicPr>
        <p:blipFill>
          <a:blip r:embed="rId2"/>
          <a:stretch>
            <a:fillRect/>
          </a:stretch>
        </p:blipFill>
        <p:spPr>
          <a:xfrm>
            <a:off x="6537325" y="1173480"/>
            <a:ext cx="4257040" cy="55448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5400000">
            <a:off x="1813521" y="2341994"/>
            <a:ext cx="145143" cy="2066864"/>
            <a:chOff x="1393371" y="1507279"/>
            <a:chExt cx="145143" cy="2066864"/>
          </a:xfrm>
        </p:grpSpPr>
        <p:cxnSp>
          <p:nvCxnSpPr>
            <p:cNvPr id="3" name="直接连接符 2"/>
            <p:cNvCxnSpPr/>
            <p:nvPr/>
          </p:nvCxnSpPr>
          <p:spPr>
            <a:xfrm rot="10800000" flipV="1">
              <a:off x="1465943" y="1507279"/>
              <a:ext cx="0" cy="1921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393371" y="3429000"/>
              <a:ext cx="145143" cy="1451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6" name="组合 5"/>
          <p:cNvGrpSpPr/>
          <p:nvPr/>
        </p:nvGrpSpPr>
        <p:grpSpPr>
          <a:xfrm rot="16200000">
            <a:off x="10233335" y="2341994"/>
            <a:ext cx="145143" cy="2066864"/>
            <a:chOff x="1393371" y="1507279"/>
            <a:chExt cx="145143" cy="2066864"/>
          </a:xfrm>
        </p:grpSpPr>
        <p:cxnSp>
          <p:nvCxnSpPr>
            <p:cNvPr id="7" name="直接连接符 6"/>
            <p:cNvCxnSpPr/>
            <p:nvPr/>
          </p:nvCxnSpPr>
          <p:spPr>
            <a:xfrm rot="10800000" flipV="1">
              <a:off x="1465943" y="1507279"/>
              <a:ext cx="0" cy="1921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393371" y="3429000"/>
              <a:ext cx="145143" cy="1451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组合 4"/>
          <p:cNvGrpSpPr/>
          <p:nvPr/>
        </p:nvGrpSpPr>
        <p:grpSpPr>
          <a:xfrm>
            <a:off x="4634702" y="2638504"/>
            <a:ext cx="2922595" cy="1294342"/>
            <a:chOff x="4634702" y="2638506"/>
            <a:chExt cx="2922595" cy="1294342"/>
          </a:xfrm>
        </p:grpSpPr>
        <p:sp>
          <p:nvSpPr>
            <p:cNvPr id="10" name="矩形 9"/>
            <p:cNvSpPr/>
            <p:nvPr/>
          </p:nvSpPr>
          <p:spPr>
            <a:xfrm>
              <a:off x="4634702" y="3349283"/>
              <a:ext cx="2922595" cy="583565"/>
            </a:xfrm>
            <a:prstGeom prst="rect">
              <a:avLst/>
            </a:prstGeom>
          </p:spPr>
          <p:txBody>
            <a:bodyPr wrap="square">
              <a:spAutoFit/>
            </a:bodyPr>
            <a:lstStyle>
              <a:defPPr>
                <a:defRPr lang="en-US"/>
              </a:defPPr>
              <a:lvl1pPr marL="0" algn="l" defTabSz="695325" rtl="0" eaLnBrk="1" latinLnBrk="0" hangingPunct="1">
                <a:defRPr sz="1370" kern="1200">
                  <a:solidFill>
                    <a:schemeClr val="tx1"/>
                  </a:solidFill>
                  <a:latin typeface="+mn-lt"/>
                  <a:ea typeface="+mn-ea"/>
                  <a:cs typeface="+mn-cs"/>
                </a:defRPr>
              </a:lvl1pPr>
              <a:lvl2pPr marL="347980" algn="l" defTabSz="695325" rtl="0" eaLnBrk="1" latinLnBrk="0" hangingPunct="1">
                <a:defRPr sz="1370" kern="1200">
                  <a:solidFill>
                    <a:schemeClr val="tx1"/>
                  </a:solidFill>
                  <a:latin typeface="+mn-lt"/>
                  <a:ea typeface="+mn-ea"/>
                  <a:cs typeface="+mn-cs"/>
                </a:defRPr>
              </a:lvl2pPr>
              <a:lvl3pPr marL="695960" algn="l" defTabSz="695325" rtl="0" eaLnBrk="1" latinLnBrk="0" hangingPunct="1">
                <a:defRPr sz="1370" kern="1200">
                  <a:solidFill>
                    <a:schemeClr val="tx1"/>
                  </a:solidFill>
                  <a:latin typeface="+mn-lt"/>
                  <a:ea typeface="+mn-ea"/>
                  <a:cs typeface="+mn-cs"/>
                </a:defRPr>
              </a:lvl3pPr>
              <a:lvl4pPr marL="1043940" algn="l" defTabSz="695325" rtl="0" eaLnBrk="1" latinLnBrk="0" hangingPunct="1">
                <a:defRPr sz="1370" kern="1200">
                  <a:solidFill>
                    <a:schemeClr val="tx1"/>
                  </a:solidFill>
                  <a:latin typeface="+mn-lt"/>
                  <a:ea typeface="+mn-ea"/>
                  <a:cs typeface="+mn-cs"/>
                </a:defRPr>
              </a:lvl4pPr>
              <a:lvl5pPr marL="1391920" algn="l" defTabSz="695325" rtl="0" eaLnBrk="1" latinLnBrk="0" hangingPunct="1">
                <a:defRPr sz="1370" kern="1200">
                  <a:solidFill>
                    <a:schemeClr val="tx1"/>
                  </a:solidFill>
                  <a:latin typeface="+mn-lt"/>
                  <a:ea typeface="+mn-ea"/>
                  <a:cs typeface="+mn-cs"/>
                </a:defRPr>
              </a:lvl5pPr>
              <a:lvl6pPr marL="1739900" algn="l" defTabSz="695325" rtl="0" eaLnBrk="1" latinLnBrk="0" hangingPunct="1">
                <a:defRPr sz="1370" kern="1200">
                  <a:solidFill>
                    <a:schemeClr val="tx1"/>
                  </a:solidFill>
                  <a:latin typeface="+mn-lt"/>
                  <a:ea typeface="+mn-ea"/>
                  <a:cs typeface="+mn-cs"/>
                </a:defRPr>
              </a:lvl6pPr>
              <a:lvl7pPr marL="2087880" algn="l" defTabSz="695325" rtl="0" eaLnBrk="1" latinLnBrk="0" hangingPunct="1">
                <a:defRPr sz="1370" kern="1200">
                  <a:solidFill>
                    <a:schemeClr val="tx1"/>
                  </a:solidFill>
                  <a:latin typeface="+mn-lt"/>
                  <a:ea typeface="+mn-ea"/>
                  <a:cs typeface="+mn-cs"/>
                </a:defRPr>
              </a:lvl7pPr>
              <a:lvl8pPr marL="2435860" algn="l" defTabSz="695325" rtl="0" eaLnBrk="1" latinLnBrk="0" hangingPunct="1">
                <a:defRPr sz="1370" kern="1200">
                  <a:solidFill>
                    <a:schemeClr val="tx1"/>
                  </a:solidFill>
                  <a:latin typeface="+mn-lt"/>
                  <a:ea typeface="+mn-ea"/>
                  <a:cs typeface="+mn-cs"/>
                </a:defRPr>
              </a:lvl8pPr>
              <a:lvl9pPr marL="2783840" algn="l" defTabSz="695325" rtl="0" eaLnBrk="1" latinLnBrk="0" hangingPunct="1">
                <a:defRPr sz="1370" kern="1200">
                  <a:solidFill>
                    <a:schemeClr val="tx1"/>
                  </a:solidFill>
                  <a:latin typeface="+mn-lt"/>
                  <a:ea typeface="+mn-ea"/>
                  <a:cs typeface="+mn-cs"/>
                </a:defRPr>
              </a:lvl9pPr>
            </a:lstStyle>
            <a:p>
              <a:pPr algn="dist" fontAlgn="ctr"/>
              <a:r>
                <a:rPr lang="zh-CN" altLang="en-US" sz="3200" b="1" dirty="0">
                  <a:ea typeface="宋体" panose="02010600030101010101" pitchFamily="2" charset="-122"/>
                  <a:cs typeface="+mn-ea"/>
                  <a:sym typeface="+mn-lt"/>
                </a:rPr>
                <a:t>科室日清单</a:t>
              </a:r>
            </a:p>
          </p:txBody>
        </p:sp>
        <p:sp>
          <p:nvSpPr>
            <p:cNvPr id="12" name="矩形 11"/>
            <p:cNvSpPr/>
            <p:nvPr/>
          </p:nvSpPr>
          <p:spPr>
            <a:xfrm>
              <a:off x="5634358" y="2638506"/>
              <a:ext cx="923290" cy="706755"/>
            </a:xfrm>
            <a:prstGeom prst="rect">
              <a:avLst/>
            </a:prstGeom>
          </p:spPr>
          <p:txBody>
            <a:bodyPr wrap="none">
              <a:spAutoFit/>
            </a:bodyPr>
            <a:lstStyle/>
            <a:p>
              <a:pPr algn="ctr"/>
              <a:r>
                <a:rPr lang="en-US" altLang="zh-CN" sz="4000" b="1" dirty="0">
                  <a:cs typeface="+mn-ea"/>
                  <a:sym typeface="+mn-lt"/>
                </a:rPr>
                <a:t>04 </a:t>
              </a:r>
              <a:endParaRPr lang="zh-CN" altLang="en-US" sz="4000" b="1" dirty="0">
                <a:cs typeface="+mn-ea"/>
                <a:sym typeface="+mn-lt"/>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hlinkClick r:id="" action="ppaction://hlinkshowjump?jump=nextslide"/>
          </p:cNvPr>
          <p:cNvSpPr/>
          <p:nvPr/>
        </p:nvSpPr>
        <p:spPr>
          <a:xfrm rot="5400000">
            <a:off x="11062332"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sp>
        <p:nvSpPr>
          <p:cNvPr id="9" name="Isosceles Triangle 8">
            <a:hlinkClick r:id="" action="ppaction://hlinkshowjump?jump=previousslide"/>
          </p:cNvPr>
          <p:cNvSpPr/>
          <p:nvPr/>
        </p:nvSpPr>
        <p:spPr>
          <a:xfrm rot="16200000">
            <a:off x="812156"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grpSp>
        <p:nvGrpSpPr>
          <p:cNvPr id="10" name="组合 9"/>
          <p:cNvGrpSpPr/>
          <p:nvPr/>
        </p:nvGrpSpPr>
        <p:grpSpPr>
          <a:xfrm rot="16200000">
            <a:off x="1895929" y="-522794"/>
            <a:ext cx="145143" cy="3937001"/>
            <a:chOff x="1393371" y="-362858"/>
            <a:chExt cx="145143" cy="3937001"/>
          </a:xfrm>
          <a:solidFill>
            <a:schemeClr val="bg1">
              <a:lumMod val="65000"/>
            </a:schemeClr>
          </a:solidFill>
        </p:grpSpPr>
        <p:cxnSp>
          <p:nvCxnSpPr>
            <p:cNvPr id="11" name="直接连接符 10"/>
            <p:cNvCxnSpPr/>
            <p:nvPr/>
          </p:nvCxnSpPr>
          <p:spPr>
            <a:xfrm>
              <a:off x="1465943" y="-362858"/>
              <a:ext cx="0" cy="3791858"/>
            </a:xfrm>
            <a:prstGeom prst="line">
              <a:avLst/>
            </a:prstGeom>
            <a:grpFill/>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393371" y="3429000"/>
              <a:ext cx="145143" cy="145143"/>
            </a:xfrm>
            <a:prstGeom prst="ellipse">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4" name="TextBox 2"/>
          <p:cNvSpPr txBox="1"/>
          <p:nvPr/>
        </p:nvSpPr>
        <p:spPr>
          <a:xfrm>
            <a:off x="617554" y="545587"/>
            <a:ext cx="3127578" cy="230832"/>
          </a:xfrm>
          <a:prstGeom prst="rect">
            <a:avLst/>
          </a:prstGeom>
          <a:noFill/>
        </p:spPr>
        <p:txBody>
          <a:bodyPr wrap="square" rtlCol="0">
            <a:spAutoFit/>
          </a:bodyPr>
          <a:lstStyle/>
          <a:p>
            <a:pPr algn="dist"/>
            <a:r>
              <a:rPr lang="en-US" sz="900" b="1" spc="150" dirty="0">
                <a:cs typeface="+mn-ea"/>
                <a:sym typeface="+mn-lt"/>
              </a:rPr>
              <a:t>WRITE A TITLE IN THIS SECTION</a:t>
            </a:r>
            <a:endParaRPr lang="en-US" sz="1000" b="1" spc="150" dirty="0">
              <a:cs typeface="+mn-ea"/>
              <a:sym typeface="+mn-lt"/>
            </a:endParaRPr>
          </a:p>
        </p:txBody>
      </p:sp>
      <p:sp>
        <p:nvSpPr>
          <p:cNvPr id="15" name="TextBox 3"/>
          <p:cNvSpPr txBox="1"/>
          <p:nvPr/>
        </p:nvSpPr>
        <p:spPr>
          <a:xfrm>
            <a:off x="550127" y="730174"/>
            <a:ext cx="2747010" cy="553085"/>
          </a:xfrm>
          <a:prstGeom prst="rect">
            <a:avLst/>
          </a:prstGeom>
          <a:noFill/>
        </p:spPr>
        <p:txBody>
          <a:bodyPr wrap="none" rtlCol="0">
            <a:spAutoFit/>
          </a:bodyPr>
          <a:lstStyle/>
          <a:p>
            <a:r>
              <a:rPr lang="en-US" sz="3000" b="1" dirty="0">
                <a:cs typeface="+mn-ea"/>
                <a:sym typeface="+mn-lt"/>
              </a:rPr>
              <a:t>04.</a:t>
            </a:r>
            <a:r>
              <a:rPr lang="zh-CN" altLang="en-US" sz="3000" b="1" dirty="0">
                <a:ea typeface="宋体" panose="02010600030101010101" pitchFamily="2" charset="-122"/>
                <a:cs typeface="+mn-ea"/>
                <a:sym typeface="+mn-lt"/>
              </a:rPr>
              <a:t>科室日清单</a:t>
            </a:r>
          </a:p>
        </p:txBody>
      </p:sp>
      <p:sp>
        <p:nvSpPr>
          <p:cNvPr id="26" name="TextBox 25"/>
          <p:cNvSpPr txBox="1"/>
          <p:nvPr/>
        </p:nvSpPr>
        <p:spPr>
          <a:xfrm>
            <a:off x="1400175" y="4466590"/>
            <a:ext cx="8200390" cy="1476375"/>
          </a:xfrm>
          <a:prstGeom prst="rect">
            <a:avLst/>
          </a:prstGeom>
          <a:noFill/>
        </p:spPr>
        <p:txBody>
          <a:bodyPr wrap="square" rtlCol="0">
            <a:spAutoFit/>
          </a:bodyPr>
          <a:lstStyle/>
          <a:p>
            <a:pPr algn="ctr">
              <a:lnSpc>
                <a:spcPct val="150000"/>
              </a:lnSpc>
            </a:pPr>
            <a:r>
              <a:rPr lang="en-US" sz="2000" dirty="0">
                <a:cs typeface="+mn-ea"/>
                <a:sym typeface="+mn-lt"/>
              </a:rPr>
              <a:t>1.</a:t>
            </a:r>
            <a:r>
              <a:rPr lang="zh-CN" altLang="en-US" sz="2000" dirty="0">
                <a:ea typeface="宋体" panose="02010600030101010101" pitchFamily="2" charset="-122"/>
                <a:cs typeface="+mn-ea"/>
                <a:sym typeface="+mn-lt"/>
              </a:rPr>
              <a:t>查询日期  </a:t>
            </a:r>
            <a:r>
              <a:rPr lang="en-US" altLang="zh-CN" sz="2000" dirty="0">
                <a:ea typeface="宋体" panose="02010600030101010101" pitchFamily="2" charset="-122"/>
                <a:cs typeface="+mn-ea"/>
                <a:sym typeface="+mn-lt"/>
              </a:rPr>
              <a:t>2.</a:t>
            </a:r>
            <a:r>
              <a:rPr lang="zh-CN" altLang="en-US" sz="2000" dirty="0">
                <a:ea typeface="宋体" panose="02010600030101010101" pitchFamily="2" charset="-122"/>
                <a:cs typeface="+mn-ea"/>
                <a:sym typeface="+mn-lt"/>
              </a:rPr>
              <a:t>计费科室  </a:t>
            </a:r>
            <a:r>
              <a:rPr lang="en-US" altLang="zh-CN" sz="2000" dirty="0">
                <a:ea typeface="宋体" panose="02010600030101010101" pitchFamily="2" charset="-122"/>
                <a:cs typeface="+mn-ea"/>
                <a:sym typeface="+mn-lt"/>
              </a:rPr>
              <a:t>3.</a:t>
            </a:r>
            <a:r>
              <a:rPr lang="zh-CN" altLang="en-US" sz="2000" dirty="0">
                <a:ea typeface="宋体" panose="02010600030101010101" pitchFamily="2" charset="-122"/>
                <a:cs typeface="+mn-ea"/>
                <a:sym typeface="+mn-lt"/>
              </a:rPr>
              <a:t>总金额、合计金额  </a:t>
            </a:r>
          </a:p>
          <a:p>
            <a:pPr algn="ctr">
              <a:lnSpc>
                <a:spcPct val="150000"/>
              </a:lnSpc>
            </a:pPr>
            <a:r>
              <a:rPr lang="en-US" altLang="zh-CN" sz="2000" dirty="0">
                <a:ea typeface="宋体" panose="02010600030101010101" pitchFamily="2" charset="-122"/>
                <a:cs typeface="+mn-ea"/>
                <a:sym typeface="+mn-lt"/>
              </a:rPr>
              <a:t>4.</a:t>
            </a:r>
            <a:r>
              <a:rPr lang="zh-CN" altLang="en-US" sz="2000" dirty="0">
                <a:ea typeface="宋体" panose="02010600030101010101" pitchFamily="2" charset="-122"/>
                <a:cs typeface="+mn-ea"/>
                <a:sym typeface="+mn-lt"/>
              </a:rPr>
              <a:t>科室签字    </a:t>
            </a:r>
            <a:r>
              <a:rPr lang="en-US" altLang="zh-CN" sz="2000" dirty="0">
                <a:ea typeface="宋体" panose="02010600030101010101" pitchFamily="2" charset="-122"/>
                <a:cs typeface="+mn-ea"/>
                <a:sym typeface="+mn-lt"/>
              </a:rPr>
              <a:t>5.</a:t>
            </a:r>
            <a:r>
              <a:rPr lang="zh-CN" altLang="en-US" sz="2000" dirty="0">
                <a:ea typeface="宋体" panose="02010600030101010101" pitchFamily="2" charset="-122"/>
                <a:cs typeface="+mn-ea"/>
                <a:sym typeface="+mn-lt"/>
              </a:rPr>
              <a:t>科室盖章</a:t>
            </a:r>
          </a:p>
          <a:p>
            <a:pPr algn="ctr">
              <a:lnSpc>
                <a:spcPct val="150000"/>
              </a:lnSpc>
            </a:pPr>
            <a:r>
              <a:rPr lang="zh-CN" altLang="en-US" sz="2000" dirty="0">
                <a:ea typeface="宋体" panose="02010600030101010101" pitchFamily="2" charset="-122"/>
                <a:cs typeface="+mn-ea"/>
                <a:sym typeface="+mn-lt"/>
              </a:rPr>
              <a:t> </a:t>
            </a:r>
          </a:p>
        </p:txBody>
      </p:sp>
      <p:pic>
        <p:nvPicPr>
          <p:cNvPr id="5" name="图片 4"/>
          <p:cNvPicPr>
            <a:picLocks noChangeAspect="1"/>
          </p:cNvPicPr>
          <p:nvPr/>
        </p:nvPicPr>
        <p:blipFill>
          <a:blip r:embed="rId2"/>
          <a:stretch>
            <a:fillRect/>
          </a:stretch>
        </p:blipFill>
        <p:spPr>
          <a:xfrm>
            <a:off x="1400175" y="1611630"/>
            <a:ext cx="9556750" cy="285496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5400000">
            <a:off x="1813521" y="2341994"/>
            <a:ext cx="145143" cy="2066864"/>
            <a:chOff x="1393371" y="1507279"/>
            <a:chExt cx="145143" cy="2066864"/>
          </a:xfrm>
        </p:grpSpPr>
        <p:cxnSp>
          <p:nvCxnSpPr>
            <p:cNvPr id="3" name="直接连接符 2"/>
            <p:cNvCxnSpPr/>
            <p:nvPr/>
          </p:nvCxnSpPr>
          <p:spPr>
            <a:xfrm rot="10800000" flipV="1">
              <a:off x="1465943" y="1507279"/>
              <a:ext cx="0" cy="1921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393371" y="3429000"/>
              <a:ext cx="145143" cy="1451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6" name="组合 5"/>
          <p:cNvGrpSpPr/>
          <p:nvPr/>
        </p:nvGrpSpPr>
        <p:grpSpPr>
          <a:xfrm rot="16200000">
            <a:off x="10233335" y="2341994"/>
            <a:ext cx="145143" cy="2066864"/>
            <a:chOff x="1393371" y="1507279"/>
            <a:chExt cx="145143" cy="2066864"/>
          </a:xfrm>
        </p:grpSpPr>
        <p:cxnSp>
          <p:nvCxnSpPr>
            <p:cNvPr id="7" name="直接连接符 6"/>
            <p:cNvCxnSpPr/>
            <p:nvPr/>
          </p:nvCxnSpPr>
          <p:spPr>
            <a:xfrm rot="10800000" flipV="1">
              <a:off x="1465943" y="1507279"/>
              <a:ext cx="0" cy="1921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393371" y="3429000"/>
              <a:ext cx="145143" cy="1451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组合 4"/>
          <p:cNvGrpSpPr/>
          <p:nvPr/>
        </p:nvGrpSpPr>
        <p:grpSpPr>
          <a:xfrm>
            <a:off x="4634702" y="2638504"/>
            <a:ext cx="2922595" cy="1294342"/>
            <a:chOff x="4634702" y="2638506"/>
            <a:chExt cx="2922595" cy="1294342"/>
          </a:xfrm>
        </p:grpSpPr>
        <p:sp>
          <p:nvSpPr>
            <p:cNvPr id="10" name="矩形 9"/>
            <p:cNvSpPr/>
            <p:nvPr/>
          </p:nvSpPr>
          <p:spPr>
            <a:xfrm>
              <a:off x="4634702" y="3349283"/>
              <a:ext cx="2922595" cy="583565"/>
            </a:xfrm>
            <a:prstGeom prst="rect">
              <a:avLst/>
            </a:prstGeom>
          </p:spPr>
          <p:txBody>
            <a:bodyPr wrap="square">
              <a:spAutoFit/>
            </a:bodyPr>
            <a:lstStyle>
              <a:defPPr>
                <a:defRPr lang="en-US"/>
              </a:defPPr>
              <a:lvl1pPr marL="0" algn="l" defTabSz="695325" rtl="0" eaLnBrk="1" latinLnBrk="0" hangingPunct="1">
                <a:defRPr sz="1370" kern="1200">
                  <a:solidFill>
                    <a:schemeClr val="tx1"/>
                  </a:solidFill>
                  <a:latin typeface="+mn-lt"/>
                  <a:ea typeface="+mn-ea"/>
                  <a:cs typeface="+mn-cs"/>
                </a:defRPr>
              </a:lvl1pPr>
              <a:lvl2pPr marL="347980" algn="l" defTabSz="695325" rtl="0" eaLnBrk="1" latinLnBrk="0" hangingPunct="1">
                <a:defRPr sz="1370" kern="1200">
                  <a:solidFill>
                    <a:schemeClr val="tx1"/>
                  </a:solidFill>
                  <a:latin typeface="+mn-lt"/>
                  <a:ea typeface="+mn-ea"/>
                  <a:cs typeface="+mn-cs"/>
                </a:defRPr>
              </a:lvl2pPr>
              <a:lvl3pPr marL="695960" algn="l" defTabSz="695325" rtl="0" eaLnBrk="1" latinLnBrk="0" hangingPunct="1">
                <a:defRPr sz="1370" kern="1200">
                  <a:solidFill>
                    <a:schemeClr val="tx1"/>
                  </a:solidFill>
                  <a:latin typeface="+mn-lt"/>
                  <a:ea typeface="+mn-ea"/>
                  <a:cs typeface="+mn-cs"/>
                </a:defRPr>
              </a:lvl3pPr>
              <a:lvl4pPr marL="1043940" algn="l" defTabSz="695325" rtl="0" eaLnBrk="1" latinLnBrk="0" hangingPunct="1">
                <a:defRPr sz="1370" kern="1200">
                  <a:solidFill>
                    <a:schemeClr val="tx1"/>
                  </a:solidFill>
                  <a:latin typeface="+mn-lt"/>
                  <a:ea typeface="+mn-ea"/>
                  <a:cs typeface="+mn-cs"/>
                </a:defRPr>
              </a:lvl4pPr>
              <a:lvl5pPr marL="1391920" algn="l" defTabSz="695325" rtl="0" eaLnBrk="1" latinLnBrk="0" hangingPunct="1">
                <a:defRPr sz="1370" kern="1200">
                  <a:solidFill>
                    <a:schemeClr val="tx1"/>
                  </a:solidFill>
                  <a:latin typeface="+mn-lt"/>
                  <a:ea typeface="+mn-ea"/>
                  <a:cs typeface="+mn-cs"/>
                </a:defRPr>
              </a:lvl5pPr>
              <a:lvl6pPr marL="1739900" algn="l" defTabSz="695325" rtl="0" eaLnBrk="1" latinLnBrk="0" hangingPunct="1">
                <a:defRPr sz="1370" kern="1200">
                  <a:solidFill>
                    <a:schemeClr val="tx1"/>
                  </a:solidFill>
                  <a:latin typeface="+mn-lt"/>
                  <a:ea typeface="+mn-ea"/>
                  <a:cs typeface="+mn-cs"/>
                </a:defRPr>
              </a:lvl6pPr>
              <a:lvl7pPr marL="2087880" algn="l" defTabSz="695325" rtl="0" eaLnBrk="1" latinLnBrk="0" hangingPunct="1">
                <a:defRPr sz="1370" kern="1200">
                  <a:solidFill>
                    <a:schemeClr val="tx1"/>
                  </a:solidFill>
                  <a:latin typeface="+mn-lt"/>
                  <a:ea typeface="+mn-ea"/>
                  <a:cs typeface="+mn-cs"/>
                </a:defRPr>
              </a:lvl7pPr>
              <a:lvl8pPr marL="2435860" algn="l" defTabSz="695325" rtl="0" eaLnBrk="1" latinLnBrk="0" hangingPunct="1">
                <a:defRPr sz="1370" kern="1200">
                  <a:solidFill>
                    <a:schemeClr val="tx1"/>
                  </a:solidFill>
                  <a:latin typeface="+mn-lt"/>
                  <a:ea typeface="+mn-ea"/>
                  <a:cs typeface="+mn-cs"/>
                </a:defRPr>
              </a:lvl8pPr>
              <a:lvl9pPr marL="2783840" algn="l" defTabSz="695325" rtl="0" eaLnBrk="1" latinLnBrk="0" hangingPunct="1">
                <a:defRPr sz="1370" kern="1200">
                  <a:solidFill>
                    <a:schemeClr val="tx1"/>
                  </a:solidFill>
                  <a:latin typeface="+mn-lt"/>
                  <a:ea typeface="+mn-ea"/>
                  <a:cs typeface="+mn-cs"/>
                </a:defRPr>
              </a:lvl9pPr>
            </a:lstStyle>
            <a:p>
              <a:pPr algn="dist" fontAlgn="ctr"/>
              <a:r>
                <a:rPr lang="zh-CN" altLang="en-US" sz="3200" b="1" dirty="0">
                  <a:ea typeface="宋体" panose="02010600030101010101" pitchFamily="2" charset="-122"/>
                  <a:cs typeface="+mn-ea"/>
                  <a:sym typeface="+mn-lt"/>
                </a:rPr>
                <a:t>采购退货单</a:t>
              </a:r>
            </a:p>
          </p:txBody>
        </p:sp>
        <p:sp>
          <p:nvSpPr>
            <p:cNvPr id="12" name="矩形 11"/>
            <p:cNvSpPr/>
            <p:nvPr/>
          </p:nvSpPr>
          <p:spPr>
            <a:xfrm>
              <a:off x="5634358" y="2638506"/>
              <a:ext cx="923290" cy="706755"/>
            </a:xfrm>
            <a:prstGeom prst="rect">
              <a:avLst/>
            </a:prstGeom>
          </p:spPr>
          <p:txBody>
            <a:bodyPr wrap="none">
              <a:spAutoFit/>
            </a:bodyPr>
            <a:lstStyle/>
            <a:p>
              <a:pPr algn="ctr"/>
              <a:r>
                <a:rPr lang="en-US" altLang="zh-CN" sz="4000" b="1" dirty="0">
                  <a:cs typeface="+mn-ea"/>
                  <a:sym typeface="+mn-lt"/>
                </a:rPr>
                <a:t>05 </a:t>
              </a:r>
              <a:endParaRPr lang="zh-CN" altLang="en-US" sz="4000" b="1" dirty="0">
                <a:cs typeface="+mn-ea"/>
                <a:sym typeface="+mn-lt"/>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hlinkClick r:id="" action="ppaction://hlinkshowjump?jump=nextslide"/>
          </p:cNvPr>
          <p:cNvSpPr/>
          <p:nvPr/>
        </p:nvSpPr>
        <p:spPr>
          <a:xfrm rot="5400000">
            <a:off x="11062332"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sp>
        <p:nvSpPr>
          <p:cNvPr id="9" name="Isosceles Triangle 8">
            <a:hlinkClick r:id="" action="ppaction://hlinkshowjump?jump=previousslide"/>
          </p:cNvPr>
          <p:cNvSpPr/>
          <p:nvPr/>
        </p:nvSpPr>
        <p:spPr>
          <a:xfrm rot="16200000">
            <a:off x="812156"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grpSp>
        <p:nvGrpSpPr>
          <p:cNvPr id="10" name="组合 9"/>
          <p:cNvGrpSpPr/>
          <p:nvPr/>
        </p:nvGrpSpPr>
        <p:grpSpPr>
          <a:xfrm rot="16200000">
            <a:off x="1895929" y="-522794"/>
            <a:ext cx="145143" cy="3937001"/>
            <a:chOff x="1393371" y="-362858"/>
            <a:chExt cx="145143" cy="3937001"/>
          </a:xfrm>
          <a:solidFill>
            <a:schemeClr val="bg1">
              <a:lumMod val="65000"/>
            </a:schemeClr>
          </a:solidFill>
        </p:grpSpPr>
        <p:cxnSp>
          <p:nvCxnSpPr>
            <p:cNvPr id="11" name="直接连接符 10"/>
            <p:cNvCxnSpPr/>
            <p:nvPr/>
          </p:nvCxnSpPr>
          <p:spPr>
            <a:xfrm>
              <a:off x="1465943" y="-362858"/>
              <a:ext cx="0" cy="3791858"/>
            </a:xfrm>
            <a:prstGeom prst="line">
              <a:avLst/>
            </a:prstGeom>
            <a:grpFill/>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393371" y="3429000"/>
              <a:ext cx="145143" cy="145143"/>
            </a:xfrm>
            <a:prstGeom prst="ellipse">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4" name="TextBox 2"/>
          <p:cNvSpPr txBox="1"/>
          <p:nvPr/>
        </p:nvSpPr>
        <p:spPr>
          <a:xfrm>
            <a:off x="617554" y="545587"/>
            <a:ext cx="3127578" cy="230832"/>
          </a:xfrm>
          <a:prstGeom prst="rect">
            <a:avLst/>
          </a:prstGeom>
          <a:noFill/>
        </p:spPr>
        <p:txBody>
          <a:bodyPr wrap="square" rtlCol="0">
            <a:spAutoFit/>
          </a:bodyPr>
          <a:lstStyle/>
          <a:p>
            <a:pPr algn="dist"/>
            <a:r>
              <a:rPr lang="en-US" sz="900" b="1" spc="150" dirty="0">
                <a:cs typeface="+mn-ea"/>
                <a:sym typeface="+mn-lt"/>
              </a:rPr>
              <a:t>WRITE A TITLE IN THIS SECTION</a:t>
            </a:r>
            <a:endParaRPr lang="en-US" sz="1000" b="1" spc="150" dirty="0">
              <a:cs typeface="+mn-ea"/>
              <a:sym typeface="+mn-lt"/>
            </a:endParaRPr>
          </a:p>
        </p:txBody>
      </p:sp>
      <p:sp>
        <p:nvSpPr>
          <p:cNvPr id="15" name="TextBox 3"/>
          <p:cNvSpPr txBox="1"/>
          <p:nvPr/>
        </p:nvSpPr>
        <p:spPr>
          <a:xfrm>
            <a:off x="550127" y="730174"/>
            <a:ext cx="2747010" cy="553085"/>
          </a:xfrm>
          <a:prstGeom prst="rect">
            <a:avLst/>
          </a:prstGeom>
          <a:noFill/>
        </p:spPr>
        <p:txBody>
          <a:bodyPr wrap="none" rtlCol="0">
            <a:spAutoFit/>
          </a:bodyPr>
          <a:lstStyle/>
          <a:p>
            <a:r>
              <a:rPr lang="en-US" sz="3000" b="1" dirty="0">
                <a:cs typeface="+mn-ea"/>
                <a:sym typeface="+mn-lt"/>
              </a:rPr>
              <a:t>05.</a:t>
            </a:r>
            <a:r>
              <a:rPr lang="zh-CN" altLang="en-US" sz="3000" b="1" dirty="0">
                <a:ea typeface="宋体" panose="02010600030101010101" pitchFamily="2" charset="-122"/>
                <a:cs typeface="+mn-ea"/>
                <a:sym typeface="+mn-lt"/>
              </a:rPr>
              <a:t>采购退货单</a:t>
            </a:r>
          </a:p>
        </p:txBody>
      </p:sp>
      <p:sp>
        <p:nvSpPr>
          <p:cNvPr id="26" name="TextBox 25"/>
          <p:cNvSpPr txBox="1"/>
          <p:nvPr/>
        </p:nvSpPr>
        <p:spPr>
          <a:xfrm>
            <a:off x="2212975" y="4600575"/>
            <a:ext cx="8261350" cy="1938020"/>
          </a:xfrm>
          <a:prstGeom prst="rect">
            <a:avLst/>
          </a:prstGeom>
          <a:noFill/>
        </p:spPr>
        <p:txBody>
          <a:bodyPr wrap="square" rtlCol="0">
            <a:spAutoFit/>
          </a:bodyPr>
          <a:lstStyle/>
          <a:p>
            <a:pPr algn="ctr">
              <a:lnSpc>
                <a:spcPct val="150000"/>
              </a:lnSpc>
            </a:pPr>
            <a:r>
              <a:rPr lang="en-US" sz="2000" dirty="0">
                <a:cs typeface="+mn-ea"/>
                <a:sym typeface="+mn-lt"/>
              </a:rPr>
              <a:t>1.</a:t>
            </a:r>
            <a:r>
              <a:rPr lang="zh-CN" altLang="en-US" sz="2000" dirty="0">
                <a:ea typeface="宋体" panose="02010600030101010101" pitchFamily="2" charset="-122"/>
                <a:cs typeface="+mn-ea"/>
                <a:sym typeface="+mn-lt"/>
              </a:rPr>
              <a:t>供应商名称  </a:t>
            </a:r>
            <a:r>
              <a:rPr lang="en-US" altLang="zh-CN" sz="2000" dirty="0">
                <a:ea typeface="宋体" panose="02010600030101010101" pitchFamily="2" charset="-122"/>
                <a:cs typeface="+mn-ea"/>
                <a:sym typeface="+mn-lt"/>
              </a:rPr>
              <a:t>2.</a:t>
            </a:r>
            <a:r>
              <a:rPr lang="zh-CN" altLang="en-US" sz="2000" dirty="0">
                <a:ea typeface="宋体" panose="02010600030101010101" pitchFamily="2" charset="-122"/>
                <a:cs typeface="+mn-ea"/>
                <a:sym typeface="+mn-lt"/>
              </a:rPr>
              <a:t>退货时间  </a:t>
            </a:r>
            <a:r>
              <a:rPr lang="en-US" altLang="zh-CN" sz="2000" dirty="0">
                <a:ea typeface="宋体" panose="02010600030101010101" pitchFamily="2" charset="-122"/>
                <a:cs typeface="+mn-ea"/>
                <a:sym typeface="+mn-lt"/>
              </a:rPr>
              <a:t>3.</a:t>
            </a:r>
            <a:r>
              <a:rPr lang="zh-CN" altLang="en-US" sz="2000" dirty="0">
                <a:ea typeface="宋体" panose="02010600030101010101" pitchFamily="2" charset="-122"/>
                <a:cs typeface="+mn-ea"/>
                <a:sym typeface="+mn-lt"/>
              </a:rPr>
              <a:t>总金额  </a:t>
            </a:r>
          </a:p>
          <a:p>
            <a:pPr algn="ctr">
              <a:lnSpc>
                <a:spcPct val="150000"/>
              </a:lnSpc>
            </a:pPr>
            <a:r>
              <a:rPr lang="en-US" altLang="zh-CN" sz="2000" dirty="0">
                <a:ea typeface="宋体" panose="02010600030101010101" pitchFamily="2" charset="-122"/>
                <a:cs typeface="+mn-ea"/>
                <a:sym typeface="+mn-lt"/>
              </a:rPr>
              <a:t>4.</a:t>
            </a:r>
            <a:r>
              <a:rPr lang="zh-CN" altLang="en-US" sz="2000" dirty="0">
                <a:ea typeface="宋体" panose="02010600030101010101" pitchFamily="2" charset="-122"/>
                <a:cs typeface="+mn-ea"/>
                <a:sym typeface="+mn-lt"/>
              </a:rPr>
              <a:t>退货单号  </a:t>
            </a:r>
            <a:r>
              <a:rPr lang="en-US" altLang="zh-CN" sz="2000" dirty="0">
                <a:ea typeface="宋体" panose="02010600030101010101" pitchFamily="2" charset="-122"/>
                <a:cs typeface="+mn-ea"/>
                <a:sym typeface="+mn-lt"/>
              </a:rPr>
              <a:t>5.</a:t>
            </a:r>
            <a:r>
              <a:rPr lang="zh-CN" altLang="en-US" sz="2000" dirty="0">
                <a:ea typeface="宋体" panose="02010600030101010101" pitchFamily="2" charset="-122"/>
                <a:cs typeface="+mn-ea"/>
                <a:sym typeface="+mn-lt"/>
              </a:rPr>
              <a:t>仓管员、供应商签字</a:t>
            </a:r>
          </a:p>
          <a:p>
            <a:pPr algn="ctr">
              <a:lnSpc>
                <a:spcPct val="150000"/>
              </a:lnSpc>
            </a:pPr>
            <a:r>
              <a:rPr lang="zh-CN" altLang="en-US" sz="2000" dirty="0">
                <a:ea typeface="宋体" panose="02010600030101010101" pitchFamily="2" charset="-122"/>
                <a:cs typeface="+mn-ea"/>
                <a:sym typeface="+mn-lt"/>
              </a:rPr>
              <a:t>    </a:t>
            </a:r>
          </a:p>
          <a:p>
            <a:pPr algn="ctr">
              <a:lnSpc>
                <a:spcPct val="150000"/>
              </a:lnSpc>
            </a:pPr>
            <a:endParaRPr lang="zh-CN" altLang="en-US" sz="2000" dirty="0">
              <a:ea typeface="宋体" panose="02010600030101010101" pitchFamily="2" charset="-122"/>
              <a:cs typeface="+mn-ea"/>
              <a:sym typeface="+mn-lt"/>
            </a:endParaRPr>
          </a:p>
        </p:txBody>
      </p:sp>
      <p:pic>
        <p:nvPicPr>
          <p:cNvPr id="21" name="图片 20"/>
          <p:cNvPicPr>
            <a:picLocks noChangeAspect="1"/>
          </p:cNvPicPr>
          <p:nvPr/>
        </p:nvPicPr>
        <p:blipFill>
          <a:blip r:embed="rId2"/>
          <a:stretch>
            <a:fillRect/>
          </a:stretch>
        </p:blipFill>
        <p:spPr>
          <a:xfrm>
            <a:off x="1289685" y="1517968"/>
            <a:ext cx="9612630" cy="328104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5400000">
            <a:off x="1813521" y="2341994"/>
            <a:ext cx="145143" cy="2066864"/>
            <a:chOff x="1393371" y="1507279"/>
            <a:chExt cx="145143" cy="2066864"/>
          </a:xfrm>
        </p:grpSpPr>
        <p:cxnSp>
          <p:nvCxnSpPr>
            <p:cNvPr id="3" name="直接连接符 2"/>
            <p:cNvCxnSpPr/>
            <p:nvPr/>
          </p:nvCxnSpPr>
          <p:spPr>
            <a:xfrm rot="10800000" flipV="1">
              <a:off x="1465943" y="1507279"/>
              <a:ext cx="0" cy="1921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393371" y="3429000"/>
              <a:ext cx="145143" cy="1451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6" name="组合 5"/>
          <p:cNvGrpSpPr/>
          <p:nvPr/>
        </p:nvGrpSpPr>
        <p:grpSpPr>
          <a:xfrm rot="16200000">
            <a:off x="10233335" y="2341994"/>
            <a:ext cx="145143" cy="2066864"/>
            <a:chOff x="1393371" y="1507279"/>
            <a:chExt cx="145143" cy="2066864"/>
          </a:xfrm>
        </p:grpSpPr>
        <p:cxnSp>
          <p:nvCxnSpPr>
            <p:cNvPr id="7" name="直接连接符 6"/>
            <p:cNvCxnSpPr/>
            <p:nvPr/>
          </p:nvCxnSpPr>
          <p:spPr>
            <a:xfrm rot="10800000" flipV="1">
              <a:off x="1465943" y="1507279"/>
              <a:ext cx="0" cy="1921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393371" y="3429000"/>
              <a:ext cx="145143" cy="1451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组合 4"/>
          <p:cNvGrpSpPr/>
          <p:nvPr/>
        </p:nvGrpSpPr>
        <p:grpSpPr>
          <a:xfrm>
            <a:off x="4634702" y="2638504"/>
            <a:ext cx="2922595" cy="1294342"/>
            <a:chOff x="4634702" y="2638506"/>
            <a:chExt cx="2922595" cy="1294342"/>
          </a:xfrm>
        </p:grpSpPr>
        <p:sp>
          <p:nvSpPr>
            <p:cNvPr id="10" name="矩形 9"/>
            <p:cNvSpPr/>
            <p:nvPr/>
          </p:nvSpPr>
          <p:spPr>
            <a:xfrm>
              <a:off x="4634702" y="3349283"/>
              <a:ext cx="2922595" cy="583565"/>
            </a:xfrm>
            <a:prstGeom prst="rect">
              <a:avLst/>
            </a:prstGeom>
          </p:spPr>
          <p:txBody>
            <a:bodyPr wrap="square">
              <a:spAutoFit/>
            </a:bodyPr>
            <a:lstStyle>
              <a:defPPr>
                <a:defRPr lang="en-US"/>
              </a:defPPr>
              <a:lvl1pPr marL="0" algn="l" defTabSz="695325" rtl="0" eaLnBrk="1" latinLnBrk="0" hangingPunct="1">
                <a:defRPr sz="1370" kern="1200">
                  <a:solidFill>
                    <a:schemeClr val="tx1"/>
                  </a:solidFill>
                  <a:latin typeface="+mn-lt"/>
                  <a:ea typeface="+mn-ea"/>
                  <a:cs typeface="+mn-cs"/>
                </a:defRPr>
              </a:lvl1pPr>
              <a:lvl2pPr marL="347980" algn="l" defTabSz="695325" rtl="0" eaLnBrk="1" latinLnBrk="0" hangingPunct="1">
                <a:defRPr sz="1370" kern="1200">
                  <a:solidFill>
                    <a:schemeClr val="tx1"/>
                  </a:solidFill>
                  <a:latin typeface="+mn-lt"/>
                  <a:ea typeface="+mn-ea"/>
                  <a:cs typeface="+mn-cs"/>
                </a:defRPr>
              </a:lvl2pPr>
              <a:lvl3pPr marL="695960" algn="l" defTabSz="695325" rtl="0" eaLnBrk="1" latinLnBrk="0" hangingPunct="1">
                <a:defRPr sz="1370" kern="1200">
                  <a:solidFill>
                    <a:schemeClr val="tx1"/>
                  </a:solidFill>
                  <a:latin typeface="+mn-lt"/>
                  <a:ea typeface="+mn-ea"/>
                  <a:cs typeface="+mn-cs"/>
                </a:defRPr>
              </a:lvl3pPr>
              <a:lvl4pPr marL="1043940" algn="l" defTabSz="695325" rtl="0" eaLnBrk="1" latinLnBrk="0" hangingPunct="1">
                <a:defRPr sz="1370" kern="1200">
                  <a:solidFill>
                    <a:schemeClr val="tx1"/>
                  </a:solidFill>
                  <a:latin typeface="+mn-lt"/>
                  <a:ea typeface="+mn-ea"/>
                  <a:cs typeface="+mn-cs"/>
                </a:defRPr>
              </a:lvl4pPr>
              <a:lvl5pPr marL="1391920" algn="l" defTabSz="695325" rtl="0" eaLnBrk="1" latinLnBrk="0" hangingPunct="1">
                <a:defRPr sz="1370" kern="1200">
                  <a:solidFill>
                    <a:schemeClr val="tx1"/>
                  </a:solidFill>
                  <a:latin typeface="+mn-lt"/>
                  <a:ea typeface="+mn-ea"/>
                  <a:cs typeface="+mn-cs"/>
                </a:defRPr>
              </a:lvl5pPr>
              <a:lvl6pPr marL="1739900" algn="l" defTabSz="695325" rtl="0" eaLnBrk="1" latinLnBrk="0" hangingPunct="1">
                <a:defRPr sz="1370" kern="1200">
                  <a:solidFill>
                    <a:schemeClr val="tx1"/>
                  </a:solidFill>
                  <a:latin typeface="+mn-lt"/>
                  <a:ea typeface="+mn-ea"/>
                  <a:cs typeface="+mn-cs"/>
                </a:defRPr>
              </a:lvl6pPr>
              <a:lvl7pPr marL="2087880" algn="l" defTabSz="695325" rtl="0" eaLnBrk="1" latinLnBrk="0" hangingPunct="1">
                <a:defRPr sz="1370" kern="1200">
                  <a:solidFill>
                    <a:schemeClr val="tx1"/>
                  </a:solidFill>
                  <a:latin typeface="+mn-lt"/>
                  <a:ea typeface="+mn-ea"/>
                  <a:cs typeface="+mn-cs"/>
                </a:defRPr>
              </a:lvl7pPr>
              <a:lvl8pPr marL="2435860" algn="l" defTabSz="695325" rtl="0" eaLnBrk="1" latinLnBrk="0" hangingPunct="1">
                <a:defRPr sz="1370" kern="1200">
                  <a:solidFill>
                    <a:schemeClr val="tx1"/>
                  </a:solidFill>
                  <a:latin typeface="+mn-lt"/>
                  <a:ea typeface="+mn-ea"/>
                  <a:cs typeface="+mn-cs"/>
                </a:defRPr>
              </a:lvl8pPr>
              <a:lvl9pPr marL="2783840" algn="l" defTabSz="695325" rtl="0" eaLnBrk="1" latinLnBrk="0" hangingPunct="1">
                <a:defRPr sz="1370" kern="1200">
                  <a:solidFill>
                    <a:schemeClr val="tx1"/>
                  </a:solidFill>
                  <a:latin typeface="+mn-lt"/>
                  <a:ea typeface="+mn-ea"/>
                  <a:cs typeface="+mn-cs"/>
                </a:defRPr>
              </a:lvl9pPr>
            </a:lstStyle>
            <a:p>
              <a:pPr algn="dist" fontAlgn="ctr"/>
              <a:r>
                <a:rPr lang="zh-CN" altLang="en-US" sz="3200" b="1" dirty="0">
                  <a:ea typeface="宋体" panose="02010600030101010101" pitchFamily="2" charset="-122"/>
                  <a:cs typeface="+mn-ea"/>
                  <a:sym typeface="+mn-lt"/>
                </a:rPr>
                <a:t>供应商发票</a:t>
              </a:r>
            </a:p>
          </p:txBody>
        </p:sp>
        <p:sp>
          <p:nvSpPr>
            <p:cNvPr id="12" name="矩形 11"/>
            <p:cNvSpPr/>
            <p:nvPr/>
          </p:nvSpPr>
          <p:spPr>
            <a:xfrm>
              <a:off x="5634359" y="2638506"/>
              <a:ext cx="923290" cy="706755"/>
            </a:xfrm>
            <a:prstGeom prst="rect">
              <a:avLst/>
            </a:prstGeom>
          </p:spPr>
          <p:txBody>
            <a:bodyPr wrap="none">
              <a:spAutoFit/>
            </a:bodyPr>
            <a:lstStyle/>
            <a:p>
              <a:pPr algn="ctr"/>
              <a:r>
                <a:rPr lang="en-US" altLang="zh-CN" sz="4000" b="1" dirty="0">
                  <a:cs typeface="+mn-ea"/>
                  <a:sym typeface="+mn-lt"/>
                </a:rPr>
                <a:t>06 </a:t>
              </a:r>
              <a:endParaRPr lang="zh-CN" altLang="en-US" sz="4000" b="1" dirty="0">
                <a:cs typeface="+mn-ea"/>
                <a:sym typeface="+mn-lt"/>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hlinkClick r:id="" action="ppaction://hlinkshowjump?jump=nextslide"/>
          </p:cNvPr>
          <p:cNvSpPr/>
          <p:nvPr/>
        </p:nvSpPr>
        <p:spPr>
          <a:xfrm rot="5400000">
            <a:off x="11062332"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sp>
        <p:nvSpPr>
          <p:cNvPr id="9" name="Isosceles Triangle 8">
            <a:hlinkClick r:id="" action="ppaction://hlinkshowjump?jump=previousslide"/>
          </p:cNvPr>
          <p:cNvSpPr/>
          <p:nvPr/>
        </p:nvSpPr>
        <p:spPr>
          <a:xfrm rot="16200000">
            <a:off x="812156"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grpSp>
        <p:nvGrpSpPr>
          <p:cNvPr id="10" name="组合 9"/>
          <p:cNvGrpSpPr/>
          <p:nvPr/>
        </p:nvGrpSpPr>
        <p:grpSpPr>
          <a:xfrm rot="16200000">
            <a:off x="1895929" y="-522794"/>
            <a:ext cx="145143" cy="3937001"/>
            <a:chOff x="1393371" y="-362858"/>
            <a:chExt cx="145143" cy="3937001"/>
          </a:xfrm>
          <a:solidFill>
            <a:schemeClr val="bg1">
              <a:lumMod val="65000"/>
            </a:schemeClr>
          </a:solidFill>
        </p:grpSpPr>
        <p:cxnSp>
          <p:nvCxnSpPr>
            <p:cNvPr id="11" name="直接连接符 10"/>
            <p:cNvCxnSpPr/>
            <p:nvPr/>
          </p:nvCxnSpPr>
          <p:spPr>
            <a:xfrm>
              <a:off x="1465943" y="-362858"/>
              <a:ext cx="0" cy="3791858"/>
            </a:xfrm>
            <a:prstGeom prst="line">
              <a:avLst/>
            </a:prstGeom>
            <a:grpFill/>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393371" y="3429000"/>
              <a:ext cx="145143" cy="145143"/>
            </a:xfrm>
            <a:prstGeom prst="ellipse">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4" name="TextBox 2"/>
          <p:cNvSpPr txBox="1"/>
          <p:nvPr/>
        </p:nvSpPr>
        <p:spPr>
          <a:xfrm>
            <a:off x="617554" y="545587"/>
            <a:ext cx="3127578" cy="230832"/>
          </a:xfrm>
          <a:prstGeom prst="rect">
            <a:avLst/>
          </a:prstGeom>
          <a:noFill/>
        </p:spPr>
        <p:txBody>
          <a:bodyPr wrap="square" rtlCol="0">
            <a:spAutoFit/>
          </a:bodyPr>
          <a:lstStyle/>
          <a:p>
            <a:pPr algn="dist"/>
            <a:r>
              <a:rPr lang="en-US" sz="900" b="1" spc="150" dirty="0">
                <a:cs typeface="+mn-ea"/>
                <a:sym typeface="+mn-lt"/>
              </a:rPr>
              <a:t>WRITE A TITLE IN THIS SECTION</a:t>
            </a:r>
            <a:endParaRPr lang="en-US" sz="1000" b="1" spc="150" dirty="0">
              <a:cs typeface="+mn-ea"/>
              <a:sym typeface="+mn-lt"/>
            </a:endParaRPr>
          </a:p>
        </p:txBody>
      </p:sp>
      <p:sp>
        <p:nvSpPr>
          <p:cNvPr id="15" name="TextBox 3"/>
          <p:cNvSpPr txBox="1"/>
          <p:nvPr/>
        </p:nvSpPr>
        <p:spPr>
          <a:xfrm>
            <a:off x="550127" y="730174"/>
            <a:ext cx="3895725" cy="553085"/>
          </a:xfrm>
          <a:prstGeom prst="rect">
            <a:avLst/>
          </a:prstGeom>
          <a:noFill/>
        </p:spPr>
        <p:txBody>
          <a:bodyPr wrap="none" rtlCol="0">
            <a:spAutoFit/>
          </a:bodyPr>
          <a:lstStyle/>
          <a:p>
            <a:r>
              <a:rPr lang="en-US" sz="3000" b="1" dirty="0">
                <a:cs typeface="+mn-ea"/>
                <a:sym typeface="+mn-lt"/>
              </a:rPr>
              <a:t>06.</a:t>
            </a:r>
            <a:r>
              <a:rPr lang="zh-CN" altLang="en-US" sz="3000" b="1" dirty="0">
                <a:ea typeface="宋体" panose="02010600030101010101" pitchFamily="2" charset="-122"/>
                <a:cs typeface="+mn-ea"/>
                <a:sym typeface="+mn-lt"/>
              </a:rPr>
              <a:t>供应商服务费发票</a:t>
            </a:r>
          </a:p>
        </p:txBody>
      </p:sp>
      <p:sp>
        <p:nvSpPr>
          <p:cNvPr id="26" name="TextBox 25"/>
          <p:cNvSpPr txBox="1"/>
          <p:nvPr/>
        </p:nvSpPr>
        <p:spPr>
          <a:xfrm>
            <a:off x="8651240" y="873760"/>
            <a:ext cx="2433320" cy="5631180"/>
          </a:xfrm>
          <a:prstGeom prst="rect">
            <a:avLst/>
          </a:prstGeom>
          <a:noFill/>
        </p:spPr>
        <p:txBody>
          <a:bodyPr wrap="square" rtlCol="0">
            <a:spAutoFit/>
          </a:bodyPr>
          <a:lstStyle/>
          <a:p>
            <a:pPr algn="ctr">
              <a:lnSpc>
                <a:spcPct val="150000"/>
              </a:lnSpc>
            </a:pPr>
            <a:r>
              <a:rPr lang="en-US" sz="2000" dirty="0">
                <a:cs typeface="+mn-ea"/>
                <a:sym typeface="+mn-lt"/>
              </a:rPr>
              <a:t>1.</a:t>
            </a:r>
            <a:r>
              <a:rPr lang="zh-CN" altLang="en-US" sz="2000" dirty="0">
                <a:ea typeface="宋体" panose="02010600030101010101" pitchFamily="2" charset="-122"/>
                <a:cs typeface="+mn-ea"/>
                <a:sym typeface="+mn-lt"/>
              </a:rPr>
              <a:t>发票代码</a:t>
            </a:r>
          </a:p>
          <a:p>
            <a:pPr algn="ctr">
              <a:lnSpc>
                <a:spcPct val="150000"/>
              </a:lnSpc>
            </a:pPr>
            <a:r>
              <a:rPr lang="zh-CN" altLang="en-US" sz="2000" dirty="0">
                <a:ea typeface="宋体" panose="02010600030101010101" pitchFamily="2" charset="-122"/>
                <a:cs typeface="+mn-ea"/>
                <a:sym typeface="+mn-lt"/>
              </a:rPr>
              <a:t> </a:t>
            </a:r>
          </a:p>
          <a:p>
            <a:pPr algn="ctr">
              <a:lnSpc>
                <a:spcPct val="150000"/>
              </a:lnSpc>
            </a:pPr>
            <a:r>
              <a:rPr lang="zh-CN" altLang="en-US" sz="2000" dirty="0">
                <a:ea typeface="宋体" panose="02010600030101010101" pitchFamily="2" charset="-122"/>
                <a:cs typeface="+mn-ea"/>
                <a:sym typeface="+mn-lt"/>
              </a:rPr>
              <a:t> </a:t>
            </a:r>
            <a:r>
              <a:rPr lang="en-US" altLang="zh-CN" sz="2000" dirty="0">
                <a:ea typeface="宋体" panose="02010600030101010101" pitchFamily="2" charset="-122"/>
                <a:cs typeface="+mn-ea"/>
                <a:sym typeface="+mn-lt"/>
              </a:rPr>
              <a:t>2.</a:t>
            </a:r>
            <a:r>
              <a:rPr lang="zh-CN" altLang="en-US" sz="2000" dirty="0">
                <a:ea typeface="宋体" panose="02010600030101010101" pitchFamily="2" charset="-122"/>
                <a:cs typeface="+mn-ea"/>
                <a:sym typeface="+mn-lt"/>
              </a:rPr>
              <a:t>发票号</a:t>
            </a:r>
          </a:p>
          <a:p>
            <a:pPr algn="ctr">
              <a:lnSpc>
                <a:spcPct val="150000"/>
              </a:lnSpc>
            </a:pPr>
            <a:r>
              <a:rPr lang="zh-CN" altLang="en-US" sz="2000" dirty="0">
                <a:ea typeface="宋体" panose="02010600030101010101" pitchFamily="2" charset="-122"/>
                <a:cs typeface="+mn-ea"/>
                <a:sym typeface="+mn-lt"/>
              </a:rPr>
              <a:t>  </a:t>
            </a:r>
          </a:p>
          <a:p>
            <a:pPr algn="ctr">
              <a:lnSpc>
                <a:spcPct val="150000"/>
              </a:lnSpc>
            </a:pPr>
            <a:r>
              <a:rPr lang="en-US" altLang="zh-CN" sz="2000" dirty="0">
                <a:ea typeface="宋体" panose="02010600030101010101" pitchFamily="2" charset="-122"/>
                <a:cs typeface="+mn-ea"/>
                <a:sym typeface="+mn-lt"/>
              </a:rPr>
              <a:t>3.</a:t>
            </a:r>
            <a:r>
              <a:rPr lang="zh-CN" altLang="en-US" sz="2000" dirty="0">
                <a:ea typeface="宋体" panose="02010600030101010101" pitchFamily="2" charset="-122"/>
                <a:cs typeface="+mn-ea"/>
                <a:sym typeface="+mn-lt"/>
              </a:rPr>
              <a:t>发票金额  </a:t>
            </a:r>
          </a:p>
          <a:p>
            <a:pPr algn="ctr">
              <a:lnSpc>
                <a:spcPct val="150000"/>
              </a:lnSpc>
            </a:pPr>
            <a:endParaRPr lang="en-US" altLang="zh-CN" sz="2000" dirty="0">
              <a:ea typeface="宋体" panose="02010600030101010101" pitchFamily="2" charset="-122"/>
              <a:cs typeface="+mn-ea"/>
              <a:sym typeface="+mn-lt"/>
            </a:endParaRPr>
          </a:p>
          <a:p>
            <a:pPr algn="ctr">
              <a:lnSpc>
                <a:spcPct val="150000"/>
              </a:lnSpc>
            </a:pPr>
            <a:r>
              <a:rPr lang="en-US" altLang="zh-CN" sz="2000" dirty="0">
                <a:ea typeface="宋体" panose="02010600030101010101" pitchFamily="2" charset="-122"/>
                <a:cs typeface="+mn-ea"/>
                <a:sym typeface="+mn-lt"/>
              </a:rPr>
              <a:t>4.</a:t>
            </a:r>
            <a:r>
              <a:rPr lang="zh-CN" altLang="en-US" sz="2000" dirty="0">
                <a:ea typeface="宋体" panose="02010600030101010101" pitchFamily="2" charset="-122"/>
                <a:cs typeface="+mn-ea"/>
                <a:sym typeface="+mn-lt"/>
              </a:rPr>
              <a:t>发票章（发票章不可挡住发票金额） </a:t>
            </a:r>
          </a:p>
          <a:p>
            <a:pPr algn="ctr">
              <a:lnSpc>
                <a:spcPct val="150000"/>
              </a:lnSpc>
            </a:pPr>
            <a:endParaRPr lang="en-US" altLang="zh-CN" sz="2000" dirty="0">
              <a:ea typeface="宋体" panose="02010600030101010101" pitchFamily="2" charset="-122"/>
              <a:cs typeface="+mn-ea"/>
              <a:sym typeface="+mn-lt"/>
            </a:endParaRPr>
          </a:p>
          <a:p>
            <a:pPr algn="ctr">
              <a:lnSpc>
                <a:spcPct val="150000"/>
              </a:lnSpc>
            </a:pPr>
            <a:r>
              <a:rPr lang="en-US" altLang="zh-CN" sz="2000" dirty="0">
                <a:ea typeface="宋体" panose="02010600030101010101" pitchFamily="2" charset="-122"/>
                <a:cs typeface="+mn-ea"/>
                <a:sym typeface="+mn-lt"/>
              </a:rPr>
              <a:t>5.</a:t>
            </a:r>
            <a:r>
              <a:rPr lang="zh-CN" altLang="en-US" sz="2000" dirty="0">
                <a:ea typeface="宋体" panose="02010600030101010101" pitchFamily="2" charset="-122"/>
                <a:cs typeface="+mn-ea"/>
                <a:sym typeface="+mn-lt"/>
              </a:rPr>
              <a:t>必须是发票联</a:t>
            </a:r>
          </a:p>
          <a:p>
            <a:pPr algn="ctr">
              <a:lnSpc>
                <a:spcPct val="150000"/>
              </a:lnSpc>
            </a:pPr>
            <a:r>
              <a:rPr lang="zh-CN" altLang="en-US" sz="2000" dirty="0">
                <a:ea typeface="宋体" panose="02010600030101010101" pitchFamily="2" charset="-122"/>
                <a:cs typeface="+mn-ea"/>
                <a:sym typeface="+mn-lt"/>
              </a:rPr>
              <a:t>    </a:t>
            </a:r>
          </a:p>
          <a:p>
            <a:pPr algn="ctr">
              <a:lnSpc>
                <a:spcPct val="150000"/>
              </a:lnSpc>
            </a:pPr>
            <a:endParaRPr lang="zh-CN" altLang="en-US" sz="2000" dirty="0">
              <a:ea typeface="宋体" panose="02010600030101010101" pitchFamily="2" charset="-122"/>
              <a:cs typeface="+mn-ea"/>
              <a:sym typeface="+mn-lt"/>
            </a:endParaRPr>
          </a:p>
        </p:txBody>
      </p:sp>
      <p:pic>
        <p:nvPicPr>
          <p:cNvPr id="3" name="图片 2"/>
          <p:cNvPicPr>
            <a:picLocks noChangeAspect="1"/>
          </p:cNvPicPr>
          <p:nvPr/>
        </p:nvPicPr>
        <p:blipFill>
          <a:blip r:embed="rId2"/>
          <a:stretch>
            <a:fillRect/>
          </a:stretch>
        </p:blipFill>
        <p:spPr>
          <a:xfrm>
            <a:off x="1359535" y="1518285"/>
            <a:ext cx="6925310" cy="446468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823814" y="3193868"/>
            <a:ext cx="1028700" cy="190500"/>
            <a:chOff x="2305050" y="1847850"/>
            <a:chExt cx="1028700" cy="190500"/>
          </a:xfrm>
        </p:grpSpPr>
        <p:cxnSp>
          <p:nvCxnSpPr>
            <p:cNvPr id="12" name="直接连接符 11"/>
            <p:cNvCxnSpPr/>
            <p:nvPr/>
          </p:nvCxnSpPr>
          <p:spPr>
            <a:xfrm>
              <a:off x="2495550" y="194310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305050" y="1847850"/>
              <a:ext cx="190500" cy="190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5" name="文本框 14"/>
          <p:cNvSpPr txBox="1"/>
          <p:nvPr/>
        </p:nvSpPr>
        <p:spPr>
          <a:xfrm>
            <a:off x="3932094" y="2627399"/>
            <a:ext cx="4439322" cy="1323439"/>
          </a:xfrm>
          <a:prstGeom prst="rect">
            <a:avLst/>
          </a:prstGeom>
          <a:noFill/>
        </p:spPr>
        <p:txBody>
          <a:bodyPr wrap="square" rtlCol="0">
            <a:spAutoFit/>
          </a:bodyPr>
          <a:lstStyle/>
          <a:p>
            <a:pPr algn="dist"/>
            <a:r>
              <a:rPr lang="zh-CN" altLang="en-US" sz="8000" b="1" dirty="0">
                <a:cs typeface="+mn-ea"/>
                <a:sym typeface="+mn-lt"/>
              </a:rPr>
              <a:t>谢谢观看</a:t>
            </a:r>
          </a:p>
        </p:txBody>
      </p:sp>
      <p:grpSp>
        <p:nvGrpSpPr>
          <p:cNvPr id="17" name="组合 16"/>
          <p:cNvGrpSpPr/>
          <p:nvPr/>
        </p:nvGrpSpPr>
        <p:grpSpPr>
          <a:xfrm rot="10800000">
            <a:off x="8339486" y="3193868"/>
            <a:ext cx="1028700" cy="190500"/>
            <a:chOff x="2305050" y="1847850"/>
            <a:chExt cx="1028700" cy="190500"/>
          </a:xfrm>
        </p:grpSpPr>
        <p:cxnSp>
          <p:nvCxnSpPr>
            <p:cNvPr id="18" name="直接连接符 17"/>
            <p:cNvCxnSpPr/>
            <p:nvPr/>
          </p:nvCxnSpPr>
          <p:spPr>
            <a:xfrm>
              <a:off x="2495550" y="194310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2305050" y="1847850"/>
              <a:ext cx="190500" cy="190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4" name="文本框 23"/>
          <p:cNvSpPr txBox="1"/>
          <p:nvPr/>
        </p:nvSpPr>
        <p:spPr>
          <a:xfrm>
            <a:off x="4122349" y="2009803"/>
            <a:ext cx="4058812" cy="645160"/>
          </a:xfrm>
          <a:prstGeom prst="rect">
            <a:avLst/>
          </a:prstGeom>
          <a:noFill/>
        </p:spPr>
        <p:txBody>
          <a:bodyPr wrap="square" rtlCol="0" anchor="ctr">
            <a:spAutoFit/>
          </a:bodyPr>
          <a:lstStyle/>
          <a:p>
            <a:pPr algn="dist">
              <a:lnSpc>
                <a:spcPct val="150000"/>
              </a:lnSpc>
            </a:pPr>
            <a:r>
              <a:rPr lang="en-US" altLang="zh-CN" sz="2400" dirty="0">
                <a:solidFill>
                  <a:schemeClr val="tx1">
                    <a:lumMod val="65000"/>
                    <a:lumOff val="35000"/>
                  </a:schemeClr>
                </a:solidFill>
                <a:cs typeface="+mn-ea"/>
                <a:sym typeface="+mn-lt"/>
              </a:rPr>
              <a:t>XIE XIE EGUAN KAN</a:t>
            </a:r>
            <a:endParaRPr lang="zh-CN" altLang="en-US" sz="2400" dirty="0">
              <a:solidFill>
                <a:schemeClr val="tx1">
                  <a:lumMod val="65000"/>
                  <a:lumOff val="35000"/>
                </a:schemeClr>
              </a:solidFill>
              <a:cs typeface="+mn-ea"/>
              <a:sym typeface="+mn-lt"/>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02191" y="608711"/>
            <a:ext cx="3646064" cy="646331"/>
          </a:xfrm>
          <a:prstGeom prst="rect">
            <a:avLst/>
          </a:prstGeom>
          <a:noFill/>
        </p:spPr>
        <p:txBody>
          <a:bodyPr vert="horz" wrap="square" rtlCol="0">
            <a:spAutoFit/>
          </a:bodyPr>
          <a:lstStyle/>
          <a:p>
            <a:r>
              <a:rPr lang="zh-CN" altLang="en-US" sz="3600" dirty="0">
                <a:cs typeface="+mn-ea"/>
                <a:sym typeface="+mn-lt"/>
              </a:rPr>
              <a:t>目录</a:t>
            </a:r>
            <a:r>
              <a:rPr lang="en-US" altLang="zh-CN" sz="3600" dirty="0">
                <a:cs typeface="+mn-ea"/>
                <a:sym typeface="+mn-lt"/>
              </a:rPr>
              <a:t>/CONTENTS</a:t>
            </a:r>
            <a:endParaRPr lang="zh-CN" altLang="en-US" sz="3600" dirty="0">
              <a:cs typeface="+mn-ea"/>
              <a:sym typeface="+mn-lt"/>
            </a:endParaRPr>
          </a:p>
        </p:txBody>
      </p:sp>
      <p:sp>
        <p:nvSpPr>
          <p:cNvPr id="35" name="矩形 34"/>
          <p:cNvSpPr/>
          <p:nvPr/>
        </p:nvSpPr>
        <p:spPr>
          <a:xfrm>
            <a:off x="3251200" y="2199005"/>
            <a:ext cx="2922905" cy="521970"/>
          </a:xfrm>
          <a:prstGeom prst="rect">
            <a:avLst/>
          </a:prstGeom>
        </p:spPr>
        <p:txBody>
          <a:bodyPr wrap="square">
            <a:spAutoFit/>
          </a:bodyPr>
          <a:lstStyle>
            <a:defPPr>
              <a:defRPr lang="en-US"/>
            </a:defPPr>
            <a:lvl1pPr marL="0" algn="l" defTabSz="695325" rtl="0" eaLnBrk="1" latinLnBrk="0" hangingPunct="1">
              <a:defRPr sz="1370" kern="1200">
                <a:solidFill>
                  <a:schemeClr val="tx1"/>
                </a:solidFill>
                <a:latin typeface="+mn-lt"/>
                <a:ea typeface="+mn-ea"/>
                <a:cs typeface="+mn-cs"/>
              </a:defRPr>
            </a:lvl1pPr>
            <a:lvl2pPr marL="347980" algn="l" defTabSz="695325" rtl="0" eaLnBrk="1" latinLnBrk="0" hangingPunct="1">
              <a:defRPr sz="1370" kern="1200">
                <a:solidFill>
                  <a:schemeClr val="tx1"/>
                </a:solidFill>
                <a:latin typeface="+mn-lt"/>
                <a:ea typeface="+mn-ea"/>
                <a:cs typeface="+mn-cs"/>
              </a:defRPr>
            </a:lvl2pPr>
            <a:lvl3pPr marL="695960" algn="l" defTabSz="695325" rtl="0" eaLnBrk="1" latinLnBrk="0" hangingPunct="1">
              <a:defRPr sz="1370" kern="1200">
                <a:solidFill>
                  <a:schemeClr val="tx1"/>
                </a:solidFill>
                <a:latin typeface="+mn-lt"/>
                <a:ea typeface="+mn-ea"/>
                <a:cs typeface="+mn-cs"/>
              </a:defRPr>
            </a:lvl3pPr>
            <a:lvl4pPr marL="1043940" algn="l" defTabSz="695325" rtl="0" eaLnBrk="1" latinLnBrk="0" hangingPunct="1">
              <a:defRPr sz="1370" kern="1200">
                <a:solidFill>
                  <a:schemeClr val="tx1"/>
                </a:solidFill>
                <a:latin typeface="+mn-lt"/>
                <a:ea typeface="+mn-ea"/>
                <a:cs typeface="+mn-cs"/>
              </a:defRPr>
            </a:lvl4pPr>
            <a:lvl5pPr marL="1391920" algn="l" defTabSz="695325" rtl="0" eaLnBrk="1" latinLnBrk="0" hangingPunct="1">
              <a:defRPr sz="1370" kern="1200">
                <a:solidFill>
                  <a:schemeClr val="tx1"/>
                </a:solidFill>
                <a:latin typeface="+mn-lt"/>
                <a:ea typeface="+mn-ea"/>
                <a:cs typeface="+mn-cs"/>
              </a:defRPr>
            </a:lvl5pPr>
            <a:lvl6pPr marL="1739900" algn="l" defTabSz="695325" rtl="0" eaLnBrk="1" latinLnBrk="0" hangingPunct="1">
              <a:defRPr sz="1370" kern="1200">
                <a:solidFill>
                  <a:schemeClr val="tx1"/>
                </a:solidFill>
                <a:latin typeface="+mn-lt"/>
                <a:ea typeface="+mn-ea"/>
                <a:cs typeface="+mn-cs"/>
              </a:defRPr>
            </a:lvl6pPr>
            <a:lvl7pPr marL="2087880" algn="l" defTabSz="695325" rtl="0" eaLnBrk="1" latinLnBrk="0" hangingPunct="1">
              <a:defRPr sz="1370" kern="1200">
                <a:solidFill>
                  <a:schemeClr val="tx1"/>
                </a:solidFill>
                <a:latin typeface="+mn-lt"/>
                <a:ea typeface="+mn-ea"/>
                <a:cs typeface="+mn-cs"/>
              </a:defRPr>
            </a:lvl7pPr>
            <a:lvl8pPr marL="2435860" algn="l" defTabSz="695325" rtl="0" eaLnBrk="1" latinLnBrk="0" hangingPunct="1">
              <a:defRPr sz="1370" kern="1200">
                <a:solidFill>
                  <a:schemeClr val="tx1"/>
                </a:solidFill>
                <a:latin typeface="+mn-lt"/>
                <a:ea typeface="+mn-ea"/>
                <a:cs typeface="+mn-cs"/>
              </a:defRPr>
            </a:lvl8pPr>
            <a:lvl9pPr marL="2783840" algn="l" defTabSz="695325" rtl="0" eaLnBrk="1" latinLnBrk="0" hangingPunct="1">
              <a:defRPr sz="1370" kern="1200">
                <a:solidFill>
                  <a:schemeClr val="tx1"/>
                </a:solidFill>
                <a:latin typeface="+mn-lt"/>
                <a:ea typeface="+mn-ea"/>
                <a:cs typeface="+mn-cs"/>
              </a:defRPr>
            </a:lvl9pPr>
          </a:lstStyle>
          <a:p>
            <a:pPr algn="dist" fontAlgn="ctr"/>
            <a:r>
              <a:rPr lang="en-US" altLang="zh-CN" sz="2800" dirty="0">
                <a:cs typeface="+mn-ea"/>
                <a:sym typeface="+mn-lt"/>
              </a:rPr>
              <a:t>01.</a:t>
            </a:r>
            <a:r>
              <a:rPr lang="zh-CN" altLang="en-US" sz="2800" dirty="0">
                <a:ea typeface="宋体" panose="02010600030101010101" pitchFamily="2" charset="-122"/>
                <a:cs typeface="+mn-ea"/>
                <a:sym typeface="+mn-lt"/>
              </a:rPr>
              <a:t>入库单</a:t>
            </a:r>
          </a:p>
        </p:txBody>
      </p:sp>
      <p:sp>
        <p:nvSpPr>
          <p:cNvPr id="43" name="矩形 42"/>
          <p:cNvSpPr/>
          <p:nvPr/>
        </p:nvSpPr>
        <p:spPr>
          <a:xfrm>
            <a:off x="7275195" y="2199005"/>
            <a:ext cx="2922905" cy="521970"/>
          </a:xfrm>
          <a:prstGeom prst="rect">
            <a:avLst/>
          </a:prstGeom>
        </p:spPr>
        <p:txBody>
          <a:bodyPr wrap="square">
            <a:spAutoFit/>
          </a:bodyPr>
          <a:lstStyle>
            <a:defPPr>
              <a:defRPr lang="en-US"/>
            </a:defPPr>
            <a:lvl1pPr marL="0" algn="l" defTabSz="695325" rtl="0" eaLnBrk="1" latinLnBrk="0" hangingPunct="1">
              <a:defRPr sz="1370" kern="1200">
                <a:solidFill>
                  <a:schemeClr val="tx1"/>
                </a:solidFill>
                <a:latin typeface="+mn-lt"/>
                <a:ea typeface="+mn-ea"/>
                <a:cs typeface="+mn-cs"/>
              </a:defRPr>
            </a:lvl1pPr>
            <a:lvl2pPr marL="347980" algn="l" defTabSz="695325" rtl="0" eaLnBrk="1" latinLnBrk="0" hangingPunct="1">
              <a:defRPr sz="1370" kern="1200">
                <a:solidFill>
                  <a:schemeClr val="tx1"/>
                </a:solidFill>
                <a:latin typeface="+mn-lt"/>
                <a:ea typeface="+mn-ea"/>
                <a:cs typeface="+mn-cs"/>
              </a:defRPr>
            </a:lvl2pPr>
            <a:lvl3pPr marL="695960" algn="l" defTabSz="695325" rtl="0" eaLnBrk="1" latinLnBrk="0" hangingPunct="1">
              <a:defRPr sz="1370" kern="1200">
                <a:solidFill>
                  <a:schemeClr val="tx1"/>
                </a:solidFill>
                <a:latin typeface="+mn-lt"/>
                <a:ea typeface="+mn-ea"/>
                <a:cs typeface="+mn-cs"/>
              </a:defRPr>
            </a:lvl3pPr>
            <a:lvl4pPr marL="1043940" algn="l" defTabSz="695325" rtl="0" eaLnBrk="1" latinLnBrk="0" hangingPunct="1">
              <a:defRPr sz="1370" kern="1200">
                <a:solidFill>
                  <a:schemeClr val="tx1"/>
                </a:solidFill>
                <a:latin typeface="+mn-lt"/>
                <a:ea typeface="+mn-ea"/>
                <a:cs typeface="+mn-cs"/>
              </a:defRPr>
            </a:lvl4pPr>
            <a:lvl5pPr marL="1391920" algn="l" defTabSz="695325" rtl="0" eaLnBrk="1" latinLnBrk="0" hangingPunct="1">
              <a:defRPr sz="1370" kern="1200">
                <a:solidFill>
                  <a:schemeClr val="tx1"/>
                </a:solidFill>
                <a:latin typeface="+mn-lt"/>
                <a:ea typeface="+mn-ea"/>
                <a:cs typeface="+mn-cs"/>
              </a:defRPr>
            </a:lvl5pPr>
            <a:lvl6pPr marL="1739900" algn="l" defTabSz="695325" rtl="0" eaLnBrk="1" latinLnBrk="0" hangingPunct="1">
              <a:defRPr sz="1370" kern="1200">
                <a:solidFill>
                  <a:schemeClr val="tx1"/>
                </a:solidFill>
                <a:latin typeface="+mn-lt"/>
                <a:ea typeface="+mn-ea"/>
                <a:cs typeface="+mn-cs"/>
              </a:defRPr>
            </a:lvl6pPr>
            <a:lvl7pPr marL="2087880" algn="l" defTabSz="695325" rtl="0" eaLnBrk="1" latinLnBrk="0" hangingPunct="1">
              <a:defRPr sz="1370" kern="1200">
                <a:solidFill>
                  <a:schemeClr val="tx1"/>
                </a:solidFill>
                <a:latin typeface="+mn-lt"/>
                <a:ea typeface="+mn-ea"/>
                <a:cs typeface="+mn-cs"/>
              </a:defRPr>
            </a:lvl7pPr>
            <a:lvl8pPr marL="2435860" algn="l" defTabSz="695325" rtl="0" eaLnBrk="1" latinLnBrk="0" hangingPunct="1">
              <a:defRPr sz="1370" kern="1200">
                <a:solidFill>
                  <a:schemeClr val="tx1"/>
                </a:solidFill>
                <a:latin typeface="+mn-lt"/>
                <a:ea typeface="+mn-ea"/>
                <a:cs typeface="+mn-cs"/>
              </a:defRPr>
            </a:lvl8pPr>
            <a:lvl9pPr marL="2783840" algn="l" defTabSz="695325" rtl="0" eaLnBrk="1" latinLnBrk="0" hangingPunct="1">
              <a:defRPr sz="1370" kern="1200">
                <a:solidFill>
                  <a:schemeClr val="tx1"/>
                </a:solidFill>
                <a:latin typeface="+mn-lt"/>
                <a:ea typeface="+mn-ea"/>
                <a:cs typeface="+mn-cs"/>
              </a:defRPr>
            </a:lvl9pPr>
          </a:lstStyle>
          <a:p>
            <a:pPr algn="dist" fontAlgn="ctr"/>
            <a:r>
              <a:rPr lang="en-US" altLang="zh-CN" sz="2800" dirty="0">
                <a:cs typeface="+mn-ea"/>
                <a:sym typeface="+mn-lt"/>
              </a:rPr>
              <a:t>02. </a:t>
            </a:r>
            <a:r>
              <a:rPr lang="zh-CN" altLang="en-US" sz="2800" dirty="0">
                <a:ea typeface="宋体" panose="02010600030101010101" pitchFamily="2" charset="-122"/>
                <a:cs typeface="+mn-ea"/>
                <a:sym typeface="+mn-lt"/>
              </a:rPr>
              <a:t>出库单</a:t>
            </a:r>
          </a:p>
        </p:txBody>
      </p:sp>
      <p:sp>
        <p:nvSpPr>
          <p:cNvPr id="45" name="矩形 44"/>
          <p:cNvSpPr/>
          <p:nvPr/>
        </p:nvSpPr>
        <p:spPr>
          <a:xfrm>
            <a:off x="3251200" y="3320415"/>
            <a:ext cx="2922905" cy="953135"/>
          </a:xfrm>
          <a:prstGeom prst="rect">
            <a:avLst/>
          </a:prstGeom>
        </p:spPr>
        <p:txBody>
          <a:bodyPr wrap="square">
            <a:spAutoFit/>
          </a:bodyPr>
          <a:lstStyle>
            <a:defPPr>
              <a:defRPr lang="en-US"/>
            </a:defPPr>
            <a:lvl1pPr marL="0" algn="l" defTabSz="695325" rtl="0" eaLnBrk="1" latinLnBrk="0" hangingPunct="1">
              <a:defRPr sz="1370" kern="1200">
                <a:solidFill>
                  <a:schemeClr val="tx1"/>
                </a:solidFill>
                <a:latin typeface="+mn-lt"/>
                <a:ea typeface="+mn-ea"/>
                <a:cs typeface="+mn-cs"/>
              </a:defRPr>
            </a:lvl1pPr>
            <a:lvl2pPr marL="347980" algn="l" defTabSz="695325" rtl="0" eaLnBrk="1" latinLnBrk="0" hangingPunct="1">
              <a:defRPr sz="1370" kern="1200">
                <a:solidFill>
                  <a:schemeClr val="tx1"/>
                </a:solidFill>
                <a:latin typeface="+mn-lt"/>
                <a:ea typeface="+mn-ea"/>
                <a:cs typeface="+mn-cs"/>
              </a:defRPr>
            </a:lvl2pPr>
            <a:lvl3pPr marL="695960" algn="l" defTabSz="695325" rtl="0" eaLnBrk="1" latinLnBrk="0" hangingPunct="1">
              <a:defRPr sz="1370" kern="1200">
                <a:solidFill>
                  <a:schemeClr val="tx1"/>
                </a:solidFill>
                <a:latin typeface="+mn-lt"/>
                <a:ea typeface="+mn-ea"/>
                <a:cs typeface="+mn-cs"/>
              </a:defRPr>
            </a:lvl3pPr>
            <a:lvl4pPr marL="1043940" algn="l" defTabSz="695325" rtl="0" eaLnBrk="1" latinLnBrk="0" hangingPunct="1">
              <a:defRPr sz="1370" kern="1200">
                <a:solidFill>
                  <a:schemeClr val="tx1"/>
                </a:solidFill>
                <a:latin typeface="+mn-lt"/>
                <a:ea typeface="+mn-ea"/>
                <a:cs typeface="+mn-cs"/>
              </a:defRPr>
            </a:lvl4pPr>
            <a:lvl5pPr marL="1391920" algn="l" defTabSz="695325" rtl="0" eaLnBrk="1" latinLnBrk="0" hangingPunct="1">
              <a:defRPr sz="1370" kern="1200">
                <a:solidFill>
                  <a:schemeClr val="tx1"/>
                </a:solidFill>
                <a:latin typeface="+mn-lt"/>
                <a:ea typeface="+mn-ea"/>
                <a:cs typeface="+mn-cs"/>
              </a:defRPr>
            </a:lvl5pPr>
            <a:lvl6pPr marL="1739900" algn="l" defTabSz="695325" rtl="0" eaLnBrk="1" latinLnBrk="0" hangingPunct="1">
              <a:defRPr sz="1370" kern="1200">
                <a:solidFill>
                  <a:schemeClr val="tx1"/>
                </a:solidFill>
                <a:latin typeface="+mn-lt"/>
                <a:ea typeface="+mn-ea"/>
                <a:cs typeface="+mn-cs"/>
              </a:defRPr>
            </a:lvl6pPr>
            <a:lvl7pPr marL="2087880" algn="l" defTabSz="695325" rtl="0" eaLnBrk="1" latinLnBrk="0" hangingPunct="1">
              <a:defRPr sz="1370" kern="1200">
                <a:solidFill>
                  <a:schemeClr val="tx1"/>
                </a:solidFill>
                <a:latin typeface="+mn-lt"/>
                <a:ea typeface="+mn-ea"/>
                <a:cs typeface="+mn-cs"/>
              </a:defRPr>
            </a:lvl7pPr>
            <a:lvl8pPr marL="2435860" algn="l" defTabSz="695325" rtl="0" eaLnBrk="1" latinLnBrk="0" hangingPunct="1">
              <a:defRPr sz="1370" kern="1200">
                <a:solidFill>
                  <a:schemeClr val="tx1"/>
                </a:solidFill>
                <a:latin typeface="+mn-lt"/>
                <a:ea typeface="+mn-ea"/>
                <a:cs typeface="+mn-cs"/>
              </a:defRPr>
            </a:lvl8pPr>
            <a:lvl9pPr marL="2783840" algn="l" defTabSz="695325" rtl="0" eaLnBrk="1" latinLnBrk="0" hangingPunct="1">
              <a:defRPr sz="1370" kern="1200">
                <a:solidFill>
                  <a:schemeClr val="tx1"/>
                </a:solidFill>
                <a:latin typeface="+mn-lt"/>
                <a:ea typeface="+mn-ea"/>
                <a:cs typeface="+mn-cs"/>
              </a:defRPr>
            </a:lvl9pPr>
          </a:lstStyle>
          <a:p>
            <a:pPr algn="dist" fontAlgn="ctr"/>
            <a:r>
              <a:rPr lang="en-US" altLang="zh-CN" sz="2800" dirty="0">
                <a:cs typeface="+mn-ea"/>
                <a:sym typeface="+mn-lt"/>
              </a:rPr>
              <a:t>03. </a:t>
            </a:r>
            <a:r>
              <a:rPr lang="zh-CN" altLang="en-US" sz="2800" dirty="0">
                <a:ea typeface="宋体" panose="02010600030101010101" pitchFamily="2" charset="-122"/>
                <a:cs typeface="+mn-ea"/>
                <a:sym typeface="+mn-lt"/>
              </a:rPr>
              <a:t>高值耗材使用清单</a:t>
            </a:r>
          </a:p>
        </p:txBody>
      </p:sp>
      <p:sp>
        <p:nvSpPr>
          <p:cNvPr id="47" name="矩形 46"/>
          <p:cNvSpPr/>
          <p:nvPr/>
        </p:nvSpPr>
        <p:spPr>
          <a:xfrm>
            <a:off x="7275195" y="3432810"/>
            <a:ext cx="2922905" cy="521970"/>
          </a:xfrm>
          <a:prstGeom prst="rect">
            <a:avLst/>
          </a:prstGeom>
        </p:spPr>
        <p:txBody>
          <a:bodyPr wrap="square">
            <a:spAutoFit/>
          </a:bodyPr>
          <a:lstStyle>
            <a:defPPr>
              <a:defRPr lang="en-US"/>
            </a:defPPr>
            <a:lvl1pPr marL="0" algn="l" defTabSz="695325" rtl="0" eaLnBrk="1" latinLnBrk="0" hangingPunct="1">
              <a:defRPr sz="1370" kern="1200">
                <a:solidFill>
                  <a:schemeClr val="tx1"/>
                </a:solidFill>
                <a:latin typeface="+mn-lt"/>
                <a:ea typeface="+mn-ea"/>
                <a:cs typeface="+mn-cs"/>
              </a:defRPr>
            </a:lvl1pPr>
            <a:lvl2pPr marL="347980" algn="l" defTabSz="695325" rtl="0" eaLnBrk="1" latinLnBrk="0" hangingPunct="1">
              <a:defRPr sz="1370" kern="1200">
                <a:solidFill>
                  <a:schemeClr val="tx1"/>
                </a:solidFill>
                <a:latin typeface="+mn-lt"/>
                <a:ea typeface="+mn-ea"/>
                <a:cs typeface="+mn-cs"/>
              </a:defRPr>
            </a:lvl2pPr>
            <a:lvl3pPr marL="695960" algn="l" defTabSz="695325" rtl="0" eaLnBrk="1" latinLnBrk="0" hangingPunct="1">
              <a:defRPr sz="1370" kern="1200">
                <a:solidFill>
                  <a:schemeClr val="tx1"/>
                </a:solidFill>
                <a:latin typeface="+mn-lt"/>
                <a:ea typeface="+mn-ea"/>
                <a:cs typeface="+mn-cs"/>
              </a:defRPr>
            </a:lvl3pPr>
            <a:lvl4pPr marL="1043940" algn="l" defTabSz="695325" rtl="0" eaLnBrk="1" latinLnBrk="0" hangingPunct="1">
              <a:defRPr sz="1370" kern="1200">
                <a:solidFill>
                  <a:schemeClr val="tx1"/>
                </a:solidFill>
                <a:latin typeface="+mn-lt"/>
                <a:ea typeface="+mn-ea"/>
                <a:cs typeface="+mn-cs"/>
              </a:defRPr>
            </a:lvl4pPr>
            <a:lvl5pPr marL="1391920" algn="l" defTabSz="695325" rtl="0" eaLnBrk="1" latinLnBrk="0" hangingPunct="1">
              <a:defRPr sz="1370" kern="1200">
                <a:solidFill>
                  <a:schemeClr val="tx1"/>
                </a:solidFill>
                <a:latin typeface="+mn-lt"/>
                <a:ea typeface="+mn-ea"/>
                <a:cs typeface="+mn-cs"/>
              </a:defRPr>
            </a:lvl5pPr>
            <a:lvl6pPr marL="1739900" algn="l" defTabSz="695325" rtl="0" eaLnBrk="1" latinLnBrk="0" hangingPunct="1">
              <a:defRPr sz="1370" kern="1200">
                <a:solidFill>
                  <a:schemeClr val="tx1"/>
                </a:solidFill>
                <a:latin typeface="+mn-lt"/>
                <a:ea typeface="+mn-ea"/>
                <a:cs typeface="+mn-cs"/>
              </a:defRPr>
            </a:lvl6pPr>
            <a:lvl7pPr marL="2087880" algn="l" defTabSz="695325" rtl="0" eaLnBrk="1" latinLnBrk="0" hangingPunct="1">
              <a:defRPr sz="1370" kern="1200">
                <a:solidFill>
                  <a:schemeClr val="tx1"/>
                </a:solidFill>
                <a:latin typeface="+mn-lt"/>
                <a:ea typeface="+mn-ea"/>
                <a:cs typeface="+mn-cs"/>
              </a:defRPr>
            </a:lvl7pPr>
            <a:lvl8pPr marL="2435860" algn="l" defTabSz="695325" rtl="0" eaLnBrk="1" latinLnBrk="0" hangingPunct="1">
              <a:defRPr sz="1370" kern="1200">
                <a:solidFill>
                  <a:schemeClr val="tx1"/>
                </a:solidFill>
                <a:latin typeface="+mn-lt"/>
                <a:ea typeface="+mn-ea"/>
                <a:cs typeface="+mn-cs"/>
              </a:defRPr>
            </a:lvl8pPr>
            <a:lvl9pPr marL="2783840" algn="l" defTabSz="695325" rtl="0" eaLnBrk="1" latinLnBrk="0" hangingPunct="1">
              <a:defRPr sz="1370" kern="1200">
                <a:solidFill>
                  <a:schemeClr val="tx1"/>
                </a:solidFill>
                <a:latin typeface="+mn-lt"/>
                <a:ea typeface="+mn-ea"/>
                <a:cs typeface="+mn-cs"/>
              </a:defRPr>
            </a:lvl9pPr>
          </a:lstStyle>
          <a:p>
            <a:pPr algn="dist" fontAlgn="ctr"/>
            <a:r>
              <a:rPr lang="en-US" altLang="zh-CN" sz="2800" dirty="0">
                <a:cs typeface="+mn-ea"/>
                <a:sym typeface="+mn-lt"/>
              </a:rPr>
              <a:t>04. </a:t>
            </a:r>
            <a:r>
              <a:rPr lang="zh-CN" altLang="en-US" sz="2800" dirty="0">
                <a:ea typeface="宋体" panose="02010600030101010101" pitchFamily="2" charset="-122"/>
                <a:cs typeface="+mn-ea"/>
                <a:sym typeface="+mn-lt"/>
              </a:rPr>
              <a:t>科室日清单</a:t>
            </a:r>
          </a:p>
        </p:txBody>
      </p:sp>
      <p:grpSp>
        <p:nvGrpSpPr>
          <p:cNvPr id="41" name="组合 40"/>
          <p:cNvGrpSpPr/>
          <p:nvPr/>
        </p:nvGrpSpPr>
        <p:grpSpPr>
          <a:xfrm rot="16200000">
            <a:off x="2336402" y="-1081360"/>
            <a:ext cx="145143" cy="4817947"/>
            <a:chOff x="1393371" y="-1243804"/>
            <a:chExt cx="145143" cy="4817947"/>
          </a:xfrm>
          <a:solidFill>
            <a:schemeClr val="tx1"/>
          </a:solidFill>
        </p:grpSpPr>
        <p:cxnSp>
          <p:nvCxnSpPr>
            <p:cNvPr id="42" name="直接连接符 41"/>
            <p:cNvCxnSpPr/>
            <p:nvPr/>
          </p:nvCxnSpPr>
          <p:spPr>
            <a:xfrm rot="5400000">
              <a:off x="-870459" y="1092598"/>
              <a:ext cx="4672804"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a:off x="1393371" y="3429000"/>
              <a:ext cx="145143" cy="14514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grpSp>
        <p:nvGrpSpPr>
          <p:cNvPr id="58" name="组合 57"/>
          <p:cNvGrpSpPr/>
          <p:nvPr/>
        </p:nvGrpSpPr>
        <p:grpSpPr>
          <a:xfrm rot="5400000">
            <a:off x="10439312" y="4487126"/>
            <a:ext cx="145143" cy="3360234"/>
            <a:chOff x="1393371" y="213909"/>
            <a:chExt cx="145143" cy="3360234"/>
          </a:xfrm>
          <a:solidFill>
            <a:schemeClr val="tx1"/>
          </a:solidFill>
        </p:grpSpPr>
        <p:cxnSp>
          <p:nvCxnSpPr>
            <p:cNvPr id="59" name="直接连接符 58"/>
            <p:cNvCxnSpPr/>
            <p:nvPr/>
          </p:nvCxnSpPr>
          <p:spPr>
            <a:xfrm rot="16200000" flipH="1">
              <a:off x="-141603" y="1821455"/>
              <a:ext cx="3215091"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1393371" y="3429000"/>
              <a:ext cx="145143" cy="14514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sp>
        <p:nvSpPr>
          <p:cNvPr id="2" name="矩形 1"/>
          <p:cNvSpPr/>
          <p:nvPr/>
        </p:nvSpPr>
        <p:spPr>
          <a:xfrm>
            <a:off x="3124200" y="4799965"/>
            <a:ext cx="2922905" cy="521970"/>
          </a:xfrm>
          <a:prstGeom prst="rect">
            <a:avLst/>
          </a:prstGeom>
        </p:spPr>
        <p:txBody>
          <a:bodyPr wrap="square">
            <a:spAutoFit/>
          </a:bodyPr>
          <a:lstStyle>
            <a:defPPr>
              <a:defRPr lang="en-US"/>
            </a:defPPr>
            <a:lvl1pPr marL="0" algn="l" defTabSz="695325" rtl="0" eaLnBrk="1" latinLnBrk="0" hangingPunct="1">
              <a:defRPr sz="1370" kern="1200">
                <a:solidFill>
                  <a:schemeClr val="tx1"/>
                </a:solidFill>
                <a:latin typeface="+mn-lt"/>
                <a:ea typeface="+mn-ea"/>
                <a:cs typeface="+mn-cs"/>
              </a:defRPr>
            </a:lvl1pPr>
            <a:lvl2pPr marL="347980" algn="l" defTabSz="695325" rtl="0" eaLnBrk="1" latinLnBrk="0" hangingPunct="1">
              <a:defRPr sz="1370" kern="1200">
                <a:solidFill>
                  <a:schemeClr val="tx1"/>
                </a:solidFill>
                <a:latin typeface="+mn-lt"/>
                <a:ea typeface="+mn-ea"/>
                <a:cs typeface="+mn-cs"/>
              </a:defRPr>
            </a:lvl2pPr>
            <a:lvl3pPr marL="695960" algn="l" defTabSz="695325" rtl="0" eaLnBrk="1" latinLnBrk="0" hangingPunct="1">
              <a:defRPr sz="1370" kern="1200">
                <a:solidFill>
                  <a:schemeClr val="tx1"/>
                </a:solidFill>
                <a:latin typeface="+mn-lt"/>
                <a:ea typeface="+mn-ea"/>
                <a:cs typeface="+mn-cs"/>
              </a:defRPr>
            </a:lvl3pPr>
            <a:lvl4pPr marL="1043940" algn="l" defTabSz="695325" rtl="0" eaLnBrk="1" latinLnBrk="0" hangingPunct="1">
              <a:defRPr sz="1370" kern="1200">
                <a:solidFill>
                  <a:schemeClr val="tx1"/>
                </a:solidFill>
                <a:latin typeface="+mn-lt"/>
                <a:ea typeface="+mn-ea"/>
                <a:cs typeface="+mn-cs"/>
              </a:defRPr>
            </a:lvl4pPr>
            <a:lvl5pPr marL="1391920" algn="l" defTabSz="695325" rtl="0" eaLnBrk="1" latinLnBrk="0" hangingPunct="1">
              <a:defRPr sz="1370" kern="1200">
                <a:solidFill>
                  <a:schemeClr val="tx1"/>
                </a:solidFill>
                <a:latin typeface="+mn-lt"/>
                <a:ea typeface="+mn-ea"/>
                <a:cs typeface="+mn-cs"/>
              </a:defRPr>
            </a:lvl5pPr>
            <a:lvl6pPr marL="1739900" algn="l" defTabSz="695325" rtl="0" eaLnBrk="1" latinLnBrk="0" hangingPunct="1">
              <a:defRPr sz="1370" kern="1200">
                <a:solidFill>
                  <a:schemeClr val="tx1"/>
                </a:solidFill>
                <a:latin typeface="+mn-lt"/>
                <a:ea typeface="+mn-ea"/>
                <a:cs typeface="+mn-cs"/>
              </a:defRPr>
            </a:lvl6pPr>
            <a:lvl7pPr marL="2087880" algn="l" defTabSz="695325" rtl="0" eaLnBrk="1" latinLnBrk="0" hangingPunct="1">
              <a:defRPr sz="1370" kern="1200">
                <a:solidFill>
                  <a:schemeClr val="tx1"/>
                </a:solidFill>
                <a:latin typeface="+mn-lt"/>
                <a:ea typeface="+mn-ea"/>
                <a:cs typeface="+mn-cs"/>
              </a:defRPr>
            </a:lvl7pPr>
            <a:lvl8pPr marL="2435860" algn="l" defTabSz="695325" rtl="0" eaLnBrk="1" latinLnBrk="0" hangingPunct="1">
              <a:defRPr sz="1370" kern="1200">
                <a:solidFill>
                  <a:schemeClr val="tx1"/>
                </a:solidFill>
                <a:latin typeface="+mn-lt"/>
                <a:ea typeface="+mn-ea"/>
                <a:cs typeface="+mn-cs"/>
              </a:defRPr>
            </a:lvl8pPr>
            <a:lvl9pPr marL="2783840" algn="l" defTabSz="695325" rtl="0" eaLnBrk="1" latinLnBrk="0" hangingPunct="1">
              <a:defRPr sz="1370" kern="1200">
                <a:solidFill>
                  <a:schemeClr val="tx1"/>
                </a:solidFill>
                <a:latin typeface="+mn-lt"/>
                <a:ea typeface="+mn-ea"/>
                <a:cs typeface="+mn-cs"/>
              </a:defRPr>
            </a:lvl9pPr>
          </a:lstStyle>
          <a:p>
            <a:pPr algn="dist" fontAlgn="ctr"/>
            <a:r>
              <a:rPr lang="en-US" altLang="zh-CN" sz="2800" dirty="0">
                <a:cs typeface="+mn-ea"/>
                <a:sym typeface="+mn-lt"/>
              </a:rPr>
              <a:t>05. </a:t>
            </a:r>
            <a:r>
              <a:rPr lang="zh-CN" altLang="en-US" sz="2800" dirty="0">
                <a:ea typeface="宋体" panose="02010600030101010101" pitchFamily="2" charset="-122"/>
                <a:cs typeface="+mn-ea"/>
                <a:sym typeface="+mn-lt"/>
              </a:rPr>
              <a:t>采购退货单</a:t>
            </a:r>
          </a:p>
        </p:txBody>
      </p:sp>
      <p:sp>
        <p:nvSpPr>
          <p:cNvPr id="3" name="矩形 2"/>
          <p:cNvSpPr/>
          <p:nvPr/>
        </p:nvSpPr>
        <p:spPr>
          <a:xfrm>
            <a:off x="7442835" y="4799965"/>
            <a:ext cx="2922905" cy="521970"/>
          </a:xfrm>
          <a:prstGeom prst="rect">
            <a:avLst/>
          </a:prstGeom>
        </p:spPr>
        <p:txBody>
          <a:bodyPr wrap="square">
            <a:spAutoFit/>
          </a:bodyPr>
          <a:lstStyle>
            <a:defPPr>
              <a:defRPr lang="en-US"/>
            </a:defPPr>
            <a:lvl1pPr marL="0" algn="l" defTabSz="695325" rtl="0" eaLnBrk="1" latinLnBrk="0" hangingPunct="1">
              <a:defRPr sz="1370" kern="1200">
                <a:solidFill>
                  <a:schemeClr val="tx1"/>
                </a:solidFill>
                <a:latin typeface="+mn-lt"/>
                <a:ea typeface="+mn-ea"/>
                <a:cs typeface="+mn-cs"/>
              </a:defRPr>
            </a:lvl1pPr>
            <a:lvl2pPr marL="347980" algn="l" defTabSz="695325" rtl="0" eaLnBrk="1" latinLnBrk="0" hangingPunct="1">
              <a:defRPr sz="1370" kern="1200">
                <a:solidFill>
                  <a:schemeClr val="tx1"/>
                </a:solidFill>
                <a:latin typeface="+mn-lt"/>
                <a:ea typeface="+mn-ea"/>
                <a:cs typeface="+mn-cs"/>
              </a:defRPr>
            </a:lvl2pPr>
            <a:lvl3pPr marL="695960" algn="l" defTabSz="695325" rtl="0" eaLnBrk="1" latinLnBrk="0" hangingPunct="1">
              <a:defRPr sz="1370" kern="1200">
                <a:solidFill>
                  <a:schemeClr val="tx1"/>
                </a:solidFill>
                <a:latin typeface="+mn-lt"/>
                <a:ea typeface="+mn-ea"/>
                <a:cs typeface="+mn-cs"/>
              </a:defRPr>
            </a:lvl3pPr>
            <a:lvl4pPr marL="1043940" algn="l" defTabSz="695325" rtl="0" eaLnBrk="1" latinLnBrk="0" hangingPunct="1">
              <a:defRPr sz="1370" kern="1200">
                <a:solidFill>
                  <a:schemeClr val="tx1"/>
                </a:solidFill>
                <a:latin typeface="+mn-lt"/>
                <a:ea typeface="+mn-ea"/>
                <a:cs typeface="+mn-cs"/>
              </a:defRPr>
            </a:lvl4pPr>
            <a:lvl5pPr marL="1391920" algn="l" defTabSz="695325" rtl="0" eaLnBrk="1" latinLnBrk="0" hangingPunct="1">
              <a:defRPr sz="1370" kern="1200">
                <a:solidFill>
                  <a:schemeClr val="tx1"/>
                </a:solidFill>
                <a:latin typeface="+mn-lt"/>
                <a:ea typeface="+mn-ea"/>
                <a:cs typeface="+mn-cs"/>
              </a:defRPr>
            </a:lvl5pPr>
            <a:lvl6pPr marL="1739900" algn="l" defTabSz="695325" rtl="0" eaLnBrk="1" latinLnBrk="0" hangingPunct="1">
              <a:defRPr sz="1370" kern="1200">
                <a:solidFill>
                  <a:schemeClr val="tx1"/>
                </a:solidFill>
                <a:latin typeface="+mn-lt"/>
                <a:ea typeface="+mn-ea"/>
                <a:cs typeface="+mn-cs"/>
              </a:defRPr>
            </a:lvl6pPr>
            <a:lvl7pPr marL="2087880" algn="l" defTabSz="695325" rtl="0" eaLnBrk="1" latinLnBrk="0" hangingPunct="1">
              <a:defRPr sz="1370" kern="1200">
                <a:solidFill>
                  <a:schemeClr val="tx1"/>
                </a:solidFill>
                <a:latin typeface="+mn-lt"/>
                <a:ea typeface="+mn-ea"/>
                <a:cs typeface="+mn-cs"/>
              </a:defRPr>
            </a:lvl7pPr>
            <a:lvl8pPr marL="2435860" algn="l" defTabSz="695325" rtl="0" eaLnBrk="1" latinLnBrk="0" hangingPunct="1">
              <a:defRPr sz="1370" kern="1200">
                <a:solidFill>
                  <a:schemeClr val="tx1"/>
                </a:solidFill>
                <a:latin typeface="+mn-lt"/>
                <a:ea typeface="+mn-ea"/>
                <a:cs typeface="+mn-cs"/>
              </a:defRPr>
            </a:lvl8pPr>
            <a:lvl9pPr marL="2783840" algn="l" defTabSz="695325" rtl="0" eaLnBrk="1" latinLnBrk="0" hangingPunct="1">
              <a:defRPr sz="1370" kern="1200">
                <a:solidFill>
                  <a:schemeClr val="tx1"/>
                </a:solidFill>
                <a:latin typeface="+mn-lt"/>
                <a:ea typeface="+mn-ea"/>
                <a:cs typeface="+mn-cs"/>
              </a:defRPr>
            </a:lvl9pPr>
          </a:lstStyle>
          <a:p>
            <a:pPr algn="dist" fontAlgn="ctr"/>
            <a:r>
              <a:rPr lang="en-US" altLang="zh-CN" sz="2800" dirty="0">
                <a:cs typeface="+mn-ea"/>
                <a:sym typeface="+mn-lt"/>
              </a:rPr>
              <a:t>06. </a:t>
            </a:r>
            <a:r>
              <a:rPr lang="zh-CN" altLang="en-US" sz="2800" dirty="0">
                <a:ea typeface="宋体" panose="02010600030101010101" pitchFamily="2" charset="-122"/>
                <a:cs typeface="+mn-ea"/>
                <a:sym typeface="+mn-lt"/>
              </a:rPr>
              <a:t>供应商发票</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5400000">
            <a:off x="1813521" y="2341994"/>
            <a:ext cx="145143" cy="2066864"/>
            <a:chOff x="1393371" y="1507279"/>
            <a:chExt cx="145143" cy="2066864"/>
          </a:xfrm>
        </p:grpSpPr>
        <p:cxnSp>
          <p:nvCxnSpPr>
            <p:cNvPr id="3" name="直接连接符 2"/>
            <p:cNvCxnSpPr/>
            <p:nvPr/>
          </p:nvCxnSpPr>
          <p:spPr>
            <a:xfrm rot="10800000" flipV="1">
              <a:off x="1465943" y="1507279"/>
              <a:ext cx="0" cy="1921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393371" y="3429000"/>
              <a:ext cx="145143" cy="1451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6" name="组合 5"/>
          <p:cNvGrpSpPr/>
          <p:nvPr/>
        </p:nvGrpSpPr>
        <p:grpSpPr>
          <a:xfrm rot="16200000">
            <a:off x="10233335" y="2341994"/>
            <a:ext cx="145143" cy="2066864"/>
            <a:chOff x="1393371" y="1507279"/>
            <a:chExt cx="145143" cy="2066864"/>
          </a:xfrm>
        </p:grpSpPr>
        <p:cxnSp>
          <p:nvCxnSpPr>
            <p:cNvPr id="7" name="直接连接符 6"/>
            <p:cNvCxnSpPr/>
            <p:nvPr/>
          </p:nvCxnSpPr>
          <p:spPr>
            <a:xfrm rot="10800000" flipV="1">
              <a:off x="1465943" y="1507279"/>
              <a:ext cx="0" cy="1921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393371" y="3429000"/>
              <a:ext cx="145143" cy="1451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组合 4"/>
          <p:cNvGrpSpPr/>
          <p:nvPr/>
        </p:nvGrpSpPr>
        <p:grpSpPr>
          <a:xfrm>
            <a:off x="4634702" y="2638504"/>
            <a:ext cx="2922595" cy="1294342"/>
            <a:chOff x="4634702" y="2638506"/>
            <a:chExt cx="2922595" cy="1294342"/>
          </a:xfrm>
        </p:grpSpPr>
        <p:sp>
          <p:nvSpPr>
            <p:cNvPr id="10" name="矩形 9"/>
            <p:cNvSpPr/>
            <p:nvPr/>
          </p:nvSpPr>
          <p:spPr>
            <a:xfrm>
              <a:off x="4634702" y="3349283"/>
              <a:ext cx="2922595" cy="583565"/>
            </a:xfrm>
            <a:prstGeom prst="rect">
              <a:avLst/>
            </a:prstGeom>
          </p:spPr>
          <p:txBody>
            <a:bodyPr wrap="square">
              <a:spAutoFit/>
            </a:bodyPr>
            <a:lstStyle>
              <a:defPPr>
                <a:defRPr lang="en-US"/>
              </a:defPPr>
              <a:lvl1pPr marL="0" algn="l" defTabSz="695325" rtl="0" eaLnBrk="1" latinLnBrk="0" hangingPunct="1">
                <a:defRPr sz="1370" kern="1200">
                  <a:solidFill>
                    <a:schemeClr val="tx1"/>
                  </a:solidFill>
                  <a:latin typeface="+mn-lt"/>
                  <a:ea typeface="+mn-ea"/>
                  <a:cs typeface="+mn-cs"/>
                </a:defRPr>
              </a:lvl1pPr>
              <a:lvl2pPr marL="347980" algn="l" defTabSz="695325" rtl="0" eaLnBrk="1" latinLnBrk="0" hangingPunct="1">
                <a:defRPr sz="1370" kern="1200">
                  <a:solidFill>
                    <a:schemeClr val="tx1"/>
                  </a:solidFill>
                  <a:latin typeface="+mn-lt"/>
                  <a:ea typeface="+mn-ea"/>
                  <a:cs typeface="+mn-cs"/>
                </a:defRPr>
              </a:lvl2pPr>
              <a:lvl3pPr marL="695960" algn="l" defTabSz="695325" rtl="0" eaLnBrk="1" latinLnBrk="0" hangingPunct="1">
                <a:defRPr sz="1370" kern="1200">
                  <a:solidFill>
                    <a:schemeClr val="tx1"/>
                  </a:solidFill>
                  <a:latin typeface="+mn-lt"/>
                  <a:ea typeface="+mn-ea"/>
                  <a:cs typeface="+mn-cs"/>
                </a:defRPr>
              </a:lvl3pPr>
              <a:lvl4pPr marL="1043940" algn="l" defTabSz="695325" rtl="0" eaLnBrk="1" latinLnBrk="0" hangingPunct="1">
                <a:defRPr sz="1370" kern="1200">
                  <a:solidFill>
                    <a:schemeClr val="tx1"/>
                  </a:solidFill>
                  <a:latin typeface="+mn-lt"/>
                  <a:ea typeface="+mn-ea"/>
                  <a:cs typeface="+mn-cs"/>
                </a:defRPr>
              </a:lvl4pPr>
              <a:lvl5pPr marL="1391920" algn="l" defTabSz="695325" rtl="0" eaLnBrk="1" latinLnBrk="0" hangingPunct="1">
                <a:defRPr sz="1370" kern="1200">
                  <a:solidFill>
                    <a:schemeClr val="tx1"/>
                  </a:solidFill>
                  <a:latin typeface="+mn-lt"/>
                  <a:ea typeface="+mn-ea"/>
                  <a:cs typeface="+mn-cs"/>
                </a:defRPr>
              </a:lvl5pPr>
              <a:lvl6pPr marL="1739900" algn="l" defTabSz="695325" rtl="0" eaLnBrk="1" latinLnBrk="0" hangingPunct="1">
                <a:defRPr sz="1370" kern="1200">
                  <a:solidFill>
                    <a:schemeClr val="tx1"/>
                  </a:solidFill>
                  <a:latin typeface="+mn-lt"/>
                  <a:ea typeface="+mn-ea"/>
                  <a:cs typeface="+mn-cs"/>
                </a:defRPr>
              </a:lvl6pPr>
              <a:lvl7pPr marL="2087880" algn="l" defTabSz="695325" rtl="0" eaLnBrk="1" latinLnBrk="0" hangingPunct="1">
                <a:defRPr sz="1370" kern="1200">
                  <a:solidFill>
                    <a:schemeClr val="tx1"/>
                  </a:solidFill>
                  <a:latin typeface="+mn-lt"/>
                  <a:ea typeface="+mn-ea"/>
                  <a:cs typeface="+mn-cs"/>
                </a:defRPr>
              </a:lvl7pPr>
              <a:lvl8pPr marL="2435860" algn="l" defTabSz="695325" rtl="0" eaLnBrk="1" latinLnBrk="0" hangingPunct="1">
                <a:defRPr sz="1370" kern="1200">
                  <a:solidFill>
                    <a:schemeClr val="tx1"/>
                  </a:solidFill>
                  <a:latin typeface="+mn-lt"/>
                  <a:ea typeface="+mn-ea"/>
                  <a:cs typeface="+mn-cs"/>
                </a:defRPr>
              </a:lvl8pPr>
              <a:lvl9pPr marL="2783840" algn="l" defTabSz="695325" rtl="0" eaLnBrk="1" latinLnBrk="0" hangingPunct="1">
                <a:defRPr sz="1370" kern="1200">
                  <a:solidFill>
                    <a:schemeClr val="tx1"/>
                  </a:solidFill>
                  <a:latin typeface="+mn-lt"/>
                  <a:ea typeface="+mn-ea"/>
                  <a:cs typeface="+mn-cs"/>
                </a:defRPr>
              </a:lvl9pPr>
            </a:lstStyle>
            <a:p>
              <a:pPr algn="dist" fontAlgn="ctr"/>
              <a:r>
                <a:rPr lang="zh-CN" altLang="en-US" sz="3200" b="1" dirty="0">
                  <a:cs typeface="+mn-ea"/>
                  <a:sym typeface="+mn-lt"/>
                </a:rPr>
                <a:t>入库单</a:t>
              </a:r>
            </a:p>
          </p:txBody>
        </p:sp>
        <p:sp>
          <p:nvSpPr>
            <p:cNvPr id="12" name="矩形 11"/>
            <p:cNvSpPr/>
            <p:nvPr/>
          </p:nvSpPr>
          <p:spPr>
            <a:xfrm>
              <a:off x="5641388" y="2638506"/>
              <a:ext cx="909224" cy="707886"/>
            </a:xfrm>
            <a:prstGeom prst="rect">
              <a:avLst/>
            </a:prstGeom>
          </p:spPr>
          <p:txBody>
            <a:bodyPr wrap="none">
              <a:spAutoFit/>
            </a:bodyPr>
            <a:lstStyle/>
            <a:p>
              <a:pPr algn="ctr"/>
              <a:r>
                <a:rPr lang="en-US" altLang="zh-CN" sz="4000" b="1" dirty="0">
                  <a:cs typeface="+mn-ea"/>
                  <a:sym typeface="+mn-lt"/>
                </a:rPr>
                <a:t>01 </a:t>
              </a:r>
              <a:endParaRPr lang="zh-CN" altLang="en-US" sz="4000" b="1" dirty="0">
                <a:cs typeface="+mn-ea"/>
                <a:sym typeface="+mn-lt"/>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hlinkClick r:id="" action="ppaction://hlinkshowjump?jump=nextslide"/>
          </p:cNvPr>
          <p:cNvSpPr/>
          <p:nvPr/>
        </p:nvSpPr>
        <p:spPr>
          <a:xfrm rot="5400000">
            <a:off x="11062332"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sp>
        <p:nvSpPr>
          <p:cNvPr id="9" name="Isosceles Triangle 8">
            <a:hlinkClick r:id="" action="ppaction://hlinkshowjump?jump=previousslide"/>
          </p:cNvPr>
          <p:cNvSpPr/>
          <p:nvPr/>
        </p:nvSpPr>
        <p:spPr>
          <a:xfrm rot="16200000">
            <a:off x="812156"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grpSp>
        <p:nvGrpSpPr>
          <p:cNvPr id="10" name="组合 9"/>
          <p:cNvGrpSpPr/>
          <p:nvPr/>
        </p:nvGrpSpPr>
        <p:grpSpPr>
          <a:xfrm rot="16200000">
            <a:off x="1895929" y="-522794"/>
            <a:ext cx="145143" cy="3937001"/>
            <a:chOff x="1393371" y="-362858"/>
            <a:chExt cx="145143" cy="3937001"/>
          </a:xfrm>
          <a:solidFill>
            <a:schemeClr val="bg1">
              <a:lumMod val="65000"/>
            </a:schemeClr>
          </a:solidFill>
        </p:grpSpPr>
        <p:cxnSp>
          <p:nvCxnSpPr>
            <p:cNvPr id="11" name="直接连接符 10"/>
            <p:cNvCxnSpPr/>
            <p:nvPr/>
          </p:nvCxnSpPr>
          <p:spPr>
            <a:xfrm>
              <a:off x="1465943" y="-362858"/>
              <a:ext cx="0" cy="3791858"/>
            </a:xfrm>
            <a:prstGeom prst="line">
              <a:avLst/>
            </a:prstGeom>
            <a:grpFill/>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393371" y="3429000"/>
              <a:ext cx="145143" cy="145143"/>
            </a:xfrm>
            <a:prstGeom prst="ellipse">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4" name="TextBox 2"/>
          <p:cNvSpPr txBox="1"/>
          <p:nvPr/>
        </p:nvSpPr>
        <p:spPr>
          <a:xfrm>
            <a:off x="617554" y="545587"/>
            <a:ext cx="3127578" cy="230832"/>
          </a:xfrm>
          <a:prstGeom prst="rect">
            <a:avLst/>
          </a:prstGeom>
          <a:noFill/>
        </p:spPr>
        <p:txBody>
          <a:bodyPr wrap="square" rtlCol="0">
            <a:spAutoFit/>
          </a:bodyPr>
          <a:lstStyle/>
          <a:p>
            <a:pPr algn="dist"/>
            <a:r>
              <a:rPr lang="en-US" sz="900" b="1" spc="150" dirty="0">
                <a:cs typeface="+mn-ea"/>
                <a:sym typeface="+mn-lt"/>
              </a:rPr>
              <a:t>WRITE A TITLE IN THIS SECTION</a:t>
            </a:r>
            <a:endParaRPr lang="en-US" sz="1000" b="1" spc="150" dirty="0">
              <a:cs typeface="+mn-ea"/>
              <a:sym typeface="+mn-lt"/>
            </a:endParaRPr>
          </a:p>
        </p:txBody>
      </p:sp>
      <p:sp>
        <p:nvSpPr>
          <p:cNvPr id="15" name="TextBox 3"/>
          <p:cNvSpPr txBox="1"/>
          <p:nvPr/>
        </p:nvSpPr>
        <p:spPr>
          <a:xfrm>
            <a:off x="550127" y="730174"/>
            <a:ext cx="1981200" cy="553085"/>
          </a:xfrm>
          <a:prstGeom prst="rect">
            <a:avLst/>
          </a:prstGeom>
          <a:noFill/>
        </p:spPr>
        <p:txBody>
          <a:bodyPr wrap="none" rtlCol="0">
            <a:spAutoFit/>
          </a:bodyPr>
          <a:lstStyle/>
          <a:p>
            <a:r>
              <a:rPr lang="en-US" sz="3000" b="1" dirty="0">
                <a:cs typeface="+mn-ea"/>
                <a:sym typeface="+mn-lt"/>
              </a:rPr>
              <a:t>01.</a:t>
            </a:r>
            <a:r>
              <a:rPr lang="zh-CN" altLang="en-US" sz="3000" b="1" dirty="0">
                <a:ea typeface="宋体" panose="02010600030101010101" pitchFamily="2" charset="-122"/>
                <a:cs typeface="+mn-ea"/>
                <a:sym typeface="+mn-lt"/>
              </a:rPr>
              <a:t>入库单</a:t>
            </a:r>
          </a:p>
        </p:txBody>
      </p:sp>
      <p:pic>
        <p:nvPicPr>
          <p:cNvPr id="3" name="图片 2"/>
          <p:cNvPicPr>
            <a:picLocks noChangeAspect="1"/>
          </p:cNvPicPr>
          <p:nvPr>
            <p:custDataLst>
              <p:tags r:id="rId1"/>
            </p:custDataLst>
          </p:nvPr>
        </p:nvPicPr>
        <p:blipFill>
          <a:blip r:embed="rId3"/>
          <a:stretch>
            <a:fillRect/>
          </a:stretch>
        </p:blipFill>
        <p:spPr>
          <a:xfrm>
            <a:off x="1554798" y="1579880"/>
            <a:ext cx="8329295" cy="3196590"/>
          </a:xfrm>
          <a:prstGeom prst="rect">
            <a:avLst/>
          </a:prstGeom>
          <a:noFill/>
          <a:ln w="9525">
            <a:noFill/>
          </a:ln>
        </p:spPr>
      </p:pic>
      <p:sp>
        <p:nvSpPr>
          <p:cNvPr id="26" name="TextBox 25"/>
          <p:cNvSpPr txBox="1"/>
          <p:nvPr/>
        </p:nvSpPr>
        <p:spPr>
          <a:xfrm>
            <a:off x="1818640" y="4539932"/>
            <a:ext cx="8554720" cy="1476375"/>
          </a:xfrm>
          <a:prstGeom prst="rect">
            <a:avLst/>
          </a:prstGeom>
          <a:noFill/>
        </p:spPr>
        <p:txBody>
          <a:bodyPr wrap="square" rtlCol="0">
            <a:spAutoFit/>
          </a:bodyPr>
          <a:lstStyle/>
          <a:p>
            <a:pPr algn="ctr">
              <a:lnSpc>
                <a:spcPct val="150000"/>
              </a:lnSpc>
            </a:pPr>
            <a:r>
              <a:rPr lang="en-US" sz="2000" dirty="0">
                <a:cs typeface="+mn-ea"/>
                <a:sym typeface="+mn-lt"/>
              </a:rPr>
              <a:t>1.</a:t>
            </a:r>
            <a:r>
              <a:rPr lang="zh-CN" altLang="en-US" sz="2000" dirty="0">
                <a:ea typeface="宋体" panose="02010600030101010101" pitchFamily="2" charset="-122"/>
                <a:cs typeface="+mn-ea"/>
                <a:sym typeface="+mn-lt"/>
              </a:rPr>
              <a:t>供应商名称    </a:t>
            </a:r>
            <a:r>
              <a:rPr lang="en-US" altLang="zh-CN" sz="2000" dirty="0">
                <a:ea typeface="宋体" panose="02010600030101010101" pitchFamily="2" charset="-122"/>
                <a:cs typeface="+mn-ea"/>
                <a:sym typeface="+mn-lt"/>
              </a:rPr>
              <a:t>2.</a:t>
            </a:r>
            <a:r>
              <a:rPr lang="zh-CN" altLang="en-US" sz="2000" dirty="0">
                <a:ea typeface="宋体" panose="02010600030101010101" pitchFamily="2" charset="-122"/>
                <a:cs typeface="+mn-ea"/>
                <a:sym typeface="+mn-lt"/>
              </a:rPr>
              <a:t>入库日期   </a:t>
            </a:r>
            <a:r>
              <a:rPr lang="en-US" altLang="zh-CN" sz="2000" dirty="0">
                <a:ea typeface="宋体" panose="02010600030101010101" pitchFamily="2" charset="-122"/>
                <a:cs typeface="+mn-ea"/>
                <a:sym typeface="+mn-lt"/>
              </a:rPr>
              <a:t>3.</a:t>
            </a:r>
            <a:r>
              <a:rPr lang="zh-CN" altLang="en-US" sz="2000" dirty="0">
                <a:ea typeface="宋体" panose="02010600030101010101" pitchFamily="2" charset="-122"/>
                <a:cs typeface="+mn-ea"/>
                <a:sym typeface="+mn-lt"/>
              </a:rPr>
              <a:t>入库号  </a:t>
            </a:r>
            <a:r>
              <a:rPr lang="en-US" altLang="zh-CN" sz="2000" dirty="0">
                <a:ea typeface="宋体" panose="02010600030101010101" pitchFamily="2" charset="-122"/>
                <a:cs typeface="+mn-ea"/>
                <a:sym typeface="+mn-lt"/>
              </a:rPr>
              <a:t>4.</a:t>
            </a:r>
            <a:r>
              <a:rPr lang="zh-CN" altLang="en-US" sz="2000" dirty="0">
                <a:ea typeface="宋体" panose="02010600030101010101" pitchFamily="2" charset="-122"/>
                <a:cs typeface="+mn-ea"/>
                <a:sym typeface="+mn-lt"/>
              </a:rPr>
              <a:t>总金额</a:t>
            </a:r>
          </a:p>
          <a:p>
            <a:pPr algn="ctr">
              <a:lnSpc>
                <a:spcPct val="150000"/>
              </a:lnSpc>
            </a:pPr>
            <a:r>
              <a:rPr lang="en-US" altLang="zh-CN" sz="2000" dirty="0">
                <a:ea typeface="宋体" panose="02010600030101010101" pitchFamily="2" charset="-122"/>
                <a:cs typeface="+mn-ea"/>
                <a:sym typeface="+mn-lt"/>
              </a:rPr>
              <a:t>5.</a:t>
            </a:r>
            <a:r>
              <a:rPr lang="zh-CN" altLang="en-US" sz="2000" dirty="0">
                <a:ea typeface="宋体" panose="02010600030101010101" pitchFamily="2" charset="-122"/>
                <a:cs typeface="+mn-ea"/>
                <a:sym typeface="+mn-lt"/>
              </a:rPr>
              <a:t>验收人、供应商、仓管员签字</a:t>
            </a:r>
          </a:p>
          <a:p>
            <a:pPr algn="ctr">
              <a:lnSpc>
                <a:spcPct val="150000"/>
              </a:lnSpc>
            </a:pPr>
            <a:endParaRPr lang="zh-CN" altLang="en-US" sz="2000" dirty="0">
              <a:ea typeface="宋体" panose="02010600030101010101" pitchFamily="2" charset="-122"/>
              <a:cs typeface="+mn-ea"/>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5400000">
            <a:off x="1813521" y="2341994"/>
            <a:ext cx="145143" cy="2066864"/>
            <a:chOff x="1393371" y="1507279"/>
            <a:chExt cx="145143" cy="2066864"/>
          </a:xfrm>
        </p:grpSpPr>
        <p:cxnSp>
          <p:nvCxnSpPr>
            <p:cNvPr id="3" name="直接连接符 2"/>
            <p:cNvCxnSpPr/>
            <p:nvPr/>
          </p:nvCxnSpPr>
          <p:spPr>
            <a:xfrm rot="10800000" flipV="1">
              <a:off x="1465943" y="1507279"/>
              <a:ext cx="0" cy="1921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393371" y="3429000"/>
              <a:ext cx="145143" cy="1451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6" name="组合 5"/>
          <p:cNvGrpSpPr/>
          <p:nvPr/>
        </p:nvGrpSpPr>
        <p:grpSpPr>
          <a:xfrm rot="16200000">
            <a:off x="10233335" y="2341994"/>
            <a:ext cx="145143" cy="2066864"/>
            <a:chOff x="1393371" y="1507279"/>
            <a:chExt cx="145143" cy="2066864"/>
          </a:xfrm>
        </p:grpSpPr>
        <p:cxnSp>
          <p:nvCxnSpPr>
            <p:cNvPr id="7" name="直接连接符 6"/>
            <p:cNvCxnSpPr/>
            <p:nvPr/>
          </p:nvCxnSpPr>
          <p:spPr>
            <a:xfrm rot="10800000" flipV="1">
              <a:off x="1465943" y="1507279"/>
              <a:ext cx="0" cy="1921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393371" y="3429000"/>
              <a:ext cx="145143" cy="1451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组合 4"/>
          <p:cNvGrpSpPr/>
          <p:nvPr/>
        </p:nvGrpSpPr>
        <p:grpSpPr>
          <a:xfrm>
            <a:off x="4634702" y="2638504"/>
            <a:ext cx="2922595" cy="1294342"/>
            <a:chOff x="4634702" y="2638506"/>
            <a:chExt cx="2922595" cy="1294342"/>
          </a:xfrm>
        </p:grpSpPr>
        <p:sp>
          <p:nvSpPr>
            <p:cNvPr id="10" name="矩形 9"/>
            <p:cNvSpPr/>
            <p:nvPr/>
          </p:nvSpPr>
          <p:spPr>
            <a:xfrm>
              <a:off x="4634702" y="3349283"/>
              <a:ext cx="2922595" cy="583565"/>
            </a:xfrm>
            <a:prstGeom prst="rect">
              <a:avLst/>
            </a:prstGeom>
          </p:spPr>
          <p:txBody>
            <a:bodyPr wrap="square">
              <a:spAutoFit/>
            </a:bodyPr>
            <a:lstStyle>
              <a:defPPr>
                <a:defRPr lang="en-US"/>
              </a:defPPr>
              <a:lvl1pPr marL="0" algn="l" defTabSz="695325" rtl="0" eaLnBrk="1" latinLnBrk="0" hangingPunct="1">
                <a:defRPr sz="1370" kern="1200">
                  <a:solidFill>
                    <a:schemeClr val="tx1"/>
                  </a:solidFill>
                  <a:latin typeface="+mn-lt"/>
                  <a:ea typeface="+mn-ea"/>
                  <a:cs typeface="+mn-cs"/>
                </a:defRPr>
              </a:lvl1pPr>
              <a:lvl2pPr marL="347980" algn="l" defTabSz="695325" rtl="0" eaLnBrk="1" latinLnBrk="0" hangingPunct="1">
                <a:defRPr sz="1370" kern="1200">
                  <a:solidFill>
                    <a:schemeClr val="tx1"/>
                  </a:solidFill>
                  <a:latin typeface="+mn-lt"/>
                  <a:ea typeface="+mn-ea"/>
                  <a:cs typeface="+mn-cs"/>
                </a:defRPr>
              </a:lvl2pPr>
              <a:lvl3pPr marL="695960" algn="l" defTabSz="695325" rtl="0" eaLnBrk="1" latinLnBrk="0" hangingPunct="1">
                <a:defRPr sz="1370" kern="1200">
                  <a:solidFill>
                    <a:schemeClr val="tx1"/>
                  </a:solidFill>
                  <a:latin typeface="+mn-lt"/>
                  <a:ea typeface="+mn-ea"/>
                  <a:cs typeface="+mn-cs"/>
                </a:defRPr>
              </a:lvl3pPr>
              <a:lvl4pPr marL="1043940" algn="l" defTabSz="695325" rtl="0" eaLnBrk="1" latinLnBrk="0" hangingPunct="1">
                <a:defRPr sz="1370" kern="1200">
                  <a:solidFill>
                    <a:schemeClr val="tx1"/>
                  </a:solidFill>
                  <a:latin typeface="+mn-lt"/>
                  <a:ea typeface="+mn-ea"/>
                  <a:cs typeface="+mn-cs"/>
                </a:defRPr>
              </a:lvl4pPr>
              <a:lvl5pPr marL="1391920" algn="l" defTabSz="695325" rtl="0" eaLnBrk="1" latinLnBrk="0" hangingPunct="1">
                <a:defRPr sz="1370" kern="1200">
                  <a:solidFill>
                    <a:schemeClr val="tx1"/>
                  </a:solidFill>
                  <a:latin typeface="+mn-lt"/>
                  <a:ea typeface="+mn-ea"/>
                  <a:cs typeface="+mn-cs"/>
                </a:defRPr>
              </a:lvl5pPr>
              <a:lvl6pPr marL="1739900" algn="l" defTabSz="695325" rtl="0" eaLnBrk="1" latinLnBrk="0" hangingPunct="1">
                <a:defRPr sz="1370" kern="1200">
                  <a:solidFill>
                    <a:schemeClr val="tx1"/>
                  </a:solidFill>
                  <a:latin typeface="+mn-lt"/>
                  <a:ea typeface="+mn-ea"/>
                  <a:cs typeface="+mn-cs"/>
                </a:defRPr>
              </a:lvl6pPr>
              <a:lvl7pPr marL="2087880" algn="l" defTabSz="695325" rtl="0" eaLnBrk="1" latinLnBrk="0" hangingPunct="1">
                <a:defRPr sz="1370" kern="1200">
                  <a:solidFill>
                    <a:schemeClr val="tx1"/>
                  </a:solidFill>
                  <a:latin typeface="+mn-lt"/>
                  <a:ea typeface="+mn-ea"/>
                  <a:cs typeface="+mn-cs"/>
                </a:defRPr>
              </a:lvl7pPr>
              <a:lvl8pPr marL="2435860" algn="l" defTabSz="695325" rtl="0" eaLnBrk="1" latinLnBrk="0" hangingPunct="1">
                <a:defRPr sz="1370" kern="1200">
                  <a:solidFill>
                    <a:schemeClr val="tx1"/>
                  </a:solidFill>
                  <a:latin typeface="+mn-lt"/>
                  <a:ea typeface="+mn-ea"/>
                  <a:cs typeface="+mn-cs"/>
                </a:defRPr>
              </a:lvl8pPr>
              <a:lvl9pPr marL="2783840" algn="l" defTabSz="695325" rtl="0" eaLnBrk="1" latinLnBrk="0" hangingPunct="1">
                <a:defRPr sz="1370" kern="1200">
                  <a:solidFill>
                    <a:schemeClr val="tx1"/>
                  </a:solidFill>
                  <a:latin typeface="+mn-lt"/>
                  <a:ea typeface="+mn-ea"/>
                  <a:cs typeface="+mn-cs"/>
                </a:defRPr>
              </a:lvl9pPr>
            </a:lstStyle>
            <a:p>
              <a:pPr algn="dist" fontAlgn="ctr"/>
              <a:r>
                <a:rPr lang="zh-CN" altLang="en-US" sz="3200" b="1" dirty="0">
                  <a:cs typeface="+mn-ea"/>
                  <a:sym typeface="+mn-lt"/>
                </a:rPr>
                <a:t>出库单</a:t>
              </a:r>
            </a:p>
          </p:txBody>
        </p:sp>
        <p:sp>
          <p:nvSpPr>
            <p:cNvPr id="12" name="矩形 11"/>
            <p:cNvSpPr/>
            <p:nvPr/>
          </p:nvSpPr>
          <p:spPr>
            <a:xfrm>
              <a:off x="5634356" y="2638506"/>
              <a:ext cx="923290" cy="706755"/>
            </a:xfrm>
            <a:prstGeom prst="rect">
              <a:avLst/>
            </a:prstGeom>
          </p:spPr>
          <p:txBody>
            <a:bodyPr wrap="none">
              <a:spAutoFit/>
            </a:bodyPr>
            <a:lstStyle/>
            <a:p>
              <a:pPr algn="ctr"/>
              <a:r>
                <a:rPr lang="en-US" altLang="zh-CN" sz="4000" b="1" dirty="0">
                  <a:cs typeface="+mn-ea"/>
                  <a:sym typeface="+mn-lt"/>
                </a:rPr>
                <a:t>02 </a:t>
              </a:r>
              <a:endParaRPr lang="zh-CN" altLang="en-US" sz="4000" b="1" dirty="0">
                <a:cs typeface="+mn-ea"/>
                <a:sym typeface="+mn-lt"/>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hlinkClick r:id="" action="ppaction://hlinkshowjump?jump=nextslide"/>
          </p:cNvPr>
          <p:cNvSpPr/>
          <p:nvPr/>
        </p:nvSpPr>
        <p:spPr>
          <a:xfrm rot="5400000">
            <a:off x="11062332"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sp>
        <p:nvSpPr>
          <p:cNvPr id="9" name="Isosceles Triangle 8">
            <a:hlinkClick r:id="" action="ppaction://hlinkshowjump?jump=previousslide"/>
          </p:cNvPr>
          <p:cNvSpPr/>
          <p:nvPr/>
        </p:nvSpPr>
        <p:spPr>
          <a:xfrm rot="16200000">
            <a:off x="812156"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cs typeface="+mn-ea"/>
              <a:sym typeface="+mn-lt"/>
            </a:endParaRPr>
          </a:p>
        </p:txBody>
      </p:sp>
      <p:grpSp>
        <p:nvGrpSpPr>
          <p:cNvPr id="10" name="组合 9"/>
          <p:cNvGrpSpPr/>
          <p:nvPr/>
        </p:nvGrpSpPr>
        <p:grpSpPr>
          <a:xfrm rot="16200000">
            <a:off x="1895929" y="-522794"/>
            <a:ext cx="145143" cy="3937001"/>
            <a:chOff x="1393371" y="-362858"/>
            <a:chExt cx="145143" cy="3937001"/>
          </a:xfrm>
          <a:solidFill>
            <a:schemeClr val="bg1">
              <a:lumMod val="65000"/>
            </a:schemeClr>
          </a:solidFill>
        </p:grpSpPr>
        <p:cxnSp>
          <p:nvCxnSpPr>
            <p:cNvPr id="11" name="直接连接符 10"/>
            <p:cNvCxnSpPr/>
            <p:nvPr/>
          </p:nvCxnSpPr>
          <p:spPr>
            <a:xfrm>
              <a:off x="1465943" y="-362858"/>
              <a:ext cx="0" cy="3791858"/>
            </a:xfrm>
            <a:prstGeom prst="line">
              <a:avLst/>
            </a:prstGeom>
            <a:grpFill/>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393371" y="3429000"/>
              <a:ext cx="145143" cy="145143"/>
            </a:xfrm>
            <a:prstGeom prst="ellipse">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4" name="TextBox 2"/>
          <p:cNvSpPr txBox="1"/>
          <p:nvPr/>
        </p:nvSpPr>
        <p:spPr>
          <a:xfrm>
            <a:off x="617554" y="545587"/>
            <a:ext cx="3127578" cy="230832"/>
          </a:xfrm>
          <a:prstGeom prst="rect">
            <a:avLst/>
          </a:prstGeom>
          <a:noFill/>
        </p:spPr>
        <p:txBody>
          <a:bodyPr wrap="square" rtlCol="0">
            <a:spAutoFit/>
          </a:bodyPr>
          <a:lstStyle/>
          <a:p>
            <a:pPr algn="dist"/>
            <a:r>
              <a:rPr lang="en-US" sz="900" b="1" spc="150" dirty="0">
                <a:cs typeface="+mn-ea"/>
                <a:sym typeface="+mn-lt"/>
              </a:rPr>
              <a:t>WRITE A TITLE IN THIS SECTION</a:t>
            </a:r>
            <a:endParaRPr lang="en-US" sz="1000" b="1" spc="150" dirty="0">
              <a:cs typeface="+mn-ea"/>
              <a:sym typeface="+mn-lt"/>
            </a:endParaRPr>
          </a:p>
        </p:txBody>
      </p:sp>
      <p:sp>
        <p:nvSpPr>
          <p:cNvPr id="15" name="TextBox 3"/>
          <p:cNvSpPr txBox="1"/>
          <p:nvPr/>
        </p:nvSpPr>
        <p:spPr>
          <a:xfrm>
            <a:off x="550127" y="730174"/>
            <a:ext cx="1981200" cy="553085"/>
          </a:xfrm>
          <a:prstGeom prst="rect">
            <a:avLst/>
          </a:prstGeom>
          <a:noFill/>
        </p:spPr>
        <p:txBody>
          <a:bodyPr wrap="none" rtlCol="0">
            <a:spAutoFit/>
          </a:bodyPr>
          <a:lstStyle/>
          <a:p>
            <a:r>
              <a:rPr lang="en-US" sz="3000" b="1" dirty="0">
                <a:cs typeface="+mn-ea"/>
                <a:sym typeface="+mn-lt"/>
              </a:rPr>
              <a:t>02.</a:t>
            </a:r>
            <a:r>
              <a:rPr lang="zh-CN" altLang="en-US" sz="3000" b="1" dirty="0">
                <a:ea typeface="宋体" panose="02010600030101010101" pitchFamily="2" charset="-122"/>
                <a:cs typeface="+mn-ea"/>
                <a:sym typeface="+mn-lt"/>
              </a:rPr>
              <a:t>出库单</a:t>
            </a:r>
          </a:p>
        </p:txBody>
      </p:sp>
      <p:sp>
        <p:nvSpPr>
          <p:cNvPr id="26" name="TextBox 25"/>
          <p:cNvSpPr txBox="1"/>
          <p:nvPr/>
        </p:nvSpPr>
        <p:spPr>
          <a:xfrm>
            <a:off x="1807210" y="5076190"/>
            <a:ext cx="8554720" cy="1476375"/>
          </a:xfrm>
          <a:prstGeom prst="rect">
            <a:avLst/>
          </a:prstGeom>
          <a:noFill/>
        </p:spPr>
        <p:txBody>
          <a:bodyPr wrap="square" rtlCol="0">
            <a:spAutoFit/>
          </a:bodyPr>
          <a:lstStyle/>
          <a:p>
            <a:pPr algn="ctr">
              <a:lnSpc>
                <a:spcPct val="150000"/>
              </a:lnSpc>
            </a:pPr>
            <a:r>
              <a:rPr lang="en-US" sz="2000" dirty="0">
                <a:cs typeface="+mn-ea"/>
                <a:sym typeface="+mn-lt"/>
              </a:rPr>
              <a:t>1.</a:t>
            </a:r>
            <a:r>
              <a:rPr lang="zh-CN" altLang="en-US" sz="2000" dirty="0">
                <a:ea typeface="宋体" panose="02010600030101010101" pitchFamily="2" charset="-122"/>
                <a:cs typeface="+mn-ea"/>
                <a:sym typeface="+mn-lt"/>
              </a:rPr>
              <a:t>领用科室名称    </a:t>
            </a:r>
            <a:r>
              <a:rPr lang="en-US" altLang="zh-CN" sz="2000" dirty="0">
                <a:ea typeface="宋体" panose="02010600030101010101" pitchFamily="2" charset="-122"/>
                <a:cs typeface="+mn-ea"/>
                <a:sym typeface="+mn-lt"/>
              </a:rPr>
              <a:t>2.</a:t>
            </a:r>
            <a:r>
              <a:rPr lang="zh-CN" altLang="en-US" sz="2000" dirty="0">
                <a:ea typeface="宋体" panose="02010600030101010101" pitchFamily="2" charset="-122"/>
                <a:cs typeface="+mn-ea"/>
                <a:sym typeface="+mn-lt"/>
              </a:rPr>
              <a:t>出库日期   </a:t>
            </a:r>
            <a:r>
              <a:rPr lang="en-US" altLang="zh-CN" sz="2000" dirty="0">
                <a:ea typeface="宋体" panose="02010600030101010101" pitchFamily="2" charset="-122"/>
                <a:cs typeface="+mn-ea"/>
                <a:sym typeface="+mn-lt"/>
              </a:rPr>
              <a:t>3.</a:t>
            </a:r>
            <a:r>
              <a:rPr lang="zh-CN" altLang="en-US" sz="2000" dirty="0">
                <a:ea typeface="宋体" panose="02010600030101010101" pitchFamily="2" charset="-122"/>
                <a:cs typeface="+mn-ea"/>
                <a:sym typeface="+mn-lt"/>
              </a:rPr>
              <a:t>出库单号  </a:t>
            </a:r>
            <a:r>
              <a:rPr lang="en-US" altLang="zh-CN" sz="2000" dirty="0">
                <a:ea typeface="宋体" panose="02010600030101010101" pitchFamily="2" charset="-122"/>
                <a:cs typeface="+mn-ea"/>
                <a:sym typeface="+mn-lt"/>
              </a:rPr>
              <a:t>4.</a:t>
            </a:r>
            <a:r>
              <a:rPr lang="zh-CN" altLang="en-US" sz="2000" dirty="0">
                <a:ea typeface="宋体" panose="02010600030101010101" pitchFamily="2" charset="-122"/>
                <a:cs typeface="+mn-ea"/>
                <a:sym typeface="+mn-lt"/>
              </a:rPr>
              <a:t>总金额</a:t>
            </a:r>
          </a:p>
          <a:p>
            <a:pPr algn="ctr">
              <a:lnSpc>
                <a:spcPct val="150000"/>
              </a:lnSpc>
            </a:pPr>
            <a:r>
              <a:rPr lang="en-US" altLang="zh-CN" sz="2000" dirty="0">
                <a:ea typeface="宋体" panose="02010600030101010101" pitchFamily="2" charset="-122"/>
                <a:cs typeface="+mn-ea"/>
                <a:sym typeface="+mn-lt"/>
              </a:rPr>
              <a:t>5.</a:t>
            </a:r>
            <a:r>
              <a:rPr lang="zh-CN" altLang="en-US" sz="2000" dirty="0">
                <a:ea typeface="宋体" panose="02010600030101010101" pitchFamily="2" charset="-122"/>
                <a:cs typeface="+mn-ea"/>
                <a:sym typeface="+mn-lt"/>
              </a:rPr>
              <a:t>复核人、配送人、科室收货人  </a:t>
            </a:r>
            <a:r>
              <a:rPr lang="en-US" altLang="zh-CN" sz="2000" dirty="0">
                <a:ea typeface="宋体" panose="02010600030101010101" pitchFamily="2" charset="-122"/>
                <a:cs typeface="+mn-ea"/>
                <a:sym typeface="+mn-lt"/>
              </a:rPr>
              <a:t>6.</a:t>
            </a:r>
            <a:r>
              <a:rPr lang="zh-CN" altLang="en-US" sz="2000" dirty="0">
                <a:ea typeface="宋体" panose="02010600030101010101" pitchFamily="2" charset="-122"/>
                <a:cs typeface="+mn-ea"/>
                <a:sym typeface="+mn-lt"/>
              </a:rPr>
              <a:t>流水号  </a:t>
            </a:r>
            <a:r>
              <a:rPr lang="en-US" altLang="zh-CN" sz="2000" dirty="0">
                <a:ea typeface="宋体" panose="02010600030101010101" pitchFamily="2" charset="-122"/>
                <a:cs typeface="+mn-ea"/>
                <a:sym typeface="+mn-lt"/>
              </a:rPr>
              <a:t>7.</a:t>
            </a:r>
            <a:r>
              <a:rPr lang="zh-CN" altLang="en-US" sz="2000" dirty="0">
                <a:ea typeface="宋体" panose="02010600030101010101" pitchFamily="2" charset="-122"/>
                <a:cs typeface="+mn-ea"/>
                <a:sym typeface="+mn-lt"/>
              </a:rPr>
              <a:t>科室盖章</a:t>
            </a:r>
          </a:p>
          <a:p>
            <a:pPr algn="ctr">
              <a:lnSpc>
                <a:spcPct val="150000"/>
              </a:lnSpc>
            </a:pPr>
            <a:endParaRPr lang="zh-CN" altLang="en-US" sz="2000" dirty="0">
              <a:ea typeface="宋体" panose="02010600030101010101" pitchFamily="2" charset="-122"/>
              <a:cs typeface="+mn-ea"/>
              <a:sym typeface="+mn-lt"/>
            </a:endParaRPr>
          </a:p>
        </p:txBody>
      </p:sp>
      <p:pic>
        <p:nvPicPr>
          <p:cNvPr id="2" name="图片 1"/>
          <p:cNvPicPr>
            <a:picLocks noChangeAspect="1"/>
          </p:cNvPicPr>
          <p:nvPr>
            <p:custDataLst>
              <p:tags r:id="rId1"/>
            </p:custDataLst>
          </p:nvPr>
        </p:nvPicPr>
        <p:blipFill>
          <a:blip r:embed="rId3"/>
          <a:stretch>
            <a:fillRect/>
          </a:stretch>
        </p:blipFill>
        <p:spPr>
          <a:xfrm>
            <a:off x="1807210" y="1518285"/>
            <a:ext cx="8352790" cy="318579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5400000">
            <a:off x="1813521" y="2341994"/>
            <a:ext cx="145143" cy="2066864"/>
            <a:chOff x="1393371" y="1507279"/>
            <a:chExt cx="145143" cy="2066864"/>
          </a:xfrm>
        </p:grpSpPr>
        <p:cxnSp>
          <p:nvCxnSpPr>
            <p:cNvPr id="3" name="直接连接符 2"/>
            <p:cNvCxnSpPr/>
            <p:nvPr/>
          </p:nvCxnSpPr>
          <p:spPr>
            <a:xfrm rot="10800000" flipV="1">
              <a:off x="1465943" y="1507279"/>
              <a:ext cx="0" cy="1921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393371" y="3429000"/>
              <a:ext cx="145143" cy="1451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6" name="组合 5"/>
          <p:cNvGrpSpPr/>
          <p:nvPr/>
        </p:nvGrpSpPr>
        <p:grpSpPr>
          <a:xfrm rot="16200000">
            <a:off x="10233335" y="2341994"/>
            <a:ext cx="145143" cy="2066864"/>
            <a:chOff x="1393371" y="1507279"/>
            <a:chExt cx="145143" cy="2066864"/>
          </a:xfrm>
        </p:grpSpPr>
        <p:cxnSp>
          <p:nvCxnSpPr>
            <p:cNvPr id="7" name="直接连接符 6"/>
            <p:cNvCxnSpPr/>
            <p:nvPr/>
          </p:nvCxnSpPr>
          <p:spPr>
            <a:xfrm rot="10800000" flipV="1">
              <a:off x="1465943" y="1507279"/>
              <a:ext cx="0" cy="1921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393371" y="3429000"/>
              <a:ext cx="145143" cy="1451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组合 4"/>
          <p:cNvGrpSpPr/>
          <p:nvPr/>
        </p:nvGrpSpPr>
        <p:grpSpPr>
          <a:xfrm>
            <a:off x="4634702" y="2638504"/>
            <a:ext cx="2922595" cy="1787102"/>
            <a:chOff x="4634702" y="2638506"/>
            <a:chExt cx="2922595" cy="1787102"/>
          </a:xfrm>
        </p:grpSpPr>
        <p:sp>
          <p:nvSpPr>
            <p:cNvPr id="10" name="矩形 9"/>
            <p:cNvSpPr/>
            <p:nvPr/>
          </p:nvSpPr>
          <p:spPr>
            <a:xfrm>
              <a:off x="4634702" y="3349283"/>
              <a:ext cx="2922595" cy="1076325"/>
            </a:xfrm>
            <a:prstGeom prst="rect">
              <a:avLst/>
            </a:prstGeom>
          </p:spPr>
          <p:txBody>
            <a:bodyPr wrap="square">
              <a:spAutoFit/>
            </a:bodyPr>
            <a:lstStyle>
              <a:defPPr>
                <a:defRPr lang="en-US"/>
              </a:defPPr>
              <a:lvl1pPr marL="0" algn="l" defTabSz="695325" rtl="0" eaLnBrk="1" latinLnBrk="0" hangingPunct="1">
                <a:defRPr sz="1370" kern="1200">
                  <a:solidFill>
                    <a:schemeClr val="tx1"/>
                  </a:solidFill>
                  <a:latin typeface="+mn-lt"/>
                  <a:ea typeface="+mn-ea"/>
                  <a:cs typeface="+mn-cs"/>
                </a:defRPr>
              </a:lvl1pPr>
              <a:lvl2pPr marL="347980" algn="l" defTabSz="695325" rtl="0" eaLnBrk="1" latinLnBrk="0" hangingPunct="1">
                <a:defRPr sz="1370" kern="1200">
                  <a:solidFill>
                    <a:schemeClr val="tx1"/>
                  </a:solidFill>
                  <a:latin typeface="+mn-lt"/>
                  <a:ea typeface="+mn-ea"/>
                  <a:cs typeface="+mn-cs"/>
                </a:defRPr>
              </a:lvl2pPr>
              <a:lvl3pPr marL="695960" algn="l" defTabSz="695325" rtl="0" eaLnBrk="1" latinLnBrk="0" hangingPunct="1">
                <a:defRPr sz="1370" kern="1200">
                  <a:solidFill>
                    <a:schemeClr val="tx1"/>
                  </a:solidFill>
                  <a:latin typeface="+mn-lt"/>
                  <a:ea typeface="+mn-ea"/>
                  <a:cs typeface="+mn-cs"/>
                </a:defRPr>
              </a:lvl3pPr>
              <a:lvl4pPr marL="1043940" algn="l" defTabSz="695325" rtl="0" eaLnBrk="1" latinLnBrk="0" hangingPunct="1">
                <a:defRPr sz="1370" kern="1200">
                  <a:solidFill>
                    <a:schemeClr val="tx1"/>
                  </a:solidFill>
                  <a:latin typeface="+mn-lt"/>
                  <a:ea typeface="+mn-ea"/>
                  <a:cs typeface="+mn-cs"/>
                </a:defRPr>
              </a:lvl4pPr>
              <a:lvl5pPr marL="1391920" algn="l" defTabSz="695325" rtl="0" eaLnBrk="1" latinLnBrk="0" hangingPunct="1">
                <a:defRPr sz="1370" kern="1200">
                  <a:solidFill>
                    <a:schemeClr val="tx1"/>
                  </a:solidFill>
                  <a:latin typeface="+mn-lt"/>
                  <a:ea typeface="+mn-ea"/>
                  <a:cs typeface="+mn-cs"/>
                </a:defRPr>
              </a:lvl5pPr>
              <a:lvl6pPr marL="1739900" algn="l" defTabSz="695325" rtl="0" eaLnBrk="1" latinLnBrk="0" hangingPunct="1">
                <a:defRPr sz="1370" kern="1200">
                  <a:solidFill>
                    <a:schemeClr val="tx1"/>
                  </a:solidFill>
                  <a:latin typeface="+mn-lt"/>
                  <a:ea typeface="+mn-ea"/>
                  <a:cs typeface="+mn-cs"/>
                </a:defRPr>
              </a:lvl6pPr>
              <a:lvl7pPr marL="2087880" algn="l" defTabSz="695325" rtl="0" eaLnBrk="1" latinLnBrk="0" hangingPunct="1">
                <a:defRPr sz="1370" kern="1200">
                  <a:solidFill>
                    <a:schemeClr val="tx1"/>
                  </a:solidFill>
                  <a:latin typeface="+mn-lt"/>
                  <a:ea typeface="+mn-ea"/>
                  <a:cs typeface="+mn-cs"/>
                </a:defRPr>
              </a:lvl7pPr>
              <a:lvl8pPr marL="2435860" algn="l" defTabSz="695325" rtl="0" eaLnBrk="1" latinLnBrk="0" hangingPunct="1">
                <a:defRPr sz="1370" kern="1200">
                  <a:solidFill>
                    <a:schemeClr val="tx1"/>
                  </a:solidFill>
                  <a:latin typeface="+mn-lt"/>
                  <a:ea typeface="+mn-ea"/>
                  <a:cs typeface="+mn-cs"/>
                </a:defRPr>
              </a:lvl8pPr>
              <a:lvl9pPr marL="2783840" algn="l" defTabSz="695325" rtl="0" eaLnBrk="1" latinLnBrk="0" hangingPunct="1">
                <a:defRPr sz="1370" kern="1200">
                  <a:solidFill>
                    <a:schemeClr val="tx1"/>
                  </a:solidFill>
                  <a:latin typeface="+mn-lt"/>
                  <a:ea typeface="+mn-ea"/>
                  <a:cs typeface="+mn-cs"/>
                </a:defRPr>
              </a:lvl9pPr>
            </a:lstStyle>
            <a:p>
              <a:pPr algn="dist" fontAlgn="ctr"/>
              <a:r>
                <a:rPr lang="zh-CN" altLang="en-US" sz="3200" b="1" dirty="0">
                  <a:ea typeface="宋体" panose="02010600030101010101" pitchFamily="2" charset="-122"/>
                  <a:cs typeface="+mn-ea"/>
                  <a:sym typeface="+mn-lt"/>
                </a:rPr>
                <a:t>高值耗材使用清单</a:t>
              </a:r>
            </a:p>
          </p:txBody>
        </p:sp>
        <p:sp>
          <p:nvSpPr>
            <p:cNvPr id="12" name="矩形 11"/>
            <p:cNvSpPr/>
            <p:nvPr/>
          </p:nvSpPr>
          <p:spPr>
            <a:xfrm>
              <a:off x="5634357" y="2638506"/>
              <a:ext cx="923290" cy="706755"/>
            </a:xfrm>
            <a:prstGeom prst="rect">
              <a:avLst/>
            </a:prstGeom>
          </p:spPr>
          <p:txBody>
            <a:bodyPr wrap="none">
              <a:spAutoFit/>
            </a:bodyPr>
            <a:lstStyle/>
            <a:p>
              <a:pPr algn="ctr"/>
              <a:r>
                <a:rPr lang="en-US" altLang="zh-CN" sz="4000" b="1" dirty="0">
                  <a:cs typeface="+mn-ea"/>
                  <a:sym typeface="+mn-lt"/>
                </a:rPr>
                <a:t>03 </a:t>
              </a:r>
              <a:endParaRPr lang="zh-CN" altLang="en-US" sz="4000" b="1" dirty="0">
                <a:cs typeface="+mn-ea"/>
                <a:sym typeface="+mn-lt"/>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hlinkClick r:id="" action="ppaction://hlinkshowjump?jump=nextslide"/>
          </p:cNvPr>
          <p:cNvSpPr/>
          <p:nvPr/>
        </p:nvSpPr>
        <p:spPr>
          <a:xfrm rot="5400000">
            <a:off x="11062332"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sp>
        <p:nvSpPr>
          <p:cNvPr id="9" name="Isosceles Triangle 8">
            <a:hlinkClick r:id="" action="ppaction://hlinkshowjump?jump=previousslide"/>
          </p:cNvPr>
          <p:cNvSpPr/>
          <p:nvPr/>
        </p:nvSpPr>
        <p:spPr>
          <a:xfrm rot="16200000">
            <a:off x="812156"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grpSp>
        <p:nvGrpSpPr>
          <p:cNvPr id="10" name="组合 9"/>
          <p:cNvGrpSpPr/>
          <p:nvPr/>
        </p:nvGrpSpPr>
        <p:grpSpPr>
          <a:xfrm rot="16200000">
            <a:off x="1895929" y="-522794"/>
            <a:ext cx="145143" cy="3937001"/>
            <a:chOff x="1393371" y="-362858"/>
            <a:chExt cx="145143" cy="3937001"/>
          </a:xfrm>
          <a:solidFill>
            <a:schemeClr val="bg1">
              <a:lumMod val="65000"/>
            </a:schemeClr>
          </a:solidFill>
        </p:grpSpPr>
        <p:cxnSp>
          <p:nvCxnSpPr>
            <p:cNvPr id="11" name="直接连接符 10"/>
            <p:cNvCxnSpPr/>
            <p:nvPr/>
          </p:nvCxnSpPr>
          <p:spPr>
            <a:xfrm>
              <a:off x="1465943" y="-362858"/>
              <a:ext cx="0" cy="3791858"/>
            </a:xfrm>
            <a:prstGeom prst="line">
              <a:avLst/>
            </a:prstGeom>
            <a:grpFill/>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393371" y="3429000"/>
              <a:ext cx="145143" cy="145143"/>
            </a:xfrm>
            <a:prstGeom prst="ellipse">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4" name="TextBox 2"/>
          <p:cNvSpPr txBox="1"/>
          <p:nvPr/>
        </p:nvSpPr>
        <p:spPr>
          <a:xfrm>
            <a:off x="617554" y="545587"/>
            <a:ext cx="3127578" cy="230832"/>
          </a:xfrm>
          <a:prstGeom prst="rect">
            <a:avLst/>
          </a:prstGeom>
          <a:noFill/>
        </p:spPr>
        <p:txBody>
          <a:bodyPr wrap="square" rtlCol="0">
            <a:spAutoFit/>
          </a:bodyPr>
          <a:lstStyle/>
          <a:p>
            <a:pPr algn="dist"/>
            <a:r>
              <a:rPr lang="en-US" sz="900" b="1" spc="150" dirty="0">
                <a:cs typeface="+mn-ea"/>
                <a:sym typeface="+mn-lt"/>
              </a:rPr>
              <a:t>WRITE A TITLE IN THIS SECTION</a:t>
            </a:r>
            <a:endParaRPr lang="en-US" sz="1000" b="1" spc="150" dirty="0">
              <a:cs typeface="+mn-ea"/>
              <a:sym typeface="+mn-lt"/>
            </a:endParaRPr>
          </a:p>
        </p:txBody>
      </p:sp>
      <p:sp>
        <p:nvSpPr>
          <p:cNvPr id="15" name="TextBox 3"/>
          <p:cNvSpPr txBox="1"/>
          <p:nvPr/>
        </p:nvSpPr>
        <p:spPr>
          <a:xfrm>
            <a:off x="550127" y="730174"/>
            <a:ext cx="3895725" cy="553085"/>
          </a:xfrm>
          <a:prstGeom prst="rect">
            <a:avLst/>
          </a:prstGeom>
          <a:noFill/>
        </p:spPr>
        <p:txBody>
          <a:bodyPr wrap="none" rtlCol="0">
            <a:spAutoFit/>
          </a:bodyPr>
          <a:lstStyle/>
          <a:p>
            <a:r>
              <a:rPr lang="en-US" sz="3000" b="1" dirty="0">
                <a:cs typeface="+mn-ea"/>
                <a:sym typeface="+mn-lt"/>
              </a:rPr>
              <a:t>03.</a:t>
            </a:r>
            <a:r>
              <a:rPr lang="zh-CN" altLang="en-US" sz="3000" b="1" dirty="0">
                <a:ea typeface="宋体" panose="02010600030101010101" pitchFamily="2" charset="-122"/>
                <a:cs typeface="+mn-ea"/>
                <a:sym typeface="+mn-lt"/>
              </a:rPr>
              <a:t>高值耗材使用清单</a:t>
            </a:r>
          </a:p>
        </p:txBody>
      </p:sp>
      <p:sp>
        <p:nvSpPr>
          <p:cNvPr id="26" name="TextBox 25"/>
          <p:cNvSpPr txBox="1"/>
          <p:nvPr/>
        </p:nvSpPr>
        <p:spPr>
          <a:xfrm>
            <a:off x="8033385" y="1372870"/>
            <a:ext cx="2838450" cy="5169535"/>
          </a:xfrm>
          <a:prstGeom prst="rect">
            <a:avLst/>
          </a:prstGeom>
          <a:noFill/>
        </p:spPr>
        <p:txBody>
          <a:bodyPr wrap="square" rtlCol="0">
            <a:spAutoFit/>
          </a:bodyPr>
          <a:lstStyle/>
          <a:p>
            <a:pPr algn="ctr">
              <a:lnSpc>
                <a:spcPct val="150000"/>
              </a:lnSpc>
            </a:pPr>
            <a:r>
              <a:rPr lang="en-US" sz="2000" dirty="0">
                <a:cs typeface="+mn-ea"/>
                <a:sym typeface="+mn-lt"/>
              </a:rPr>
              <a:t>1.</a:t>
            </a:r>
            <a:r>
              <a:rPr lang="zh-CN" altLang="en-US" sz="2000" dirty="0">
                <a:ea typeface="宋体" panose="02010600030101010101" pitchFamily="2" charset="-122"/>
                <a:cs typeface="+mn-ea"/>
                <a:sym typeface="+mn-lt"/>
              </a:rPr>
              <a:t>住院号</a:t>
            </a:r>
          </a:p>
          <a:p>
            <a:pPr algn="ctr">
              <a:lnSpc>
                <a:spcPct val="150000"/>
              </a:lnSpc>
            </a:pPr>
            <a:r>
              <a:rPr lang="zh-CN" altLang="en-US" sz="2000" dirty="0">
                <a:ea typeface="宋体" panose="02010600030101010101" pitchFamily="2" charset="-122"/>
                <a:cs typeface="+mn-ea"/>
                <a:sym typeface="+mn-lt"/>
              </a:rPr>
              <a:t>    </a:t>
            </a:r>
          </a:p>
          <a:p>
            <a:pPr algn="ctr">
              <a:lnSpc>
                <a:spcPct val="150000"/>
              </a:lnSpc>
            </a:pPr>
            <a:r>
              <a:rPr lang="en-US" altLang="zh-CN" sz="2000" dirty="0">
                <a:ea typeface="宋体" panose="02010600030101010101" pitchFamily="2" charset="-122"/>
                <a:cs typeface="+mn-ea"/>
                <a:sym typeface="+mn-lt"/>
              </a:rPr>
              <a:t>2.</a:t>
            </a:r>
            <a:r>
              <a:rPr lang="zh-CN" altLang="en-US" sz="2000" dirty="0">
                <a:ea typeface="宋体" panose="02010600030101010101" pitchFamily="2" charset="-122"/>
                <a:cs typeface="+mn-ea"/>
                <a:sym typeface="+mn-lt"/>
              </a:rPr>
              <a:t>姓名</a:t>
            </a:r>
          </a:p>
          <a:p>
            <a:pPr algn="ctr">
              <a:lnSpc>
                <a:spcPct val="150000"/>
              </a:lnSpc>
            </a:pPr>
            <a:r>
              <a:rPr lang="zh-CN" altLang="en-US" sz="2000" dirty="0">
                <a:ea typeface="宋体" panose="02010600030101010101" pitchFamily="2" charset="-122"/>
                <a:cs typeface="+mn-ea"/>
                <a:sym typeface="+mn-lt"/>
              </a:rPr>
              <a:t>  </a:t>
            </a:r>
          </a:p>
          <a:p>
            <a:pPr algn="ctr">
              <a:lnSpc>
                <a:spcPct val="150000"/>
              </a:lnSpc>
            </a:pPr>
            <a:r>
              <a:rPr lang="en-US" altLang="zh-CN" sz="2000" dirty="0">
                <a:ea typeface="宋体" panose="02010600030101010101" pitchFamily="2" charset="-122"/>
                <a:cs typeface="+mn-ea"/>
                <a:sym typeface="+mn-lt"/>
              </a:rPr>
              <a:t>3.</a:t>
            </a:r>
            <a:r>
              <a:rPr lang="zh-CN" altLang="en-US" sz="2000" dirty="0">
                <a:ea typeface="宋体" panose="02010600030101010101" pitchFamily="2" charset="-122"/>
                <a:cs typeface="+mn-ea"/>
                <a:sym typeface="+mn-lt"/>
              </a:rPr>
              <a:t>手术日期</a:t>
            </a:r>
          </a:p>
          <a:p>
            <a:pPr algn="ctr">
              <a:lnSpc>
                <a:spcPct val="150000"/>
              </a:lnSpc>
            </a:pPr>
            <a:r>
              <a:rPr lang="zh-CN" altLang="en-US" sz="2000" dirty="0">
                <a:ea typeface="宋体" panose="02010600030101010101" pitchFamily="2" charset="-122"/>
                <a:cs typeface="+mn-ea"/>
                <a:sym typeface="+mn-lt"/>
              </a:rPr>
              <a:t> </a:t>
            </a:r>
          </a:p>
          <a:p>
            <a:pPr algn="ctr">
              <a:lnSpc>
                <a:spcPct val="150000"/>
              </a:lnSpc>
            </a:pPr>
            <a:r>
              <a:rPr lang="zh-CN" altLang="en-US" sz="2000" dirty="0">
                <a:ea typeface="宋体" panose="02010600030101010101" pitchFamily="2" charset="-122"/>
                <a:cs typeface="+mn-ea"/>
                <a:sym typeface="+mn-lt"/>
              </a:rPr>
              <a:t> </a:t>
            </a:r>
            <a:r>
              <a:rPr lang="en-US" altLang="zh-CN" sz="2000" dirty="0">
                <a:ea typeface="宋体" panose="02010600030101010101" pitchFamily="2" charset="-122"/>
                <a:cs typeface="+mn-ea"/>
                <a:sym typeface="+mn-lt"/>
              </a:rPr>
              <a:t>4.</a:t>
            </a:r>
            <a:r>
              <a:rPr lang="zh-CN" altLang="en-US" sz="2000" dirty="0">
                <a:ea typeface="宋体" panose="02010600030101010101" pitchFamily="2" charset="-122"/>
                <a:cs typeface="+mn-ea"/>
                <a:sym typeface="+mn-lt"/>
              </a:rPr>
              <a:t>标签码</a:t>
            </a:r>
          </a:p>
          <a:p>
            <a:pPr algn="ctr">
              <a:lnSpc>
                <a:spcPct val="150000"/>
              </a:lnSpc>
            </a:pPr>
            <a:endParaRPr lang="en-US" altLang="zh-CN" sz="2000" dirty="0">
              <a:ea typeface="宋体" panose="02010600030101010101" pitchFamily="2" charset="-122"/>
              <a:cs typeface="+mn-ea"/>
              <a:sym typeface="+mn-lt"/>
            </a:endParaRPr>
          </a:p>
          <a:p>
            <a:pPr algn="ctr">
              <a:lnSpc>
                <a:spcPct val="150000"/>
              </a:lnSpc>
            </a:pPr>
            <a:r>
              <a:rPr lang="en-US" altLang="zh-CN" sz="2000" dirty="0">
                <a:ea typeface="宋体" panose="02010600030101010101" pitchFamily="2" charset="-122"/>
                <a:cs typeface="+mn-ea"/>
                <a:sym typeface="+mn-lt"/>
              </a:rPr>
              <a:t>5.</a:t>
            </a:r>
            <a:r>
              <a:rPr lang="zh-CN" altLang="en-US" sz="2000" dirty="0">
                <a:ea typeface="宋体" panose="02010600030101010101" pitchFamily="2" charset="-122"/>
                <a:cs typeface="+mn-ea"/>
                <a:sym typeface="+mn-lt"/>
              </a:rPr>
              <a:t>当前合计总金额</a:t>
            </a:r>
          </a:p>
          <a:p>
            <a:pPr algn="ctr">
              <a:lnSpc>
                <a:spcPct val="150000"/>
              </a:lnSpc>
            </a:pPr>
            <a:endParaRPr lang="en-US" altLang="zh-CN" sz="2000" dirty="0">
              <a:ea typeface="宋体" panose="02010600030101010101" pitchFamily="2" charset="-122"/>
              <a:cs typeface="+mn-ea"/>
              <a:sym typeface="+mn-lt"/>
            </a:endParaRPr>
          </a:p>
          <a:p>
            <a:pPr algn="ctr">
              <a:lnSpc>
                <a:spcPct val="150000"/>
              </a:lnSpc>
            </a:pPr>
            <a:r>
              <a:rPr lang="en-US" altLang="zh-CN" sz="2000" dirty="0">
                <a:ea typeface="宋体" panose="02010600030101010101" pitchFamily="2" charset="-122"/>
                <a:cs typeface="+mn-ea"/>
                <a:sym typeface="+mn-lt"/>
              </a:rPr>
              <a:t>6.</a:t>
            </a:r>
            <a:r>
              <a:rPr lang="zh-CN" altLang="en-US" sz="2000" dirty="0">
                <a:ea typeface="宋体" panose="02010600030101010101" pitchFamily="2" charset="-122"/>
                <a:cs typeface="+mn-ea"/>
                <a:sym typeface="+mn-lt"/>
              </a:rPr>
              <a:t>当前合计总数量 </a:t>
            </a:r>
          </a:p>
        </p:txBody>
      </p:sp>
      <p:pic>
        <p:nvPicPr>
          <p:cNvPr id="6" name="图片 5"/>
          <p:cNvPicPr>
            <a:picLocks noChangeAspect="1"/>
          </p:cNvPicPr>
          <p:nvPr/>
        </p:nvPicPr>
        <p:blipFill>
          <a:blip r:embed="rId2"/>
          <a:stretch>
            <a:fillRect/>
          </a:stretch>
        </p:blipFill>
        <p:spPr>
          <a:xfrm>
            <a:off x="1236345" y="1283018"/>
            <a:ext cx="6584950" cy="514032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hlinkClick r:id="" action="ppaction://hlinkshowjump?jump=nextslide"/>
          </p:cNvPr>
          <p:cNvSpPr/>
          <p:nvPr/>
        </p:nvSpPr>
        <p:spPr>
          <a:xfrm rot="5400000">
            <a:off x="11062332"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sp>
        <p:nvSpPr>
          <p:cNvPr id="9" name="Isosceles Triangle 8">
            <a:hlinkClick r:id="" action="ppaction://hlinkshowjump?jump=previousslide"/>
          </p:cNvPr>
          <p:cNvSpPr/>
          <p:nvPr/>
        </p:nvSpPr>
        <p:spPr>
          <a:xfrm rot="16200000">
            <a:off x="812156"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grpSp>
        <p:nvGrpSpPr>
          <p:cNvPr id="10" name="组合 9"/>
          <p:cNvGrpSpPr/>
          <p:nvPr/>
        </p:nvGrpSpPr>
        <p:grpSpPr>
          <a:xfrm rot="16200000">
            <a:off x="1895929" y="-522794"/>
            <a:ext cx="145143" cy="3937001"/>
            <a:chOff x="1393371" y="-362858"/>
            <a:chExt cx="145143" cy="3937001"/>
          </a:xfrm>
          <a:solidFill>
            <a:schemeClr val="bg1">
              <a:lumMod val="65000"/>
            </a:schemeClr>
          </a:solidFill>
        </p:grpSpPr>
        <p:cxnSp>
          <p:nvCxnSpPr>
            <p:cNvPr id="11" name="直接连接符 10"/>
            <p:cNvCxnSpPr/>
            <p:nvPr/>
          </p:nvCxnSpPr>
          <p:spPr>
            <a:xfrm>
              <a:off x="1465943" y="-362858"/>
              <a:ext cx="0" cy="3791858"/>
            </a:xfrm>
            <a:prstGeom prst="line">
              <a:avLst/>
            </a:prstGeom>
            <a:grpFill/>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393371" y="3429000"/>
              <a:ext cx="145143" cy="145143"/>
            </a:xfrm>
            <a:prstGeom prst="ellipse">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4" name="TextBox 2"/>
          <p:cNvSpPr txBox="1"/>
          <p:nvPr/>
        </p:nvSpPr>
        <p:spPr>
          <a:xfrm>
            <a:off x="617554" y="545587"/>
            <a:ext cx="3127578" cy="230832"/>
          </a:xfrm>
          <a:prstGeom prst="rect">
            <a:avLst/>
          </a:prstGeom>
          <a:noFill/>
        </p:spPr>
        <p:txBody>
          <a:bodyPr wrap="square" rtlCol="0">
            <a:spAutoFit/>
          </a:bodyPr>
          <a:lstStyle/>
          <a:p>
            <a:pPr algn="dist"/>
            <a:r>
              <a:rPr lang="en-US" sz="900" b="1" spc="150" dirty="0">
                <a:cs typeface="+mn-ea"/>
                <a:sym typeface="+mn-lt"/>
              </a:rPr>
              <a:t>WRITE A TITLE IN THIS SECTION</a:t>
            </a:r>
            <a:endParaRPr lang="en-US" sz="1000" b="1" spc="150" dirty="0">
              <a:cs typeface="+mn-ea"/>
              <a:sym typeface="+mn-lt"/>
            </a:endParaRPr>
          </a:p>
        </p:txBody>
      </p:sp>
      <p:sp>
        <p:nvSpPr>
          <p:cNvPr id="15" name="TextBox 3"/>
          <p:cNvSpPr txBox="1"/>
          <p:nvPr/>
        </p:nvSpPr>
        <p:spPr>
          <a:xfrm>
            <a:off x="550127" y="730174"/>
            <a:ext cx="9116695" cy="553085"/>
          </a:xfrm>
          <a:prstGeom prst="rect">
            <a:avLst/>
          </a:prstGeom>
          <a:noFill/>
        </p:spPr>
        <p:txBody>
          <a:bodyPr wrap="none" rtlCol="0">
            <a:spAutoFit/>
          </a:bodyPr>
          <a:lstStyle/>
          <a:p>
            <a:r>
              <a:rPr lang="en-US" sz="3000" b="1" dirty="0">
                <a:cs typeface="+mn-ea"/>
                <a:sym typeface="+mn-lt"/>
              </a:rPr>
              <a:t>03.</a:t>
            </a:r>
            <a:r>
              <a:rPr lang="zh-CN" altLang="en-US" sz="3000" b="1" dirty="0">
                <a:ea typeface="宋体" panose="02010600030101010101" pitchFamily="2" charset="-122"/>
                <a:cs typeface="+mn-ea"/>
                <a:sym typeface="+mn-lt"/>
              </a:rPr>
              <a:t>高值耗材使用清单</a:t>
            </a:r>
            <a:r>
              <a:rPr lang="en-US" altLang="zh-CN" sz="3000" b="1" dirty="0">
                <a:ea typeface="宋体" panose="02010600030101010101" pitchFamily="2" charset="-122"/>
                <a:cs typeface="+mn-ea"/>
                <a:sym typeface="+mn-lt"/>
              </a:rPr>
              <a:t>-</a:t>
            </a:r>
            <a:r>
              <a:rPr lang="zh-CN" altLang="en-US" sz="3000" b="1" dirty="0">
                <a:ea typeface="宋体" panose="02010600030101010101" pitchFamily="2" charset="-122"/>
                <a:cs typeface="+mn-ea"/>
                <a:sym typeface="+mn-lt"/>
              </a:rPr>
              <a:t>麻醉手术科、麻醉手术科二部</a:t>
            </a:r>
          </a:p>
        </p:txBody>
      </p:sp>
      <p:pic>
        <p:nvPicPr>
          <p:cNvPr id="3" name="图片 2"/>
          <p:cNvPicPr>
            <a:picLocks noChangeAspect="1"/>
          </p:cNvPicPr>
          <p:nvPr/>
        </p:nvPicPr>
        <p:blipFill>
          <a:blip r:embed="rId2"/>
          <a:stretch>
            <a:fillRect/>
          </a:stretch>
        </p:blipFill>
        <p:spPr>
          <a:xfrm>
            <a:off x="1505585" y="1605280"/>
            <a:ext cx="4869180" cy="2338705"/>
          </a:xfrm>
          <a:prstGeom prst="rect">
            <a:avLst/>
          </a:prstGeom>
        </p:spPr>
      </p:pic>
      <p:pic>
        <p:nvPicPr>
          <p:cNvPr id="12" name="图片 11" descr="1591771179(1)"/>
          <p:cNvPicPr>
            <a:picLocks noChangeAspect="1"/>
          </p:cNvPicPr>
          <p:nvPr/>
        </p:nvPicPr>
        <p:blipFill>
          <a:blip r:embed="rId3"/>
          <a:stretch>
            <a:fillRect/>
          </a:stretch>
        </p:blipFill>
        <p:spPr>
          <a:xfrm>
            <a:off x="6997700" y="1517650"/>
            <a:ext cx="3312795" cy="5177790"/>
          </a:xfrm>
          <a:prstGeom prst="rect">
            <a:avLst/>
          </a:prstGeom>
        </p:spPr>
      </p:pic>
      <p:cxnSp>
        <p:nvCxnSpPr>
          <p:cNvPr id="5" name="直接箭头连接符 4"/>
          <p:cNvCxnSpPr/>
          <p:nvPr/>
        </p:nvCxnSpPr>
        <p:spPr>
          <a:xfrm>
            <a:off x="5078095" y="2796540"/>
            <a:ext cx="2338070" cy="181610"/>
          </a:xfrm>
          <a:prstGeom prst="straightConnector1">
            <a:avLst/>
          </a:prstGeom>
          <a:ln w="28575">
            <a:solidFill>
              <a:srgbClr val="FF0000"/>
            </a:solidFill>
            <a:tailEnd type="arrow" w="med" len="med"/>
          </a:ln>
        </p:spPr>
        <p:style>
          <a:lnRef idx="1">
            <a:schemeClr val="accent2"/>
          </a:lnRef>
          <a:fillRef idx="0">
            <a:schemeClr val="accent2"/>
          </a:fillRef>
          <a:effectRef idx="0">
            <a:schemeClr val="accent2"/>
          </a:effectRef>
          <a:fontRef idx="minor">
            <a:schemeClr val="tx1"/>
          </a:fontRef>
        </p:style>
      </p:cxnSp>
      <p:sp>
        <p:nvSpPr>
          <p:cNvPr id="8" name="TextBox 25"/>
          <p:cNvSpPr txBox="1"/>
          <p:nvPr/>
        </p:nvSpPr>
        <p:spPr>
          <a:xfrm>
            <a:off x="617855" y="3943985"/>
            <a:ext cx="5737225" cy="2861310"/>
          </a:xfrm>
          <a:prstGeom prst="rect">
            <a:avLst/>
          </a:prstGeom>
          <a:noFill/>
        </p:spPr>
        <p:txBody>
          <a:bodyPr wrap="square" rtlCol="0">
            <a:spAutoFit/>
          </a:bodyPr>
          <a:lstStyle/>
          <a:p>
            <a:pPr algn="ctr">
              <a:lnSpc>
                <a:spcPct val="150000"/>
              </a:lnSpc>
            </a:pPr>
            <a:r>
              <a:rPr lang="en-US" sz="2000" dirty="0">
                <a:cs typeface="+mn-ea"/>
                <a:sym typeface="+mn-lt"/>
              </a:rPr>
              <a:t>1.</a:t>
            </a:r>
            <a:r>
              <a:rPr lang="zh-CN" altLang="en-US" sz="2000" dirty="0">
                <a:ea typeface="宋体" panose="02010600030101010101" pitchFamily="2" charset="-122"/>
                <a:cs typeface="+mn-ea"/>
                <a:sym typeface="+mn-lt"/>
              </a:rPr>
              <a:t>清单上的标签码必须与计费登记单粘贴的条形标签码一致且数量相同</a:t>
            </a:r>
          </a:p>
          <a:p>
            <a:pPr algn="ctr">
              <a:lnSpc>
                <a:spcPct val="150000"/>
              </a:lnSpc>
            </a:pPr>
            <a:r>
              <a:rPr lang="en-US" altLang="zh-CN" sz="2000" dirty="0">
                <a:ea typeface="宋体" panose="02010600030101010101" pitchFamily="2" charset="-122"/>
                <a:cs typeface="+mn-ea"/>
                <a:sym typeface="+mn-lt"/>
              </a:rPr>
              <a:t>2.</a:t>
            </a:r>
            <a:r>
              <a:rPr lang="zh-CN" altLang="en-US" sz="2000" dirty="0">
                <a:ea typeface="宋体" panose="02010600030101010101" pitchFamily="2" charset="-122"/>
                <a:cs typeface="+mn-ea"/>
                <a:sym typeface="+mn-lt"/>
              </a:rPr>
              <a:t>反面贴标签码的纸张必须有手术信息和医生护士签字。</a:t>
            </a:r>
          </a:p>
          <a:p>
            <a:pPr algn="ctr">
              <a:lnSpc>
                <a:spcPct val="150000"/>
              </a:lnSpc>
            </a:pPr>
            <a:r>
              <a:rPr lang="en-US" altLang="zh-CN" sz="2000" dirty="0">
                <a:ea typeface="宋体" panose="02010600030101010101" pitchFamily="2" charset="-122"/>
                <a:cs typeface="+mn-ea"/>
                <a:sym typeface="+mn-lt"/>
              </a:rPr>
              <a:t>3.</a:t>
            </a:r>
            <a:r>
              <a:rPr lang="zh-CN" altLang="en-US" sz="2000" dirty="0">
                <a:ea typeface="宋体" panose="02010600030101010101" pitchFamily="2" charset="-122"/>
                <a:cs typeface="+mn-ea"/>
                <a:sym typeface="+mn-lt"/>
              </a:rPr>
              <a:t>计费登记单上的病人信息必须与高值耗材使用清单信息一致</a:t>
            </a:r>
            <a:endParaRPr lang="en-US" altLang="zh-CN" sz="2000" dirty="0">
              <a:ea typeface="宋体" panose="02010600030101010101" pitchFamily="2" charset="-122"/>
              <a:cs typeface="+mn-ea"/>
              <a:sym typeface="+mn-lt"/>
            </a:endParaRPr>
          </a:p>
        </p:txBody>
      </p:sp>
      <p:sp>
        <p:nvSpPr>
          <p:cNvPr id="16" name="矩形 15"/>
          <p:cNvSpPr/>
          <p:nvPr/>
        </p:nvSpPr>
        <p:spPr>
          <a:xfrm>
            <a:off x="7425690" y="1728470"/>
            <a:ext cx="1153795" cy="819785"/>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ags/tag2.xml><?xml version="1.0" encoding="utf-8"?>
<p:tagLst xmlns:a="http://schemas.openxmlformats.org/drawingml/2006/main" xmlns:r="http://schemas.openxmlformats.org/officeDocument/2006/relationships" xmlns:p="http://schemas.openxmlformats.org/presentationml/2006/main">
  <p:tag name="REFSHAPE" val="594129460"/>
  <p:tag name="KSO_WM_UNIT_PLACING_PICTURE_USER_VIEWPORT" val="{&quot;height&quot;:5034,&quot;width&quot;:13117}"/>
</p:tagLst>
</file>

<file path=ppt/tags/tag3.xml><?xml version="1.0" encoding="utf-8"?>
<p:tagLst xmlns:a="http://schemas.openxmlformats.org/drawingml/2006/main" xmlns:r="http://schemas.openxmlformats.org/officeDocument/2006/relationships" xmlns:p="http://schemas.openxmlformats.org/presentationml/2006/main">
  <p:tag name="REFSHAPE" val="428142092"/>
  <p:tag name="KSO_WM_UNIT_PLACING_PICTURE_USER_VIEWPORT" val="{&quot;height&quot;:5603,&quot;width&quot;:13154}"/>
</p:tagLst>
</file>

<file path=ppt/tags/tag4.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pw5vbri">
      <a:majorFont>
        <a:latin typeface="AvantGarde Bk BT"/>
        <a:ea typeface="ZHSRXT-GBK"/>
        <a:cs typeface=""/>
      </a:majorFont>
      <a:minorFont>
        <a:latin typeface="AvantGarde Bk BT"/>
        <a:ea typeface="ZHSRXT-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620</Words>
  <Application>Microsoft Office PowerPoint</Application>
  <PresentationFormat>宽屏</PresentationFormat>
  <Paragraphs>89</Paragraphs>
  <Slides>19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AvantGarde Bk BT</vt:lpstr>
      <vt:lpstr>Montserrat ExtraBold</vt:lpstr>
      <vt:lpstr>等线</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office2016mac62028</dc:creator>
  <cp:lastModifiedBy>zhang-sh</cp:lastModifiedBy>
  <cp:revision>10</cp:revision>
  <dcterms:created xsi:type="dcterms:W3CDTF">2019-02-27T09:00:00Z</dcterms:created>
  <dcterms:modified xsi:type="dcterms:W3CDTF">2020-06-12T09:58:27Z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