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72" r:id="rId10"/>
    <p:sldId id="270" r:id="rId11"/>
    <p:sldId id="271" r:id="rId12"/>
    <p:sldId id="266" r:id="rId13"/>
    <p:sldId id="268" r:id="rId14"/>
    <p:sldId id="261" r:id="rId15"/>
    <p:sldId id="267" r:id="rId16"/>
    <p:sldId id="273" r:id="rId17"/>
    <p:sldId id="274" r:id="rId18"/>
    <p:sldId id="269" r:id="rId19"/>
    <p:sldId id="26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、内容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0812" y="4208929"/>
            <a:ext cx="8663483" cy="104868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分布式爬虫与多机作业监控系统设计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David @ 2018.05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15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Prometheus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7791966" cy="420404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什么是时间序列数据库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来源于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Borgmon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用做监控、报警，以及时间序列数据库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Prometheus</a:t>
            </a:r>
            <a:r>
              <a:rPr kumimoji="1" lang="zh-CN" altLang="en-US" dirty="0" smtClean="0"/>
              <a:t>组成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Prometheus</a:t>
            </a:r>
            <a:r>
              <a:rPr kumimoji="1" lang="zh-CN" altLang="en-US" dirty="0" smtClean="0"/>
              <a:t>服务：采集和存储时序数据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客户端类库：用作注入应用端代码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P</a:t>
            </a:r>
            <a:r>
              <a:rPr kumimoji="1" lang="en-US" altLang="zh-CN" dirty="0" smtClean="0"/>
              <a:t>ush gateway</a:t>
            </a:r>
            <a:r>
              <a:rPr kumimoji="1" lang="zh-CN" altLang="en-US" dirty="0" smtClean="0"/>
              <a:t>：用于支持朝生暮死的作业数据采集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特殊用途的</a:t>
            </a:r>
            <a:r>
              <a:rPr kumimoji="1" lang="en-US" altLang="zh-CN" dirty="0" smtClean="0"/>
              <a:t>Exporter Service</a:t>
            </a:r>
            <a:r>
              <a:rPr kumimoji="1" lang="zh-CN" altLang="en-US" dirty="0" smtClean="0"/>
              <a:t>：例如</a:t>
            </a:r>
            <a:r>
              <a:rPr kumimoji="1" lang="en-US" altLang="zh-CN" dirty="0" err="1" smtClean="0"/>
              <a:t>Nginx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HAProxy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StatsD</a:t>
            </a:r>
            <a:r>
              <a:rPr kumimoji="1" lang="zh-CN" altLang="en-US" dirty="0" smtClean="0"/>
              <a:t>等等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Alertmanager</a:t>
            </a:r>
            <a:r>
              <a:rPr kumimoji="1" lang="zh-CN" altLang="en-US" dirty="0" smtClean="0"/>
              <a:t>：处理告警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其他支持工具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47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Prometheus</a:t>
            </a:r>
            <a:r>
              <a:rPr kumimoji="1" lang="zh-CN" altLang="en-US" dirty="0" smtClean="0"/>
              <a:t>架构概览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l="-6845" r="-6845"/>
          <a:stretch>
            <a:fillRect/>
          </a:stretch>
        </p:blipFill>
        <p:spPr>
          <a:xfrm>
            <a:off x="598318" y="2184144"/>
            <a:ext cx="7342943" cy="4418303"/>
          </a:xfrm>
        </p:spPr>
      </p:pic>
    </p:spTree>
    <p:extLst>
      <p:ext uri="{BB962C8B-B14F-4D97-AF65-F5344CB8AC3E}">
        <p14:creationId xmlns:p14="http://schemas.microsoft.com/office/powerpoint/2010/main" val="127229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Prometheus</a:t>
            </a:r>
            <a:r>
              <a:rPr kumimoji="1" lang="zh-CN" altLang="en-US" dirty="0" smtClean="0"/>
              <a:t>的工作机制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467096" cy="3916363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数据模型：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metrics </a:t>
            </a:r>
            <a:r>
              <a:rPr kumimoji="1" lang="zh-CN" altLang="en-US" dirty="0" smtClean="0"/>
              <a:t>名称</a:t>
            </a:r>
            <a:r>
              <a:rPr kumimoji="1" lang="en-US" altLang="zh-CN" dirty="0" smtClean="0"/>
              <a:t> + [</a:t>
            </a:r>
            <a:r>
              <a:rPr kumimoji="1" lang="zh-CN" altLang="en-US" dirty="0" smtClean="0"/>
              <a:t>键值对</a:t>
            </a:r>
            <a:r>
              <a:rPr kumimoji="1" lang="en-US" altLang="zh-CN" dirty="0" smtClean="0"/>
              <a:t>] </a:t>
            </a:r>
            <a:r>
              <a:rPr kumimoji="1" lang="zh-CN" altLang="en-US" dirty="0" smtClean="0"/>
              <a:t>来标识一重时间序列数据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键值对称为</a:t>
            </a:r>
            <a:r>
              <a:rPr kumimoji="1" lang="en-US" altLang="zh-CN" dirty="0" smtClean="0"/>
              <a:t>Label</a:t>
            </a:r>
          </a:p>
          <a:p>
            <a:pPr lvl="1"/>
            <a:r>
              <a:rPr kumimoji="1" lang="zh-CN" altLang="en-US" dirty="0" smtClean="0"/>
              <a:t>采样：每一个采样包含一个时间戳和一个</a:t>
            </a:r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位</a:t>
            </a:r>
            <a:r>
              <a:rPr kumimoji="1" lang="zh-CN" altLang="en-US" dirty="0" smtClean="0"/>
              <a:t>浮点数值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echo "</a:t>
            </a:r>
            <a:r>
              <a:rPr kumimoji="1" lang="en-US" altLang="zh-CN" dirty="0" err="1"/>
              <a:t>order_count</a:t>
            </a:r>
            <a:r>
              <a:rPr kumimoji="1" lang="en-US" altLang="zh-CN" dirty="0"/>
              <a:t> 100" | curl --user </a:t>
            </a:r>
            <a:r>
              <a:rPr kumimoji="1" lang="en-US" altLang="zh-CN" dirty="0" err="1"/>
              <a:t>david:XxxYYYY</a:t>
            </a:r>
            <a:r>
              <a:rPr kumimoji="1" lang="en-US" altLang="zh-CN" dirty="0"/>
              <a:t>  --data-binary @- http://www.ruoguschool.com:9091/metrics/job/</a:t>
            </a:r>
            <a:r>
              <a:rPr kumimoji="1" lang="en-US" altLang="zh-CN" dirty="0" err="1"/>
              <a:t>some_job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数据类型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Counter</a:t>
            </a:r>
            <a:r>
              <a:rPr kumimoji="1" lang="zh-CN" altLang="en-US" dirty="0" smtClean="0"/>
              <a:t>：计数器，总是增长的整数值；请求数，订单量，错误数等；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Gauge</a:t>
            </a:r>
            <a:r>
              <a:rPr kumimoji="1" lang="zh-CN" altLang="en-US" dirty="0" smtClean="0"/>
              <a:t>：可以上下波动的计量值，比如温度，内存使用量，处理中的请求；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Summary</a:t>
            </a:r>
            <a:r>
              <a:rPr kumimoji="1" lang="zh-CN" altLang="en-US" dirty="0" smtClean="0"/>
              <a:t>：提供观测样本的摘要，包含样本数量，以及样本值的和；使用滑动窗口计算；请求耗时，响应数据大小等；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Histogram</a:t>
            </a:r>
            <a:r>
              <a:rPr kumimoji="1" lang="zh-CN" altLang="en-US" dirty="0" smtClean="0"/>
              <a:t>：把观测值放到配置好的桶中做统计，请求耗时，响应数据大小等；里面有总的数值和，观测样本总量，以及按照分位统计的各个桶的数据总量；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469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Summary/Histogram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251642" cy="4435571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计数和总和观测样本：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分钟内的平均请求耗时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1600" b="1" dirty="0"/>
              <a:t> rate(</a:t>
            </a:r>
            <a:r>
              <a:rPr kumimoji="1" lang="en-US" altLang="zh-CN" sz="1600" b="1" dirty="0" err="1"/>
              <a:t>http_request_duration_seconds_sum</a:t>
            </a:r>
            <a:r>
              <a:rPr kumimoji="1" lang="en-US" altLang="zh-CN" sz="1600" b="1" dirty="0"/>
              <a:t>[5m])</a:t>
            </a:r>
          </a:p>
          <a:p>
            <a:pPr marL="0" indent="0">
              <a:buNone/>
            </a:pPr>
            <a:r>
              <a:rPr kumimoji="1" lang="en-US" altLang="zh-CN" sz="1600" b="1" dirty="0" smtClean="0"/>
              <a:t>/  </a:t>
            </a:r>
            <a:r>
              <a:rPr kumimoji="1" lang="en-US" altLang="zh-CN" sz="1600" b="1" dirty="0"/>
              <a:t>rate(</a:t>
            </a:r>
            <a:r>
              <a:rPr kumimoji="1" lang="en-US" altLang="zh-CN" sz="1600" b="1" dirty="0" err="1"/>
              <a:t>http_request_duration_seconds_count</a:t>
            </a:r>
            <a:r>
              <a:rPr kumimoji="1" lang="en-US" altLang="zh-CN" sz="1600" b="1" dirty="0"/>
              <a:t>[5m])</a:t>
            </a:r>
          </a:p>
          <a:p>
            <a:r>
              <a:rPr kumimoji="1" lang="en-US" altLang="zh-CN" dirty="0" smtClean="0"/>
              <a:t>Histogram</a:t>
            </a:r>
            <a:r>
              <a:rPr kumimoji="1" lang="zh-CN" altLang="en-US" dirty="0" smtClean="0"/>
              <a:t>用于评估性能指标分数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Apdex</a:t>
            </a:r>
            <a:r>
              <a:rPr kumimoji="1" lang="zh-CN" altLang="en-US" dirty="0" smtClean="0"/>
              <a:t>）：小于</a:t>
            </a:r>
            <a:r>
              <a:rPr kumimoji="1" lang="en-US" altLang="zh-CN" dirty="0" smtClean="0"/>
              <a:t>(le)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0.3s</a:t>
            </a:r>
            <a:r>
              <a:rPr kumimoji="1" lang="zh-CN" altLang="en-US" dirty="0" smtClean="0"/>
              <a:t>请求的占比，计算</a:t>
            </a:r>
            <a:r>
              <a:rPr kumimoji="1" lang="en-US" altLang="zh-CN" dirty="0" smtClean="0"/>
              <a:t>SLA </a:t>
            </a:r>
            <a:r>
              <a:rPr kumimoji="1" lang="zh-CN" altLang="en-US" dirty="0" smtClean="0"/>
              <a:t>（当这个比例小于</a:t>
            </a:r>
            <a:r>
              <a:rPr kumimoji="1" lang="en-US" altLang="zh-CN" dirty="0" smtClean="0"/>
              <a:t>95%</a:t>
            </a:r>
            <a:r>
              <a:rPr kumimoji="1" lang="zh-CN" altLang="en-US" dirty="0" smtClean="0"/>
              <a:t>时，发送告警通知）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1600" b="1" dirty="0"/>
              <a:t>sum(rate(</a:t>
            </a:r>
            <a:r>
              <a:rPr kumimoji="1" lang="en-US" altLang="zh-CN" sz="1600" b="1" dirty="0" err="1"/>
              <a:t>http_request_duration_seconds_bucket</a:t>
            </a:r>
            <a:r>
              <a:rPr kumimoji="1" lang="en-US" altLang="zh-CN" sz="1600" b="1" dirty="0"/>
              <a:t>{le="0.3"}[5m])) by (job)</a:t>
            </a:r>
          </a:p>
          <a:p>
            <a:pPr marL="0" indent="0">
              <a:buNone/>
            </a:pPr>
            <a:r>
              <a:rPr kumimoji="1" lang="en-US" altLang="zh-CN" sz="1600" b="1" dirty="0" smtClean="0"/>
              <a:t>/  </a:t>
            </a:r>
            <a:r>
              <a:rPr kumimoji="1" lang="en-US" altLang="zh-CN" sz="1600" b="1" dirty="0"/>
              <a:t>sum(rate(</a:t>
            </a:r>
            <a:r>
              <a:rPr kumimoji="1" lang="en-US" altLang="zh-CN" sz="1600" b="1" dirty="0" err="1"/>
              <a:t>http_request_duration_seconds_count</a:t>
            </a:r>
            <a:r>
              <a:rPr kumimoji="1" lang="en-US" altLang="zh-CN" sz="1600" b="1" dirty="0"/>
              <a:t>[5m])) by (job)</a:t>
            </a:r>
          </a:p>
          <a:p>
            <a:r>
              <a:rPr kumimoji="1" lang="zh-CN" altLang="en-US" dirty="0" smtClean="0"/>
              <a:t>都可以用于评估分位数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Quantiles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r>
              <a:rPr kumimoji="1" lang="zh-CN" altLang="en-US" dirty="0" smtClean="0"/>
              <a:t>分位数：</a:t>
            </a:r>
            <a:r>
              <a:rPr kumimoji="1" lang="el-GR" altLang="zh-CN" dirty="0"/>
              <a:t>0 ≤ φ ≤ </a:t>
            </a:r>
            <a:r>
              <a:rPr kumimoji="1" lang="el-GR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 </a:t>
            </a:r>
            <a:r>
              <a:rPr kumimoji="1" lang="el-GR" altLang="zh-CN" dirty="0" smtClean="0"/>
              <a:t>φ </a:t>
            </a:r>
            <a:r>
              <a:rPr kumimoji="1" lang="zh-CN" altLang="en-US" dirty="0" smtClean="0"/>
              <a:t>分位指的是在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个观测值中排名在</a:t>
            </a:r>
            <a:r>
              <a:rPr kumimoji="1" lang="mr-IN" altLang="zh-CN" dirty="0"/>
              <a:t>φ*N </a:t>
            </a:r>
            <a:r>
              <a:rPr kumimoji="1" lang="zh-CN" altLang="en-US" dirty="0" smtClean="0"/>
              <a:t>位置的数值；</a:t>
            </a:r>
            <a:r>
              <a:rPr kumimoji="1" lang="en-US" altLang="zh-CN" dirty="0" smtClean="0"/>
              <a:t>0.5</a:t>
            </a:r>
            <a:r>
              <a:rPr kumimoji="1" lang="zh-CN" altLang="en-US" dirty="0" smtClean="0"/>
              <a:t>分位是中位数；</a:t>
            </a:r>
            <a:r>
              <a:rPr kumimoji="1" lang="en-US" altLang="zh-CN" dirty="0" smtClean="0"/>
              <a:t>0.95</a:t>
            </a:r>
            <a:r>
              <a:rPr kumimoji="1" lang="zh-CN" altLang="en-US" dirty="0" smtClean="0"/>
              <a:t>分位又称之为</a:t>
            </a:r>
            <a:r>
              <a:rPr kumimoji="1" lang="en-US" altLang="zh-CN" dirty="0" smtClean="0"/>
              <a:t>95</a:t>
            </a:r>
            <a:r>
              <a:rPr kumimoji="1" lang="zh-CN" altLang="en-US" dirty="0" smtClean="0"/>
              <a:t>线。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53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57198" y="2488569"/>
            <a:ext cx="3647751" cy="12083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Service</a:t>
            </a:r>
            <a:endParaRPr kumimoji="1" lang="en-US" altLang="zh-CN" b="1" dirty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  <a:p>
            <a:pPr algn="ctr"/>
            <a:endParaRPr kumimoji="1" lang="en-US" altLang="zh-CN" b="1" dirty="0" smtClean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  <a:p>
            <a:pPr algn="ctr"/>
            <a:endParaRPr kumimoji="1" lang="en-US" altLang="zh-CN" b="1" dirty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  <a:p>
            <a:pPr algn="ctr"/>
            <a:endParaRPr kumimoji="1" lang="en-US" altLang="zh-CN" b="1" dirty="0" smtClean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Prometheus + </a:t>
            </a:r>
            <a:r>
              <a:rPr kumimoji="1" lang="en-US" altLang="zh-CN" dirty="0" err="1" smtClean="0"/>
              <a:t>Grafana</a:t>
            </a:r>
            <a:r>
              <a:rPr kumimoji="1" lang="zh-CN" altLang="en-US" dirty="0" smtClean="0"/>
              <a:t>工作模式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61757" y="2608251"/>
            <a:ext cx="2109172" cy="1009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Exporter Service</a:t>
            </a:r>
          </a:p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/metrics</a:t>
            </a:r>
            <a:endParaRPr kumimoji="1" lang="zh-CN" altLang="en-US" b="1" dirty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9251" y="2608251"/>
            <a:ext cx="2109172" cy="1009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Prometheus</a:t>
            </a:r>
            <a:endParaRPr kumimoji="1" lang="zh-CN" altLang="en-US" b="1" dirty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5498" y="2608251"/>
            <a:ext cx="1569122" cy="1009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      </a:t>
            </a:r>
            <a:r>
              <a:rPr kumimoji="1" lang="en-US" altLang="zh-CN" b="1" dirty="0" err="1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Grafana</a:t>
            </a:r>
            <a:endParaRPr kumimoji="1" lang="zh-CN" altLang="en-US" b="1" dirty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95777" y="3996736"/>
            <a:ext cx="2109172" cy="1009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Exporter Gateway</a:t>
            </a:r>
            <a:endParaRPr kumimoji="1" lang="zh-CN" altLang="en-US" b="1" dirty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5777" y="5244160"/>
            <a:ext cx="2109172" cy="1009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Node Exporter</a:t>
            </a:r>
            <a:endParaRPr kumimoji="1" lang="zh-CN" altLang="en-US" b="1" dirty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199" y="5244160"/>
            <a:ext cx="1128978" cy="1009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Text File</a:t>
            </a:r>
            <a:endParaRPr kumimoji="1" lang="zh-CN" altLang="en-US" b="1" dirty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199" y="3996736"/>
            <a:ext cx="1128978" cy="1009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Client</a:t>
            </a:r>
          </a:p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Job pull</a:t>
            </a:r>
          </a:p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.</a:t>
            </a:r>
            <a:r>
              <a:rPr kumimoji="1" lang="en-US" altLang="zh-CN" b="1" dirty="0" err="1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py</a:t>
            </a:r>
            <a:endParaRPr kumimoji="1" lang="zh-CN" altLang="en-US" b="1" dirty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</p:txBody>
      </p:sp>
      <p:cxnSp>
        <p:nvCxnSpPr>
          <p:cNvPr id="20" name="直线箭头连接符 19"/>
          <p:cNvCxnSpPr>
            <a:stCxn id="4" idx="3"/>
          </p:cNvCxnSpPr>
          <p:nvPr/>
        </p:nvCxnSpPr>
        <p:spPr>
          <a:xfrm>
            <a:off x="4070929" y="3112891"/>
            <a:ext cx="566982" cy="283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6" idx="2"/>
          </p:cNvCxnSpPr>
          <p:nvPr/>
        </p:nvCxnSpPr>
        <p:spPr>
          <a:xfrm flipV="1">
            <a:off x="4104950" y="3617531"/>
            <a:ext cx="1598887" cy="8845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9" idx="3"/>
            <a:endCxn id="6" idx="2"/>
          </p:cNvCxnSpPr>
          <p:nvPr/>
        </p:nvCxnSpPr>
        <p:spPr>
          <a:xfrm flipV="1">
            <a:off x="4104949" y="3617531"/>
            <a:ext cx="1598888" cy="2131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6" idx="3"/>
          </p:cNvCxnSpPr>
          <p:nvPr/>
        </p:nvCxnSpPr>
        <p:spPr>
          <a:xfrm flipH="1">
            <a:off x="6758423" y="3112891"/>
            <a:ext cx="737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1586177" y="4502069"/>
            <a:ext cx="3869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9" idx="1"/>
          </p:cNvCxnSpPr>
          <p:nvPr/>
        </p:nvCxnSpPr>
        <p:spPr>
          <a:xfrm flipH="1">
            <a:off x="1586177" y="5748800"/>
            <a:ext cx="4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340969" y="5192436"/>
            <a:ext cx="3118400" cy="1009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Exporter Service</a:t>
            </a:r>
          </a:p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/metrics</a:t>
            </a:r>
          </a:p>
          <a:p>
            <a:pPr algn="ctr"/>
            <a:r>
              <a:rPr kumimoji="1" lang="en-US" altLang="zh-CN" b="1" dirty="0" err="1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metrics.py</a:t>
            </a:r>
            <a:endParaRPr kumimoji="1" lang="en-US" altLang="zh-CN" b="1" dirty="0" smtClean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Metric Exporter Service</a:t>
            </a:r>
            <a:endParaRPr kumimoji="1" lang="zh-CN" altLang="en-US" b="1" dirty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18303" y="6214446"/>
            <a:ext cx="316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外挂式</a:t>
            </a:r>
            <a:r>
              <a:rPr kumimoji="1" lang="en-US" altLang="zh-CN" dirty="0" smtClean="0"/>
              <a:t>Exporter, </a:t>
            </a:r>
          </a:p>
          <a:p>
            <a:r>
              <a:rPr kumimoji="1" lang="zh-CN" altLang="en-US" dirty="0" smtClean="0"/>
              <a:t>从业务库读取数据，开放出来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498" y="2608251"/>
            <a:ext cx="582559" cy="605795"/>
          </a:xfrm>
          <a:prstGeom prst="rect">
            <a:avLst/>
          </a:prstGeom>
        </p:spPr>
      </p:pic>
      <p:cxnSp>
        <p:nvCxnSpPr>
          <p:cNvPr id="13" name="直线箭头连接符 12"/>
          <p:cNvCxnSpPr>
            <a:stCxn id="6" idx="2"/>
            <a:endCxn id="34" idx="0"/>
          </p:cNvCxnSpPr>
          <p:nvPr/>
        </p:nvCxnSpPr>
        <p:spPr>
          <a:xfrm>
            <a:off x="5703837" y="3617531"/>
            <a:ext cx="1196332" cy="1574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0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采用的时序数据库采集方式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331020" cy="3916363"/>
          </a:xfrm>
        </p:spPr>
        <p:txBody>
          <a:bodyPr/>
          <a:lstStyle/>
          <a:p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里面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Prometheus Push Gateway, Prometheus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拉取数据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实现单独的外挂式</a:t>
            </a:r>
            <a:r>
              <a:rPr kumimoji="1" lang="en-US" altLang="zh-CN" dirty="0" smtClean="0"/>
              <a:t> metric </a:t>
            </a:r>
            <a:r>
              <a:rPr kumimoji="1" lang="zh-CN" altLang="en-US" dirty="0" smtClean="0"/>
              <a:t>服务，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从业务数据库读取统计数据，</a:t>
            </a:r>
            <a:r>
              <a:rPr kumimoji="1" lang="en-US" altLang="zh-CN" dirty="0" smtClean="0"/>
              <a:t>Prometheus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metric</a:t>
            </a:r>
            <a:r>
              <a:rPr kumimoji="1" lang="zh-CN" altLang="en-US" dirty="0" smtClean="0"/>
              <a:t>服务拉取数据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2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Prometheus Gateway</a:t>
            </a:r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74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自定义的</a:t>
            </a:r>
            <a:r>
              <a:rPr kumimoji="1" lang="en-US" altLang="zh-CN" dirty="0" smtClean="0"/>
              <a:t>metrics exporter</a:t>
            </a:r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0" y="2188663"/>
            <a:ext cx="5672970" cy="43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0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Grafana</a:t>
            </a:r>
            <a:r>
              <a:rPr kumimoji="1" lang="zh-CN" altLang="en-US" dirty="0" smtClean="0"/>
              <a:t>展示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7786717" cy="1022163"/>
          </a:xfrm>
        </p:spPr>
        <p:txBody>
          <a:bodyPr>
            <a:normAutofit fontScale="40000" lnSpcReduction="20000"/>
          </a:bodyPr>
          <a:lstStyle/>
          <a:p>
            <a:r>
              <a:rPr kumimoji="1" lang="zh-CN" altLang="en-US" sz="4500" b="1" dirty="0" smtClean="0">
                <a:latin typeface="Microsoft Kaiti"/>
                <a:cs typeface="Microsoft Kaiti"/>
              </a:rPr>
              <a:t>按照</a:t>
            </a:r>
            <a:r>
              <a:rPr kumimoji="1" lang="en-US" altLang="zh-CN" sz="4500" b="1" dirty="0" smtClean="0">
                <a:latin typeface="Microsoft Kaiti"/>
                <a:cs typeface="Microsoft Kaiti"/>
              </a:rPr>
              <a:t>Host</a:t>
            </a:r>
            <a:r>
              <a:rPr kumimoji="1" lang="zh-CN" altLang="en-US" sz="4500" b="1" dirty="0" smtClean="0">
                <a:latin typeface="Microsoft Kaiti"/>
                <a:cs typeface="Microsoft Kaiti"/>
              </a:rPr>
              <a:t>的数据展示，左图：</a:t>
            </a:r>
            <a:endParaRPr kumimoji="1" lang="en-US" altLang="zh-CN" sz="4500" b="1" dirty="0" smtClean="0">
              <a:latin typeface="Microsoft Kaiti"/>
              <a:cs typeface="Microsoft Kaiti"/>
            </a:endParaRPr>
          </a:p>
          <a:p>
            <a:pPr marL="0" indent="0">
              <a:buNone/>
            </a:pPr>
            <a:r>
              <a:rPr kumimoji="1" lang="en-US" altLang="zh-CN" sz="4000" b="1" dirty="0"/>
              <a:t>rate(</a:t>
            </a:r>
            <a:r>
              <a:rPr kumimoji="1" lang="en-US" altLang="zh-CN" sz="4000" b="1" dirty="0" err="1"/>
              <a:t>github_user_starred_latency_seconds_sum</a:t>
            </a:r>
            <a:r>
              <a:rPr kumimoji="1" lang="en-US" altLang="zh-CN" sz="4000" b="1" dirty="0"/>
              <a:t>{action="fetch"} [5m])  /   rate(</a:t>
            </a:r>
            <a:r>
              <a:rPr kumimoji="1" lang="en-US" altLang="zh-CN" sz="4000" b="1" dirty="0" err="1"/>
              <a:t>github_user_starred_latency_seconds_count</a:t>
            </a:r>
            <a:r>
              <a:rPr kumimoji="1" lang="en-US" altLang="zh-CN" sz="4000" b="1" dirty="0"/>
              <a:t>{action="fetch"} [5m])</a:t>
            </a:r>
            <a:endParaRPr kumimoji="1"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316268"/>
            <a:ext cx="8338886" cy="27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2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写入性能优化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6508377" cy="1589175"/>
          </a:xfrm>
        </p:spPr>
        <p:txBody>
          <a:bodyPr/>
          <a:lstStyle/>
          <a:p>
            <a:r>
              <a:rPr kumimoji="1" lang="zh-CN" altLang="en-US" dirty="0" smtClean="0"/>
              <a:t>减少网络请求：批量写入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添加更新条件字段的索引</a:t>
            </a:r>
            <a:endParaRPr kumimoji="1" lang="en-US" altLang="zh-CN" dirty="0" smtClean="0"/>
          </a:p>
          <a:p>
            <a:r>
              <a:rPr kumimoji="1" lang="zh-CN" altLang="en-US" dirty="0" smtClean="0"/>
              <a:t>效果</a:t>
            </a:r>
            <a:r>
              <a:rPr kumimoji="1" lang="en-US" altLang="zh-CN" dirty="0" smtClean="0"/>
              <a:t>: 20</a:t>
            </a:r>
            <a:r>
              <a:rPr kumimoji="1" lang="zh-CN" altLang="en-US" dirty="0" smtClean="0"/>
              <a:t>倍性能提升</a:t>
            </a:r>
            <a:endParaRPr kumimoji="1" lang="zh-CN" altLang="en-US" dirty="0"/>
          </a:p>
        </p:txBody>
      </p:sp>
      <p:pic>
        <p:nvPicPr>
          <p:cNvPr id="5" name="图片 4" descr="MongoDB写入性能优化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5" y="3691064"/>
            <a:ext cx="8105417" cy="29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3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285661" cy="391636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场景，</a:t>
            </a:r>
            <a:r>
              <a:rPr kumimoji="1" lang="zh-CN" altLang="en-US" dirty="0"/>
              <a:t>技术选</a:t>
            </a:r>
            <a:r>
              <a:rPr kumimoji="1" lang="zh-CN" altLang="en-US" dirty="0" smtClean="0"/>
              <a:t>型的难题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确定方向的选型：</a:t>
            </a:r>
            <a:r>
              <a:rPr kumimoji="1" lang="en-US" altLang="zh-CN" dirty="0" smtClean="0"/>
              <a:t>APM</a:t>
            </a:r>
            <a:r>
              <a:rPr kumimoji="1" lang="zh-CN" altLang="en-US" dirty="0" smtClean="0"/>
              <a:t>选型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Zipkin</a:t>
            </a:r>
            <a:r>
              <a:rPr kumimoji="1" lang="en-US" altLang="zh-CN" dirty="0" smtClean="0"/>
              <a:t>/Cat/Pinpoint/</a:t>
            </a:r>
            <a:r>
              <a:rPr kumimoji="1" lang="en-US" altLang="zh-CN" dirty="0" err="1" smtClean="0"/>
              <a:t>Skywalking</a:t>
            </a:r>
            <a:r>
              <a:rPr kumimoji="1" lang="en-US" altLang="zh-CN" dirty="0"/>
              <a:t>, </a:t>
            </a:r>
            <a:r>
              <a:rPr kumimoji="1" lang="zh-CN" altLang="en-US" dirty="0" smtClean="0"/>
              <a:t>还有</a:t>
            </a:r>
            <a:r>
              <a:rPr kumimoji="1" lang="en-US" altLang="zh-CN" dirty="0" smtClean="0"/>
              <a:t>jaeger</a:t>
            </a:r>
          </a:p>
          <a:p>
            <a:pPr lvl="1"/>
            <a:r>
              <a:rPr kumimoji="1" lang="zh-CN" altLang="en-US" dirty="0" smtClean="0"/>
              <a:t>方案具有延展不确定性的选型：微服务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网关</a:t>
            </a:r>
            <a:r>
              <a:rPr kumimoji="1" lang="en-US" altLang="zh-CN" dirty="0" smtClean="0"/>
              <a:t>, Kong/</a:t>
            </a:r>
            <a:r>
              <a:rPr kumimoji="1" lang="en-US" altLang="zh-CN" dirty="0" err="1" smtClean="0"/>
              <a:t>Zuul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Nginx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lstio</a:t>
            </a:r>
            <a:r>
              <a:rPr kumimoji="1" lang="zh-CN" altLang="zh-CN" dirty="0"/>
              <a:t>？</a:t>
            </a:r>
            <a:endParaRPr kumimoji="1" lang="en-US" altLang="zh-CN" dirty="0"/>
          </a:p>
          <a:p>
            <a:r>
              <a:rPr kumimoji="1" lang="zh-CN" altLang="en-US" dirty="0" smtClean="0"/>
              <a:t>要解决的问题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搜索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浏览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项目时，自动推荐同类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相关项目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爬取数据</a:t>
            </a:r>
            <a:r>
              <a:rPr kumimoji="1" lang="en-US" altLang="zh-CN" dirty="0" smtClean="0"/>
              <a:t> + </a:t>
            </a:r>
            <a:r>
              <a:rPr kumimoji="1" lang="zh-CN" altLang="en-US" dirty="0" smtClean="0"/>
              <a:t>自动推荐</a:t>
            </a:r>
            <a:endParaRPr kumimoji="1" lang="en-US" altLang="zh-CN" dirty="0"/>
          </a:p>
          <a:p>
            <a:r>
              <a:rPr kumimoji="1" lang="zh-CN" altLang="en-US" dirty="0" smtClean="0"/>
              <a:t>爬虫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爬取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的用户数据，项目数据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82" y="251535"/>
            <a:ext cx="2798259" cy="16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9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联系我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QQ </a:t>
            </a:r>
            <a:r>
              <a:rPr kumimoji="1" lang="zh-CN" altLang="en-US" dirty="0" smtClean="0"/>
              <a:t>群</a:t>
            </a:r>
            <a:r>
              <a:rPr kumimoji="1" lang="en-US" altLang="zh-CN" dirty="0" smtClean="0"/>
              <a:t>: </a:t>
            </a:r>
            <a:r>
              <a:rPr lang="is-IS" altLang="zh-CN" dirty="0" smtClean="0"/>
              <a:t>1855557854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打赏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33" y="513659"/>
            <a:ext cx="2039841" cy="2795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00" y="3865661"/>
            <a:ext cx="1939334" cy="29090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376" y="4528172"/>
            <a:ext cx="2087087" cy="22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52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爬虫的问题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415215" cy="4396457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爬虫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调用</a:t>
            </a:r>
            <a:r>
              <a:rPr kumimoji="1" lang="en-US" altLang="zh-CN" dirty="0" err="1"/>
              <a:t>Github</a:t>
            </a:r>
            <a:r>
              <a:rPr kumimoji="1" lang="en-US" altLang="zh-CN" dirty="0"/>
              <a:t> API, API</a:t>
            </a:r>
            <a:r>
              <a:rPr kumimoji="1" lang="zh-CN" altLang="en-US" dirty="0"/>
              <a:t>速度限制，搜索</a:t>
            </a:r>
            <a:r>
              <a:rPr kumimoji="1" lang="en-US" altLang="zh-CN" dirty="0"/>
              <a:t>30</a:t>
            </a:r>
            <a:r>
              <a:rPr kumimoji="1" lang="zh-CN" altLang="en-US" dirty="0"/>
              <a:t>次每分钟，其他</a:t>
            </a:r>
            <a:r>
              <a:rPr kumimoji="1" lang="en-US" altLang="zh-CN" dirty="0"/>
              <a:t>5000</a:t>
            </a:r>
            <a:r>
              <a:rPr kumimoji="1" lang="zh-CN" altLang="en-US" dirty="0"/>
              <a:t>次每小时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用户数据，项目数据，用户收藏的项目数据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用户数据量：</a:t>
            </a:r>
            <a:r>
              <a:rPr kumimoji="1" lang="en-US" altLang="zh-CN" dirty="0"/>
              <a:t>2000w+, </a:t>
            </a:r>
            <a:r>
              <a:rPr kumimoji="1" lang="zh-CN" altLang="en-US" dirty="0"/>
              <a:t>项目数据：</a:t>
            </a:r>
            <a:r>
              <a:rPr kumimoji="1" lang="en-US" altLang="zh-CN" dirty="0"/>
              <a:t>2000w</a:t>
            </a:r>
            <a:r>
              <a:rPr kumimoji="1" lang="en-US" altLang="zh-CN" dirty="0" smtClean="0"/>
              <a:t>+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总量预估：保守估计平均一个项目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star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2000w * 2</a:t>
            </a:r>
            <a:r>
              <a:rPr kumimoji="1" lang="en-US" altLang="zh-CN" dirty="0" smtClean="0"/>
              <a:t>0 </a:t>
            </a:r>
            <a:r>
              <a:rPr kumimoji="1" lang="zh-CN" altLang="en-US" dirty="0" smtClean="0"/>
              <a:t>约</a:t>
            </a:r>
            <a:r>
              <a:rPr kumimoji="1" lang="en-US" altLang="zh-CN" dirty="0" smtClean="0"/>
              <a:t> 4</a:t>
            </a:r>
            <a:r>
              <a:rPr kumimoji="1" lang="zh-CN" altLang="en-US" dirty="0" smtClean="0"/>
              <a:t>亿数据量</a:t>
            </a:r>
            <a:r>
              <a:rPr kumimoji="1" lang="en-US" altLang="zh-CN" dirty="0" smtClean="0"/>
              <a:t> </a:t>
            </a:r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问题：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上亿的用户收藏项</a:t>
            </a:r>
            <a:r>
              <a:rPr kumimoji="1" lang="zh-CN" altLang="en-US" dirty="0" smtClean="0"/>
              <a:t>目数据，</a:t>
            </a:r>
            <a:r>
              <a:rPr kumimoji="1" lang="en-US" altLang="zh-CN" dirty="0" smtClean="0"/>
              <a:t>star</a:t>
            </a:r>
            <a:r>
              <a:rPr kumimoji="1" lang="zh-CN" altLang="en-US" dirty="0" smtClean="0"/>
              <a:t>数据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条一页：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需要发起</a:t>
            </a:r>
            <a:r>
              <a:rPr kumimoji="1" lang="en-US" altLang="zh-CN" dirty="0" smtClean="0"/>
              <a:t> 2000w + 2000w + 40000/30w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 API</a:t>
            </a:r>
            <a:r>
              <a:rPr kumimoji="1" lang="zh-CN" altLang="en-US" dirty="0" smtClean="0"/>
              <a:t>请求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调用最多</a:t>
            </a:r>
            <a:r>
              <a:rPr kumimoji="1" lang="en-US" altLang="zh-CN" dirty="0" smtClean="0"/>
              <a:t>5000</a:t>
            </a:r>
            <a:r>
              <a:rPr kumimoji="1" lang="zh-CN" altLang="en-US" dirty="0" smtClean="0"/>
              <a:t>个请求每小时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需要的时间：</a:t>
            </a:r>
            <a:r>
              <a:rPr kumimoji="1" lang="en-US" altLang="zh-CN" dirty="0" smtClean="0"/>
              <a:t>5333 * 10000/5000 = 10666 </a:t>
            </a:r>
            <a:r>
              <a:rPr kumimoji="1" lang="zh-CN" altLang="en-US" dirty="0" smtClean="0"/>
              <a:t>小时</a:t>
            </a:r>
            <a:r>
              <a:rPr kumimoji="1" lang="en-US" altLang="zh-CN" dirty="0" smtClean="0"/>
              <a:t> = 444</a:t>
            </a:r>
            <a:r>
              <a:rPr kumimoji="1" lang="zh-CN" altLang="en-US" dirty="0" smtClean="0"/>
              <a:t>天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（保守估计）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914" y="265313"/>
            <a:ext cx="1968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数据筛选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用户数据怎么取？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项目数据怎么取？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用户与项目的收藏关系</a:t>
            </a:r>
            <a:endParaRPr kumimoji="1" lang="en-US" altLang="zh-CN" dirty="0" smtClean="0"/>
          </a:p>
          <a:p>
            <a:pPr marL="457200" lvl="2">
              <a:spcBef>
                <a:spcPts val="1800"/>
              </a:spcBef>
            </a:pPr>
            <a:r>
              <a:rPr kumimoji="1" lang="zh-CN" altLang="en-US" dirty="0"/>
              <a:t>用户收藏的项</a:t>
            </a:r>
            <a:r>
              <a:rPr kumimoji="1" lang="zh-CN" altLang="en-US" dirty="0" smtClean="0"/>
              <a:t>目数据？</a:t>
            </a:r>
            <a:endParaRPr kumimoji="1" lang="en-US" altLang="zh-CN" dirty="0" smtClean="0"/>
          </a:p>
          <a:p>
            <a:pPr marL="457200" lvl="2">
              <a:spcBef>
                <a:spcPts val="1800"/>
              </a:spcBef>
            </a:pPr>
            <a:r>
              <a:rPr kumimoji="1" lang="zh-CN" altLang="en-US" dirty="0" smtClean="0"/>
              <a:t>或</a:t>
            </a:r>
            <a:r>
              <a:rPr kumimoji="1" lang="zh-CN" altLang="en-US" dirty="0"/>
              <a:t>者项目被用户收藏</a:t>
            </a:r>
            <a:r>
              <a:rPr kumimoji="1" lang="zh-CN" altLang="en-US" dirty="0" smtClean="0"/>
              <a:t>的数据？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47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开发者的分布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Email</a:t>
            </a:r>
            <a:r>
              <a:rPr kumimoji="1" lang="zh-CN" altLang="en-US" dirty="0" smtClean="0"/>
              <a:t>的秘密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开发者的分布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国内的开发者分布，逃离北上广？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全球的开发者分布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Top 2 </a:t>
            </a:r>
            <a:r>
              <a:rPr kumimoji="1" lang="zh-CN" altLang="en-US" dirty="0" smtClean="0"/>
              <a:t>国家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欧美：英德美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95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爬虫的分布式方案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按照</a:t>
            </a:r>
            <a:r>
              <a:rPr kumimoji="1" lang="en-US" altLang="zh-CN" dirty="0" smtClean="0"/>
              <a:t> ID </a:t>
            </a:r>
            <a:r>
              <a:rPr kumimoji="1" lang="zh-CN" altLang="en-US" dirty="0" smtClean="0"/>
              <a:t>分布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消息队列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队列选型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多台机器运行作业的监控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爬虫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数据存储的性能优化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87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Python + Request + Rate Limit + Fire</a:t>
            </a:r>
          </a:p>
          <a:p>
            <a:r>
              <a:rPr kumimoji="1" lang="en-US" altLang="zh-CN" dirty="0" err="1" smtClean="0"/>
              <a:t>MongoDB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Prometheus + </a:t>
            </a:r>
            <a:r>
              <a:rPr kumimoji="1" lang="en-US" altLang="zh-CN" dirty="0" err="1" smtClean="0"/>
              <a:t>Grafana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00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作为消息队列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List</a:t>
            </a:r>
          </a:p>
          <a:p>
            <a:r>
              <a:rPr kumimoji="1" lang="en-US" altLang="zh-CN" dirty="0"/>
              <a:t>Put: </a:t>
            </a:r>
            <a:r>
              <a:rPr kumimoji="1" lang="en-US" altLang="zh-CN" dirty="0" err="1" smtClean="0"/>
              <a:t>rpush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尾部加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Get: </a:t>
            </a:r>
            <a:r>
              <a:rPr kumimoji="1" lang="en-US" altLang="zh-CN" dirty="0" err="1" smtClean="0"/>
              <a:t>lpop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头部取</a:t>
            </a:r>
            <a:endParaRPr kumimoji="1" lang="en-US" altLang="zh-CN" dirty="0" smtClean="0"/>
          </a:p>
          <a:p>
            <a:r>
              <a:rPr kumimoji="1" lang="zh-CN" altLang="en-US" dirty="0" smtClean="0"/>
              <a:t>超时控制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顺序控制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Why not Pub/Sub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57421" y="4082480"/>
            <a:ext cx="1569122" cy="1009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Subscriber</a:t>
            </a:r>
            <a:endParaRPr kumimoji="1" lang="zh-CN" altLang="en-US" b="1" dirty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11174" y="2318383"/>
            <a:ext cx="2109172" cy="1009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kumimoji="1" lang="en-US" altLang="zh-CN" b="1" dirty="0" smtClean="0">
                <a:ln>
                  <a:prstDash val="solid"/>
                </a:ln>
                <a:solidFill>
                  <a:srgbClr val="0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PingFang HK Regular"/>
                <a:cs typeface="PingFang HK Regular"/>
              </a:rPr>
              <a:t>Publisher</a:t>
            </a:r>
            <a:endParaRPr kumimoji="1" lang="zh-CN" altLang="en-US" b="1" dirty="0">
              <a:ln>
                <a:prstDash val="solid"/>
              </a:ln>
              <a:solidFill>
                <a:srgbClr val="0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PingFang HK Regular"/>
              <a:cs typeface="PingFang HK Regular"/>
            </a:endParaRPr>
          </a:p>
        </p:txBody>
      </p:sp>
      <p:cxnSp>
        <p:nvCxnSpPr>
          <p:cNvPr id="8" name="直线箭头连接符 7"/>
          <p:cNvCxnSpPr>
            <a:stCxn id="6" idx="2"/>
          </p:cNvCxnSpPr>
          <p:nvPr/>
        </p:nvCxnSpPr>
        <p:spPr>
          <a:xfrm flipH="1">
            <a:off x="4180096" y="3327663"/>
            <a:ext cx="185664" cy="754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4969519" y="4615471"/>
            <a:ext cx="1187903" cy="1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72" y="4082480"/>
            <a:ext cx="1578847" cy="13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3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作为消息队列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19" y="2014194"/>
            <a:ext cx="5257864" cy="47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1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广场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广场.thmx</Template>
  <TotalTime>2520</TotalTime>
  <Words>725</Words>
  <Application>Microsoft Macintosh PowerPoint</Application>
  <PresentationFormat>全屏显示(4:3)</PresentationFormat>
  <Paragraphs>136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广场</vt:lpstr>
      <vt:lpstr>分布式爬虫与多机作业监控系统设计</vt:lpstr>
      <vt:lpstr>背景</vt:lpstr>
      <vt:lpstr>爬虫的问题</vt:lpstr>
      <vt:lpstr>数据筛选</vt:lpstr>
      <vt:lpstr>关于GitHub开发者的分布</vt:lpstr>
      <vt:lpstr>爬虫的分布式方案</vt:lpstr>
      <vt:lpstr>技术栈</vt:lpstr>
      <vt:lpstr>Redis 作为消息队列</vt:lpstr>
      <vt:lpstr>Redis的List作为消息队列</vt:lpstr>
      <vt:lpstr>Prometheus</vt:lpstr>
      <vt:lpstr>Prometheus架构概览</vt:lpstr>
      <vt:lpstr>Prometheus的工作机制</vt:lpstr>
      <vt:lpstr>Summary/Histogram应用</vt:lpstr>
      <vt:lpstr>Prometheus + Grafana工作模式</vt:lpstr>
      <vt:lpstr>采用的时序数据库采集方式</vt:lpstr>
      <vt:lpstr>Prometheus Gateway客户端</vt:lpstr>
      <vt:lpstr>自定义的metrics exporter服务</vt:lpstr>
      <vt:lpstr>Grafana展示</vt:lpstr>
      <vt:lpstr>MongoDB写入性能优化</vt:lpstr>
      <vt:lpstr>联系我</vt:lpstr>
    </vt:vector>
  </TitlesOfParts>
  <Company>beyondlinux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分布式爬虫与多机作业监控系统设计</dc:title>
  <dc:creator>david euler</dc:creator>
  <cp:lastModifiedBy>david euler</cp:lastModifiedBy>
  <cp:revision>103</cp:revision>
  <dcterms:created xsi:type="dcterms:W3CDTF">2018-05-17T12:23:30Z</dcterms:created>
  <dcterms:modified xsi:type="dcterms:W3CDTF">2018-05-19T14:29:47Z</dcterms:modified>
</cp:coreProperties>
</file>