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7"/>
  </p:notesMasterIdLst>
  <p:sldIdLst>
    <p:sldId id="481" r:id="rId3"/>
    <p:sldId id="501" r:id="rId4"/>
    <p:sldId id="487" r:id="rId5"/>
    <p:sldId id="486" r:id="rId6"/>
    <p:sldId id="489" r:id="rId7"/>
    <p:sldId id="490" r:id="rId8"/>
    <p:sldId id="502" r:id="rId9"/>
    <p:sldId id="488" r:id="rId10"/>
    <p:sldId id="494" r:id="rId11"/>
    <p:sldId id="493" r:id="rId12"/>
    <p:sldId id="496" r:id="rId13"/>
    <p:sldId id="495" r:id="rId14"/>
    <p:sldId id="500" r:id="rId15"/>
    <p:sldId id="484" r:id="rId16"/>
    <p:sldId id="485" r:id="rId17"/>
    <p:sldId id="492" r:id="rId18"/>
    <p:sldId id="491" r:id="rId19"/>
    <p:sldId id="499" r:id="rId20"/>
    <p:sldId id="498" r:id="rId21"/>
    <p:sldId id="503" r:id="rId22"/>
    <p:sldId id="505" r:id="rId23"/>
    <p:sldId id="506" r:id="rId24"/>
    <p:sldId id="507" r:id="rId25"/>
    <p:sldId id="476" r:id="rId26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6600"/>
    <a:srgbClr val="99CC00"/>
    <a:srgbClr val="FF9933"/>
    <a:srgbClr val="A4FAAC"/>
    <a:srgbClr val="9900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4601" autoAdjust="0"/>
  </p:normalViewPr>
  <p:slideViewPr>
    <p:cSldViewPr>
      <p:cViewPr>
        <p:scale>
          <a:sx n="60" d="100"/>
          <a:sy n="60" d="100"/>
        </p:scale>
        <p:origin x="-142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184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>
        <c:manualLayout>
          <c:layoutTarget val="inner"/>
          <c:xMode val="edge"/>
          <c:yMode val="edge"/>
          <c:x val="0.1329708005249344"/>
          <c:y val="0.13392932590743253"/>
          <c:w val="0.65833356156567391"/>
          <c:h val="0.57475097624992089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noconfirm+noack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nopersist(64bytes)</c:v>
                </c:pt>
                <c:pt idx="1">
                  <c:v>nopersist(1024bytes)</c:v>
                </c:pt>
                <c:pt idx="2">
                  <c:v>persist(64bytes)</c:v>
                </c:pt>
                <c:pt idx="3">
                  <c:v>persist(1024bytes)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26000</c:v>
                </c:pt>
                <c:pt idx="1">
                  <c:v>24800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noconfirm+ack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nopersist(64bytes)</c:v>
                </c:pt>
                <c:pt idx="1">
                  <c:v>nopersist(1024bytes)</c:v>
                </c:pt>
                <c:pt idx="2">
                  <c:v>persist(64bytes)</c:v>
                </c:pt>
                <c:pt idx="3">
                  <c:v>persist(1024bytes)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17800</c:v>
                </c:pt>
                <c:pt idx="1">
                  <c:v>17100</c:v>
                </c:pt>
                <c:pt idx="2">
                  <c:v>8500</c:v>
                </c:pt>
                <c:pt idx="3">
                  <c:v>8500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confirm+noack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nopersist(64bytes)</c:v>
                </c:pt>
                <c:pt idx="1">
                  <c:v>nopersist(1024bytes)</c:v>
                </c:pt>
                <c:pt idx="2">
                  <c:v>persist(64bytes)</c:v>
                </c:pt>
                <c:pt idx="3">
                  <c:v>persist(1024bytes)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15600</c:v>
                </c:pt>
                <c:pt idx="1">
                  <c:v>14700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confirm +ack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nopersist(64bytes)</c:v>
                </c:pt>
                <c:pt idx="1">
                  <c:v>nopersist(1024bytes)</c:v>
                </c:pt>
                <c:pt idx="2">
                  <c:v>persist(64bytes)</c:v>
                </c:pt>
                <c:pt idx="3">
                  <c:v>persist(1024bytes)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14500</c:v>
                </c:pt>
                <c:pt idx="1">
                  <c:v>14200</c:v>
                </c:pt>
                <c:pt idx="2">
                  <c:v>7300</c:v>
                </c:pt>
                <c:pt idx="3">
                  <c:v>7000</c:v>
                </c:pt>
              </c:numCache>
            </c:numRef>
          </c:val>
        </c:ser>
        <c:axId val="58779904"/>
        <c:axId val="92999680"/>
      </c:barChart>
      <c:catAx>
        <c:axId val="58779904"/>
        <c:scaling>
          <c:orientation val="minMax"/>
        </c:scaling>
        <c:axPos val="b"/>
        <c:tickLblPos val="nextTo"/>
        <c:crossAx val="92999680"/>
        <c:crosses val="autoZero"/>
        <c:auto val="1"/>
        <c:lblAlgn val="ctr"/>
        <c:lblOffset val="100"/>
      </c:catAx>
      <c:valAx>
        <c:axId val="92999680"/>
        <c:scaling>
          <c:orientation val="minMax"/>
        </c:scaling>
        <c:axPos val="l"/>
        <c:majorGridlines/>
        <c:numFmt formatCode="General" sourceLinked="1"/>
        <c:tickLblPos val="nextTo"/>
        <c:crossAx val="5877990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6310658450302393"/>
          <c:y val="0.30529015427949557"/>
          <c:w val="0.23544414013465731"/>
          <c:h val="0.26533432558735037"/>
        </c:manualLayout>
      </c:layout>
    </c:legend>
    <c:plotVisOnly val="1"/>
    <c:dispBlanksAs val="gap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noconfirm+noack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nopersist(64bytes)</c:v>
                </c:pt>
                <c:pt idx="1">
                  <c:v>nopersist(1024bytes)</c:v>
                </c:pt>
                <c:pt idx="2">
                  <c:v>persist(64bytes)</c:v>
                </c:pt>
                <c:pt idx="3">
                  <c:v>persist(1024bytes)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35000</c:v>
                </c:pt>
                <c:pt idx="1">
                  <c:v>30000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noconfirm+ack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nopersist(64bytes)</c:v>
                </c:pt>
                <c:pt idx="1">
                  <c:v>nopersist(1024bytes)</c:v>
                </c:pt>
                <c:pt idx="2">
                  <c:v>persist(64bytes)</c:v>
                </c:pt>
                <c:pt idx="3">
                  <c:v>persist(1024bytes)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34000</c:v>
                </c:pt>
                <c:pt idx="1">
                  <c:v>30000</c:v>
                </c:pt>
                <c:pt idx="2">
                  <c:v>25000</c:v>
                </c:pt>
                <c:pt idx="3">
                  <c:v>24000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confirm+noack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nopersist(64bytes)</c:v>
                </c:pt>
                <c:pt idx="1">
                  <c:v>nopersist(1024bytes)</c:v>
                </c:pt>
                <c:pt idx="2">
                  <c:v>persist(64bytes)</c:v>
                </c:pt>
                <c:pt idx="3">
                  <c:v>persist(1024bytes)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30000</c:v>
                </c:pt>
                <c:pt idx="1">
                  <c:v>29000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confirm+ack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nopersist(64bytes)</c:v>
                </c:pt>
                <c:pt idx="1">
                  <c:v>nopersist(1024bytes)</c:v>
                </c:pt>
                <c:pt idx="2">
                  <c:v>persist(64bytes)</c:v>
                </c:pt>
                <c:pt idx="3">
                  <c:v>persist(1024bytes)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27000</c:v>
                </c:pt>
                <c:pt idx="1">
                  <c:v>27000</c:v>
                </c:pt>
                <c:pt idx="2">
                  <c:v>21000</c:v>
                </c:pt>
                <c:pt idx="3">
                  <c:v>20500</c:v>
                </c:pt>
              </c:numCache>
            </c:numRef>
          </c:val>
        </c:ser>
        <c:axId val="59414784"/>
        <c:axId val="59420672"/>
      </c:barChart>
      <c:catAx>
        <c:axId val="59414784"/>
        <c:scaling>
          <c:orientation val="minMax"/>
        </c:scaling>
        <c:axPos val="b"/>
        <c:tickLblPos val="nextTo"/>
        <c:crossAx val="59420672"/>
        <c:crosses val="autoZero"/>
        <c:auto val="1"/>
        <c:lblAlgn val="ctr"/>
        <c:lblOffset val="100"/>
      </c:catAx>
      <c:valAx>
        <c:axId val="59420672"/>
        <c:scaling>
          <c:orientation val="minMax"/>
        </c:scaling>
        <c:axPos val="l"/>
        <c:majorGridlines/>
        <c:numFmt formatCode="General" sourceLinked="1"/>
        <c:tickLblPos val="nextTo"/>
        <c:crossAx val="59414784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zh-CN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C6DA24-0E11-4EE4-B193-BFB84440DE9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AB90B7F9-C015-4407-A340-8124DCAFD7D6}">
      <dgm:prSet phldrT="[文本]"/>
      <dgm:spPr/>
      <dgm:t>
        <a:bodyPr/>
        <a:lstStyle/>
        <a:p>
          <a:r>
            <a:rPr lang="en-US" altLang="en-US" dirty="0" smtClean="0"/>
            <a:t>2007</a:t>
          </a:r>
          <a:r>
            <a:rPr lang="zh-CN" altLang="en-US" dirty="0" smtClean="0"/>
            <a:t>年</a:t>
          </a:r>
          <a:r>
            <a:rPr lang="en-US" altLang="en-US" dirty="0" smtClean="0"/>
            <a:t>2</a:t>
          </a:r>
          <a:r>
            <a:rPr lang="zh-CN" altLang="en-US" dirty="0" smtClean="0"/>
            <a:t>月 </a:t>
          </a:r>
          <a:r>
            <a:rPr lang="en-US" altLang="en-US" dirty="0" smtClean="0"/>
            <a:t>1.0.0-alpha</a:t>
          </a:r>
          <a:r>
            <a:rPr lang="zh-CN" altLang="en-US" dirty="0" smtClean="0"/>
            <a:t>发布 </a:t>
          </a:r>
          <a:r>
            <a:rPr lang="en-US" altLang="en-US" dirty="0" smtClean="0"/>
            <a:t>5000</a:t>
          </a:r>
          <a:r>
            <a:rPr lang="zh-CN" altLang="en-US" dirty="0" smtClean="0"/>
            <a:t>行</a:t>
          </a:r>
          <a:r>
            <a:rPr lang="en-US" altLang="en-US" dirty="0" err="1" smtClean="0"/>
            <a:t>Erlang</a:t>
          </a:r>
          <a:r>
            <a:rPr lang="zh-CN" altLang="en-US" dirty="0" smtClean="0"/>
            <a:t>代码</a:t>
          </a:r>
          <a:endParaRPr lang="zh-CN" altLang="en-US" dirty="0"/>
        </a:p>
      </dgm:t>
    </dgm:pt>
    <dgm:pt modelId="{72552BDE-260A-484B-BFE6-830E131D92E1}" type="parTrans" cxnId="{8642AF93-87E6-4F9A-BCFB-AB022A5F76C6}">
      <dgm:prSet/>
      <dgm:spPr/>
      <dgm:t>
        <a:bodyPr/>
        <a:lstStyle/>
        <a:p>
          <a:endParaRPr lang="zh-CN" altLang="en-US"/>
        </a:p>
      </dgm:t>
    </dgm:pt>
    <dgm:pt modelId="{2EAA007D-8DAB-4B32-80C4-16CC1D3B0C67}" type="sibTrans" cxnId="{8642AF93-87E6-4F9A-BCFB-AB022A5F76C6}">
      <dgm:prSet/>
      <dgm:spPr/>
      <dgm:t>
        <a:bodyPr/>
        <a:lstStyle/>
        <a:p>
          <a:endParaRPr lang="zh-CN" altLang="en-US"/>
        </a:p>
      </dgm:t>
    </dgm:pt>
    <dgm:pt modelId="{EB84BEBB-7B81-4F33-852F-2A6A7039F2EE}">
      <dgm:prSet phldrT="[文本]"/>
      <dgm:spPr/>
      <dgm:t>
        <a:bodyPr/>
        <a:lstStyle/>
        <a:p>
          <a:r>
            <a:rPr lang="en-US" altLang="en-US" dirty="0" smtClean="0"/>
            <a:t>2010</a:t>
          </a:r>
          <a:r>
            <a:rPr lang="zh-CN" altLang="en-US" dirty="0" smtClean="0"/>
            <a:t>年</a:t>
          </a:r>
          <a:r>
            <a:rPr lang="en-US" altLang="en-US" dirty="0" smtClean="0"/>
            <a:t>4</a:t>
          </a:r>
          <a:r>
            <a:rPr lang="zh-CN" altLang="en-US" dirty="0" smtClean="0"/>
            <a:t>月 </a:t>
          </a:r>
          <a:r>
            <a:rPr lang="en-US" altLang="en-US" dirty="0" err="1" smtClean="0"/>
            <a:t>LShift</a:t>
          </a:r>
          <a:r>
            <a:rPr lang="zh-CN" altLang="en-US" dirty="0" smtClean="0"/>
            <a:t>被</a:t>
          </a:r>
          <a:r>
            <a:rPr lang="en-US" altLang="en-US" dirty="0" err="1" smtClean="0"/>
            <a:t>SpringSource</a:t>
          </a:r>
          <a:r>
            <a:rPr lang="zh-CN" altLang="en-US" dirty="0" smtClean="0"/>
            <a:t>收购</a:t>
          </a:r>
          <a:endParaRPr lang="zh-CN" altLang="en-US" dirty="0"/>
        </a:p>
      </dgm:t>
    </dgm:pt>
    <dgm:pt modelId="{FE9415B6-13D6-4CD3-B9B9-4AC823CB9295}" type="parTrans" cxnId="{D2FA974B-F861-4F28-9F24-8A877AACEA35}">
      <dgm:prSet/>
      <dgm:spPr/>
      <dgm:t>
        <a:bodyPr/>
        <a:lstStyle/>
        <a:p>
          <a:endParaRPr lang="zh-CN" altLang="en-US"/>
        </a:p>
      </dgm:t>
    </dgm:pt>
    <dgm:pt modelId="{40911A54-0216-4DCE-9EE1-2FEF6007AF6F}" type="sibTrans" cxnId="{D2FA974B-F861-4F28-9F24-8A877AACEA35}">
      <dgm:prSet/>
      <dgm:spPr/>
      <dgm:t>
        <a:bodyPr/>
        <a:lstStyle/>
        <a:p>
          <a:endParaRPr lang="zh-CN" altLang="en-US"/>
        </a:p>
      </dgm:t>
    </dgm:pt>
    <dgm:pt modelId="{E37C5A27-37C0-4F8D-8A22-70B23D7BB89C}">
      <dgm:prSet phldrT="[文本]"/>
      <dgm:spPr/>
      <dgm:t>
        <a:bodyPr/>
        <a:lstStyle/>
        <a:p>
          <a:r>
            <a:rPr lang="en-US" altLang="en-US" dirty="0" smtClean="0"/>
            <a:t>2012</a:t>
          </a:r>
          <a:r>
            <a:rPr lang="zh-CN" altLang="en-US" dirty="0" smtClean="0"/>
            <a:t>年</a:t>
          </a:r>
          <a:r>
            <a:rPr lang="en-US" altLang="en-US" dirty="0" smtClean="0"/>
            <a:t>8</a:t>
          </a:r>
          <a:r>
            <a:rPr lang="zh-CN" altLang="en-US" dirty="0" smtClean="0"/>
            <a:t>月 </a:t>
          </a:r>
        </a:p>
        <a:p>
          <a:r>
            <a:rPr lang="en-US" altLang="en-US" dirty="0" smtClean="0"/>
            <a:t>2.8.5</a:t>
          </a:r>
          <a:r>
            <a:rPr lang="zh-CN" altLang="en-US" dirty="0" smtClean="0"/>
            <a:t>发布</a:t>
          </a:r>
          <a:endParaRPr lang="zh-CN" altLang="en-US" dirty="0"/>
        </a:p>
      </dgm:t>
    </dgm:pt>
    <dgm:pt modelId="{9D669958-8ADF-4299-A8AA-E84C88E1F13A}" type="parTrans" cxnId="{D1B8868A-A265-48BF-A209-C5895C44E979}">
      <dgm:prSet/>
      <dgm:spPr/>
      <dgm:t>
        <a:bodyPr/>
        <a:lstStyle/>
        <a:p>
          <a:endParaRPr lang="zh-CN" altLang="en-US"/>
        </a:p>
      </dgm:t>
    </dgm:pt>
    <dgm:pt modelId="{2E2AE621-2610-4606-AF9B-D8405AAC4FE6}" type="sibTrans" cxnId="{D1B8868A-A265-48BF-A209-C5895C44E979}">
      <dgm:prSet/>
      <dgm:spPr/>
      <dgm:t>
        <a:bodyPr/>
        <a:lstStyle/>
        <a:p>
          <a:endParaRPr lang="zh-CN" altLang="en-US"/>
        </a:p>
      </dgm:t>
    </dgm:pt>
    <dgm:pt modelId="{54821F03-B0AC-45B4-BFB6-63AFCAB14D7E}" type="pres">
      <dgm:prSet presAssocID="{E8C6DA24-0E11-4EE4-B193-BFB84440DE9A}" presName="arrowDiagram" presStyleCnt="0">
        <dgm:presLayoutVars>
          <dgm:chMax val="5"/>
          <dgm:dir/>
          <dgm:resizeHandles val="exact"/>
        </dgm:presLayoutVars>
      </dgm:prSet>
      <dgm:spPr/>
    </dgm:pt>
    <dgm:pt modelId="{EE3B8A20-1A95-487A-8F8B-2A04116C6688}" type="pres">
      <dgm:prSet presAssocID="{E8C6DA24-0E11-4EE4-B193-BFB84440DE9A}" presName="arrow" presStyleLbl="bgShp" presStyleIdx="0" presStyleCnt="1"/>
      <dgm:spPr/>
    </dgm:pt>
    <dgm:pt modelId="{804EE64C-3A48-41D3-9C0D-2287F1CADB86}" type="pres">
      <dgm:prSet presAssocID="{E8C6DA24-0E11-4EE4-B193-BFB84440DE9A}" presName="arrowDiagram3" presStyleCnt="0"/>
      <dgm:spPr/>
    </dgm:pt>
    <dgm:pt modelId="{4E45B30E-C286-4298-A3BF-2F30093DA9A4}" type="pres">
      <dgm:prSet presAssocID="{AB90B7F9-C015-4407-A340-8124DCAFD7D6}" presName="bullet3a" presStyleLbl="node1" presStyleIdx="0" presStyleCnt="3"/>
      <dgm:spPr/>
    </dgm:pt>
    <dgm:pt modelId="{41DBE651-D542-47D5-8F24-B84CB72DE494}" type="pres">
      <dgm:prSet presAssocID="{AB90B7F9-C015-4407-A340-8124DCAFD7D6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C49CB-DA1E-4285-9EB6-FEEF6B95977A}" type="pres">
      <dgm:prSet presAssocID="{EB84BEBB-7B81-4F33-852F-2A6A7039F2EE}" presName="bullet3b" presStyleLbl="node1" presStyleIdx="1" presStyleCnt="3"/>
      <dgm:spPr/>
    </dgm:pt>
    <dgm:pt modelId="{B18433EC-0718-4C88-94F5-B90B7B1399C4}" type="pres">
      <dgm:prSet presAssocID="{EB84BEBB-7B81-4F33-852F-2A6A7039F2EE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DC5FC0-8843-4A57-B50D-29B13DEFE981}" type="pres">
      <dgm:prSet presAssocID="{E37C5A27-37C0-4F8D-8A22-70B23D7BB89C}" presName="bullet3c" presStyleLbl="node1" presStyleIdx="2" presStyleCnt="3"/>
      <dgm:spPr/>
    </dgm:pt>
    <dgm:pt modelId="{EA372CC2-EC6C-4C76-9F10-7C729C57BCEA}" type="pres">
      <dgm:prSet presAssocID="{E37C5A27-37C0-4F8D-8A22-70B23D7BB89C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927FE9-E165-413B-A56E-DFEC418ADFE2}" type="presOf" srcId="{EB84BEBB-7B81-4F33-852F-2A6A7039F2EE}" destId="{B18433EC-0718-4C88-94F5-B90B7B1399C4}" srcOrd="0" destOrd="0" presId="urn:microsoft.com/office/officeart/2005/8/layout/arrow2"/>
    <dgm:cxn modelId="{D2FA974B-F861-4F28-9F24-8A877AACEA35}" srcId="{E8C6DA24-0E11-4EE4-B193-BFB84440DE9A}" destId="{EB84BEBB-7B81-4F33-852F-2A6A7039F2EE}" srcOrd="1" destOrd="0" parTransId="{FE9415B6-13D6-4CD3-B9B9-4AC823CB9295}" sibTransId="{40911A54-0216-4DCE-9EE1-2FEF6007AF6F}"/>
    <dgm:cxn modelId="{8642AF93-87E6-4F9A-BCFB-AB022A5F76C6}" srcId="{E8C6DA24-0E11-4EE4-B193-BFB84440DE9A}" destId="{AB90B7F9-C015-4407-A340-8124DCAFD7D6}" srcOrd="0" destOrd="0" parTransId="{72552BDE-260A-484B-BFE6-830E131D92E1}" sibTransId="{2EAA007D-8DAB-4B32-80C4-16CC1D3B0C67}"/>
    <dgm:cxn modelId="{B5628AFB-D4B6-4B49-94B0-B96A44926BE5}" type="presOf" srcId="{AB90B7F9-C015-4407-A340-8124DCAFD7D6}" destId="{41DBE651-D542-47D5-8F24-B84CB72DE494}" srcOrd="0" destOrd="0" presId="urn:microsoft.com/office/officeart/2005/8/layout/arrow2"/>
    <dgm:cxn modelId="{959F24E5-8399-4A10-8704-FAE4979529DC}" type="presOf" srcId="{E37C5A27-37C0-4F8D-8A22-70B23D7BB89C}" destId="{EA372CC2-EC6C-4C76-9F10-7C729C57BCEA}" srcOrd="0" destOrd="0" presId="urn:microsoft.com/office/officeart/2005/8/layout/arrow2"/>
    <dgm:cxn modelId="{47E3E750-5B2B-4F6B-8326-B68553713705}" type="presOf" srcId="{E8C6DA24-0E11-4EE4-B193-BFB84440DE9A}" destId="{54821F03-B0AC-45B4-BFB6-63AFCAB14D7E}" srcOrd="0" destOrd="0" presId="urn:microsoft.com/office/officeart/2005/8/layout/arrow2"/>
    <dgm:cxn modelId="{D1B8868A-A265-48BF-A209-C5895C44E979}" srcId="{E8C6DA24-0E11-4EE4-B193-BFB84440DE9A}" destId="{E37C5A27-37C0-4F8D-8A22-70B23D7BB89C}" srcOrd="2" destOrd="0" parTransId="{9D669958-8ADF-4299-A8AA-E84C88E1F13A}" sibTransId="{2E2AE621-2610-4606-AF9B-D8405AAC4FE6}"/>
    <dgm:cxn modelId="{0444AA81-62AC-4492-B072-81A2521B918B}" type="presParOf" srcId="{54821F03-B0AC-45B4-BFB6-63AFCAB14D7E}" destId="{EE3B8A20-1A95-487A-8F8B-2A04116C6688}" srcOrd="0" destOrd="0" presId="urn:microsoft.com/office/officeart/2005/8/layout/arrow2"/>
    <dgm:cxn modelId="{96E070DF-A7F5-4042-9E1D-D258785DD068}" type="presParOf" srcId="{54821F03-B0AC-45B4-BFB6-63AFCAB14D7E}" destId="{804EE64C-3A48-41D3-9C0D-2287F1CADB86}" srcOrd="1" destOrd="0" presId="urn:microsoft.com/office/officeart/2005/8/layout/arrow2"/>
    <dgm:cxn modelId="{F21E24FA-E4DA-4584-89AC-0CCBCDD69F8F}" type="presParOf" srcId="{804EE64C-3A48-41D3-9C0D-2287F1CADB86}" destId="{4E45B30E-C286-4298-A3BF-2F30093DA9A4}" srcOrd="0" destOrd="0" presId="urn:microsoft.com/office/officeart/2005/8/layout/arrow2"/>
    <dgm:cxn modelId="{4BE28099-121B-41F8-A33D-88740422EA87}" type="presParOf" srcId="{804EE64C-3A48-41D3-9C0D-2287F1CADB86}" destId="{41DBE651-D542-47D5-8F24-B84CB72DE494}" srcOrd="1" destOrd="0" presId="urn:microsoft.com/office/officeart/2005/8/layout/arrow2"/>
    <dgm:cxn modelId="{61BB0FA0-E4C4-4539-8C66-C4BB6C501B91}" type="presParOf" srcId="{804EE64C-3A48-41D3-9C0D-2287F1CADB86}" destId="{FC6C49CB-DA1E-4285-9EB6-FEEF6B95977A}" srcOrd="2" destOrd="0" presId="urn:microsoft.com/office/officeart/2005/8/layout/arrow2"/>
    <dgm:cxn modelId="{DFFB4ADF-A078-4BEB-9AA8-52719A8D90BF}" type="presParOf" srcId="{804EE64C-3A48-41D3-9C0D-2287F1CADB86}" destId="{B18433EC-0718-4C88-94F5-B90B7B1399C4}" srcOrd="3" destOrd="0" presId="urn:microsoft.com/office/officeart/2005/8/layout/arrow2"/>
    <dgm:cxn modelId="{C267F572-D1FE-4A83-90C2-363DF2324CE6}" type="presParOf" srcId="{804EE64C-3A48-41D3-9C0D-2287F1CADB86}" destId="{ECDC5FC0-8843-4A57-B50D-29B13DEFE981}" srcOrd="4" destOrd="0" presId="urn:microsoft.com/office/officeart/2005/8/layout/arrow2"/>
    <dgm:cxn modelId="{969EB0D8-5131-48C7-9750-60ABC51ADB18}" type="presParOf" srcId="{804EE64C-3A48-41D3-9C0D-2287F1CADB86}" destId="{EA372CC2-EC6C-4C76-9F10-7C729C57BCEA}" srcOrd="5" destOrd="0" presId="urn:microsoft.com/office/officeart/2005/8/layout/arrow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6EFF521-650A-49CF-9310-5C2096C53399}" type="datetimeFigureOut">
              <a:rPr lang="zh-CN" altLang="en-US"/>
              <a:pPr>
                <a:defRPr/>
              </a:pPr>
              <a:t>2012/8/12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529037-AE71-45AF-AEA5-5CEAB37DAC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6DC4F-9ED6-4E7B-B7CD-279D4FF0DB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922E0-73D5-4913-ABE0-BD8D8AD28D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19758-890E-40A9-B11D-AF92D8296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50789-8920-4682-9238-9A45C3F5D8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F2BE9-0CA1-4A66-BCA8-B30B18AAB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2C66C-42A5-4DF3-823A-935D93407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961EE-138B-44E7-8484-C8338877F7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4DAED-6952-4741-98D4-B31D55B8D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FD30-D00B-411F-85FF-7B717A04B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561CC-2121-4AF5-850E-1C01F856E6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40DFD-E388-469A-B339-DE55DD28F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B63-B05D-4655-B772-A883FB095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08" y="274638"/>
            <a:ext cx="6543692" cy="725470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4644-D6E2-441C-8373-2852685CA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6D1B0-C66E-495D-9E6C-A3209EA3D3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72D8E-A01C-4C1E-931D-A9B507886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A8C96-9900-4841-9192-CBFEAACF7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33CA2-EDE1-40EE-9653-BD75E328B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F0D38-1E8E-4532-BF6C-7F132DC343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245E8-8F90-432E-8BFD-3C89D0E4F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5AAF2-1BBD-4A9D-B7EB-2816E3E8E7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05E0-FAF6-4217-8F94-9EC56370EA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6E290-1984-4A3B-BAF3-EE2BFA31E2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947B2-F830-415E-B031-FCCAE00CA9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99B3712D-C926-44F2-B5D4-31C17D84E8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" name="Picture 7" descr="111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1016EE4D-DCF9-4311-A9B3-53BE1EF82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3" name="Picture 6" descr="22222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AutoShape 7"/>
          <p:cNvSpPr>
            <a:spLocks noChangeAspect="1" noChangeArrowheads="1" noTextEdit="1"/>
          </p:cNvSpPr>
          <p:nvPr/>
        </p:nvSpPr>
        <p:spPr bwMode="auto">
          <a:xfrm>
            <a:off x="3727450" y="3079750"/>
            <a:ext cx="16891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987675" y="2492375"/>
            <a:ext cx="3238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>
                <a:solidFill>
                  <a:srgbClr val="25221E"/>
                </a:solidFill>
                <a:latin typeface="AvantGarde Bk BT" pitchFamily="34" charset="0"/>
                <a:ea typeface="+mn-ea"/>
              </a:rPr>
              <a:t>PPT NAME</a:t>
            </a:r>
            <a:endParaRPr lang="en-US" altLang="zh-CN" sz="6000">
              <a:latin typeface="+mn-lt"/>
              <a:ea typeface="+mn-ea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851275" y="3429000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2007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日</a:t>
            </a:r>
            <a:endParaRPr lang="zh-CN" alt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ufeng.inf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ysql.taobao.org/index.php/Rabbitmq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我为什么要选择</a:t>
            </a:r>
            <a:r>
              <a:rPr lang="en-US" altLang="zh-CN" dirty="0" err="1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RabbitMQ</a:t>
            </a:r>
            <a:endParaRPr lang="zh-CN" altLang="en-US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淘宝核心系统资深专家  余锋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  <a:hlinkClick r:id="rId3"/>
              </a:rPr>
              <a:t>http://yufeng.info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@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淘宝褚霸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2012-08-10</a:t>
            </a:r>
            <a:endParaRPr lang="zh-CN" altLang="en-US" dirty="0" smtClean="0">
              <a:latin typeface="华文细黑" pitchFamily="2" charset="-122"/>
              <a:ea typeface="华文细黑" pitchFamily="2" charset="-122"/>
            </a:endParaRPr>
          </a:p>
          <a:p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实现足够简单清晰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9" name="内容占位符 8" descr="amqp-arch-to-rabbitmq-design-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054" y="1328036"/>
            <a:ext cx="8273893" cy="62054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高并发的秘密</a:t>
            </a:r>
            <a:endParaRPr lang="zh-CN" altLang="en-US" dirty="0"/>
          </a:p>
        </p:txBody>
      </p:sp>
      <p:pic>
        <p:nvPicPr>
          <p:cNvPr id="5" name="内容占位符 4" descr="scalability-parallelis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014" y="908720"/>
            <a:ext cx="8993972" cy="6745479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处处维稳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7" name="内容占位符 6" descr="reliability-links-traps-supervisor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16" y="1268760"/>
            <a:ext cx="8945968" cy="67094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自我保护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AMQP</a:t>
            </a:r>
            <a:r>
              <a:rPr lang="zh-CN" altLang="en-US" dirty="0" smtClean="0"/>
              <a:t>协议级别流控</a:t>
            </a:r>
            <a:endParaRPr lang="en-US" altLang="zh-CN" dirty="0" smtClean="0"/>
          </a:p>
          <a:p>
            <a:r>
              <a:rPr lang="en-US" altLang="zh-CN" dirty="0" err="1" smtClean="0"/>
              <a:t>Erlang</a:t>
            </a:r>
            <a:r>
              <a:rPr lang="en-US" altLang="zh-CN" dirty="0" smtClean="0"/>
              <a:t> VM</a:t>
            </a:r>
            <a:r>
              <a:rPr lang="zh-CN" altLang="en-US" dirty="0" smtClean="0"/>
              <a:t>层面内存、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过载防护</a:t>
            </a:r>
            <a:endParaRPr lang="en-US" altLang="zh-CN" dirty="0" smtClean="0"/>
          </a:p>
          <a:p>
            <a:r>
              <a:rPr lang="zh-CN" altLang="en-US" dirty="0" smtClean="0"/>
              <a:t>集群层面容灾</a:t>
            </a:r>
            <a:endParaRPr lang="en-US" altLang="zh-CN" dirty="0" smtClean="0"/>
          </a:p>
          <a:p>
            <a:r>
              <a:rPr lang="zh-CN" altLang="en-US" dirty="0" smtClean="0"/>
              <a:t>预先警报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r>
              <a:rPr lang="en-US" altLang="zh-CN" dirty="0" smtClean="0"/>
              <a:t>(</a:t>
            </a:r>
            <a:r>
              <a:rPr lang="zh-CN" altLang="en-US" dirty="0" smtClean="0"/>
              <a:t>单</a:t>
            </a:r>
            <a:r>
              <a:rPr lang="en-US" altLang="zh-CN" dirty="0" smtClean="0"/>
              <a:t>Q)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xmlns="" val="1619833427"/>
              </p:ext>
            </p:extLst>
          </p:nvPr>
        </p:nvGraphicFramePr>
        <p:xfrm>
          <a:off x="365026" y="1097360"/>
          <a:ext cx="8413948" cy="542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Q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xmlns="" val="220045917"/>
              </p:ext>
            </p:extLst>
          </p:nvPr>
        </p:nvGraphicFramePr>
        <p:xfrm>
          <a:off x="611560" y="1340768"/>
          <a:ext cx="7776864" cy="5301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集群（逻辑视图）</a:t>
            </a:r>
            <a:endParaRPr lang="zh-CN" altLang="en-US" dirty="0"/>
          </a:p>
        </p:txBody>
      </p:sp>
      <p:pic>
        <p:nvPicPr>
          <p:cNvPr id="5" name="内容占位符 4" descr="the-p-in-amq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7102" y="1600200"/>
            <a:ext cx="7409797" cy="555734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集群（物理布局）</a:t>
            </a:r>
            <a:endParaRPr lang="zh-CN" altLang="en-US" dirty="0"/>
          </a:p>
        </p:txBody>
      </p:sp>
      <p:pic>
        <p:nvPicPr>
          <p:cNvPr id="5" name="内容占位符 4" descr="scalability-clustering-realisatio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3609" y="1448781"/>
            <a:ext cx="7056783" cy="529258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集群无中心点，方便</a:t>
            </a:r>
            <a:r>
              <a:rPr lang="en-US" altLang="zh-CN" dirty="0" smtClean="0"/>
              <a:t>4</a:t>
            </a:r>
            <a:r>
              <a:rPr lang="zh-CN" altLang="en-US" dirty="0" smtClean="0"/>
              <a:t>层和</a:t>
            </a:r>
            <a:r>
              <a:rPr lang="en-US" altLang="zh-CN" dirty="0" smtClean="0"/>
              <a:t>7</a:t>
            </a:r>
            <a:r>
              <a:rPr lang="zh-CN" altLang="en-US" dirty="0" smtClean="0"/>
              <a:t>层流量切分</a:t>
            </a:r>
            <a:endParaRPr lang="en-US" altLang="zh-CN" dirty="0" smtClean="0"/>
          </a:p>
          <a:p>
            <a:r>
              <a:rPr lang="zh-CN" altLang="en-US" dirty="0" smtClean="0"/>
              <a:t>消息确认机制</a:t>
            </a:r>
            <a:endParaRPr lang="en-US" altLang="zh-CN" dirty="0" smtClean="0"/>
          </a:p>
          <a:p>
            <a:r>
              <a:rPr lang="zh-CN" altLang="en-US" dirty="0" smtClean="0"/>
              <a:t>新版本支持</a:t>
            </a:r>
            <a:r>
              <a:rPr lang="en-US" altLang="zh-CN" dirty="0" smtClean="0"/>
              <a:t>Mirrored queue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AMQP</a:t>
            </a:r>
            <a:r>
              <a:rPr lang="zh-CN" altLang="en-US" dirty="0" smtClean="0"/>
              <a:t>是工业标准</a:t>
            </a:r>
            <a:endParaRPr lang="en-US" altLang="zh-CN" dirty="0" smtClean="0"/>
          </a:p>
          <a:p>
            <a:r>
              <a:rPr lang="en-US" altLang="zh-CN" dirty="0" smtClean="0"/>
              <a:t>AMQP</a:t>
            </a:r>
            <a:r>
              <a:rPr lang="zh-CN" altLang="en-US" dirty="0" smtClean="0"/>
              <a:t>客户端无所不在</a:t>
            </a:r>
            <a:endParaRPr lang="en-US" altLang="zh-CN" dirty="0" smtClean="0"/>
          </a:p>
          <a:p>
            <a:r>
              <a:rPr lang="en-US" altLang="zh-CN" dirty="0" err="1" smtClean="0"/>
              <a:t>RabbitMQ</a:t>
            </a:r>
            <a:r>
              <a:rPr lang="zh-CN" altLang="en-US" dirty="0" smtClean="0"/>
              <a:t>各主流操作系统都有安装包</a:t>
            </a:r>
            <a:endParaRPr lang="en-US" altLang="zh-CN" dirty="0" smtClean="0"/>
          </a:p>
          <a:p>
            <a:r>
              <a:rPr lang="zh-CN" altLang="en-US" dirty="0" smtClean="0"/>
              <a:t>插件机制繁荣各种第三方扩展，监控完备</a:t>
            </a:r>
            <a:endParaRPr lang="en-US" altLang="zh-CN" dirty="0" smtClean="0"/>
          </a:p>
          <a:p>
            <a:r>
              <a:rPr lang="zh-CN" altLang="en-US" dirty="0" smtClean="0"/>
              <a:t>各种管理脚本，完善的日志</a:t>
            </a:r>
            <a:endParaRPr lang="en-US" altLang="zh-CN" dirty="0" smtClean="0"/>
          </a:p>
          <a:p>
            <a:r>
              <a:rPr lang="zh-CN" altLang="en-US" dirty="0" smtClean="0"/>
              <a:t>各种爽，忘却背后</a:t>
            </a:r>
            <a:r>
              <a:rPr lang="en-US" altLang="zh-CN" dirty="0" err="1" smtClean="0"/>
              <a:t>Erlang</a:t>
            </a:r>
            <a:r>
              <a:rPr lang="zh-CN" altLang="en-US" dirty="0" smtClean="0"/>
              <a:t>的存在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4800" dirty="0" smtClean="0"/>
          </a:p>
          <a:p>
            <a:pPr algn="ctr">
              <a:buNone/>
            </a:pPr>
            <a:endParaRPr lang="en-US" altLang="zh-CN" sz="4800" dirty="0" smtClean="0"/>
          </a:p>
          <a:p>
            <a:pPr algn="ctr">
              <a:buNone/>
            </a:pPr>
            <a:r>
              <a:rPr lang="zh-CN" altLang="en-US" sz="4800" dirty="0" smtClean="0"/>
              <a:t>十万英尺高度看</a:t>
            </a:r>
            <a:r>
              <a:rPr lang="en-US" altLang="zh-CN" sz="4800" dirty="0" err="1" smtClean="0"/>
              <a:t>RabbitMQ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pic>
        <p:nvPicPr>
          <p:cNvPr id="6" name="图片 5" descr="rabbitmq_logo_str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72816"/>
            <a:ext cx="3438095" cy="7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4800" dirty="0" smtClean="0"/>
          </a:p>
          <a:p>
            <a:pPr algn="ctr">
              <a:buNone/>
            </a:pPr>
            <a:endParaRPr lang="en-US" altLang="zh-CN" sz="4800" dirty="0" smtClean="0"/>
          </a:p>
          <a:p>
            <a:pPr algn="ctr">
              <a:buNone/>
            </a:pPr>
            <a:r>
              <a:rPr lang="zh-CN" altLang="en-US" sz="4800" dirty="0" smtClean="0"/>
              <a:t>现实看</a:t>
            </a:r>
            <a:r>
              <a:rPr lang="en-US" altLang="zh-CN" sz="4800" dirty="0" err="1" smtClean="0"/>
              <a:t>RabbitMQ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pic>
        <p:nvPicPr>
          <p:cNvPr id="6" name="图片 5" descr="rabbitmq_logo_str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72816"/>
            <a:ext cx="3438095" cy="7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阿里集团内部使用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平台化</a:t>
            </a:r>
            <a:endParaRPr lang="en-US" altLang="zh-CN" dirty="0" smtClean="0"/>
          </a:p>
          <a:p>
            <a:r>
              <a:rPr lang="zh-CN" altLang="en-US" dirty="0" smtClean="0"/>
              <a:t>旺旺平台</a:t>
            </a:r>
            <a:endParaRPr lang="en-US" altLang="zh-CN" dirty="0" smtClean="0"/>
          </a:p>
          <a:p>
            <a:r>
              <a:rPr lang="zh-CN" altLang="en-US" dirty="0" smtClean="0"/>
              <a:t>阿里云虚拟主机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RabbitMQ</a:t>
            </a:r>
            <a:r>
              <a:rPr lang="en-US" altLang="zh-CN" dirty="0" smtClean="0"/>
              <a:t> CPU</a:t>
            </a:r>
            <a:r>
              <a:rPr lang="zh-CN" altLang="en-US" dirty="0" smtClean="0"/>
              <a:t>消耗过大，建议高配</a:t>
            </a:r>
            <a:r>
              <a:rPr lang="en-US" altLang="zh-CN" dirty="0" smtClean="0"/>
              <a:t>CPU</a:t>
            </a:r>
          </a:p>
          <a:p>
            <a:r>
              <a:rPr lang="zh-CN" altLang="en-US" smtClean="0"/>
              <a:t>集群规模</a:t>
            </a:r>
            <a:endParaRPr lang="en-US" altLang="zh-CN" dirty="0" smtClean="0"/>
          </a:p>
          <a:p>
            <a:r>
              <a:rPr lang="zh-CN" altLang="en-US" dirty="0" smtClean="0"/>
              <a:t>使用误区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低并发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消息持久代价和平衡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高可用</a:t>
            </a:r>
            <a:endParaRPr lang="en-US" altLang="zh-CN" dirty="0" smtClean="0"/>
          </a:p>
          <a:p>
            <a:r>
              <a:rPr lang="zh-CN" altLang="en-US" dirty="0" smtClean="0"/>
              <a:t>推广阻力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维护</a:t>
            </a:r>
            <a:r>
              <a:rPr lang="en-US" altLang="zh-CN" dirty="0" err="1" smtClean="0"/>
              <a:t>RabbitMQ</a:t>
            </a:r>
            <a:r>
              <a:rPr lang="zh-CN" altLang="en-US" dirty="0" smtClean="0"/>
              <a:t>源码，对内外提供技术支持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http://mysql.taobao.org/index.php/Rabbitmq</a:t>
            </a:r>
            <a:endParaRPr lang="en-US" altLang="zh-CN" dirty="0" smtClean="0"/>
          </a:p>
          <a:p>
            <a:r>
              <a:rPr lang="zh-CN" altLang="en-US" dirty="0" smtClean="0"/>
              <a:t>根据业务场景深度定制</a:t>
            </a:r>
            <a:endParaRPr lang="en-US" altLang="zh-CN" dirty="0" smtClean="0"/>
          </a:p>
          <a:p>
            <a:r>
              <a:rPr lang="zh-CN" altLang="en-US" dirty="0" smtClean="0"/>
              <a:t>输出最佳实践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>
              <a:buNone/>
            </a:pPr>
            <a:endParaRPr lang="en-US" altLang="zh-CN" sz="6000" dirty="0" smtClean="0"/>
          </a:p>
          <a:p>
            <a:pPr lvl="1" algn="ctr">
              <a:buNone/>
            </a:pPr>
            <a:r>
              <a:rPr lang="zh-CN" altLang="en-US" sz="6000" dirty="0" smtClean="0"/>
              <a:t>谢谢大家！</a:t>
            </a:r>
            <a:endParaRPr lang="en-US" altLang="zh-CN" sz="6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MQ</a:t>
            </a:r>
            <a:r>
              <a:rPr lang="zh-CN" altLang="en-US" dirty="0" smtClean="0"/>
              <a:t>在云计算的地位</a:t>
            </a:r>
            <a:endParaRPr lang="zh-CN" altLang="en-US" dirty="0"/>
          </a:p>
        </p:txBody>
      </p:sp>
      <p:pic>
        <p:nvPicPr>
          <p:cNvPr id="5" name="内容占位符 4" descr="Archhtm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1660" y="1155107"/>
            <a:ext cx="6120680" cy="551425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RabbitMQ</a:t>
            </a:r>
            <a:r>
              <a:rPr lang="zh-CN" altLang="en-US" dirty="0" smtClean="0"/>
              <a:t>大事记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graphicFrame>
        <p:nvGraphicFramePr>
          <p:cNvPr id="12" name="图示 11"/>
          <p:cNvGraphicFramePr/>
          <p:nvPr/>
        </p:nvGraphicFramePr>
        <p:xfrm>
          <a:off x="762000" y="1397000"/>
          <a:ext cx="7620000" cy="48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RabbitMQ</a:t>
            </a:r>
            <a:r>
              <a:rPr lang="zh-CN" altLang="en-US" dirty="0" smtClean="0"/>
              <a:t>卖点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健壮</a:t>
            </a:r>
            <a:endParaRPr lang="en-US" altLang="zh-CN" dirty="0" smtClean="0"/>
          </a:p>
          <a:p>
            <a:r>
              <a:rPr lang="zh-CN" altLang="en-US" dirty="0" smtClean="0"/>
              <a:t>易于使用</a:t>
            </a:r>
            <a:endParaRPr lang="en-US" altLang="zh-CN" dirty="0" smtClean="0"/>
          </a:p>
          <a:p>
            <a:r>
              <a:rPr lang="zh-CN" altLang="en-US" dirty="0" smtClean="0"/>
              <a:t>高性能</a:t>
            </a:r>
            <a:endParaRPr lang="en-US" altLang="zh-CN" dirty="0" smtClean="0"/>
          </a:p>
          <a:p>
            <a:r>
              <a:rPr lang="zh-CN" altLang="en-US" dirty="0" smtClean="0"/>
              <a:t>强大开源社区支持</a:t>
            </a:r>
          </a:p>
          <a:p>
            <a:r>
              <a:rPr lang="en-US" altLang="zh-CN" dirty="0" smtClean="0"/>
              <a:t>AMQP</a:t>
            </a:r>
            <a:r>
              <a:rPr lang="zh-CN" altLang="en-US" dirty="0" smtClean="0"/>
              <a:t>工作组成员，目前支持</a:t>
            </a:r>
            <a:r>
              <a:rPr lang="en-US" dirty="0" smtClean="0"/>
              <a:t>AMQP 0-9-1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RabbitMQ</a:t>
            </a:r>
            <a:r>
              <a:rPr lang="zh-CN" altLang="en-US" dirty="0" smtClean="0"/>
              <a:t>生态圈</a:t>
            </a:r>
            <a:endParaRPr lang="zh-CN" altLang="en-US" dirty="0"/>
          </a:p>
        </p:txBody>
      </p:sp>
      <p:pic>
        <p:nvPicPr>
          <p:cNvPr id="5" name="内容占位符 4" descr="the-rabbitmq-univers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4800" dirty="0" smtClean="0"/>
          </a:p>
          <a:p>
            <a:pPr algn="ctr">
              <a:buNone/>
            </a:pPr>
            <a:endParaRPr lang="en-US" altLang="zh-CN" sz="4800" dirty="0" smtClean="0"/>
          </a:p>
          <a:p>
            <a:pPr algn="ctr">
              <a:buNone/>
            </a:pPr>
            <a:r>
              <a:rPr lang="zh-CN" altLang="en-US" sz="4800" dirty="0" smtClean="0"/>
              <a:t>显微镜看</a:t>
            </a:r>
            <a:r>
              <a:rPr lang="en-US" altLang="zh-CN" sz="4800" dirty="0" err="1" smtClean="0"/>
              <a:t>RabbitMQ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6" name="图片 5" descr="rabbitmq_logo_str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72816"/>
            <a:ext cx="3438095" cy="7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为什么要用</a:t>
            </a:r>
            <a:r>
              <a:rPr lang="en-US" altLang="zh-CN" dirty="0" err="1" smtClean="0"/>
              <a:t>Erlang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6" name="图片 5" descr="erlang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1700808"/>
            <a:ext cx="1224136" cy="1038509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Erlang</a:t>
            </a:r>
            <a:r>
              <a:rPr lang="zh-CN" altLang="en-US" dirty="0" smtClean="0"/>
              <a:t>消息机制与</a:t>
            </a:r>
            <a:r>
              <a:rPr lang="en-US" altLang="zh-CN" dirty="0" smtClean="0"/>
              <a:t>AMQP</a:t>
            </a:r>
            <a:r>
              <a:rPr lang="zh-CN" altLang="en-US" dirty="0" smtClean="0"/>
              <a:t>极度吻合</a:t>
            </a:r>
            <a:endParaRPr lang="en-US" altLang="zh-CN" dirty="0" smtClean="0"/>
          </a:p>
          <a:p>
            <a:r>
              <a:rPr lang="zh-CN" altLang="en-US" dirty="0" smtClean="0"/>
              <a:t>高并发</a:t>
            </a:r>
            <a:endParaRPr lang="en-US" altLang="zh-CN" dirty="0" smtClean="0"/>
          </a:p>
          <a:p>
            <a:r>
              <a:rPr lang="zh-CN" altLang="en-US" dirty="0" smtClean="0"/>
              <a:t>时间检验的高可靠</a:t>
            </a:r>
            <a:endParaRPr lang="en-US" altLang="zh-CN" dirty="0" smtClean="0"/>
          </a:p>
          <a:p>
            <a:r>
              <a:rPr lang="zh-CN" altLang="en-US" dirty="0" smtClean="0"/>
              <a:t>高性能</a:t>
            </a:r>
            <a:endParaRPr lang="en-US" altLang="zh-CN" dirty="0" smtClean="0"/>
          </a:p>
          <a:p>
            <a:r>
              <a:rPr lang="zh-CN" altLang="en-US" dirty="0" smtClean="0"/>
              <a:t>集群易扩展</a:t>
            </a:r>
            <a:endParaRPr lang="en-US" altLang="zh-CN" dirty="0" smtClean="0"/>
          </a:p>
          <a:p>
            <a:r>
              <a:rPr lang="zh-CN" altLang="en-US" dirty="0" smtClean="0"/>
              <a:t>强大的管理功能</a:t>
            </a:r>
            <a:endParaRPr lang="en-US" altLang="zh-CN" dirty="0" smtClean="0"/>
          </a:p>
          <a:p>
            <a:r>
              <a:rPr lang="zh-CN" altLang="en-US" dirty="0" smtClean="0"/>
              <a:t>方便的问题定位支持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AMQP</a:t>
            </a:r>
            <a:r>
              <a:rPr lang="zh-CN" altLang="en-US" dirty="0" smtClean="0"/>
              <a:t>交互图</a:t>
            </a:r>
            <a:endParaRPr lang="zh-CN" altLang="en-US" dirty="0"/>
          </a:p>
        </p:txBody>
      </p:sp>
      <p:pic>
        <p:nvPicPr>
          <p:cNvPr id="5" name="内容占位符 4" descr="amqp-arch-to-rabbitmq-design-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042" y="1340768"/>
            <a:ext cx="8489917" cy="636743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" val="Boston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核心系统-内核组&amp;#x0D;&amp;#x0A;2011年工作规划&amp;quot;&quot;/&gt;&lt;property id=&quot;20307&quot; value=&quot;439&quot;/&gt;&lt;/object&gt;&lt;object type=&quot;3&quot; unique_id=&quot;10005&quot;&gt;&lt;property id=&quot;20148&quot; value=&quot;5&quot;/&gt;&lt;property id=&quot;20300&quot; value=&quot;Slide 2 - &amp;quot;总体原则&amp;quot;&quot;/&gt;&lt;property id=&quot;20307&quot; value=&quot;446&quot;/&gt;&lt;/object&gt;&lt;object type=&quot;3&quot; unique_id=&quot;10006&quot;&gt;&lt;property id=&quot;20148&quot; value=&quot;5&quot;/&gt;&lt;property id=&quot;20300&quot; value=&quot;Slide 3 - &amp;quot;工作方向&amp;quot;&quot;/&gt;&lt;property id=&quot;20307&quot; value=&quot;438&quot;/&gt;&lt;/object&gt;&lt;object type=&quot;3&quot; unique_id=&quot;10079&quot;&gt;&lt;property id=&quot;20148&quot; value=&quot;5&quot;/&gt;&lt;property id=&quot;20300&quot; value=&quot;Slide 4 - &amp;quot;工作方向(Cont.)&amp;quot;&quot;/&gt;&lt;property id=&quot;20307&quot; value=&quot;447&quot;/&gt;&lt;/object&gt;&lt;object type=&quot;3&quot; unique_id=&quot;10116&quot;&gt;&lt;property id=&quot;20148&quot; value=&quot;5&quot;/&gt;&lt;property id=&quot;20300&quot; value=&quot;Slide 5 - &amp;quot;工作方向(Cont.)&amp;quot;&quot;/&gt;&lt;property id=&quot;20307&quot; value=&quot;448&quot;/&gt;&lt;/object&gt;&lt;object type=&quot;3&quot; unique_id=&quot;10182&quot;&gt;&lt;property id=&quot;20148&quot; value=&quot;5&quot;/&gt;&lt;property id=&quot;20300&quot; value=&quot;Slide 6 - &amp;quot;时间点&amp;quot;&quot;/&gt;&lt;property id=&quot;20307&quot; value=&quot;449&quot;/&gt;&lt;/object&gt;&lt;object type=&quot;3&quot; unique_id=&quot;10213&quot;&gt;&lt;property id=&quot;20148&quot; value=&quot;5&quot;/&gt;&lt;property id=&quot;20300&quot; value=&quot;Slide 8 - &amp;quot;全年考核标准&amp;quot;&quot;/&gt;&lt;property id=&quot;20307&quot; value=&quot;450&quot;/&gt;&lt;/object&gt;&lt;object type=&quot;3&quot; unique_id=&quot;10250&quot;&gt;&lt;property id=&quot;20148&quot; value=&quot;5&quot;/&gt;&lt;property id=&quot;20300&quot; value=&quot;Slide 9 - &amp;quot;全年考核标准 (Cont.)&amp;quot;&quot;/&gt;&lt;property id=&quot;20307&quot; value=&quot;451&quot;/&gt;&lt;/object&gt;&lt;object type=&quot;3&quot; unique_id=&quot;10251&quot;&gt;&lt;property id=&quot;20148&quot; value=&quot;5&quot;/&gt;&lt;property id=&quot;20300&quot; value=&quot;Slide 7 - &amp;quot;全年考核标准&amp;quot;&quot;/&gt;&lt;property id=&quot;20307&quot; value=&quot;452&quot;/&gt;&lt;/object&gt;&lt;object type=&quot;3&quot; unique_id=&quot;10307&quot;&gt;&lt;property id=&quot;20148&quot; value=&quot;5&quot;/&gt;&lt;property id=&quot;20300&quot; value=&quot;Slide 10 - &amp;quot;全年考核标准 (Cont.)&amp;quot;&quot;/&gt;&lt;property id=&quot;20307&quot; value=&quot;45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淘宝PPT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淘宝PPT模版</Template>
  <TotalTime>25626</TotalTime>
  <Words>355</Words>
  <Application>Microsoft Office PowerPoint</Application>
  <PresentationFormat>全屏显示(4:3)</PresentationFormat>
  <Paragraphs>126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淘宝PPT模版</vt:lpstr>
      <vt:lpstr>1_默认设计模板</vt:lpstr>
      <vt:lpstr>我为什么要选择RabbitMQ</vt:lpstr>
      <vt:lpstr>幻灯片 2</vt:lpstr>
      <vt:lpstr>MQ在云计算的地位</vt:lpstr>
      <vt:lpstr>RabbitMQ大事记</vt:lpstr>
      <vt:lpstr>RabbitMQ卖点</vt:lpstr>
      <vt:lpstr>RabbitMQ生态圈</vt:lpstr>
      <vt:lpstr>幻灯片 7</vt:lpstr>
      <vt:lpstr>为什么要用Erlang实现</vt:lpstr>
      <vt:lpstr>AMQP交互图</vt:lpstr>
      <vt:lpstr>实现足够简单清晰</vt:lpstr>
      <vt:lpstr>高并发的秘密</vt:lpstr>
      <vt:lpstr>处处维稳</vt:lpstr>
      <vt:lpstr>自我保护</vt:lpstr>
      <vt:lpstr>性能(单Q)</vt:lpstr>
      <vt:lpstr>性能（8个Q）</vt:lpstr>
      <vt:lpstr>集群（逻辑视图）</vt:lpstr>
      <vt:lpstr>集群（物理布局）</vt:lpstr>
      <vt:lpstr>高可用</vt:lpstr>
      <vt:lpstr>易用性</vt:lpstr>
      <vt:lpstr>幻灯片 20</vt:lpstr>
      <vt:lpstr>阿里集团内部使用</vt:lpstr>
      <vt:lpstr>存在问题</vt:lpstr>
      <vt:lpstr>技术支持</vt:lpstr>
      <vt:lpstr>提问时间</vt:lpstr>
    </vt:vector>
  </TitlesOfParts>
  <Company>alibaba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我为什么要选择RabbitMQ</dc:title>
  <dc:creator>褚霸</dc:creator>
  <cp:lastModifiedBy>chuba.yf</cp:lastModifiedBy>
  <cp:revision>177</cp:revision>
  <dcterms:created xsi:type="dcterms:W3CDTF">2008-10-18T12:39:51Z</dcterms:created>
  <dcterms:modified xsi:type="dcterms:W3CDTF">2012-08-12T11:45:50Z</dcterms:modified>
</cp:coreProperties>
</file>